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257" r:id="rId4"/>
    <p:sldId id="258" r:id="rId5"/>
    <p:sldId id="259" r:id="rId6"/>
    <p:sldId id="260" r:id="rId7"/>
    <p:sldId id="261"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113" d="100"/>
          <a:sy n="113" d="100"/>
        </p:scale>
        <p:origin x="5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1" Type="http://schemas.openxmlformats.org/officeDocument/2006/relationships/hyperlink" Target="https://epilepsyontario.org/research-and-resources/seizure-videos/"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epilepsyontario.org/research-and-resources/seizure-videos/"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FB8C99-AA16-4602-BA79-12CFCE8B758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4C1F2815-D56D-4712-B7BD-55E7D73AC6AA}">
      <dgm:prSet/>
      <dgm:spPr/>
      <dgm:t>
        <a:bodyPr/>
        <a:lstStyle/>
        <a:p>
          <a:r>
            <a:rPr lang="en-US"/>
            <a:t>Seizures occur when there is abnormal electrical activity in the brain. There are a range of different conditions or incidents that cause seizures, some of which cause convulsions</a:t>
          </a:r>
        </a:p>
      </dgm:t>
    </dgm:pt>
    <dgm:pt modelId="{5001FB44-144C-47F7-9F37-E4190C86245E}" type="parTrans" cxnId="{E2ABF3BB-C3E3-47CE-8C45-ADE7ADC6087F}">
      <dgm:prSet/>
      <dgm:spPr/>
      <dgm:t>
        <a:bodyPr/>
        <a:lstStyle/>
        <a:p>
          <a:endParaRPr lang="en-US"/>
        </a:p>
      </dgm:t>
    </dgm:pt>
    <dgm:pt modelId="{B3551BE9-081F-4229-AEBB-7892F42C8EBA}" type="sibTrans" cxnId="{E2ABF3BB-C3E3-47CE-8C45-ADE7ADC6087F}">
      <dgm:prSet/>
      <dgm:spPr/>
      <dgm:t>
        <a:bodyPr/>
        <a:lstStyle/>
        <a:p>
          <a:endParaRPr lang="en-US"/>
        </a:p>
      </dgm:t>
    </dgm:pt>
    <dgm:pt modelId="{C657614F-4948-4AE2-8BEE-0CF6AEA48F76}">
      <dgm:prSet/>
      <dgm:spPr/>
      <dgm:t>
        <a:bodyPr/>
        <a:lstStyle/>
        <a:p>
          <a:r>
            <a:rPr lang="en-US"/>
            <a:t>Treatment includes removing dangers, putting casualty in recovery position if they were eating, and timing the seizure </a:t>
          </a:r>
        </a:p>
      </dgm:t>
    </dgm:pt>
    <dgm:pt modelId="{75F92E58-460E-4779-BB99-B70657D68F38}" type="parTrans" cxnId="{37181C07-A364-4F4E-A19C-929C503A7DB7}">
      <dgm:prSet/>
      <dgm:spPr/>
      <dgm:t>
        <a:bodyPr/>
        <a:lstStyle/>
        <a:p>
          <a:endParaRPr lang="en-US"/>
        </a:p>
      </dgm:t>
    </dgm:pt>
    <dgm:pt modelId="{82CB934D-57C1-433E-9268-0543DF9F0608}" type="sibTrans" cxnId="{37181C07-A364-4F4E-A19C-929C503A7DB7}">
      <dgm:prSet/>
      <dgm:spPr/>
      <dgm:t>
        <a:bodyPr/>
        <a:lstStyle/>
        <a:p>
          <a:endParaRPr lang="en-US"/>
        </a:p>
      </dgm:t>
    </dgm:pt>
    <dgm:pt modelId="{95DE40BE-05AB-4508-95CD-A84144C8024B}">
      <dgm:prSet/>
      <dgm:spPr/>
      <dgm:t>
        <a:bodyPr/>
        <a:lstStyle/>
        <a:p>
          <a:r>
            <a:rPr lang="en-US"/>
            <a:t>Additional informational videos can be found </a:t>
          </a:r>
          <a:r>
            <a:rPr lang="en-US">
              <a:hlinkClick xmlns:r="http://schemas.openxmlformats.org/officeDocument/2006/relationships" r:id="rId1"/>
            </a:rPr>
            <a:t>here</a:t>
          </a:r>
          <a:endParaRPr lang="en-US"/>
        </a:p>
      </dgm:t>
    </dgm:pt>
    <dgm:pt modelId="{C1769E9D-934C-44A4-97CC-1B3EDBC0415B}" type="parTrans" cxnId="{BE7A1950-9597-443C-9895-2F232FA59813}">
      <dgm:prSet/>
      <dgm:spPr/>
      <dgm:t>
        <a:bodyPr/>
        <a:lstStyle/>
        <a:p>
          <a:endParaRPr lang="en-US"/>
        </a:p>
      </dgm:t>
    </dgm:pt>
    <dgm:pt modelId="{B96B098C-3840-453C-9D87-490D8674DAF7}" type="sibTrans" cxnId="{BE7A1950-9597-443C-9895-2F232FA59813}">
      <dgm:prSet/>
      <dgm:spPr/>
      <dgm:t>
        <a:bodyPr/>
        <a:lstStyle/>
        <a:p>
          <a:endParaRPr lang="en-US"/>
        </a:p>
      </dgm:t>
    </dgm:pt>
    <dgm:pt modelId="{06FA5906-B141-6C45-992B-6227692A44F4}" type="pres">
      <dgm:prSet presAssocID="{CDFB8C99-AA16-4602-BA79-12CFCE8B7587}" presName="linear" presStyleCnt="0">
        <dgm:presLayoutVars>
          <dgm:animLvl val="lvl"/>
          <dgm:resizeHandles val="exact"/>
        </dgm:presLayoutVars>
      </dgm:prSet>
      <dgm:spPr/>
    </dgm:pt>
    <dgm:pt modelId="{7451506D-5204-DB42-B0E5-AC0E7DAE856A}" type="pres">
      <dgm:prSet presAssocID="{4C1F2815-D56D-4712-B7BD-55E7D73AC6AA}" presName="parentText" presStyleLbl="node1" presStyleIdx="0" presStyleCnt="3">
        <dgm:presLayoutVars>
          <dgm:chMax val="0"/>
          <dgm:bulletEnabled val="1"/>
        </dgm:presLayoutVars>
      </dgm:prSet>
      <dgm:spPr/>
    </dgm:pt>
    <dgm:pt modelId="{1733B007-B2DA-3C48-BD64-F83F628BF602}" type="pres">
      <dgm:prSet presAssocID="{B3551BE9-081F-4229-AEBB-7892F42C8EBA}" presName="spacer" presStyleCnt="0"/>
      <dgm:spPr/>
    </dgm:pt>
    <dgm:pt modelId="{A27BB11C-56AE-984B-AE5F-DDCD1F072733}" type="pres">
      <dgm:prSet presAssocID="{C657614F-4948-4AE2-8BEE-0CF6AEA48F76}" presName="parentText" presStyleLbl="node1" presStyleIdx="1" presStyleCnt="3">
        <dgm:presLayoutVars>
          <dgm:chMax val="0"/>
          <dgm:bulletEnabled val="1"/>
        </dgm:presLayoutVars>
      </dgm:prSet>
      <dgm:spPr/>
    </dgm:pt>
    <dgm:pt modelId="{F59350BB-7776-794F-93DF-11B24592F9FD}" type="pres">
      <dgm:prSet presAssocID="{82CB934D-57C1-433E-9268-0543DF9F0608}" presName="spacer" presStyleCnt="0"/>
      <dgm:spPr/>
    </dgm:pt>
    <dgm:pt modelId="{10D600C0-20CF-7C46-9678-C8BE66EAE038}" type="pres">
      <dgm:prSet presAssocID="{95DE40BE-05AB-4508-95CD-A84144C8024B}" presName="parentText" presStyleLbl="node1" presStyleIdx="2" presStyleCnt="3">
        <dgm:presLayoutVars>
          <dgm:chMax val="0"/>
          <dgm:bulletEnabled val="1"/>
        </dgm:presLayoutVars>
      </dgm:prSet>
      <dgm:spPr/>
    </dgm:pt>
  </dgm:ptLst>
  <dgm:cxnLst>
    <dgm:cxn modelId="{37181C07-A364-4F4E-A19C-929C503A7DB7}" srcId="{CDFB8C99-AA16-4602-BA79-12CFCE8B7587}" destId="{C657614F-4948-4AE2-8BEE-0CF6AEA48F76}" srcOrd="1" destOrd="0" parTransId="{75F92E58-460E-4779-BB99-B70657D68F38}" sibTransId="{82CB934D-57C1-433E-9268-0543DF9F0608}"/>
    <dgm:cxn modelId="{DDF07310-EB30-A74F-8584-AC931649E783}" type="presOf" srcId="{C657614F-4948-4AE2-8BEE-0CF6AEA48F76}" destId="{A27BB11C-56AE-984B-AE5F-DDCD1F072733}" srcOrd="0" destOrd="0" presId="urn:microsoft.com/office/officeart/2005/8/layout/vList2"/>
    <dgm:cxn modelId="{C2AB0212-C731-F443-9F37-CDB12BC5E3E4}" type="presOf" srcId="{CDFB8C99-AA16-4602-BA79-12CFCE8B7587}" destId="{06FA5906-B141-6C45-992B-6227692A44F4}" srcOrd="0" destOrd="0" presId="urn:microsoft.com/office/officeart/2005/8/layout/vList2"/>
    <dgm:cxn modelId="{BE7A1950-9597-443C-9895-2F232FA59813}" srcId="{CDFB8C99-AA16-4602-BA79-12CFCE8B7587}" destId="{95DE40BE-05AB-4508-95CD-A84144C8024B}" srcOrd="2" destOrd="0" parTransId="{C1769E9D-934C-44A4-97CC-1B3EDBC0415B}" sibTransId="{B96B098C-3840-453C-9D87-490D8674DAF7}"/>
    <dgm:cxn modelId="{C4D15D71-DA8D-0548-B850-31537071E9C3}" type="presOf" srcId="{95DE40BE-05AB-4508-95CD-A84144C8024B}" destId="{10D600C0-20CF-7C46-9678-C8BE66EAE038}" srcOrd="0" destOrd="0" presId="urn:microsoft.com/office/officeart/2005/8/layout/vList2"/>
    <dgm:cxn modelId="{F0F0E5A1-CD73-F44A-9734-542F68DCDAA0}" type="presOf" srcId="{4C1F2815-D56D-4712-B7BD-55E7D73AC6AA}" destId="{7451506D-5204-DB42-B0E5-AC0E7DAE856A}" srcOrd="0" destOrd="0" presId="urn:microsoft.com/office/officeart/2005/8/layout/vList2"/>
    <dgm:cxn modelId="{E2ABF3BB-C3E3-47CE-8C45-ADE7ADC6087F}" srcId="{CDFB8C99-AA16-4602-BA79-12CFCE8B7587}" destId="{4C1F2815-D56D-4712-B7BD-55E7D73AC6AA}" srcOrd="0" destOrd="0" parTransId="{5001FB44-144C-47F7-9F37-E4190C86245E}" sibTransId="{B3551BE9-081F-4229-AEBB-7892F42C8EBA}"/>
    <dgm:cxn modelId="{82808D50-932D-EE44-A77E-72D5658618FE}" type="presParOf" srcId="{06FA5906-B141-6C45-992B-6227692A44F4}" destId="{7451506D-5204-DB42-B0E5-AC0E7DAE856A}" srcOrd="0" destOrd="0" presId="urn:microsoft.com/office/officeart/2005/8/layout/vList2"/>
    <dgm:cxn modelId="{113C1631-5504-2E4D-8062-1D91A5AE441A}" type="presParOf" srcId="{06FA5906-B141-6C45-992B-6227692A44F4}" destId="{1733B007-B2DA-3C48-BD64-F83F628BF602}" srcOrd="1" destOrd="0" presId="urn:microsoft.com/office/officeart/2005/8/layout/vList2"/>
    <dgm:cxn modelId="{10C4BC19-3C73-D442-B664-DA9C81C5C356}" type="presParOf" srcId="{06FA5906-B141-6C45-992B-6227692A44F4}" destId="{A27BB11C-56AE-984B-AE5F-DDCD1F072733}" srcOrd="2" destOrd="0" presId="urn:microsoft.com/office/officeart/2005/8/layout/vList2"/>
    <dgm:cxn modelId="{497E8FFE-AD1D-304F-AA50-D44F035E62AB}" type="presParOf" srcId="{06FA5906-B141-6C45-992B-6227692A44F4}" destId="{F59350BB-7776-794F-93DF-11B24592F9FD}" srcOrd="3" destOrd="0" presId="urn:microsoft.com/office/officeart/2005/8/layout/vList2"/>
    <dgm:cxn modelId="{81DF6588-4AB8-CC4E-A85A-255B73C4FA7F}" type="presParOf" srcId="{06FA5906-B141-6C45-992B-6227692A44F4}" destId="{10D600C0-20CF-7C46-9678-C8BE66EAE03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51506D-5204-DB42-B0E5-AC0E7DAE856A}">
      <dsp:nvSpPr>
        <dsp:cNvPr id="0" name=""/>
        <dsp:cNvSpPr/>
      </dsp:nvSpPr>
      <dsp:spPr>
        <a:xfrm>
          <a:off x="0" y="113904"/>
          <a:ext cx="6263640" cy="17128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Seizures occur when there is abnormal electrical activity in the brain. There are a range of different conditions or incidents that cause seizures, some of which cause convulsions</a:t>
          </a:r>
        </a:p>
      </dsp:txBody>
      <dsp:txXfrm>
        <a:off x="83616" y="197520"/>
        <a:ext cx="6096408" cy="1545648"/>
      </dsp:txXfrm>
    </dsp:sp>
    <dsp:sp modelId="{A27BB11C-56AE-984B-AE5F-DDCD1F072733}">
      <dsp:nvSpPr>
        <dsp:cNvPr id="0" name=""/>
        <dsp:cNvSpPr/>
      </dsp:nvSpPr>
      <dsp:spPr>
        <a:xfrm>
          <a:off x="0" y="1895904"/>
          <a:ext cx="6263640" cy="17128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Treatment includes removing dangers, putting casualty in recovery position if they were eating, and timing the seizure </a:t>
          </a:r>
        </a:p>
      </dsp:txBody>
      <dsp:txXfrm>
        <a:off x="83616" y="1979520"/>
        <a:ext cx="6096408" cy="1545648"/>
      </dsp:txXfrm>
    </dsp:sp>
    <dsp:sp modelId="{10D600C0-20CF-7C46-9678-C8BE66EAE038}">
      <dsp:nvSpPr>
        <dsp:cNvPr id="0" name=""/>
        <dsp:cNvSpPr/>
      </dsp:nvSpPr>
      <dsp:spPr>
        <a:xfrm>
          <a:off x="0" y="3677904"/>
          <a:ext cx="6263640" cy="17128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Additional informational videos can be found </a:t>
          </a:r>
          <a:r>
            <a:rPr lang="en-US" sz="2400" kern="1200">
              <a:hlinkClick xmlns:r="http://schemas.openxmlformats.org/officeDocument/2006/relationships" r:id="rId1"/>
            </a:rPr>
            <a:t>here</a:t>
          </a:r>
          <a:endParaRPr lang="en-US" sz="2400" kern="1200"/>
        </a:p>
      </dsp:txBody>
      <dsp:txXfrm>
        <a:off x="83616" y="3761520"/>
        <a:ext cx="6096408" cy="1545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4C00-0F0B-00EA-AB3A-74C387E205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9E1DF512-6307-B5F5-A267-EA5053C873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191D4100-B752-497A-8969-EB102F26DB81}"/>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5" name="Footer Placeholder 4">
            <a:extLst>
              <a:ext uri="{FF2B5EF4-FFF2-40B4-BE49-F238E27FC236}">
                <a16:creationId xmlns:a16="http://schemas.microsoft.com/office/drawing/2014/main" id="{669E919E-EA8A-B1D4-D269-637EA40B62F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7AF5961-671D-1040-B11F-04FC4AB37508}"/>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511680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38632-B971-A77C-0088-B51F142697C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F4894E1-0DB9-3540-19DA-197931FA2F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EA3A633-BBD6-D6FC-EC47-14278F05BC4B}"/>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5" name="Footer Placeholder 4">
            <a:extLst>
              <a:ext uri="{FF2B5EF4-FFF2-40B4-BE49-F238E27FC236}">
                <a16:creationId xmlns:a16="http://schemas.microsoft.com/office/drawing/2014/main" id="{8120B3FB-1F09-8FEC-5E82-B765A429ECF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FDFA220-5860-AF65-3F4E-E641171E4003}"/>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276158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503DA-F6AE-742B-7D06-D4BB965D02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D457A68-A6C1-FBCD-E083-E62B0B771D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D68C9A-AE59-AD94-3EB5-0040DD91DE2E}"/>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5" name="Footer Placeholder 4">
            <a:extLst>
              <a:ext uri="{FF2B5EF4-FFF2-40B4-BE49-F238E27FC236}">
                <a16:creationId xmlns:a16="http://schemas.microsoft.com/office/drawing/2014/main" id="{741D4FE6-AB07-2DF4-D467-896E37D706A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3D2ACF7-9506-0580-15BA-5E72D921ED95}"/>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544960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9D958-276A-A9D4-69DC-38C59965C3A4}"/>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8EAC28E-39FE-539F-71B3-5C24413C77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62F28369-D053-950D-8CDD-D3D780C9F9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CF922E9C-1D66-38CF-636E-4DB8F7DA132F}"/>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6" name="Footer Placeholder 5">
            <a:extLst>
              <a:ext uri="{FF2B5EF4-FFF2-40B4-BE49-F238E27FC236}">
                <a16:creationId xmlns:a16="http://schemas.microsoft.com/office/drawing/2014/main" id="{A72A180A-21A1-48CE-8AE4-12CCDE8EA02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E489374-B35D-B59A-FA8D-8C0EB4223830}"/>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2298230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DE94-607E-5553-5330-81687FC3494C}"/>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BB8ABC9-A3D5-DF17-B285-16884567B7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0FF69-A289-5564-617E-7B809EADE7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DA84AF4E-1868-DC4D-46D2-122A45FCC1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3C98A0-886B-01D6-0134-81C06DC2DC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B3EFE17F-3C78-B5A0-398A-5B15F79F3E04}"/>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8" name="Footer Placeholder 7">
            <a:extLst>
              <a:ext uri="{FF2B5EF4-FFF2-40B4-BE49-F238E27FC236}">
                <a16:creationId xmlns:a16="http://schemas.microsoft.com/office/drawing/2014/main" id="{599BC77C-DC87-4539-7E7B-7A32EA8DD457}"/>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11DF21F7-56E5-CE23-450A-59D68F1CD392}"/>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4188667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CDE0A-2EB4-F46F-0096-C5564AB77C52}"/>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1F8D749E-D0DC-B430-3079-ED33AC1759E4}"/>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4" name="Footer Placeholder 3">
            <a:extLst>
              <a:ext uri="{FF2B5EF4-FFF2-40B4-BE49-F238E27FC236}">
                <a16:creationId xmlns:a16="http://schemas.microsoft.com/office/drawing/2014/main" id="{E2F348D8-A9E7-EFBF-0E56-0BFE36EF1B0A}"/>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CE3B35EA-575E-F69C-DECB-D2301615F92C}"/>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1906099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54CF35-E5A9-4D0A-E7C6-1AE592DAC069}"/>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3" name="Footer Placeholder 2">
            <a:extLst>
              <a:ext uri="{FF2B5EF4-FFF2-40B4-BE49-F238E27FC236}">
                <a16:creationId xmlns:a16="http://schemas.microsoft.com/office/drawing/2014/main" id="{7E1F84D0-E26A-80DA-9B51-12D1F4B66C94}"/>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229825AC-3DFD-5377-AE6E-CF0B91019013}"/>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3075506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C55AE-D76E-C27B-5B39-E5E4585031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BC429E7D-D1E4-E922-7FE2-E39E5316AF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1E75A700-1C03-2D03-C12C-8D736D9DB2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0CAEBF-F798-3A2D-01B1-5B63A071A106}"/>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6" name="Footer Placeholder 5">
            <a:extLst>
              <a:ext uri="{FF2B5EF4-FFF2-40B4-BE49-F238E27FC236}">
                <a16:creationId xmlns:a16="http://schemas.microsoft.com/office/drawing/2014/main" id="{B17CD398-BC8A-AEF0-58D0-1FD188E0795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37CE160-EB68-D4DE-8BDA-3A5660C57BA7}"/>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293048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923F1-3C52-B86D-04DE-77C8EEA9B6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4477CA3-7EA7-86F0-6F28-10BB13CEBD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A7A7D04A-D335-E3C8-F482-4F0933210F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5662B4-A924-E82D-B828-A2B0A60C7FBB}"/>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6" name="Footer Placeholder 5">
            <a:extLst>
              <a:ext uri="{FF2B5EF4-FFF2-40B4-BE49-F238E27FC236}">
                <a16:creationId xmlns:a16="http://schemas.microsoft.com/office/drawing/2014/main" id="{E619D574-5A7C-FE93-F86E-50B1AFD68477}"/>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6ACB7D5-8FE1-1E75-29DF-D812221366EE}"/>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2764747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E7A44-28BE-68E1-DCDD-2F6513012F68}"/>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0D5340A-4FEE-570A-7FAA-7D357DF985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6C4466B-CC3C-04E7-2BBF-ADD40F4B88C4}"/>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5" name="Footer Placeholder 4">
            <a:extLst>
              <a:ext uri="{FF2B5EF4-FFF2-40B4-BE49-F238E27FC236}">
                <a16:creationId xmlns:a16="http://schemas.microsoft.com/office/drawing/2014/main" id="{F25B6311-13CB-F6F5-97A0-B43B702C659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0B615F7-A003-78C7-A761-D012B8D170CC}"/>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3410878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6450B0-F856-2534-248D-1E29736E7FD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32C0A7C-B296-E03D-FB3C-CC697BCC2B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58F3ECB-BCF3-2785-0D69-ADE9A01B93D0}"/>
              </a:ext>
            </a:extLst>
          </p:cNvPr>
          <p:cNvSpPr>
            <a:spLocks noGrp="1"/>
          </p:cNvSpPr>
          <p:nvPr>
            <p:ph type="dt" sz="half" idx="10"/>
          </p:nvPr>
        </p:nvSpPr>
        <p:spPr/>
        <p:txBody>
          <a:bodyPr/>
          <a:lstStyle/>
          <a:p>
            <a:fld id="{912732AF-E0D2-47A9-81F5-AAF78E637D38}" type="datetimeFigureOut">
              <a:rPr lang="en-AU" smtClean="0"/>
              <a:t>1/2/2023</a:t>
            </a:fld>
            <a:endParaRPr lang="en-AU"/>
          </a:p>
        </p:txBody>
      </p:sp>
      <p:sp>
        <p:nvSpPr>
          <p:cNvPr id="5" name="Footer Placeholder 4">
            <a:extLst>
              <a:ext uri="{FF2B5EF4-FFF2-40B4-BE49-F238E27FC236}">
                <a16:creationId xmlns:a16="http://schemas.microsoft.com/office/drawing/2014/main" id="{8789AE3D-3377-7087-C73C-78B11061FDC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205AB05-FBE1-9FFB-56F7-7FE1B065D021}"/>
              </a:ext>
            </a:extLst>
          </p:cNvPr>
          <p:cNvSpPr>
            <a:spLocks noGrp="1"/>
          </p:cNvSpPr>
          <p:nvPr>
            <p:ph type="sldNum" sz="quarter" idx="12"/>
          </p:nvPr>
        </p:nvSpPr>
        <p:spPr/>
        <p:txBody>
          <a:bodyPr/>
          <a:lstStyle/>
          <a:p>
            <a:fld id="{5D9911EC-BF6E-44FC-B4A9-43EE2440D894}" type="slidenum">
              <a:rPr lang="en-AU" smtClean="0"/>
              <a:t>‹#›</a:t>
            </a:fld>
            <a:endParaRPr lang="en-AU"/>
          </a:p>
        </p:txBody>
      </p:sp>
    </p:spTree>
    <p:extLst>
      <p:ext uri="{BB962C8B-B14F-4D97-AF65-F5344CB8AC3E}">
        <p14:creationId xmlns:p14="http://schemas.microsoft.com/office/powerpoint/2010/main" val="1112100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79B171-6A30-0B2B-4D14-A118C4E627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1BEC5588-EA10-B7D1-FCD2-7EF31A2343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3934DC9-58FB-3BC0-E9C5-51026C185B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2732AF-E0D2-47A9-81F5-AAF78E637D38}" type="datetimeFigureOut">
              <a:rPr lang="en-AU" smtClean="0"/>
              <a:t>1/2/2023</a:t>
            </a:fld>
            <a:endParaRPr lang="en-AU"/>
          </a:p>
        </p:txBody>
      </p:sp>
      <p:sp>
        <p:nvSpPr>
          <p:cNvPr id="5" name="Footer Placeholder 4">
            <a:extLst>
              <a:ext uri="{FF2B5EF4-FFF2-40B4-BE49-F238E27FC236}">
                <a16:creationId xmlns:a16="http://schemas.microsoft.com/office/drawing/2014/main" id="{367E08B8-C17E-EFF6-3C06-D443433595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18ECA4F4-EC7E-10AC-D8BB-20973EDBA6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9911EC-BF6E-44FC-B4A9-43EE2440D894}" type="slidenum">
              <a:rPr lang="en-AU" smtClean="0"/>
              <a:t>‹#›</a:t>
            </a:fld>
            <a:endParaRPr lang="en-AU"/>
          </a:p>
        </p:txBody>
      </p:sp>
    </p:spTree>
    <p:extLst>
      <p:ext uri="{BB962C8B-B14F-4D97-AF65-F5344CB8AC3E}">
        <p14:creationId xmlns:p14="http://schemas.microsoft.com/office/powerpoint/2010/main" val="161529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ABxICAdQ3M8" TargetMode="External"/><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12B0B496-D3CA-1B7A-4274-210534ACF96C}"/>
              </a:ext>
            </a:extLst>
          </p:cNvPr>
          <p:cNvSpPr>
            <a:spLocks noGrp="1"/>
          </p:cNvSpPr>
          <p:nvPr>
            <p:ph type="ctrTitle"/>
          </p:nvPr>
        </p:nvSpPr>
        <p:spPr>
          <a:xfrm>
            <a:off x="1301261" y="590062"/>
            <a:ext cx="5409655" cy="2838938"/>
          </a:xfrm>
        </p:spPr>
        <p:txBody>
          <a:bodyPr>
            <a:normAutofit/>
          </a:bodyPr>
          <a:lstStyle/>
          <a:p>
            <a:pPr algn="l"/>
            <a:r>
              <a:rPr lang="en-US" sz="5600" dirty="0">
                <a:solidFill>
                  <a:srgbClr val="FFFFFF"/>
                </a:solidFill>
              </a:rPr>
              <a:t>HLTAID011</a:t>
            </a:r>
            <a:endParaRPr lang="en-AU" sz="5600" dirty="0">
              <a:solidFill>
                <a:srgbClr val="FFFFFF"/>
              </a:solidFill>
            </a:endParaRPr>
          </a:p>
        </p:txBody>
      </p:sp>
      <p:sp>
        <p:nvSpPr>
          <p:cNvPr id="3" name="Subtitle 2">
            <a:extLst>
              <a:ext uri="{FF2B5EF4-FFF2-40B4-BE49-F238E27FC236}">
                <a16:creationId xmlns:a16="http://schemas.microsoft.com/office/drawing/2014/main" id="{C1FB5739-B9E0-37EF-181B-B7E7A32AF446}"/>
              </a:ext>
            </a:extLst>
          </p:cNvPr>
          <p:cNvSpPr>
            <a:spLocks noGrp="1"/>
          </p:cNvSpPr>
          <p:nvPr>
            <p:ph type="subTitle" idx="1"/>
          </p:nvPr>
        </p:nvSpPr>
        <p:spPr>
          <a:xfrm>
            <a:off x="5642044" y="4698614"/>
            <a:ext cx="5088650" cy="1198120"/>
          </a:xfrm>
        </p:spPr>
        <p:txBody>
          <a:bodyPr>
            <a:normAutofit/>
          </a:bodyPr>
          <a:lstStyle/>
          <a:p>
            <a:pPr algn="r"/>
            <a:r>
              <a:rPr lang="en-US" sz="2000">
                <a:solidFill>
                  <a:srgbClr val="FFFFFF"/>
                </a:solidFill>
              </a:rPr>
              <a:t>Provide First Aid</a:t>
            </a:r>
            <a:endParaRPr lang="en-AU" sz="2000">
              <a:solidFill>
                <a:srgbClr val="FFFFFF"/>
              </a:solidFill>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76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63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20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569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A4FBD-B854-73EA-A95D-8070F464C588}"/>
              </a:ext>
            </a:extLst>
          </p:cNvPr>
          <p:cNvSpPr>
            <a:spLocks noGrp="1"/>
          </p:cNvSpPr>
          <p:nvPr>
            <p:ph type="title"/>
          </p:nvPr>
        </p:nvSpPr>
        <p:spPr/>
        <p:txBody>
          <a:bodyPr/>
          <a:lstStyle/>
          <a:p>
            <a:r>
              <a:rPr lang="en-US" dirty="0"/>
              <a:t>Teacher Note	</a:t>
            </a:r>
          </a:p>
        </p:txBody>
      </p:sp>
      <p:sp>
        <p:nvSpPr>
          <p:cNvPr id="3" name="Content Placeholder 2">
            <a:extLst>
              <a:ext uri="{FF2B5EF4-FFF2-40B4-BE49-F238E27FC236}">
                <a16:creationId xmlns:a16="http://schemas.microsoft.com/office/drawing/2014/main" id="{0400D6AA-B093-487E-C45D-0E28AE97CFC5}"/>
              </a:ext>
            </a:extLst>
          </p:cNvPr>
          <p:cNvSpPr>
            <a:spLocks noGrp="1"/>
          </p:cNvSpPr>
          <p:nvPr>
            <p:ph idx="1"/>
          </p:nvPr>
        </p:nvSpPr>
        <p:spPr/>
        <p:txBody>
          <a:bodyPr>
            <a:normAutofit/>
          </a:bodyPr>
          <a:lstStyle/>
          <a:p>
            <a:pPr marL="0" indent="0">
              <a:buNone/>
            </a:pPr>
            <a:r>
              <a:rPr lang="en-US" sz="1900" dirty="0"/>
              <a:t>As first aid is a sensitive topic and you know your students best, this presentation does not include any video footage. This has been extracted to allow you the opportunity to place appropriate videos for your audience. </a:t>
            </a:r>
          </a:p>
          <a:p>
            <a:endParaRPr lang="en-US" sz="1900" dirty="0"/>
          </a:p>
          <a:p>
            <a:pPr marL="0" indent="0">
              <a:buNone/>
            </a:pPr>
            <a:r>
              <a:rPr lang="en-US" sz="1900" dirty="0"/>
              <a:t>If you would like any assistance with video ideas please feel free to contact </a:t>
            </a:r>
            <a:r>
              <a:rPr lang="en-US" sz="1900" dirty="0" err="1"/>
              <a:t>info@savilerto.com.au</a:t>
            </a:r>
            <a:endParaRPr lang="en-US" sz="1900" dirty="0"/>
          </a:p>
        </p:txBody>
      </p:sp>
    </p:spTree>
    <p:extLst>
      <p:ext uri="{BB962C8B-B14F-4D97-AF65-F5344CB8AC3E}">
        <p14:creationId xmlns:p14="http://schemas.microsoft.com/office/powerpoint/2010/main" val="569153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ifficult Patients and Bystanders in First Aid Scenarios | RTS Group">
            <a:extLst>
              <a:ext uri="{FF2B5EF4-FFF2-40B4-BE49-F238E27FC236}">
                <a16:creationId xmlns:a16="http://schemas.microsoft.com/office/drawing/2014/main" id="{A8FE7F57-4A4F-EB1E-1822-CF3BFB91EA99}"/>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l="7556"/>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DFFECDB-2AD0-81E1-D3D8-42F9D57293F1}"/>
              </a:ext>
            </a:extLst>
          </p:cNvPr>
          <p:cNvSpPr>
            <a:spLocks noGrp="1"/>
          </p:cNvSpPr>
          <p:nvPr>
            <p:ph type="title"/>
          </p:nvPr>
        </p:nvSpPr>
        <p:spPr>
          <a:xfrm>
            <a:off x="841249" y="941832"/>
            <a:ext cx="10506456" cy="2057400"/>
          </a:xfrm>
        </p:spPr>
        <p:txBody>
          <a:bodyPr anchor="b">
            <a:normAutofit/>
          </a:bodyPr>
          <a:lstStyle/>
          <a:p>
            <a:r>
              <a:rPr lang="en-US" sz="5000"/>
              <a:t>The Four P’s of First Aid Response</a:t>
            </a:r>
            <a:endParaRPr lang="en-AU" sz="5000"/>
          </a:p>
        </p:txBody>
      </p:sp>
      <p:sp>
        <p:nvSpPr>
          <p:cNvPr id="1037" name="Rectangle 103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5" name="Rectangle 103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CDCD2A2-03CA-6E26-33FF-DC6128A1CB13}"/>
              </a:ext>
            </a:extLst>
          </p:cNvPr>
          <p:cNvSpPr>
            <a:spLocks noGrp="1"/>
          </p:cNvSpPr>
          <p:nvPr>
            <p:ph idx="1"/>
          </p:nvPr>
        </p:nvSpPr>
        <p:spPr>
          <a:xfrm>
            <a:off x="841248" y="3502152"/>
            <a:ext cx="10506456" cy="2670048"/>
          </a:xfrm>
        </p:spPr>
        <p:txBody>
          <a:bodyPr>
            <a:normAutofit/>
          </a:bodyPr>
          <a:lstStyle/>
          <a:p>
            <a:r>
              <a:rPr lang="en-US" sz="2000"/>
              <a:t>Preserve Life </a:t>
            </a:r>
          </a:p>
          <a:p>
            <a:r>
              <a:rPr lang="en-US" sz="2000"/>
              <a:t>Prevent Further Injury </a:t>
            </a:r>
          </a:p>
          <a:p>
            <a:r>
              <a:rPr lang="en-US" sz="2000"/>
              <a:t>Protect the Casualty </a:t>
            </a:r>
          </a:p>
          <a:p>
            <a:r>
              <a:rPr lang="en-US" sz="2000"/>
              <a:t>Promote Recovery Until Help Arrives </a:t>
            </a:r>
          </a:p>
          <a:p>
            <a:endParaRPr lang="en-US" sz="2000"/>
          </a:p>
          <a:p>
            <a:pPr marL="0" indent="0">
              <a:buNone/>
            </a:pPr>
            <a:endParaRPr lang="en-AU" sz="2000"/>
          </a:p>
        </p:txBody>
      </p:sp>
    </p:spTree>
    <p:extLst>
      <p:ext uri="{BB962C8B-B14F-4D97-AF65-F5344CB8AC3E}">
        <p14:creationId xmlns:p14="http://schemas.microsoft.com/office/powerpoint/2010/main" val="2112858573"/>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491E4C-F80D-0047-1344-405E9DFA11E1}"/>
              </a:ext>
            </a:extLst>
          </p:cNvPr>
          <p:cNvSpPr>
            <a:spLocks noGrp="1"/>
          </p:cNvSpPr>
          <p:nvPr>
            <p:ph type="title"/>
          </p:nvPr>
        </p:nvSpPr>
        <p:spPr>
          <a:xfrm>
            <a:off x="640080" y="325369"/>
            <a:ext cx="4368602" cy="1956841"/>
          </a:xfrm>
        </p:spPr>
        <p:txBody>
          <a:bodyPr anchor="b">
            <a:normAutofit/>
          </a:bodyPr>
          <a:lstStyle/>
          <a:p>
            <a:r>
              <a:rPr lang="en-US" sz="5400" dirty="0"/>
              <a:t>The Good Samaritan Act </a:t>
            </a:r>
            <a:endParaRPr lang="en-AU" sz="5400" dirty="0"/>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0206A3-A73B-6319-A470-4B343AD4A9EA}"/>
              </a:ext>
            </a:extLst>
          </p:cNvPr>
          <p:cNvSpPr>
            <a:spLocks noGrp="1"/>
          </p:cNvSpPr>
          <p:nvPr>
            <p:ph idx="1"/>
          </p:nvPr>
        </p:nvSpPr>
        <p:spPr>
          <a:xfrm>
            <a:off x="640080" y="2872899"/>
            <a:ext cx="4243589" cy="3320668"/>
          </a:xfrm>
        </p:spPr>
        <p:txBody>
          <a:bodyPr>
            <a:normAutofit/>
          </a:bodyPr>
          <a:lstStyle/>
          <a:p>
            <a:pPr marL="0" indent="0">
              <a:buNone/>
            </a:pPr>
            <a:r>
              <a:rPr lang="en-US" sz="1900" dirty="0"/>
              <a:t>This act ensures that a first aider cannot be found negligent for helping a casualty in a first aid scenario, as long as: </a:t>
            </a:r>
          </a:p>
          <a:p>
            <a:pPr marL="0" indent="0">
              <a:buNone/>
            </a:pPr>
            <a:endParaRPr lang="en-US" sz="1900" dirty="0"/>
          </a:p>
          <a:p>
            <a:pPr marL="0" indent="0">
              <a:buNone/>
            </a:pPr>
            <a:r>
              <a:rPr lang="en-US" sz="1900" dirty="0"/>
              <a:t>• their intentions were good </a:t>
            </a:r>
          </a:p>
          <a:p>
            <a:pPr marL="0" indent="0">
              <a:buNone/>
            </a:pPr>
            <a:r>
              <a:rPr lang="en-US" sz="1900" dirty="0"/>
              <a:t>• they stayed within their level of training </a:t>
            </a:r>
          </a:p>
          <a:p>
            <a:pPr marL="0" indent="0">
              <a:buNone/>
            </a:pPr>
            <a:r>
              <a:rPr lang="en-US" sz="1900" dirty="0"/>
              <a:t>• they didn’t make the situation any worse</a:t>
            </a:r>
          </a:p>
          <a:p>
            <a:pPr marL="0" indent="0">
              <a:buNone/>
            </a:pPr>
            <a:endParaRPr lang="en-US" sz="1900" dirty="0"/>
          </a:p>
          <a:p>
            <a:pPr marL="0" indent="0">
              <a:buNone/>
            </a:pPr>
            <a:endParaRPr lang="en-AU" sz="1900" dirty="0"/>
          </a:p>
        </p:txBody>
      </p:sp>
      <p:pic>
        <p:nvPicPr>
          <p:cNvPr id="2050" name="Picture 2" descr="The Good Samaritan Act: How Are You Protected? - Oatley Vigmond Personal  Injury Lawyers LLP">
            <a:extLst>
              <a:ext uri="{FF2B5EF4-FFF2-40B4-BE49-F238E27FC236}">
                <a16:creationId xmlns:a16="http://schemas.microsoft.com/office/drawing/2014/main" id="{FDEE2501-C8C9-9E03-9EDA-AD61AE6701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13" r="19786"/>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078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81" name="Rectangle 3080">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3B5044E-6CBE-2E45-C384-F4CE9060D368}"/>
              </a:ext>
            </a:extLst>
          </p:cNvPr>
          <p:cNvSpPr>
            <a:spLocks noGrp="1"/>
          </p:cNvSpPr>
          <p:nvPr>
            <p:ph type="title"/>
          </p:nvPr>
        </p:nvSpPr>
        <p:spPr>
          <a:xfrm>
            <a:off x="1046746" y="586822"/>
            <a:ext cx="3560252" cy="1645920"/>
          </a:xfrm>
        </p:spPr>
        <p:txBody>
          <a:bodyPr>
            <a:normAutofit/>
          </a:bodyPr>
          <a:lstStyle/>
          <a:p>
            <a:r>
              <a:rPr lang="en-US" sz="3200" dirty="0" err="1"/>
              <a:t>Recognising</a:t>
            </a:r>
            <a:r>
              <a:rPr lang="en-US" sz="3200" dirty="0"/>
              <a:t> an Emergency Situation</a:t>
            </a:r>
            <a:endParaRPr lang="en-AU" sz="3200" dirty="0"/>
          </a:p>
        </p:txBody>
      </p:sp>
      <p:sp>
        <p:nvSpPr>
          <p:cNvPr id="3083" name="Rectangle 3082">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085" name="Rectangle 3084">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1BA1F4B-6D51-4C68-8762-BE590A2DE467}"/>
              </a:ext>
            </a:extLst>
          </p:cNvPr>
          <p:cNvSpPr>
            <a:spLocks noGrp="1"/>
          </p:cNvSpPr>
          <p:nvPr>
            <p:ph idx="1"/>
          </p:nvPr>
        </p:nvSpPr>
        <p:spPr>
          <a:xfrm>
            <a:off x="5351716" y="586822"/>
            <a:ext cx="6002636" cy="1867617"/>
          </a:xfrm>
        </p:spPr>
        <p:txBody>
          <a:bodyPr anchor="ctr">
            <a:normAutofit/>
          </a:bodyPr>
          <a:lstStyle/>
          <a:p>
            <a:r>
              <a:rPr lang="en-US" sz="2000" dirty="0"/>
              <a:t>Hear Something Unusual </a:t>
            </a:r>
          </a:p>
          <a:p>
            <a:r>
              <a:rPr lang="en-US" sz="2000" dirty="0"/>
              <a:t>See something out of the ordinary </a:t>
            </a:r>
          </a:p>
          <a:p>
            <a:r>
              <a:rPr lang="en-US" sz="2000" dirty="0"/>
              <a:t>Smell something that is stronger than normal</a:t>
            </a:r>
          </a:p>
          <a:p>
            <a:r>
              <a:rPr lang="en-US" sz="2000" dirty="0"/>
              <a:t>Note an immediate change in someone’s behaviour or signs that something might be wrong</a:t>
            </a:r>
          </a:p>
          <a:p>
            <a:endParaRPr lang="en-AU" sz="1700" dirty="0"/>
          </a:p>
        </p:txBody>
      </p:sp>
      <p:pic>
        <p:nvPicPr>
          <p:cNvPr id="3074" name="Picture 2" descr="Green Stink Clouds Of Bad Smell Stock Illustration - Download Image Now -  Unpleasant Smell, Green Color, Smoke - Physical Structure - iStock">
            <a:extLst>
              <a:ext uri="{FF2B5EF4-FFF2-40B4-BE49-F238E27FC236}">
                <a16:creationId xmlns:a16="http://schemas.microsoft.com/office/drawing/2014/main" id="{A0799712-4CFB-FD5A-5E8E-EA9CED5A9C4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25742" y="2734056"/>
            <a:ext cx="7828907" cy="3483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386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B301FE-DEC6-7856-2E2D-3131678D08D4}"/>
              </a:ext>
            </a:extLst>
          </p:cNvPr>
          <p:cNvSpPr>
            <a:spLocks noGrp="1"/>
          </p:cNvSpPr>
          <p:nvPr>
            <p:ph type="title"/>
          </p:nvPr>
        </p:nvSpPr>
        <p:spPr>
          <a:xfrm>
            <a:off x="572493" y="238539"/>
            <a:ext cx="11018520" cy="1434415"/>
          </a:xfrm>
        </p:spPr>
        <p:txBody>
          <a:bodyPr anchor="b">
            <a:normAutofit/>
          </a:bodyPr>
          <a:lstStyle/>
          <a:p>
            <a:r>
              <a:rPr lang="en-US" sz="5400"/>
              <a:t>Identifying and Preparing for Hazards</a:t>
            </a:r>
            <a:endParaRPr lang="en-AU" sz="5400"/>
          </a:p>
        </p:txBody>
      </p:sp>
      <p:sp>
        <p:nvSpPr>
          <p:cNvPr id="410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F40B690-4B21-333C-4FA4-7BE9981F0D11}"/>
              </a:ext>
            </a:extLst>
          </p:cNvPr>
          <p:cNvSpPr>
            <a:spLocks noGrp="1"/>
          </p:cNvSpPr>
          <p:nvPr>
            <p:ph idx="1"/>
          </p:nvPr>
        </p:nvSpPr>
        <p:spPr>
          <a:xfrm>
            <a:off x="572493" y="2071316"/>
            <a:ext cx="6713552" cy="4119172"/>
          </a:xfrm>
        </p:spPr>
        <p:txBody>
          <a:bodyPr anchor="t">
            <a:normAutofit/>
          </a:bodyPr>
          <a:lstStyle/>
          <a:p>
            <a:r>
              <a:rPr lang="en-US" sz="1900" dirty="0"/>
              <a:t>Common workplace hazards may include </a:t>
            </a:r>
          </a:p>
          <a:p>
            <a:endParaRPr lang="en-US" sz="1900" dirty="0"/>
          </a:p>
          <a:p>
            <a:r>
              <a:rPr lang="en-US" sz="1900" dirty="0"/>
              <a:t>Physical Hazards </a:t>
            </a:r>
          </a:p>
          <a:p>
            <a:r>
              <a:rPr lang="en-US" sz="1900" dirty="0"/>
              <a:t>Biological Hazards</a:t>
            </a:r>
          </a:p>
          <a:p>
            <a:r>
              <a:rPr lang="en-US" sz="1900" dirty="0"/>
              <a:t>Chemical Hazards</a:t>
            </a:r>
          </a:p>
          <a:p>
            <a:r>
              <a:rPr lang="en-US" sz="1900" dirty="0"/>
              <a:t>Manual Handling Hazards</a:t>
            </a:r>
          </a:p>
          <a:p>
            <a:endParaRPr lang="en-US" sz="2200" dirty="0"/>
          </a:p>
          <a:p>
            <a:endParaRPr lang="en-US" sz="2200" dirty="0"/>
          </a:p>
          <a:p>
            <a:pPr marL="0" indent="0">
              <a:buNone/>
            </a:pPr>
            <a:endParaRPr lang="en-AU" sz="2200" dirty="0"/>
          </a:p>
        </p:txBody>
      </p:sp>
      <p:pic>
        <p:nvPicPr>
          <p:cNvPr id="4098" name="Picture 2" descr="Workplace safety training helps prevent low back injury | Osha Pros">
            <a:extLst>
              <a:ext uri="{FF2B5EF4-FFF2-40B4-BE49-F238E27FC236}">
                <a16:creationId xmlns:a16="http://schemas.microsoft.com/office/drawing/2014/main" id="{E5A2F1FB-9174-5821-54A1-78597A71ED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601" r="12263"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108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9" name="Rectangle 513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17E5EE-8AB1-2BF4-AD93-7716EB68C2EB}"/>
              </a:ext>
            </a:extLst>
          </p:cNvPr>
          <p:cNvSpPr>
            <a:spLocks noGrp="1"/>
          </p:cNvSpPr>
          <p:nvPr>
            <p:ph type="title"/>
          </p:nvPr>
        </p:nvSpPr>
        <p:spPr>
          <a:xfrm>
            <a:off x="5297762" y="329184"/>
            <a:ext cx="6251110" cy="1783080"/>
          </a:xfrm>
        </p:spPr>
        <p:txBody>
          <a:bodyPr anchor="b">
            <a:normAutofit/>
          </a:bodyPr>
          <a:lstStyle/>
          <a:p>
            <a:r>
              <a:rPr lang="en-US" sz="5400"/>
              <a:t>Protecting Yourself and Others</a:t>
            </a:r>
            <a:endParaRPr lang="en-AU" sz="5400" dirty="0"/>
          </a:p>
        </p:txBody>
      </p:sp>
      <p:pic>
        <p:nvPicPr>
          <p:cNvPr id="5122" name="Picture 2" descr="PPE Kit - HydroChem">
            <a:extLst>
              <a:ext uri="{FF2B5EF4-FFF2-40B4-BE49-F238E27FC236}">
                <a16:creationId xmlns:a16="http://schemas.microsoft.com/office/drawing/2014/main" id="{C3D654C3-FD14-BE5E-C139-6229815E18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715" r="15374"/>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14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BA469F3-AC21-ED69-7889-4E0187FC30A8}"/>
              </a:ext>
            </a:extLst>
          </p:cNvPr>
          <p:cNvSpPr>
            <a:spLocks noGrp="1"/>
          </p:cNvSpPr>
          <p:nvPr>
            <p:ph idx="1"/>
          </p:nvPr>
        </p:nvSpPr>
        <p:spPr>
          <a:xfrm>
            <a:off x="5297762" y="2706624"/>
            <a:ext cx="6251110" cy="3483864"/>
          </a:xfrm>
        </p:spPr>
        <p:txBody>
          <a:bodyPr>
            <a:normAutofit/>
          </a:bodyPr>
          <a:lstStyle/>
          <a:p>
            <a:pPr marL="0" indent="0">
              <a:buNone/>
            </a:pPr>
            <a:r>
              <a:rPr lang="en-US" sz="1900" dirty="0"/>
              <a:t>Never Put Yourself at Risk </a:t>
            </a:r>
          </a:p>
          <a:p>
            <a:pPr marL="0" indent="0">
              <a:buNone/>
            </a:pPr>
            <a:endParaRPr lang="en-US" sz="1900" dirty="0"/>
          </a:p>
          <a:p>
            <a:pPr marL="0" indent="0">
              <a:buNone/>
            </a:pPr>
            <a:r>
              <a:rPr lang="en-US" sz="1900" dirty="0"/>
              <a:t>Wear Protective Gear to avoid infection</a:t>
            </a:r>
          </a:p>
          <a:p>
            <a:pPr marL="0" indent="0">
              <a:buNone/>
            </a:pPr>
            <a:endParaRPr lang="en-US" sz="1900" dirty="0"/>
          </a:p>
          <a:p>
            <a:pPr marL="0" indent="0">
              <a:buNone/>
            </a:pPr>
            <a:r>
              <a:rPr lang="en-US" sz="1900" dirty="0"/>
              <a:t>Assess and manage risk </a:t>
            </a:r>
          </a:p>
          <a:p>
            <a:pPr marL="0" indent="0">
              <a:buNone/>
            </a:pPr>
            <a:endParaRPr lang="en-AU" sz="2200" dirty="0"/>
          </a:p>
        </p:txBody>
      </p:sp>
    </p:spTree>
    <p:extLst>
      <p:ext uri="{BB962C8B-B14F-4D97-AF65-F5344CB8AC3E}">
        <p14:creationId xmlns:p14="http://schemas.microsoft.com/office/powerpoint/2010/main" val="1674529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3" name="Color Cover">
            <a:extLst>
              <a:ext uri="{FF2B5EF4-FFF2-40B4-BE49-F238E27FC236}">
                <a16:creationId xmlns:a16="http://schemas.microsoft.com/office/drawing/2014/main" id="{8B2B1708-8CE4-4A20-94F5-55118AE2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4119"/>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155" name="Group 6154">
            <a:extLst>
              <a:ext uri="{FF2B5EF4-FFF2-40B4-BE49-F238E27FC236}">
                <a16:creationId xmlns:a16="http://schemas.microsoft.com/office/drawing/2014/main" id="{5D095D3E-C464-41D5-87FA-07742698A7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6156" name="Color">
              <a:extLst>
                <a:ext uri="{FF2B5EF4-FFF2-40B4-BE49-F238E27FC236}">
                  <a16:creationId xmlns:a16="http://schemas.microsoft.com/office/drawing/2014/main" id="{7722DCE9-76F1-42AC-AC0A-487CFB0873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7" name="Color">
              <a:extLst>
                <a:ext uri="{FF2B5EF4-FFF2-40B4-BE49-F238E27FC236}">
                  <a16:creationId xmlns:a16="http://schemas.microsoft.com/office/drawing/2014/main" id="{B29A5FA1-D0E7-448B-AB7D-032F01D5BF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159" name="Color">
            <a:extLst>
              <a:ext uri="{FF2B5EF4-FFF2-40B4-BE49-F238E27FC236}">
                <a16:creationId xmlns:a16="http://schemas.microsoft.com/office/drawing/2014/main" id="{C58F402F-FDB5-409B-8818-B6FCE06E57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804" y="598259"/>
            <a:ext cx="10889442" cy="5680742"/>
          </a:xfrm>
          <a:prstGeom prst="rect">
            <a:avLst/>
          </a:prstGeom>
          <a:solidFill>
            <a:srgbClr val="FF5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146" name="Picture 2" descr="DRSABCD is the acronym for the steps to follow when providing life support">
            <a:extLst>
              <a:ext uri="{FF2B5EF4-FFF2-40B4-BE49-F238E27FC236}">
                <a16:creationId xmlns:a16="http://schemas.microsoft.com/office/drawing/2014/main" id="{77019156-283D-37BE-24DB-70FE92E1A8E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747307" y="1536000"/>
            <a:ext cx="6711526" cy="3775233"/>
          </a:xfrm>
          <a:prstGeom prst="rect">
            <a:avLst/>
          </a:prstGeom>
          <a:noFill/>
          <a:extLst>
            <a:ext uri="{909E8E84-426E-40DD-AFC4-6F175D3DCCD1}">
              <a14:hiddenFill xmlns:a14="http://schemas.microsoft.com/office/drawing/2010/main">
                <a:solidFill>
                  <a:srgbClr val="FFFFFF"/>
                </a:solidFill>
              </a14:hiddenFill>
            </a:ext>
          </a:extLst>
        </p:spPr>
      </p:pic>
      <p:grpSp>
        <p:nvGrpSpPr>
          <p:cNvPr id="6161" name="Group 6160">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6162" name="Freeform: Shape 6161">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163" name="Freeform: Shape 6162">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164" name="Freeform: Shape 6163">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165" name="Freeform: Shape 6164">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166" name="Freeform: Shape 6165">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167" name="Freeform: Shape 6166">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168" name="Freeform: Shape 6167">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C9E5C3D6-637B-4D35-09B7-AC566EBB8F0C}"/>
              </a:ext>
            </a:extLst>
          </p:cNvPr>
          <p:cNvSpPr>
            <a:spLocks noGrp="1"/>
          </p:cNvSpPr>
          <p:nvPr>
            <p:ph type="title"/>
          </p:nvPr>
        </p:nvSpPr>
        <p:spPr>
          <a:xfrm>
            <a:off x="1012644" y="842332"/>
            <a:ext cx="3585114" cy="2782056"/>
          </a:xfrm>
        </p:spPr>
        <p:txBody>
          <a:bodyPr vert="horz" lIns="91440" tIns="45720" rIns="91440" bIns="45720" rtlCol="0" anchor="b">
            <a:normAutofit/>
          </a:bodyPr>
          <a:lstStyle/>
          <a:p>
            <a:r>
              <a:rPr lang="en-US" sz="4800" kern="1200" dirty="0">
                <a:solidFill>
                  <a:schemeClr val="tx2"/>
                </a:solidFill>
                <a:latin typeface="+mj-lt"/>
                <a:ea typeface="+mj-ea"/>
                <a:cs typeface="+mj-cs"/>
              </a:rPr>
              <a:t>DRSABCD</a:t>
            </a:r>
          </a:p>
        </p:txBody>
      </p:sp>
    </p:spTree>
    <p:extLst>
      <p:ext uri="{BB962C8B-B14F-4D97-AF65-F5344CB8AC3E}">
        <p14:creationId xmlns:p14="http://schemas.microsoft.com/office/powerpoint/2010/main" val="3967418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0F3FA-67CE-1E39-3B1E-D0CB6BE51EEA}"/>
              </a:ext>
            </a:extLst>
          </p:cNvPr>
          <p:cNvSpPr>
            <a:spLocks noGrp="1"/>
          </p:cNvSpPr>
          <p:nvPr>
            <p:ph type="title"/>
          </p:nvPr>
        </p:nvSpPr>
        <p:spPr>
          <a:xfrm>
            <a:off x="640080" y="325369"/>
            <a:ext cx="4368602" cy="1956841"/>
          </a:xfrm>
        </p:spPr>
        <p:txBody>
          <a:bodyPr anchor="b">
            <a:normAutofit/>
          </a:bodyPr>
          <a:lstStyle/>
          <a:p>
            <a:r>
              <a:rPr lang="en-US" sz="5400"/>
              <a:t>Dangers </a:t>
            </a:r>
            <a:endParaRPr lang="en-AU" sz="5400"/>
          </a:p>
        </p:txBody>
      </p:sp>
      <p:sp>
        <p:nvSpPr>
          <p:cNvPr id="717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7C464A-4BCA-BDFC-AF9F-2D97739CF794}"/>
              </a:ext>
            </a:extLst>
          </p:cNvPr>
          <p:cNvSpPr>
            <a:spLocks noGrp="1"/>
          </p:cNvSpPr>
          <p:nvPr>
            <p:ph idx="1"/>
          </p:nvPr>
        </p:nvSpPr>
        <p:spPr>
          <a:xfrm>
            <a:off x="640080" y="2872899"/>
            <a:ext cx="4552809" cy="3320668"/>
          </a:xfrm>
        </p:spPr>
        <p:txBody>
          <a:bodyPr>
            <a:normAutofit/>
          </a:bodyPr>
          <a:lstStyle/>
          <a:p>
            <a:r>
              <a:rPr lang="en-US" sz="1900" dirty="0"/>
              <a:t>Assess the situation</a:t>
            </a:r>
          </a:p>
          <a:p>
            <a:r>
              <a:rPr lang="en-US" sz="1900" dirty="0"/>
              <a:t>Does the threat still exist?</a:t>
            </a:r>
          </a:p>
          <a:p>
            <a:r>
              <a:rPr lang="en-US" sz="1900" dirty="0"/>
              <a:t>Can you safely remove the potential hazards?</a:t>
            </a:r>
          </a:p>
          <a:p>
            <a:r>
              <a:rPr lang="en-US" sz="1900" dirty="0"/>
              <a:t>What are the risks for you? The Casualty? Bystanders?</a:t>
            </a:r>
          </a:p>
          <a:p>
            <a:r>
              <a:rPr lang="en-US" sz="1900" dirty="0"/>
              <a:t>Do you have any protective equipment ?</a:t>
            </a:r>
          </a:p>
          <a:p>
            <a:r>
              <a:rPr lang="en-US" sz="1900" dirty="0"/>
              <a:t>How many casualties are there? </a:t>
            </a:r>
          </a:p>
          <a:p>
            <a:r>
              <a:rPr lang="en-US" sz="1900" dirty="0"/>
              <a:t>Who is at most risk?</a:t>
            </a:r>
          </a:p>
          <a:p>
            <a:endParaRPr lang="en-US" sz="1700" dirty="0"/>
          </a:p>
          <a:p>
            <a:endParaRPr lang="en-AU" sz="1700" dirty="0"/>
          </a:p>
        </p:txBody>
      </p:sp>
      <p:pic>
        <p:nvPicPr>
          <p:cNvPr id="7170" name="Picture 2" descr="How to Perform a First Aid Assessment - HSI">
            <a:extLst>
              <a:ext uri="{FF2B5EF4-FFF2-40B4-BE49-F238E27FC236}">
                <a16:creationId xmlns:a16="http://schemas.microsoft.com/office/drawing/2014/main" id="{4C4CEB7C-531C-2741-D9F8-F712C37E4E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529" r="5319"/>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5518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352B62-271F-C3B2-5E2B-D7E179FE7501}"/>
              </a:ext>
            </a:extLst>
          </p:cNvPr>
          <p:cNvSpPr>
            <a:spLocks noGrp="1"/>
          </p:cNvSpPr>
          <p:nvPr>
            <p:ph type="title"/>
          </p:nvPr>
        </p:nvSpPr>
        <p:spPr>
          <a:xfrm>
            <a:off x="630936" y="640080"/>
            <a:ext cx="4818888" cy="1481328"/>
          </a:xfrm>
        </p:spPr>
        <p:txBody>
          <a:bodyPr anchor="b">
            <a:normAutofit/>
          </a:bodyPr>
          <a:lstStyle/>
          <a:p>
            <a:r>
              <a:rPr lang="en-US" sz="5400"/>
              <a:t>Responsive </a:t>
            </a:r>
            <a:endParaRPr lang="en-AU" sz="5400"/>
          </a:p>
        </p:txBody>
      </p:sp>
      <p:sp>
        <p:nvSpPr>
          <p:cNvPr id="820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B75FDA1-78DF-0C96-6D7F-E467495159B2}"/>
              </a:ext>
            </a:extLst>
          </p:cNvPr>
          <p:cNvSpPr>
            <a:spLocks noGrp="1"/>
          </p:cNvSpPr>
          <p:nvPr>
            <p:ph idx="1"/>
          </p:nvPr>
        </p:nvSpPr>
        <p:spPr>
          <a:xfrm>
            <a:off x="630936" y="2660904"/>
            <a:ext cx="4818888" cy="3547872"/>
          </a:xfrm>
        </p:spPr>
        <p:txBody>
          <a:bodyPr anchor="t">
            <a:normAutofit/>
          </a:bodyPr>
          <a:lstStyle/>
          <a:p>
            <a:r>
              <a:rPr lang="en-US" sz="1900" dirty="0"/>
              <a:t>COWS</a:t>
            </a:r>
          </a:p>
          <a:p>
            <a:endParaRPr lang="en-US" sz="1900" dirty="0"/>
          </a:p>
          <a:p>
            <a:r>
              <a:rPr lang="en-US" sz="1900" dirty="0"/>
              <a:t>Can you hear me </a:t>
            </a:r>
          </a:p>
          <a:p>
            <a:r>
              <a:rPr lang="en-US" sz="1900" dirty="0"/>
              <a:t>Open your eyes</a:t>
            </a:r>
          </a:p>
          <a:p>
            <a:r>
              <a:rPr lang="en-US" sz="1900" dirty="0" err="1"/>
              <a:t>Whats</a:t>
            </a:r>
            <a:r>
              <a:rPr lang="en-US" sz="1900" dirty="0"/>
              <a:t> your name </a:t>
            </a:r>
          </a:p>
          <a:p>
            <a:r>
              <a:rPr lang="en-US" sz="1900" dirty="0"/>
              <a:t>Squeeze my hands</a:t>
            </a:r>
          </a:p>
          <a:p>
            <a:endParaRPr lang="en-AU" sz="2200" dirty="0"/>
          </a:p>
        </p:txBody>
      </p:sp>
      <p:pic>
        <p:nvPicPr>
          <p:cNvPr id="8194" name="Picture 2" descr="DRSABCD for life support">
            <a:extLst>
              <a:ext uri="{FF2B5EF4-FFF2-40B4-BE49-F238E27FC236}">
                <a16:creationId xmlns:a16="http://schemas.microsoft.com/office/drawing/2014/main" id="{AC731666-7BB1-232B-1CE6-B78F666F928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723072"/>
            <a:ext cx="5458968" cy="3411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489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essage in a bottle floating in water">
            <a:extLst>
              <a:ext uri="{FF2B5EF4-FFF2-40B4-BE49-F238E27FC236}">
                <a16:creationId xmlns:a16="http://schemas.microsoft.com/office/drawing/2014/main" id="{EC083B6A-3833-89FD-7682-A2EABF32D8EF}"/>
              </a:ext>
            </a:extLst>
          </p:cNvPr>
          <p:cNvPicPr>
            <a:picLocks noChangeAspect="1"/>
          </p:cNvPicPr>
          <p:nvPr/>
        </p:nvPicPr>
        <p:blipFill rotWithShape="1">
          <a:blip r:embed="rId2"/>
          <a:srcRect t="13114" b="2616"/>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0279C0-9C9F-4FCC-C53F-201690382153}"/>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Send for Help 000 or 112</a:t>
            </a:r>
          </a:p>
        </p:txBody>
      </p:sp>
    </p:spTree>
    <p:extLst>
      <p:ext uri="{BB962C8B-B14F-4D97-AF65-F5344CB8AC3E}">
        <p14:creationId xmlns:p14="http://schemas.microsoft.com/office/powerpoint/2010/main" val="167914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922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B6D6B-50C2-E145-376C-25CA7682912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Open Airway</a:t>
            </a:r>
          </a:p>
        </p:txBody>
      </p:sp>
      <p:pic>
        <p:nvPicPr>
          <p:cNvPr id="9218" name="Picture 2" descr="Figure: Opening an Airway in an Adult or Child - MSD Manual Consumer Version">
            <a:extLst>
              <a:ext uri="{FF2B5EF4-FFF2-40B4-BE49-F238E27FC236}">
                <a16:creationId xmlns:a16="http://schemas.microsoft.com/office/drawing/2014/main" id="{A03FFAB2-477E-5474-870B-09CFE75F692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777316" y="1211287"/>
            <a:ext cx="6780700" cy="4433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138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A8258-6C63-A853-ECD6-D7D710BC52C1}"/>
              </a:ext>
            </a:extLst>
          </p:cNvPr>
          <p:cNvSpPr>
            <a:spLocks noGrp="1"/>
          </p:cNvSpPr>
          <p:nvPr>
            <p:ph type="title"/>
          </p:nvPr>
        </p:nvSpPr>
        <p:spPr>
          <a:xfrm>
            <a:off x="6289158" y="803325"/>
            <a:ext cx="5259707" cy="1325563"/>
          </a:xfrm>
        </p:spPr>
        <p:txBody>
          <a:bodyPr>
            <a:normAutofit/>
          </a:bodyPr>
          <a:lstStyle/>
          <a:p>
            <a:r>
              <a:rPr lang="en-US" dirty="0"/>
              <a:t>Normal Breathing</a:t>
            </a:r>
            <a:endParaRPr lang="en-AU" dirty="0"/>
          </a:p>
        </p:txBody>
      </p:sp>
      <p:sp>
        <p:nvSpPr>
          <p:cNvPr id="10247" name="Freeform: Shape 10246">
            <a:extLst>
              <a:ext uri="{FF2B5EF4-FFF2-40B4-BE49-F238E27FC236}">
                <a16:creationId xmlns:a16="http://schemas.microsoft.com/office/drawing/2014/main" id="{357DD0D3-F869-46D0-944C-6EC60E19E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0242" name="Picture 2" descr="DRSABCD action plan">
            <a:extLst>
              <a:ext uri="{FF2B5EF4-FFF2-40B4-BE49-F238E27FC236}">
                <a16:creationId xmlns:a16="http://schemas.microsoft.com/office/drawing/2014/main" id="{42B09B2F-90D9-6A62-374A-BE718D5DBB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428"/>
          <a:stretch/>
        </p:blipFill>
        <p:spPr bwMode="auto">
          <a:xfrm>
            <a:off x="1" y="2"/>
            <a:ext cx="5863721"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611085A-86D9-286F-4403-D201D930F426}"/>
              </a:ext>
            </a:extLst>
          </p:cNvPr>
          <p:cNvSpPr>
            <a:spLocks noGrp="1"/>
          </p:cNvSpPr>
          <p:nvPr>
            <p:ph idx="1"/>
          </p:nvPr>
        </p:nvSpPr>
        <p:spPr>
          <a:xfrm>
            <a:off x="6289158" y="2279018"/>
            <a:ext cx="5259714" cy="3375920"/>
          </a:xfrm>
        </p:spPr>
        <p:txBody>
          <a:bodyPr anchor="t">
            <a:normAutofit/>
          </a:bodyPr>
          <a:lstStyle/>
          <a:p>
            <a:r>
              <a:rPr lang="en-US" sz="4400" dirty="0"/>
              <a:t>Recovery Position</a:t>
            </a:r>
          </a:p>
          <a:p>
            <a:pPr marL="0" indent="0">
              <a:buNone/>
            </a:pPr>
            <a:endParaRPr lang="en-US" sz="4000" dirty="0"/>
          </a:p>
          <a:p>
            <a:pPr marL="0" indent="0">
              <a:buNone/>
            </a:pPr>
            <a:r>
              <a:rPr lang="en-US" sz="4000" dirty="0"/>
              <a:t> Look, Listen, Feel</a:t>
            </a:r>
          </a:p>
          <a:p>
            <a:endParaRPr lang="en-US" sz="4000" dirty="0"/>
          </a:p>
          <a:p>
            <a:pPr marL="0" indent="0">
              <a:buNone/>
            </a:pPr>
            <a:endParaRPr lang="en-US" sz="4000" dirty="0"/>
          </a:p>
          <a:p>
            <a:endParaRPr lang="en-US" sz="1800" dirty="0"/>
          </a:p>
          <a:p>
            <a:endParaRPr lang="en-AU" sz="1800" dirty="0"/>
          </a:p>
        </p:txBody>
      </p:sp>
    </p:spTree>
    <p:extLst>
      <p:ext uri="{BB962C8B-B14F-4D97-AF65-F5344CB8AC3E}">
        <p14:creationId xmlns:p14="http://schemas.microsoft.com/office/powerpoint/2010/main" val="201339031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86" name="Rectangle 1127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23E21E-EE65-043D-4D65-19CAF57141B0}"/>
              </a:ext>
            </a:extLst>
          </p:cNvPr>
          <p:cNvSpPr>
            <a:spLocks noGrp="1"/>
          </p:cNvSpPr>
          <p:nvPr>
            <p:ph type="title"/>
          </p:nvPr>
        </p:nvSpPr>
        <p:spPr>
          <a:xfrm>
            <a:off x="640080" y="325369"/>
            <a:ext cx="4368602" cy="1956841"/>
          </a:xfrm>
        </p:spPr>
        <p:txBody>
          <a:bodyPr anchor="b">
            <a:normAutofit/>
          </a:bodyPr>
          <a:lstStyle/>
          <a:p>
            <a:r>
              <a:rPr lang="en-US" sz="5400"/>
              <a:t>Start CPR</a:t>
            </a:r>
            <a:endParaRPr lang="en-AU" sz="5400"/>
          </a:p>
        </p:txBody>
      </p:sp>
      <p:sp>
        <p:nvSpPr>
          <p:cNvPr id="1128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BA173B3-0EE1-D738-9DF4-01FD1C1B6118}"/>
              </a:ext>
            </a:extLst>
          </p:cNvPr>
          <p:cNvSpPr>
            <a:spLocks noGrp="1"/>
          </p:cNvSpPr>
          <p:nvPr>
            <p:ph idx="1"/>
          </p:nvPr>
        </p:nvSpPr>
        <p:spPr>
          <a:xfrm>
            <a:off x="640080" y="2872899"/>
            <a:ext cx="4243589" cy="3320668"/>
          </a:xfrm>
        </p:spPr>
        <p:txBody>
          <a:bodyPr>
            <a:normAutofit/>
          </a:bodyPr>
          <a:lstStyle/>
          <a:p>
            <a:r>
              <a:rPr lang="en-US" sz="1900" dirty="0"/>
              <a:t>30 compressions 2 Breaths </a:t>
            </a:r>
          </a:p>
          <a:p>
            <a:endParaRPr lang="en-US" sz="1900" dirty="0"/>
          </a:p>
          <a:p>
            <a:r>
              <a:rPr lang="en-US" sz="1900" dirty="0"/>
              <a:t>100-120 beats per minute </a:t>
            </a:r>
          </a:p>
          <a:p>
            <a:endParaRPr lang="en-US" sz="1900" dirty="0"/>
          </a:p>
          <a:p>
            <a:r>
              <a:rPr lang="en-US" sz="1900" dirty="0"/>
              <a:t>1/3 of total chest depth </a:t>
            </a:r>
          </a:p>
          <a:p>
            <a:endParaRPr lang="en-AU" sz="2200" dirty="0"/>
          </a:p>
        </p:txBody>
      </p:sp>
      <p:pic>
        <p:nvPicPr>
          <p:cNvPr id="11266" name="Picture 2" descr="What is CPR | American Heart Association CPR &amp; First Aid">
            <a:extLst>
              <a:ext uri="{FF2B5EF4-FFF2-40B4-BE49-F238E27FC236}">
                <a16:creationId xmlns:a16="http://schemas.microsoft.com/office/drawing/2014/main" id="{119792DD-5456-E819-97C3-7F62FE64BF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79" r="9878"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672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07" name="Rectangle 12294">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AED 101: How to Use the Automated External Defibrillator - Mindray Australia">
            <a:extLst>
              <a:ext uri="{FF2B5EF4-FFF2-40B4-BE49-F238E27FC236}">
                <a16:creationId xmlns:a16="http://schemas.microsoft.com/office/drawing/2014/main" id="{E5D3D5D0-05CD-BC02-C4B4-94170AC965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7319"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2308" name="Rectangle 12296">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8309894-F51E-EC92-302A-91BB4467738D}"/>
              </a:ext>
            </a:extLst>
          </p:cNvPr>
          <p:cNvSpPr>
            <a:spLocks noGrp="1"/>
          </p:cNvSpPr>
          <p:nvPr>
            <p:ph type="title"/>
          </p:nvPr>
        </p:nvSpPr>
        <p:spPr>
          <a:xfrm>
            <a:off x="371094" y="1161288"/>
            <a:ext cx="3438144" cy="1124712"/>
          </a:xfrm>
        </p:spPr>
        <p:txBody>
          <a:bodyPr anchor="b">
            <a:normAutofit/>
          </a:bodyPr>
          <a:lstStyle/>
          <a:p>
            <a:r>
              <a:rPr lang="en-US" sz="2800"/>
              <a:t>Attach Defibrillator</a:t>
            </a:r>
            <a:endParaRPr lang="en-AU" sz="2800"/>
          </a:p>
        </p:txBody>
      </p:sp>
      <p:sp>
        <p:nvSpPr>
          <p:cNvPr id="12309" name="Rectangle 1229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310" name="Rectangle 1230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C7077EE-FBFB-83DE-B7EC-A7A042E8B209}"/>
              </a:ext>
            </a:extLst>
          </p:cNvPr>
          <p:cNvSpPr>
            <a:spLocks noGrp="1"/>
          </p:cNvSpPr>
          <p:nvPr>
            <p:ph idx="1"/>
          </p:nvPr>
        </p:nvSpPr>
        <p:spPr>
          <a:xfrm>
            <a:off x="371094" y="2718054"/>
            <a:ext cx="3438906" cy="3207258"/>
          </a:xfrm>
        </p:spPr>
        <p:txBody>
          <a:bodyPr anchor="t">
            <a:normAutofit/>
          </a:bodyPr>
          <a:lstStyle/>
          <a:p>
            <a:r>
              <a:rPr lang="en-US" sz="1900" dirty="0"/>
              <a:t>Find the nearest Defibrillator </a:t>
            </a:r>
          </a:p>
          <a:p>
            <a:r>
              <a:rPr lang="en-US" sz="1900" dirty="0"/>
              <a:t>Defibs can be found in shopping centers, sporting clubs, gyms, airports, local shops, nursing homes </a:t>
            </a:r>
            <a:r>
              <a:rPr lang="en-US" sz="1900" dirty="0" err="1"/>
              <a:t>etc</a:t>
            </a:r>
            <a:r>
              <a:rPr lang="en-US" sz="1900" dirty="0"/>
              <a:t> </a:t>
            </a:r>
          </a:p>
          <a:p>
            <a:r>
              <a:rPr lang="en-US" sz="1900" dirty="0"/>
              <a:t>Turn the Defib on and listen carefully to the instructions </a:t>
            </a:r>
          </a:p>
          <a:p>
            <a:endParaRPr lang="en-AU" sz="1700" dirty="0"/>
          </a:p>
        </p:txBody>
      </p:sp>
    </p:spTree>
    <p:extLst>
      <p:ext uri="{BB962C8B-B14F-4D97-AF65-F5344CB8AC3E}">
        <p14:creationId xmlns:p14="http://schemas.microsoft.com/office/powerpoint/2010/main" val="940237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03" name="Rectangle 2050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36910A-5CB4-8BDD-A523-437346C4A615}"/>
              </a:ext>
            </a:extLst>
          </p:cNvPr>
          <p:cNvSpPr>
            <a:spLocks noGrp="1"/>
          </p:cNvSpPr>
          <p:nvPr>
            <p:ph type="title"/>
          </p:nvPr>
        </p:nvSpPr>
        <p:spPr>
          <a:xfrm>
            <a:off x="5297762" y="329184"/>
            <a:ext cx="6251110" cy="1036772"/>
          </a:xfrm>
        </p:spPr>
        <p:txBody>
          <a:bodyPr anchor="b">
            <a:normAutofit fontScale="90000"/>
          </a:bodyPr>
          <a:lstStyle/>
          <a:p>
            <a:r>
              <a:rPr lang="en-AU" sz="4200" dirty="0"/>
              <a:t>Conditions that will require first aid management</a:t>
            </a:r>
          </a:p>
        </p:txBody>
      </p:sp>
      <p:pic>
        <p:nvPicPr>
          <p:cNvPr id="20482" name="Picture 2" descr="First Aid Courses Melbourne – ohs.com.au">
            <a:extLst>
              <a:ext uri="{FF2B5EF4-FFF2-40B4-BE49-F238E27FC236}">
                <a16:creationId xmlns:a16="http://schemas.microsoft.com/office/drawing/2014/main" id="{E777C460-E4F2-DAD6-1C37-35738DCB32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4" r="48433"/>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050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35CB129-C793-E158-774B-962CDE355B12}"/>
              </a:ext>
            </a:extLst>
          </p:cNvPr>
          <p:cNvSpPr>
            <a:spLocks noGrp="1"/>
          </p:cNvSpPr>
          <p:nvPr>
            <p:ph idx="1"/>
          </p:nvPr>
        </p:nvSpPr>
        <p:spPr>
          <a:xfrm>
            <a:off x="5297762" y="1687068"/>
            <a:ext cx="6251110" cy="3483864"/>
          </a:xfrm>
        </p:spPr>
        <p:txBody>
          <a:bodyPr>
            <a:noAutofit/>
          </a:bodyPr>
          <a:lstStyle/>
          <a:p>
            <a:r>
              <a:rPr lang="en-AU" sz="1900" dirty="0"/>
              <a:t>Abdominal injuries </a:t>
            </a:r>
          </a:p>
          <a:p>
            <a:r>
              <a:rPr lang="en-AU" sz="1900" dirty="0"/>
              <a:t>Allergic reactions </a:t>
            </a:r>
          </a:p>
          <a:p>
            <a:r>
              <a:rPr lang="en-AU" sz="1900" dirty="0"/>
              <a:t>Wound care and bleeding control </a:t>
            </a:r>
          </a:p>
          <a:p>
            <a:r>
              <a:rPr lang="en-AU" sz="1900" dirty="0"/>
              <a:t>Nose bleeds </a:t>
            </a:r>
          </a:p>
          <a:p>
            <a:r>
              <a:rPr lang="en-AU" sz="1900" dirty="0"/>
              <a:t> Burns </a:t>
            </a:r>
          </a:p>
          <a:p>
            <a:r>
              <a:rPr lang="en-AU" sz="1900" dirty="0"/>
              <a:t> Cardiac conditions </a:t>
            </a:r>
          </a:p>
          <a:p>
            <a:r>
              <a:rPr lang="en-AU" sz="1900" dirty="0"/>
              <a:t>Choking and airway obstructions </a:t>
            </a:r>
          </a:p>
          <a:p>
            <a:r>
              <a:rPr lang="en-AU" sz="1900" dirty="0"/>
              <a:t>Crush injuries </a:t>
            </a:r>
          </a:p>
          <a:p>
            <a:r>
              <a:rPr lang="en-AU" sz="1900" dirty="0"/>
              <a:t>Diabetes - hypoglycaemia and hyperglycaemia </a:t>
            </a:r>
          </a:p>
          <a:p>
            <a:r>
              <a:rPr lang="en-AU" sz="1900" dirty="0"/>
              <a:t>Drowning </a:t>
            </a:r>
          </a:p>
          <a:p>
            <a:r>
              <a:rPr lang="en-AU" sz="1900" dirty="0"/>
              <a:t>Envenomation </a:t>
            </a:r>
          </a:p>
          <a:p>
            <a:r>
              <a:rPr lang="en-AU" sz="1900" dirty="0"/>
              <a:t>Hypothermia </a:t>
            </a:r>
          </a:p>
          <a:p>
            <a:r>
              <a:rPr lang="en-AU" sz="1900" dirty="0"/>
              <a:t>Hyperthermia</a:t>
            </a:r>
          </a:p>
        </p:txBody>
      </p:sp>
    </p:spTree>
    <p:extLst>
      <p:ext uri="{BB962C8B-B14F-4D97-AF65-F5344CB8AC3E}">
        <p14:creationId xmlns:p14="http://schemas.microsoft.com/office/powerpoint/2010/main" val="185976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26" name="Rectangle 2152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8474E2-260F-43F7-1B9D-D810D3037F53}"/>
              </a:ext>
            </a:extLst>
          </p:cNvPr>
          <p:cNvSpPr>
            <a:spLocks noGrp="1"/>
          </p:cNvSpPr>
          <p:nvPr>
            <p:ph type="title"/>
          </p:nvPr>
        </p:nvSpPr>
        <p:spPr>
          <a:xfrm>
            <a:off x="5297762" y="329184"/>
            <a:ext cx="6251110" cy="924334"/>
          </a:xfrm>
        </p:spPr>
        <p:txBody>
          <a:bodyPr anchor="b">
            <a:normAutofit fontScale="90000"/>
          </a:bodyPr>
          <a:lstStyle/>
          <a:p>
            <a:r>
              <a:rPr lang="en-AU" sz="4200" dirty="0"/>
              <a:t>Conditions that will require first aid management</a:t>
            </a:r>
          </a:p>
        </p:txBody>
      </p:sp>
      <p:pic>
        <p:nvPicPr>
          <p:cNvPr id="21506" name="Picture 2" descr="Recertification: Standard First Aid &amp; CPR Level C">
            <a:extLst>
              <a:ext uri="{FF2B5EF4-FFF2-40B4-BE49-F238E27FC236}">
                <a16:creationId xmlns:a16="http://schemas.microsoft.com/office/drawing/2014/main" id="{0113AD84-0410-749A-7C48-D16C90D670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2089"/>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152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0EB1ED5-38E9-E5A0-DF9C-A6BCE6D613ED}"/>
              </a:ext>
            </a:extLst>
          </p:cNvPr>
          <p:cNvSpPr>
            <a:spLocks noGrp="1"/>
          </p:cNvSpPr>
          <p:nvPr>
            <p:ph idx="1"/>
          </p:nvPr>
        </p:nvSpPr>
        <p:spPr>
          <a:xfrm>
            <a:off x="5297762" y="1280386"/>
            <a:ext cx="6251110" cy="3483864"/>
          </a:xfrm>
        </p:spPr>
        <p:txBody>
          <a:bodyPr>
            <a:noAutofit/>
          </a:bodyPr>
          <a:lstStyle/>
          <a:p>
            <a:r>
              <a:rPr lang="en-US" sz="1900" dirty="0"/>
              <a:t>Dehydration </a:t>
            </a:r>
          </a:p>
          <a:p>
            <a:r>
              <a:rPr lang="en-US" sz="1900" dirty="0"/>
              <a:t> Stroke </a:t>
            </a:r>
          </a:p>
          <a:p>
            <a:r>
              <a:rPr lang="en-US" sz="1900" dirty="0"/>
              <a:t> Shock </a:t>
            </a:r>
          </a:p>
          <a:p>
            <a:r>
              <a:rPr lang="en-US" sz="1900" dirty="0"/>
              <a:t> Eye and ear injuries </a:t>
            </a:r>
          </a:p>
          <a:p>
            <a:r>
              <a:rPr lang="en-US" sz="1900" dirty="0"/>
              <a:t> Dislocations </a:t>
            </a:r>
          </a:p>
          <a:p>
            <a:r>
              <a:rPr lang="en-US" sz="1900" dirty="0"/>
              <a:t> Fractures </a:t>
            </a:r>
          </a:p>
          <a:p>
            <a:r>
              <a:rPr lang="en-US" sz="1900" dirty="0"/>
              <a:t> Febrile convulsions </a:t>
            </a:r>
          </a:p>
          <a:p>
            <a:r>
              <a:rPr lang="en-US" sz="1900" dirty="0"/>
              <a:t>Seizures and epilepsy </a:t>
            </a:r>
          </a:p>
          <a:p>
            <a:r>
              <a:rPr lang="en-US" sz="1900" dirty="0"/>
              <a:t> Head neck and spinal injuries </a:t>
            </a:r>
          </a:p>
          <a:p>
            <a:r>
              <a:rPr lang="en-US" sz="1900" dirty="0"/>
              <a:t> Needle stick injuries </a:t>
            </a:r>
          </a:p>
          <a:p>
            <a:r>
              <a:rPr lang="en-US" sz="1900" dirty="0"/>
              <a:t> Poisoning and toxic substances </a:t>
            </a:r>
          </a:p>
          <a:p>
            <a:r>
              <a:rPr lang="en-US" sz="1900" dirty="0"/>
              <a:t> Asthma </a:t>
            </a:r>
          </a:p>
          <a:p>
            <a:r>
              <a:rPr lang="en-US" sz="1900" dirty="0"/>
              <a:t> Soft tissue injuries PLEASE NOTE – It is important to regularly check the Australia</a:t>
            </a:r>
            <a:endParaRPr lang="en-AU" sz="1900" dirty="0"/>
          </a:p>
        </p:txBody>
      </p:sp>
    </p:spTree>
    <p:extLst>
      <p:ext uri="{BB962C8B-B14F-4D97-AF65-F5344CB8AC3E}">
        <p14:creationId xmlns:p14="http://schemas.microsoft.com/office/powerpoint/2010/main" val="2967975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C232B152-3720-4D3B-97ED-45CE5483F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1" name="Freeform: Shape 13320">
            <a:extLst>
              <a:ext uri="{FF2B5EF4-FFF2-40B4-BE49-F238E27FC236}">
                <a16:creationId xmlns:a16="http://schemas.microsoft.com/office/drawing/2014/main" id="{11BAB570-FF10-4E96-8A3F-FA980470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693698" cy="6858000"/>
          </a:xfrm>
          <a:custGeom>
            <a:avLst/>
            <a:gdLst>
              <a:gd name="connsiteX0" fmla="*/ 0 w 4693698"/>
              <a:gd name="connsiteY0" fmla="*/ 0 h 6858000"/>
              <a:gd name="connsiteX1" fmla="*/ 420914 w 4693698"/>
              <a:gd name="connsiteY1" fmla="*/ 0 h 6858000"/>
              <a:gd name="connsiteX2" fmla="*/ 1582057 w 4693698"/>
              <a:gd name="connsiteY2" fmla="*/ 0 h 6858000"/>
              <a:gd name="connsiteX3" fmla="*/ 4503903 w 4693698"/>
              <a:gd name="connsiteY3" fmla="*/ 0 h 6858000"/>
              <a:gd name="connsiteX4" fmla="*/ 4508943 w 4693698"/>
              <a:gd name="connsiteY4" fmla="*/ 66675 h 6858000"/>
              <a:gd name="connsiteX5" fmla="*/ 4517340 w 4693698"/>
              <a:gd name="connsiteY5" fmla="*/ 122237 h 6858000"/>
              <a:gd name="connsiteX6" fmla="*/ 4527418 w 4693698"/>
              <a:gd name="connsiteY6" fmla="*/ 174625 h 6858000"/>
              <a:gd name="connsiteX7" fmla="*/ 4544214 w 4693698"/>
              <a:gd name="connsiteY7" fmla="*/ 217487 h 6858000"/>
              <a:gd name="connsiteX8" fmla="*/ 4561010 w 4693698"/>
              <a:gd name="connsiteY8" fmla="*/ 260350 h 6858000"/>
              <a:gd name="connsiteX9" fmla="*/ 4581165 w 4693698"/>
              <a:gd name="connsiteY9" fmla="*/ 296862 h 6858000"/>
              <a:gd name="connsiteX10" fmla="*/ 4601320 w 4693698"/>
              <a:gd name="connsiteY10" fmla="*/ 334962 h 6858000"/>
              <a:gd name="connsiteX11" fmla="*/ 4619796 w 4693698"/>
              <a:gd name="connsiteY11" fmla="*/ 369887 h 6858000"/>
              <a:gd name="connsiteX12" fmla="*/ 4638271 w 4693698"/>
              <a:gd name="connsiteY12" fmla="*/ 409575 h 6858000"/>
              <a:gd name="connsiteX13" fmla="*/ 4655067 w 4693698"/>
              <a:gd name="connsiteY13" fmla="*/ 450850 h 6858000"/>
              <a:gd name="connsiteX14" fmla="*/ 4670184 w 4693698"/>
              <a:gd name="connsiteY14" fmla="*/ 496887 h 6858000"/>
              <a:gd name="connsiteX15" fmla="*/ 4681941 w 4693698"/>
              <a:gd name="connsiteY15" fmla="*/ 546100 h 6858000"/>
              <a:gd name="connsiteX16" fmla="*/ 4690339 w 4693698"/>
              <a:gd name="connsiteY16" fmla="*/ 606425 h 6858000"/>
              <a:gd name="connsiteX17" fmla="*/ 4693698 w 4693698"/>
              <a:gd name="connsiteY17" fmla="*/ 673100 h 6858000"/>
              <a:gd name="connsiteX18" fmla="*/ 4690339 w 4693698"/>
              <a:gd name="connsiteY18" fmla="*/ 744537 h 6858000"/>
              <a:gd name="connsiteX19" fmla="*/ 4681941 w 4693698"/>
              <a:gd name="connsiteY19" fmla="*/ 801687 h 6858000"/>
              <a:gd name="connsiteX20" fmla="*/ 4670184 w 4693698"/>
              <a:gd name="connsiteY20" fmla="*/ 854075 h 6858000"/>
              <a:gd name="connsiteX21" fmla="*/ 4655067 w 4693698"/>
              <a:gd name="connsiteY21" fmla="*/ 901700 h 6858000"/>
              <a:gd name="connsiteX22" fmla="*/ 4638271 w 4693698"/>
              <a:gd name="connsiteY22" fmla="*/ 942975 h 6858000"/>
              <a:gd name="connsiteX23" fmla="*/ 4618116 w 4693698"/>
              <a:gd name="connsiteY23" fmla="*/ 981075 h 6858000"/>
              <a:gd name="connsiteX24" fmla="*/ 4597961 w 4693698"/>
              <a:gd name="connsiteY24" fmla="*/ 1017587 h 6858000"/>
              <a:gd name="connsiteX25" fmla="*/ 4577806 w 4693698"/>
              <a:gd name="connsiteY25" fmla="*/ 1055687 h 6858000"/>
              <a:gd name="connsiteX26" fmla="*/ 4559330 w 4693698"/>
              <a:gd name="connsiteY26" fmla="*/ 1095375 h 6858000"/>
              <a:gd name="connsiteX27" fmla="*/ 4540854 w 4693698"/>
              <a:gd name="connsiteY27" fmla="*/ 1136650 h 6858000"/>
              <a:gd name="connsiteX28" fmla="*/ 4525739 w 4693698"/>
              <a:gd name="connsiteY28" fmla="*/ 1182687 h 6858000"/>
              <a:gd name="connsiteX29" fmla="*/ 4515661 w 4693698"/>
              <a:gd name="connsiteY29" fmla="*/ 1235075 h 6858000"/>
              <a:gd name="connsiteX30" fmla="*/ 4505583 w 4693698"/>
              <a:gd name="connsiteY30" fmla="*/ 1295400 h 6858000"/>
              <a:gd name="connsiteX31" fmla="*/ 4503903 w 4693698"/>
              <a:gd name="connsiteY31" fmla="*/ 1363662 h 6858000"/>
              <a:gd name="connsiteX32" fmla="*/ 4505583 w 4693698"/>
              <a:gd name="connsiteY32" fmla="*/ 1431925 h 6858000"/>
              <a:gd name="connsiteX33" fmla="*/ 4515661 w 4693698"/>
              <a:gd name="connsiteY33" fmla="*/ 1492250 h 6858000"/>
              <a:gd name="connsiteX34" fmla="*/ 4525739 w 4693698"/>
              <a:gd name="connsiteY34" fmla="*/ 1544637 h 6858000"/>
              <a:gd name="connsiteX35" fmla="*/ 4540854 w 4693698"/>
              <a:gd name="connsiteY35" fmla="*/ 1589087 h 6858000"/>
              <a:gd name="connsiteX36" fmla="*/ 4559330 w 4693698"/>
              <a:gd name="connsiteY36" fmla="*/ 1631950 h 6858000"/>
              <a:gd name="connsiteX37" fmla="*/ 4577806 w 4693698"/>
              <a:gd name="connsiteY37" fmla="*/ 1671637 h 6858000"/>
              <a:gd name="connsiteX38" fmla="*/ 4597961 w 4693698"/>
              <a:gd name="connsiteY38" fmla="*/ 1708150 h 6858000"/>
              <a:gd name="connsiteX39" fmla="*/ 4618116 w 4693698"/>
              <a:gd name="connsiteY39" fmla="*/ 1743075 h 6858000"/>
              <a:gd name="connsiteX40" fmla="*/ 4638271 w 4693698"/>
              <a:gd name="connsiteY40" fmla="*/ 1782762 h 6858000"/>
              <a:gd name="connsiteX41" fmla="*/ 4655067 w 4693698"/>
              <a:gd name="connsiteY41" fmla="*/ 1824037 h 6858000"/>
              <a:gd name="connsiteX42" fmla="*/ 4670184 w 4693698"/>
              <a:gd name="connsiteY42" fmla="*/ 1870075 h 6858000"/>
              <a:gd name="connsiteX43" fmla="*/ 4681941 w 4693698"/>
              <a:gd name="connsiteY43" fmla="*/ 1922462 h 6858000"/>
              <a:gd name="connsiteX44" fmla="*/ 4690339 w 4693698"/>
              <a:gd name="connsiteY44" fmla="*/ 1982787 h 6858000"/>
              <a:gd name="connsiteX45" fmla="*/ 4693698 w 4693698"/>
              <a:gd name="connsiteY45" fmla="*/ 2051050 h 6858000"/>
              <a:gd name="connsiteX46" fmla="*/ 4690339 w 4693698"/>
              <a:gd name="connsiteY46" fmla="*/ 2119312 h 6858000"/>
              <a:gd name="connsiteX47" fmla="*/ 4681941 w 4693698"/>
              <a:gd name="connsiteY47" fmla="*/ 2179637 h 6858000"/>
              <a:gd name="connsiteX48" fmla="*/ 4670184 w 4693698"/>
              <a:gd name="connsiteY48" fmla="*/ 2232025 h 6858000"/>
              <a:gd name="connsiteX49" fmla="*/ 4655067 w 4693698"/>
              <a:gd name="connsiteY49" fmla="*/ 2278062 h 6858000"/>
              <a:gd name="connsiteX50" fmla="*/ 4638271 w 4693698"/>
              <a:gd name="connsiteY50" fmla="*/ 2319337 h 6858000"/>
              <a:gd name="connsiteX51" fmla="*/ 4618116 w 4693698"/>
              <a:gd name="connsiteY51" fmla="*/ 2359025 h 6858000"/>
              <a:gd name="connsiteX52" fmla="*/ 4597961 w 4693698"/>
              <a:gd name="connsiteY52" fmla="*/ 2395537 h 6858000"/>
              <a:gd name="connsiteX53" fmla="*/ 4577806 w 4693698"/>
              <a:gd name="connsiteY53" fmla="*/ 2433637 h 6858000"/>
              <a:gd name="connsiteX54" fmla="*/ 4559330 w 4693698"/>
              <a:gd name="connsiteY54" fmla="*/ 2471737 h 6858000"/>
              <a:gd name="connsiteX55" fmla="*/ 4540854 w 4693698"/>
              <a:gd name="connsiteY55" fmla="*/ 2513012 h 6858000"/>
              <a:gd name="connsiteX56" fmla="*/ 4525739 w 4693698"/>
              <a:gd name="connsiteY56" fmla="*/ 2560637 h 6858000"/>
              <a:gd name="connsiteX57" fmla="*/ 4515661 w 4693698"/>
              <a:gd name="connsiteY57" fmla="*/ 2613025 h 6858000"/>
              <a:gd name="connsiteX58" fmla="*/ 4505583 w 4693698"/>
              <a:gd name="connsiteY58" fmla="*/ 2671762 h 6858000"/>
              <a:gd name="connsiteX59" fmla="*/ 4503903 w 4693698"/>
              <a:gd name="connsiteY59" fmla="*/ 2741612 h 6858000"/>
              <a:gd name="connsiteX60" fmla="*/ 4505583 w 4693698"/>
              <a:gd name="connsiteY60" fmla="*/ 2809875 h 6858000"/>
              <a:gd name="connsiteX61" fmla="*/ 4515661 w 4693698"/>
              <a:gd name="connsiteY61" fmla="*/ 2868612 h 6858000"/>
              <a:gd name="connsiteX62" fmla="*/ 4525739 w 4693698"/>
              <a:gd name="connsiteY62" fmla="*/ 2922587 h 6858000"/>
              <a:gd name="connsiteX63" fmla="*/ 4540854 w 4693698"/>
              <a:gd name="connsiteY63" fmla="*/ 2967037 h 6858000"/>
              <a:gd name="connsiteX64" fmla="*/ 4559330 w 4693698"/>
              <a:gd name="connsiteY64" fmla="*/ 3009900 h 6858000"/>
              <a:gd name="connsiteX65" fmla="*/ 4577806 w 4693698"/>
              <a:gd name="connsiteY65" fmla="*/ 3046412 h 6858000"/>
              <a:gd name="connsiteX66" fmla="*/ 4597961 w 4693698"/>
              <a:gd name="connsiteY66" fmla="*/ 3084512 h 6858000"/>
              <a:gd name="connsiteX67" fmla="*/ 4618116 w 4693698"/>
              <a:gd name="connsiteY67" fmla="*/ 3121025 h 6858000"/>
              <a:gd name="connsiteX68" fmla="*/ 4638271 w 4693698"/>
              <a:gd name="connsiteY68" fmla="*/ 3160712 h 6858000"/>
              <a:gd name="connsiteX69" fmla="*/ 4655067 w 4693698"/>
              <a:gd name="connsiteY69" fmla="*/ 3201987 h 6858000"/>
              <a:gd name="connsiteX70" fmla="*/ 4670184 w 4693698"/>
              <a:gd name="connsiteY70" fmla="*/ 3248025 h 6858000"/>
              <a:gd name="connsiteX71" fmla="*/ 4681941 w 4693698"/>
              <a:gd name="connsiteY71" fmla="*/ 3300412 h 6858000"/>
              <a:gd name="connsiteX72" fmla="*/ 4690339 w 4693698"/>
              <a:gd name="connsiteY72" fmla="*/ 3360737 h 6858000"/>
              <a:gd name="connsiteX73" fmla="*/ 4693698 w 4693698"/>
              <a:gd name="connsiteY73" fmla="*/ 3427412 h 6858000"/>
              <a:gd name="connsiteX74" fmla="*/ 4690339 w 4693698"/>
              <a:gd name="connsiteY74" fmla="*/ 3497262 h 6858000"/>
              <a:gd name="connsiteX75" fmla="*/ 4681941 w 4693698"/>
              <a:gd name="connsiteY75" fmla="*/ 3557587 h 6858000"/>
              <a:gd name="connsiteX76" fmla="*/ 4670184 w 4693698"/>
              <a:gd name="connsiteY76" fmla="*/ 3609975 h 6858000"/>
              <a:gd name="connsiteX77" fmla="*/ 4655067 w 4693698"/>
              <a:gd name="connsiteY77" fmla="*/ 3656012 h 6858000"/>
              <a:gd name="connsiteX78" fmla="*/ 4638271 w 4693698"/>
              <a:gd name="connsiteY78" fmla="*/ 3697287 h 6858000"/>
              <a:gd name="connsiteX79" fmla="*/ 4618116 w 4693698"/>
              <a:gd name="connsiteY79" fmla="*/ 3736975 h 6858000"/>
              <a:gd name="connsiteX80" fmla="*/ 4577806 w 4693698"/>
              <a:gd name="connsiteY80" fmla="*/ 3811587 h 6858000"/>
              <a:gd name="connsiteX81" fmla="*/ 4559330 w 4693698"/>
              <a:gd name="connsiteY81" fmla="*/ 3848100 h 6858000"/>
              <a:gd name="connsiteX82" fmla="*/ 4540854 w 4693698"/>
              <a:gd name="connsiteY82" fmla="*/ 3890962 h 6858000"/>
              <a:gd name="connsiteX83" fmla="*/ 4525739 w 4693698"/>
              <a:gd name="connsiteY83" fmla="*/ 3935412 h 6858000"/>
              <a:gd name="connsiteX84" fmla="*/ 4515661 w 4693698"/>
              <a:gd name="connsiteY84" fmla="*/ 3987800 h 6858000"/>
              <a:gd name="connsiteX85" fmla="*/ 4505583 w 4693698"/>
              <a:gd name="connsiteY85" fmla="*/ 4048125 h 6858000"/>
              <a:gd name="connsiteX86" fmla="*/ 4503903 w 4693698"/>
              <a:gd name="connsiteY86" fmla="*/ 4116387 h 6858000"/>
              <a:gd name="connsiteX87" fmla="*/ 4505583 w 4693698"/>
              <a:gd name="connsiteY87" fmla="*/ 4186237 h 6858000"/>
              <a:gd name="connsiteX88" fmla="*/ 4515661 w 4693698"/>
              <a:gd name="connsiteY88" fmla="*/ 4244975 h 6858000"/>
              <a:gd name="connsiteX89" fmla="*/ 4525739 w 4693698"/>
              <a:gd name="connsiteY89" fmla="*/ 4297362 h 6858000"/>
              <a:gd name="connsiteX90" fmla="*/ 4540854 w 4693698"/>
              <a:gd name="connsiteY90" fmla="*/ 4343400 h 6858000"/>
              <a:gd name="connsiteX91" fmla="*/ 4559330 w 4693698"/>
              <a:gd name="connsiteY91" fmla="*/ 4386262 h 6858000"/>
              <a:gd name="connsiteX92" fmla="*/ 4577806 w 4693698"/>
              <a:gd name="connsiteY92" fmla="*/ 4424362 h 6858000"/>
              <a:gd name="connsiteX93" fmla="*/ 4618116 w 4693698"/>
              <a:gd name="connsiteY93" fmla="*/ 4498975 h 6858000"/>
              <a:gd name="connsiteX94" fmla="*/ 4638271 w 4693698"/>
              <a:gd name="connsiteY94" fmla="*/ 4537075 h 6858000"/>
              <a:gd name="connsiteX95" fmla="*/ 4655067 w 4693698"/>
              <a:gd name="connsiteY95" fmla="*/ 4579937 h 6858000"/>
              <a:gd name="connsiteX96" fmla="*/ 4670184 w 4693698"/>
              <a:gd name="connsiteY96" fmla="*/ 4625975 h 6858000"/>
              <a:gd name="connsiteX97" fmla="*/ 4681941 w 4693698"/>
              <a:gd name="connsiteY97" fmla="*/ 4678362 h 6858000"/>
              <a:gd name="connsiteX98" fmla="*/ 4690339 w 4693698"/>
              <a:gd name="connsiteY98" fmla="*/ 4738687 h 6858000"/>
              <a:gd name="connsiteX99" fmla="*/ 4693698 w 4693698"/>
              <a:gd name="connsiteY99" fmla="*/ 4806950 h 6858000"/>
              <a:gd name="connsiteX100" fmla="*/ 4690339 w 4693698"/>
              <a:gd name="connsiteY100" fmla="*/ 4875212 h 6858000"/>
              <a:gd name="connsiteX101" fmla="*/ 4681941 w 4693698"/>
              <a:gd name="connsiteY101" fmla="*/ 4935537 h 6858000"/>
              <a:gd name="connsiteX102" fmla="*/ 4670184 w 4693698"/>
              <a:gd name="connsiteY102" fmla="*/ 4987925 h 6858000"/>
              <a:gd name="connsiteX103" fmla="*/ 4655067 w 4693698"/>
              <a:gd name="connsiteY103" fmla="*/ 5033962 h 6858000"/>
              <a:gd name="connsiteX104" fmla="*/ 4638271 w 4693698"/>
              <a:gd name="connsiteY104" fmla="*/ 5075237 h 6858000"/>
              <a:gd name="connsiteX105" fmla="*/ 4618116 w 4693698"/>
              <a:gd name="connsiteY105" fmla="*/ 5114925 h 6858000"/>
              <a:gd name="connsiteX106" fmla="*/ 4597961 w 4693698"/>
              <a:gd name="connsiteY106" fmla="*/ 5149850 h 6858000"/>
              <a:gd name="connsiteX107" fmla="*/ 4577806 w 4693698"/>
              <a:gd name="connsiteY107" fmla="*/ 5186362 h 6858000"/>
              <a:gd name="connsiteX108" fmla="*/ 4559330 w 4693698"/>
              <a:gd name="connsiteY108" fmla="*/ 5226050 h 6858000"/>
              <a:gd name="connsiteX109" fmla="*/ 4540854 w 4693698"/>
              <a:gd name="connsiteY109" fmla="*/ 5268912 h 6858000"/>
              <a:gd name="connsiteX110" fmla="*/ 4525739 w 4693698"/>
              <a:gd name="connsiteY110" fmla="*/ 5313362 h 6858000"/>
              <a:gd name="connsiteX111" fmla="*/ 4515661 w 4693698"/>
              <a:gd name="connsiteY111" fmla="*/ 5365750 h 6858000"/>
              <a:gd name="connsiteX112" fmla="*/ 4505583 w 4693698"/>
              <a:gd name="connsiteY112" fmla="*/ 5426075 h 6858000"/>
              <a:gd name="connsiteX113" fmla="*/ 4503903 w 4693698"/>
              <a:gd name="connsiteY113" fmla="*/ 5494337 h 6858000"/>
              <a:gd name="connsiteX114" fmla="*/ 4505583 w 4693698"/>
              <a:gd name="connsiteY114" fmla="*/ 5562600 h 6858000"/>
              <a:gd name="connsiteX115" fmla="*/ 4515661 w 4693698"/>
              <a:gd name="connsiteY115" fmla="*/ 5622925 h 6858000"/>
              <a:gd name="connsiteX116" fmla="*/ 4525739 w 4693698"/>
              <a:gd name="connsiteY116" fmla="*/ 5675312 h 6858000"/>
              <a:gd name="connsiteX117" fmla="*/ 4540854 w 4693698"/>
              <a:gd name="connsiteY117" fmla="*/ 5721350 h 6858000"/>
              <a:gd name="connsiteX118" fmla="*/ 4559330 w 4693698"/>
              <a:gd name="connsiteY118" fmla="*/ 5762625 h 6858000"/>
              <a:gd name="connsiteX119" fmla="*/ 4577806 w 4693698"/>
              <a:gd name="connsiteY119" fmla="*/ 5802312 h 6858000"/>
              <a:gd name="connsiteX120" fmla="*/ 4597961 w 4693698"/>
              <a:gd name="connsiteY120" fmla="*/ 5840412 h 6858000"/>
              <a:gd name="connsiteX121" fmla="*/ 4618116 w 4693698"/>
              <a:gd name="connsiteY121" fmla="*/ 5876925 h 6858000"/>
              <a:gd name="connsiteX122" fmla="*/ 4638271 w 4693698"/>
              <a:gd name="connsiteY122" fmla="*/ 5915025 h 6858000"/>
              <a:gd name="connsiteX123" fmla="*/ 4655067 w 4693698"/>
              <a:gd name="connsiteY123" fmla="*/ 5956300 h 6858000"/>
              <a:gd name="connsiteX124" fmla="*/ 4670184 w 4693698"/>
              <a:gd name="connsiteY124" fmla="*/ 6003925 h 6858000"/>
              <a:gd name="connsiteX125" fmla="*/ 4681941 w 4693698"/>
              <a:gd name="connsiteY125" fmla="*/ 6056312 h 6858000"/>
              <a:gd name="connsiteX126" fmla="*/ 4690339 w 4693698"/>
              <a:gd name="connsiteY126" fmla="*/ 6113462 h 6858000"/>
              <a:gd name="connsiteX127" fmla="*/ 4693698 w 4693698"/>
              <a:gd name="connsiteY127" fmla="*/ 6183312 h 6858000"/>
              <a:gd name="connsiteX128" fmla="*/ 4690339 w 4693698"/>
              <a:gd name="connsiteY128" fmla="*/ 6251575 h 6858000"/>
              <a:gd name="connsiteX129" fmla="*/ 4681941 w 4693698"/>
              <a:gd name="connsiteY129" fmla="*/ 6311900 h 6858000"/>
              <a:gd name="connsiteX130" fmla="*/ 4670184 w 4693698"/>
              <a:gd name="connsiteY130" fmla="*/ 6361112 h 6858000"/>
              <a:gd name="connsiteX131" fmla="*/ 4655067 w 4693698"/>
              <a:gd name="connsiteY131" fmla="*/ 6407150 h 6858000"/>
              <a:gd name="connsiteX132" fmla="*/ 4638271 w 4693698"/>
              <a:gd name="connsiteY132" fmla="*/ 6448425 h 6858000"/>
              <a:gd name="connsiteX133" fmla="*/ 4619796 w 4693698"/>
              <a:gd name="connsiteY133" fmla="*/ 6488112 h 6858000"/>
              <a:gd name="connsiteX134" fmla="*/ 4601320 w 4693698"/>
              <a:gd name="connsiteY134" fmla="*/ 6523037 h 6858000"/>
              <a:gd name="connsiteX135" fmla="*/ 4581165 w 4693698"/>
              <a:gd name="connsiteY135" fmla="*/ 6561137 h 6858000"/>
              <a:gd name="connsiteX136" fmla="*/ 4561010 w 4693698"/>
              <a:gd name="connsiteY136" fmla="*/ 6597650 h 6858000"/>
              <a:gd name="connsiteX137" fmla="*/ 4544214 w 4693698"/>
              <a:gd name="connsiteY137" fmla="*/ 6640512 h 6858000"/>
              <a:gd name="connsiteX138" fmla="*/ 4527418 w 4693698"/>
              <a:gd name="connsiteY138" fmla="*/ 6683375 h 6858000"/>
              <a:gd name="connsiteX139" fmla="*/ 4517340 w 4693698"/>
              <a:gd name="connsiteY139" fmla="*/ 6735762 h 6858000"/>
              <a:gd name="connsiteX140" fmla="*/ 4508943 w 4693698"/>
              <a:gd name="connsiteY140" fmla="*/ 6791325 h 6858000"/>
              <a:gd name="connsiteX141" fmla="*/ 4503903 w 4693698"/>
              <a:gd name="connsiteY141" fmla="*/ 6858000 h 6858000"/>
              <a:gd name="connsiteX142" fmla="*/ 1582057 w 4693698"/>
              <a:gd name="connsiteY142" fmla="*/ 6858000 h 6858000"/>
              <a:gd name="connsiteX143" fmla="*/ 420914 w 4693698"/>
              <a:gd name="connsiteY143" fmla="*/ 6858000 h 6858000"/>
              <a:gd name="connsiteX144" fmla="*/ 0 w 4693698"/>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693698" h="6858000">
                <a:moveTo>
                  <a:pt x="0" y="0"/>
                </a:moveTo>
                <a:lnTo>
                  <a:pt x="420914" y="0"/>
                </a:lnTo>
                <a:lnTo>
                  <a:pt x="1582057" y="0"/>
                </a:lnTo>
                <a:lnTo>
                  <a:pt x="4503903" y="0"/>
                </a:lnTo>
                <a:lnTo>
                  <a:pt x="4508943" y="66675"/>
                </a:lnTo>
                <a:lnTo>
                  <a:pt x="4517340" y="122237"/>
                </a:lnTo>
                <a:lnTo>
                  <a:pt x="4527418" y="174625"/>
                </a:lnTo>
                <a:lnTo>
                  <a:pt x="4544214" y="217487"/>
                </a:lnTo>
                <a:lnTo>
                  <a:pt x="4561010" y="260350"/>
                </a:lnTo>
                <a:lnTo>
                  <a:pt x="4581165" y="296862"/>
                </a:lnTo>
                <a:lnTo>
                  <a:pt x="4601320" y="334962"/>
                </a:lnTo>
                <a:lnTo>
                  <a:pt x="4619796" y="369887"/>
                </a:lnTo>
                <a:lnTo>
                  <a:pt x="4638271" y="409575"/>
                </a:lnTo>
                <a:lnTo>
                  <a:pt x="4655067" y="450850"/>
                </a:lnTo>
                <a:lnTo>
                  <a:pt x="4670184" y="496887"/>
                </a:lnTo>
                <a:lnTo>
                  <a:pt x="4681941" y="546100"/>
                </a:lnTo>
                <a:lnTo>
                  <a:pt x="4690339" y="606425"/>
                </a:lnTo>
                <a:lnTo>
                  <a:pt x="4693698" y="673100"/>
                </a:lnTo>
                <a:lnTo>
                  <a:pt x="4690339" y="744537"/>
                </a:lnTo>
                <a:lnTo>
                  <a:pt x="4681941" y="801687"/>
                </a:lnTo>
                <a:lnTo>
                  <a:pt x="4670184" y="854075"/>
                </a:lnTo>
                <a:lnTo>
                  <a:pt x="4655067" y="901700"/>
                </a:lnTo>
                <a:lnTo>
                  <a:pt x="4638271" y="942975"/>
                </a:lnTo>
                <a:lnTo>
                  <a:pt x="4618116" y="981075"/>
                </a:lnTo>
                <a:lnTo>
                  <a:pt x="4597961" y="1017587"/>
                </a:lnTo>
                <a:lnTo>
                  <a:pt x="4577806" y="1055687"/>
                </a:lnTo>
                <a:lnTo>
                  <a:pt x="4559330" y="1095375"/>
                </a:lnTo>
                <a:lnTo>
                  <a:pt x="4540854" y="1136650"/>
                </a:lnTo>
                <a:lnTo>
                  <a:pt x="4525739" y="1182687"/>
                </a:lnTo>
                <a:lnTo>
                  <a:pt x="4515661" y="1235075"/>
                </a:lnTo>
                <a:lnTo>
                  <a:pt x="4505583" y="1295400"/>
                </a:lnTo>
                <a:lnTo>
                  <a:pt x="4503903" y="1363662"/>
                </a:lnTo>
                <a:lnTo>
                  <a:pt x="4505583" y="1431925"/>
                </a:lnTo>
                <a:lnTo>
                  <a:pt x="4515661" y="1492250"/>
                </a:lnTo>
                <a:lnTo>
                  <a:pt x="4525739" y="1544637"/>
                </a:lnTo>
                <a:lnTo>
                  <a:pt x="4540854" y="1589087"/>
                </a:lnTo>
                <a:lnTo>
                  <a:pt x="4559330" y="1631950"/>
                </a:lnTo>
                <a:lnTo>
                  <a:pt x="4577806" y="1671637"/>
                </a:lnTo>
                <a:lnTo>
                  <a:pt x="4597961" y="1708150"/>
                </a:lnTo>
                <a:lnTo>
                  <a:pt x="4618116" y="1743075"/>
                </a:lnTo>
                <a:lnTo>
                  <a:pt x="4638271" y="1782762"/>
                </a:lnTo>
                <a:lnTo>
                  <a:pt x="4655067" y="1824037"/>
                </a:lnTo>
                <a:lnTo>
                  <a:pt x="4670184" y="1870075"/>
                </a:lnTo>
                <a:lnTo>
                  <a:pt x="4681941" y="1922462"/>
                </a:lnTo>
                <a:lnTo>
                  <a:pt x="4690339" y="1982787"/>
                </a:lnTo>
                <a:lnTo>
                  <a:pt x="4693698" y="2051050"/>
                </a:lnTo>
                <a:lnTo>
                  <a:pt x="4690339" y="2119312"/>
                </a:lnTo>
                <a:lnTo>
                  <a:pt x="4681941" y="2179637"/>
                </a:lnTo>
                <a:lnTo>
                  <a:pt x="4670184" y="2232025"/>
                </a:lnTo>
                <a:lnTo>
                  <a:pt x="4655067" y="2278062"/>
                </a:lnTo>
                <a:lnTo>
                  <a:pt x="4638271" y="2319337"/>
                </a:lnTo>
                <a:lnTo>
                  <a:pt x="4618116" y="2359025"/>
                </a:lnTo>
                <a:lnTo>
                  <a:pt x="4597961" y="2395537"/>
                </a:lnTo>
                <a:lnTo>
                  <a:pt x="4577806" y="2433637"/>
                </a:lnTo>
                <a:lnTo>
                  <a:pt x="4559330" y="2471737"/>
                </a:lnTo>
                <a:lnTo>
                  <a:pt x="4540854" y="2513012"/>
                </a:lnTo>
                <a:lnTo>
                  <a:pt x="4525739" y="2560637"/>
                </a:lnTo>
                <a:lnTo>
                  <a:pt x="4515661" y="2613025"/>
                </a:lnTo>
                <a:lnTo>
                  <a:pt x="4505583" y="2671762"/>
                </a:lnTo>
                <a:lnTo>
                  <a:pt x="4503903" y="2741612"/>
                </a:lnTo>
                <a:lnTo>
                  <a:pt x="4505583" y="2809875"/>
                </a:lnTo>
                <a:lnTo>
                  <a:pt x="4515661" y="2868612"/>
                </a:lnTo>
                <a:lnTo>
                  <a:pt x="4525739" y="2922587"/>
                </a:lnTo>
                <a:lnTo>
                  <a:pt x="4540854" y="2967037"/>
                </a:lnTo>
                <a:lnTo>
                  <a:pt x="4559330" y="3009900"/>
                </a:lnTo>
                <a:lnTo>
                  <a:pt x="4577806" y="3046412"/>
                </a:lnTo>
                <a:lnTo>
                  <a:pt x="4597961" y="3084512"/>
                </a:lnTo>
                <a:lnTo>
                  <a:pt x="4618116" y="3121025"/>
                </a:lnTo>
                <a:lnTo>
                  <a:pt x="4638271" y="3160712"/>
                </a:lnTo>
                <a:lnTo>
                  <a:pt x="4655067" y="3201987"/>
                </a:lnTo>
                <a:lnTo>
                  <a:pt x="4670184" y="3248025"/>
                </a:lnTo>
                <a:lnTo>
                  <a:pt x="4681941" y="3300412"/>
                </a:lnTo>
                <a:lnTo>
                  <a:pt x="4690339" y="3360737"/>
                </a:lnTo>
                <a:lnTo>
                  <a:pt x="4693698" y="3427412"/>
                </a:lnTo>
                <a:lnTo>
                  <a:pt x="4690339" y="3497262"/>
                </a:lnTo>
                <a:lnTo>
                  <a:pt x="4681941" y="3557587"/>
                </a:lnTo>
                <a:lnTo>
                  <a:pt x="4670184" y="3609975"/>
                </a:lnTo>
                <a:lnTo>
                  <a:pt x="4655067" y="3656012"/>
                </a:lnTo>
                <a:lnTo>
                  <a:pt x="4638271" y="3697287"/>
                </a:lnTo>
                <a:lnTo>
                  <a:pt x="4618116" y="3736975"/>
                </a:lnTo>
                <a:lnTo>
                  <a:pt x="4577806" y="3811587"/>
                </a:lnTo>
                <a:lnTo>
                  <a:pt x="4559330" y="3848100"/>
                </a:lnTo>
                <a:lnTo>
                  <a:pt x="4540854" y="3890962"/>
                </a:lnTo>
                <a:lnTo>
                  <a:pt x="4525739" y="3935412"/>
                </a:lnTo>
                <a:lnTo>
                  <a:pt x="4515661" y="3987800"/>
                </a:lnTo>
                <a:lnTo>
                  <a:pt x="4505583" y="4048125"/>
                </a:lnTo>
                <a:lnTo>
                  <a:pt x="4503903" y="4116387"/>
                </a:lnTo>
                <a:lnTo>
                  <a:pt x="4505583" y="4186237"/>
                </a:lnTo>
                <a:lnTo>
                  <a:pt x="4515661" y="4244975"/>
                </a:lnTo>
                <a:lnTo>
                  <a:pt x="4525739" y="4297362"/>
                </a:lnTo>
                <a:lnTo>
                  <a:pt x="4540854" y="4343400"/>
                </a:lnTo>
                <a:lnTo>
                  <a:pt x="4559330" y="4386262"/>
                </a:lnTo>
                <a:lnTo>
                  <a:pt x="4577806" y="4424362"/>
                </a:lnTo>
                <a:lnTo>
                  <a:pt x="4618116" y="4498975"/>
                </a:lnTo>
                <a:lnTo>
                  <a:pt x="4638271" y="4537075"/>
                </a:lnTo>
                <a:lnTo>
                  <a:pt x="4655067" y="4579937"/>
                </a:lnTo>
                <a:lnTo>
                  <a:pt x="4670184" y="4625975"/>
                </a:lnTo>
                <a:lnTo>
                  <a:pt x="4681941" y="4678362"/>
                </a:lnTo>
                <a:lnTo>
                  <a:pt x="4690339" y="4738687"/>
                </a:lnTo>
                <a:lnTo>
                  <a:pt x="4693698" y="4806950"/>
                </a:lnTo>
                <a:lnTo>
                  <a:pt x="4690339" y="4875212"/>
                </a:lnTo>
                <a:lnTo>
                  <a:pt x="4681941" y="4935537"/>
                </a:lnTo>
                <a:lnTo>
                  <a:pt x="4670184" y="4987925"/>
                </a:lnTo>
                <a:lnTo>
                  <a:pt x="4655067" y="5033962"/>
                </a:lnTo>
                <a:lnTo>
                  <a:pt x="4638271" y="5075237"/>
                </a:lnTo>
                <a:lnTo>
                  <a:pt x="4618116" y="5114925"/>
                </a:lnTo>
                <a:lnTo>
                  <a:pt x="4597961" y="5149850"/>
                </a:lnTo>
                <a:lnTo>
                  <a:pt x="4577806" y="5186362"/>
                </a:lnTo>
                <a:lnTo>
                  <a:pt x="4559330" y="5226050"/>
                </a:lnTo>
                <a:lnTo>
                  <a:pt x="4540854" y="5268912"/>
                </a:lnTo>
                <a:lnTo>
                  <a:pt x="4525739" y="5313362"/>
                </a:lnTo>
                <a:lnTo>
                  <a:pt x="4515661" y="5365750"/>
                </a:lnTo>
                <a:lnTo>
                  <a:pt x="4505583" y="5426075"/>
                </a:lnTo>
                <a:lnTo>
                  <a:pt x="4503903" y="5494337"/>
                </a:lnTo>
                <a:lnTo>
                  <a:pt x="4505583" y="5562600"/>
                </a:lnTo>
                <a:lnTo>
                  <a:pt x="4515661" y="5622925"/>
                </a:lnTo>
                <a:lnTo>
                  <a:pt x="4525739" y="5675312"/>
                </a:lnTo>
                <a:lnTo>
                  <a:pt x="4540854" y="5721350"/>
                </a:lnTo>
                <a:lnTo>
                  <a:pt x="4559330" y="5762625"/>
                </a:lnTo>
                <a:lnTo>
                  <a:pt x="4577806" y="5802312"/>
                </a:lnTo>
                <a:lnTo>
                  <a:pt x="4597961" y="5840412"/>
                </a:lnTo>
                <a:lnTo>
                  <a:pt x="4618116" y="5876925"/>
                </a:lnTo>
                <a:lnTo>
                  <a:pt x="4638271" y="5915025"/>
                </a:lnTo>
                <a:lnTo>
                  <a:pt x="4655067" y="5956300"/>
                </a:lnTo>
                <a:lnTo>
                  <a:pt x="4670184" y="6003925"/>
                </a:lnTo>
                <a:lnTo>
                  <a:pt x="4681941" y="6056312"/>
                </a:lnTo>
                <a:lnTo>
                  <a:pt x="4690339" y="6113462"/>
                </a:lnTo>
                <a:lnTo>
                  <a:pt x="4693698" y="6183312"/>
                </a:lnTo>
                <a:lnTo>
                  <a:pt x="4690339" y="6251575"/>
                </a:lnTo>
                <a:lnTo>
                  <a:pt x="4681941" y="6311900"/>
                </a:lnTo>
                <a:lnTo>
                  <a:pt x="4670184" y="6361112"/>
                </a:lnTo>
                <a:lnTo>
                  <a:pt x="4655067" y="6407150"/>
                </a:lnTo>
                <a:lnTo>
                  <a:pt x="4638271" y="6448425"/>
                </a:lnTo>
                <a:lnTo>
                  <a:pt x="4619796" y="6488112"/>
                </a:lnTo>
                <a:lnTo>
                  <a:pt x="4601320" y="6523037"/>
                </a:lnTo>
                <a:lnTo>
                  <a:pt x="4581165" y="6561137"/>
                </a:lnTo>
                <a:lnTo>
                  <a:pt x="4561010" y="6597650"/>
                </a:lnTo>
                <a:lnTo>
                  <a:pt x="4544214" y="6640512"/>
                </a:lnTo>
                <a:lnTo>
                  <a:pt x="4527418" y="6683375"/>
                </a:lnTo>
                <a:lnTo>
                  <a:pt x="4517340" y="6735762"/>
                </a:lnTo>
                <a:lnTo>
                  <a:pt x="4508943" y="6791325"/>
                </a:lnTo>
                <a:lnTo>
                  <a:pt x="4503903" y="6858000"/>
                </a:lnTo>
                <a:lnTo>
                  <a:pt x="1582057" y="6858000"/>
                </a:lnTo>
                <a:lnTo>
                  <a:pt x="420914" y="6858000"/>
                </a:lnTo>
                <a:lnTo>
                  <a:pt x="0" y="6858000"/>
                </a:lnTo>
                <a:close/>
              </a:path>
            </a:pathLst>
          </a:custGeom>
          <a:solidFill>
            <a:schemeClr val="tx1"/>
          </a:solidFill>
          <a:ln w="0">
            <a:noFill/>
            <a:prstDash val="solid"/>
            <a:round/>
            <a:headEnd/>
            <a:tailEnd/>
          </a:ln>
        </p:spPr>
        <p:txBody>
          <a:bodyPr wrap="square">
            <a:noAutofit/>
          </a:bodyPr>
          <a:lstStyle/>
          <a:p>
            <a:endParaRPr lang="en-US" dirty="0"/>
          </a:p>
        </p:txBody>
      </p:sp>
      <p:sp>
        <p:nvSpPr>
          <p:cNvPr id="13323" name="Freeform: Shape 13322">
            <a:extLst>
              <a:ext uri="{FF2B5EF4-FFF2-40B4-BE49-F238E27FC236}">
                <a16:creationId xmlns:a16="http://schemas.microsoft.com/office/drawing/2014/main" id="{4B9FAFB2-BEB5-4848-8018-BCAD99E2E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838076" cy="6858000"/>
          </a:xfrm>
          <a:custGeom>
            <a:avLst/>
            <a:gdLst>
              <a:gd name="connsiteX0" fmla="*/ 4838076 w 4838076"/>
              <a:gd name="connsiteY0" fmla="*/ 0 h 6858000"/>
              <a:gd name="connsiteX1" fmla="*/ 4417162 w 4838076"/>
              <a:gd name="connsiteY1" fmla="*/ 0 h 6858000"/>
              <a:gd name="connsiteX2" fmla="*/ 3459219 w 4838076"/>
              <a:gd name="connsiteY2" fmla="*/ 0 h 6858000"/>
              <a:gd name="connsiteX3" fmla="*/ 334174 w 4838076"/>
              <a:gd name="connsiteY3" fmla="*/ 0 h 6858000"/>
              <a:gd name="connsiteX4" fmla="*/ 334173 w 4838076"/>
              <a:gd name="connsiteY4" fmla="*/ 0 h 6858000"/>
              <a:gd name="connsiteX5" fmla="*/ 189795 w 4838076"/>
              <a:gd name="connsiteY5" fmla="*/ 0 h 6858000"/>
              <a:gd name="connsiteX6" fmla="*/ 184756 w 4838076"/>
              <a:gd name="connsiteY6" fmla="*/ 66675 h 6858000"/>
              <a:gd name="connsiteX7" fmla="*/ 176358 w 4838076"/>
              <a:gd name="connsiteY7" fmla="*/ 122237 h 6858000"/>
              <a:gd name="connsiteX8" fmla="*/ 166281 w 4838076"/>
              <a:gd name="connsiteY8" fmla="*/ 174625 h 6858000"/>
              <a:gd name="connsiteX9" fmla="*/ 149485 w 4838076"/>
              <a:gd name="connsiteY9" fmla="*/ 217487 h 6858000"/>
              <a:gd name="connsiteX10" fmla="*/ 132689 w 4838076"/>
              <a:gd name="connsiteY10" fmla="*/ 260350 h 6858000"/>
              <a:gd name="connsiteX11" fmla="*/ 112534 w 4838076"/>
              <a:gd name="connsiteY11" fmla="*/ 296862 h 6858000"/>
              <a:gd name="connsiteX12" fmla="*/ 92379 w 4838076"/>
              <a:gd name="connsiteY12" fmla="*/ 334962 h 6858000"/>
              <a:gd name="connsiteX13" fmla="*/ 73903 w 4838076"/>
              <a:gd name="connsiteY13" fmla="*/ 369887 h 6858000"/>
              <a:gd name="connsiteX14" fmla="*/ 55427 w 4838076"/>
              <a:gd name="connsiteY14" fmla="*/ 409575 h 6858000"/>
              <a:gd name="connsiteX15" fmla="*/ 38632 w 4838076"/>
              <a:gd name="connsiteY15" fmla="*/ 450850 h 6858000"/>
              <a:gd name="connsiteX16" fmla="*/ 23515 w 4838076"/>
              <a:gd name="connsiteY16" fmla="*/ 496887 h 6858000"/>
              <a:gd name="connsiteX17" fmla="*/ 11758 w 4838076"/>
              <a:gd name="connsiteY17" fmla="*/ 546100 h 6858000"/>
              <a:gd name="connsiteX18" fmla="*/ 3359 w 4838076"/>
              <a:gd name="connsiteY18" fmla="*/ 606425 h 6858000"/>
              <a:gd name="connsiteX19" fmla="*/ 0 w 4838076"/>
              <a:gd name="connsiteY19" fmla="*/ 673100 h 6858000"/>
              <a:gd name="connsiteX20" fmla="*/ 3359 w 4838076"/>
              <a:gd name="connsiteY20" fmla="*/ 744537 h 6858000"/>
              <a:gd name="connsiteX21" fmla="*/ 11758 w 4838076"/>
              <a:gd name="connsiteY21" fmla="*/ 801687 h 6858000"/>
              <a:gd name="connsiteX22" fmla="*/ 23515 w 4838076"/>
              <a:gd name="connsiteY22" fmla="*/ 854075 h 6858000"/>
              <a:gd name="connsiteX23" fmla="*/ 38632 w 4838076"/>
              <a:gd name="connsiteY23" fmla="*/ 901700 h 6858000"/>
              <a:gd name="connsiteX24" fmla="*/ 55427 w 4838076"/>
              <a:gd name="connsiteY24" fmla="*/ 942975 h 6858000"/>
              <a:gd name="connsiteX25" fmla="*/ 75583 w 4838076"/>
              <a:gd name="connsiteY25" fmla="*/ 981075 h 6858000"/>
              <a:gd name="connsiteX26" fmla="*/ 95738 w 4838076"/>
              <a:gd name="connsiteY26" fmla="*/ 1017587 h 6858000"/>
              <a:gd name="connsiteX27" fmla="*/ 115893 w 4838076"/>
              <a:gd name="connsiteY27" fmla="*/ 1055687 h 6858000"/>
              <a:gd name="connsiteX28" fmla="*/ 134368 w 4838076"/>
              <a:gd name="connsiteY28" fmla="*/ 1095375 h 6858000"/>
              <a:gd name="connsiteX29" fmla="*/ 152844 w 4838076"/>
              <a:gd name="connsiteY29" fmla="*/ 1136650 h 6858000"/>
              <a:gd name="connsiteX30" fmla="*/ 167960 w 4838076"/>
              <a:gd name="connsiteY30" fmla="*/ 1182687 h 6858000"/>
              <a:gd name="connsiteX31" fmla="*/ 178038 w 4838076"/>
              <a:gd name="connsiteY31" fmla="*/ 1235075 h 6858000"/>
              <a:gd name="connsiteX32" fmla="*/ 188115 w 4838076"/>
              <a:gd name="connsiteY32" fmla="*/ 1295400 h 6858000"/>
              <a:gd name="connsiteX33" fmla="*/ 189795 w 4838076"/>
              <a:gd name="connsiteY33" fmla="*/ 1363662 h 6858000"/>
              <a:gd name="connsiteX34" fmla="*/ 188115 w 4838076"/>
              <a:gd name="connsiteY34" fmla="*/ 1431925 h 6858000"/>
              <a:gd name="connsiteX35" fmla="*/ 178038 w 4838076"/>
              <a:gd name="connsiteY35" fmla="*/ 1492250 h 6858000"/>
              <a:gd name="connsiteX36" fmla="*/ 167960 w 4838076"/>
              <a:gd name="connsiteY36" fmla="*/ 1544637 h 6858000"/>
              <a:gd name="connsiteX37" fmla="*/ 152844 w 4838076"/>
              <a:gd name="connsiteY37" fmla="*/ 1589087 h 6858000"/>
              <a:gd name="connsiteX38" fmla="*/ 134368 w 4838076"/>
              <a:gd name="connsiteY38" fmla="*/ 1631950 h 6858000"/>
              <a:gd name="connsiteX39" fmla="*/ 115893 w 4838076"/>
              <a:gd name="connsiteY39" fmla="*/ 1671637 h 6858000"/>
              <a:gd name="connsiteX40" fmla="*/ 95738 w 4838076"/>
              <a:gd name="connsiteY40" fmla="*/ 1708150 h 6858000"/>
              <a:gd name="connsiteX41" fmla="*/ 75583 w 4838076"/>
              <a:gd name="connsiteY41" fmla="*/ 1743075 h 6858000"/>
              <a:gd name="connsiteX42" fmla="*/ 55427 w 4838076"/>
              <a:gd name="connsiteY42" fmla="*/ 1782762 h 6858000"/>
              <a:gd name="connsiteX43" fmla="*/ 38632 w 4838076"/>
              <a:gd name="connsiteY43" fmla="*/ 1824037 h 6858000"/>
              <a:gd name="connsiteX44" fmla="*/ 23515 w 4838076"/>
              <a:gd name="connsiteY44" fmla="*/ 1870075 h 6858000"/>
              <a:gd name="connsiteX45" fmla="*/ 11758 w 4838076"/>
              <a:gd name="connsiteY45" fmla="*/ 1922462 h 6858000"/>
              <a:gd name="connsiteX46" fmla="*/ 3359 w 4838076"/>
              <a:gd name="connsiteY46" fmla="*/ 1982787 h 6858000"/>
              <a:gd name="connsiteX47" fmla="*/ 0 w 4838076"/>
              <a:gd name="connsiteY47" fmla="*/ 2051050 h 6858000"/>
              <a:gd name="connsiteX48" fmla="*/ 3359 w 4838076"/>
              <a:gd name="connsiteY48" fmla="*/ 2119312 h 6858000"/>
              <a:gd name="connsiteX49" fmla="*/ 11758 w 4838076"/>
              <a:gd name="connsiteY49" fmla="*/ 2179637 h 6858000"/>
              <a:gd name="connsiteX50" fmla="*/ 23515 w 4838076"/>
              <a:gd name="connsiteY50" fmla="*/ 2232025 h 6858000"/>
              <a:gd name="connsiteX51" fmla="*/ 38632 w 4838076"/>
              <a:gd name="connsiteY51" fmla="*/ 2278062 h 6858000"/>
              <a:gd name="connsiteX52" fmla="*/ 55427 w 4838076"/>
              <a:gd name="connsiteY52" fmla="*/ 2319337 h 6858000"/>
              <a:gd name="connsiteX53" fmla="*/ 75583 w 4838076"/>
              <a:gd name="connsiteY53" fmla="*/ 2359025 h 6858000"/>
              <a:gd name="connsiteX54" fmla="*/ 95738 w 4838076"/>
              <a:gd name="connsiteY54" fmla="*/ 2395537 h 6858000"/>
              <a:gd name="connsiteX55" fmla="*/ 115893 w 4838076"/>
              <a:gd name="connsiteY55" fmla="*/ 2433637 h 6858000"/>
              <a:gd name="connsiteX56" fmla="*/ 134368 w 4838076"/>
              <a:gd name="connsiteY56" fmla="*/ 2471737 h 6858000"/>
              <a:gd name="connsiteX57" fmla="*/ 152844 w 4838076"/>
              <a:gd name="connsiteY57" fmla="*/ 2513012 h 6858000"/>
              <a:gd name="connsiteX58" fmla="*/ 167960 w 4838076"/>
              <a:gd name="connsiteY58" fmla="*/ 2560637 h 6858000"/>
              <a:gd name="connsiteX59" fmla="*/ 178038 w 4838076"/>
              <a:gd name="connsiteY59" fmla="*/ 2613025 h 6858000"/>
              <a:gd name="connsiteX60" fmla="*/ 188115 w 4838076"/>
              <a:gd name="connsiteY60" fmla="*/ 2671762 h 6858000"/>
              <a:gd name="connsiteX61" fmla="*/ 189795 w 4838076"/>
              <a:gd name="connsiteY61" fmla="*/ 2741612 h 6858000"/>
              <a:gd name="connsiteX62" fmla="*/ 188115 w 4838076"/>
              <a:gd name="connsiteY62" fmla="*/ 2809875 h 6858000"/>
              <a:gd name="connsiteX63" fmla="*/ 178038 w 4838076"/>
              <a:gd name="connsiteY63" fmla="*/ 2868612 h 6858000"/>
              <a:gd name="connsiteX64" fmla="*/ 167960 w 4838076"/>
              <a:gd name="connsiteY64" fmla="*/ 2922587 h 6858000"/>
              <a:gd name="connsiteX65" fmla="*/ 152844 w 4838076"/>
              <a:gd name="connsiteY65" fmla="*/ 2967037 h 6858000"/>
              <a:gd name="connsiteX66" fmla="*/ 134368 w 4838076"/>
              <a:gd name="connsiteY66" fmla="*/ 3009900 h 6858000"/>
              <a:gd name="connsiteX67" fmla="*/ 115893 w 4838076"/>
              <a:gd name="connsiteY67" fmla="*/ 3046412 h 6858000"/>
              <a:gd name="connsiteX68" fmla="*/ 95738 w 4838076"/>
              <a:gd name="connsiteY68" fmla="*/ 3084512 h 6858000"/>
              <a:gd name="connsiteX69" fmla="*/ 75583 w 4838076"/>
              <a:gd name="connsiteY69" fmla="*/ 3121025 h 6858000"/>
              <a:gd name="connsiteX70" fmla="*/ 55427 w 4838076"/>
              <a:gd name="connsiteY70" fmla="*/ 3160712 h 6858000"/>
              <a:gd name="connsiteX71" fmla="*/ 38632 w 4838076"/>
              <a:gd name="connsiteY71" fmla="*/ 3201987 h 6858000"/>
              <a:gd name="connsiteX72" fmla="*/ 23515 w 4838076"/>
              <a:gd name="connsiteY72" fmla="*/ 3248025 h 6858000"/>
              <a:gd name="connsiteX73" fmla="*/ 11758 w 4838076"/>
              <a:gd name="connsiteY73" fmla="*/ 3300412 h 6858000"/>
              <a:gd name="connsiteX74" fmla="*/ 3359 w 4838076"/>
              <a:gd name="connsiteY74" fmla="*/ 3360737 h 6858000"/>
              <a:gd name="connsiteX75" fmla="*/ 0 w 4838076"/>
              <a:gd name="connsiteY75" fmla="*/ 3427412 h 6858000"/>
              <a:gd name="connsiteX76" fmla="*/ 3359 w 4838076"/>
              <a:gd name="connsiteY76" fmla="*/ 3497262 h 6858000"/>
              <a:gd name="connsiteX77" fmla="*/ 11758 w 4838076"/>
              <a:gd name="connsiteY77" fmla="*/ 3557587 h 6858000"/>
              <a:gd name="connsiteX78" fmla="*/ 23515 w 4838076"/>
              <a:gd name="connsiteY78" fmla="*/ 3609975 h 6858000"/>
              <a:gd name="connsiteX79" fmla="*/ 38632 w 4838076"/>
              <a:gd name="connsiteY79" fmla="*/ 3656012 h 6858000"/>
              <a:gd name="connsiteX80" fmla="*/ 55427 w 4838076"/>
              <a:gd name="connsiteY80" fmla="*/ 3697287 h 6858000"/>
              <a:gd name="connsiteX81" fmla="*/ 75583 w 4838076"/>
              <a:gd name="connsiteY81" fmla="*/ 3736975 h 6858000"/>
              <a:gd name="connsiteX82" fmla="*/ 115893 w 4838076"/>
              <a:gd name="connsiteY82" fmla="*/ 3811587 h 6858000"/>
              <a:gd name="connsiteX83" fmla="*/ 134368 w 4838076"/>
              <a:gd name="connsiteY83" fmla="*/ 3848100 h 6858000"/>
              <a:gd name="connsiteX84" fmla="*/ 152844 w 4838076"/>
              <a:gd name="connsiteY84" fmla="*/ 3890962 h 6858000"/>
              <a:gd name="connsiteX85" fmla="*/ 167960 w 4838076"/>
              <a:gd name="connsiteY85" fmla="*/ 3935412 h 6858000"/>
              <a:gd name="connsiteX86" fmla="*/ 178038 w 4838076"/>
              <a:gd name="connsiteY86" fmla="*/ 3987800 h 6858000"/>
              <a:gd name="connsiteX87" fmla="*/ 188115 w 4838076"/>
              <a:gd name="connsiteY87" fmla="*/ 4048125 h 6858000"/>
              <a:gd name="connsiteX88" fmla="*/ 189795 w 4838076"/>
              <a:gd name="connsiteY88" fmla="*/ 4116387 h 6858000"/>
              <a:gd name="connsiteX89" fmla="*/ 188115 w 4838076"/>
              <a:gd name="connsiteY89" fmla="*/ 4186237 h 6858000"/>
              <a:gd name="connsiteX90" fmla="*/ 178038 w 4838076"/>
              <a:gd name="connsiteY90" fmla="*/ 4244975 h 6858000"/>
              <a:gd name="connsiteX91" fmla="*/ 167960 w 4838076"/>
              <a:gd name="connsiteY91" fmla="*/ 4297362 h 6858000"/>
              <a:gd name="connsiteX92" fmla="*/ 152844 w 4838076"/>
              <a:gd name="connsiteY92" fmla="*/ 4343400 h 6858000"/>
              <a:gd name="connsiteX93" fmla="*/ 134368 w 4838076"/>
              <a:gd name="connsiteY93" fmla="*/ 4386262 h 6858000"/>
              <a:gd name="connsiteX94" fmla="*/ 115893 w 4838076"/>
              <a:gd name="connsiteY94" fmla="*/ 4424362 h 6858000"/>
              <a:gd name="connsiteX95" fmla="*/ 75583 w 4838076"/>
              <a:gd name="connsiteY95" fmla="*/ 4498975 h 6858000"/>
              <a:gd name="connsiteX96" fmla="*/ 55427 w 4838076"/>
              <a:gd name="connsiteY96" fmla="*/ 4537075 h 6858000"/>
              <a:gd name="connsiteX97" fmla="*/ 38632 w 4838076"/>
              <a:gd name="connsiteY97" fmla="*/ 4579937 h 6858000"/>
              <a:gd name="connsiteX98" fmla="*/ 23515 w 4838076"/>
              <a:gd name="connsiteY98" fmla="*/ 4625975 h 6858000"/>
              <a:gd name="connsiteX99" fmla="*/ 11758 w 4838076"/>
              <a:gd name="connsiteY99" fmla="*/ 4678362 h 6858000"/>
              <a:gd name="connsiteX100" fmla="*/ 3359 w 4838076"/>
              <a:gd name="connsiteY100" fmla="*/ 4738687 h 6858000"/>
              <a:gd name="connsiteX101" fmla="*/ 0 w 4838076"/>
              <a:gd name="connsiteY101" fmla="*/ 4806950 h 6858000"/>
              <a:gd name="connsiteX102" fmla="*/ 3359 w 4838076"/>
              <a:gd name="connsiteY102" fmla="*/ 4875212 h 6858000"/>
              <a:gd name="connsiteX103" fmla="*/ 11758 w 4838076"/>
              <a:gd name="connsiteY103" fmla="*/ 4935537 h 6858000"/>
              <a:gd name="connsiteX104" fmla="*/ 23515 w 4838076"/>
              <a:gd name="connsiteY104" fmla="*/ 4987925 h 6858000"/>
              <a:gd name="connsiteX105" fmla="*/ 38632 w 4838076"/>
              <a:gd name="connsiteY105" fmla="*/ 5033962 h 6858000"/>
              <a:gd name="connsiteX106" fmla="*/ 55427 w 4838076"/>
              <a:gd name="connsiteY106" fmla="*/ 5075237 h 6858000"/>
              <a:gd name="connsiteX107" fmla="*/ 75583 w 4838076"/>
              <a:gd name="connsiteY107" fmla="*/ 5114925 h 6858000"/>
              <a:gd name="connsiteX108" fmla="*/ 95738 w 4838076"/>
              <a:gd name="connsiteY108" fmla="*/ 5149850 h 6858000"/>
              <a:gd name="connsiteX109" fmla="*/ 115893 w 4838076"/>
              <a:gd name="connsiteY109" fmla="*/ 5186362 h 6858000"/>
              <a:gd name="connsiteX110" fmla="*/ 134368 w 4838076"/>
              <a:gd name="connsiteY110" fmla="*/ 5226050 h 6858000"/>
              <a:gd name="connsiteX111" fmla="*/ 152844 w 4838076"/>
              <a:gd name="connsiteY111" fmla="*/ 5268912 h 6858000"/>
              <a:gd name="connsiteX112" fmla="*/ 167960 w 4838076"/>
              <a:gd name="connsiteY112" fmla="*/ 5313362 h 6858000"/>
              <a:gd name="connsiteX113" fmla="*/ 178038 w 4838076"/>
              <a:gd name="connsiteY113" fmla="*/ 5365750 h 6858000"/>
              <a:gd name="connsiteX114" fmla="*/ 188115 w 4838076"/>
              <a:gd name="connsiteY114" fmla="*/ 5426075 h 6858000"/>
              <a:gd name="connsiteX115" fmla="*/ 189795 w 4838076"/>
              <a:gd name="connsiteY115" fmla="*/ 5494337 h 6858000"/>
              <a:gd name="connsiteX116" fmla="*/ 188115 w 4838076"/>
              <a:gd name="connsiteY116" fmla="*/ 5562600 h 6858000"/>
              <a:gd name="connsiteX117" fmla="*/ 178038 w 4838076"/>
              <a:gd name="connsiteY117" fmla="*/ 5622925 h 6858000"/>
              <a:gd name="connsiteX118" fmla="*/ 167960 w 4838076"/>
              <a:gd name="connsiteY118" fmla="*/ 5675312 h 6858000"/>
              <a:gd name="connsiteX119" fmla="*/ 152844 w 4838076"/>
              <a:gd name="connsiteY119" fmla="*/ 5721350 h 6858000"/>
              <a:gd name="connsiteX120" fmla="*/ 134368 w 4838076"/>
              <a:gd name="connsiteY120" fmla="*/ 5762625 h 6858000"/>
              <a:gd name="connsiteX121" fmla="*/ 115893 w 4838076"/>
              <a:gd name="connsiteY121" fmla="*/ 5802312 h 6858000"/>
              <a:gd name="connsiteX122" fmla="*/ 95738 w 4838076"/>
              <a:gd name="connsiteY122" fmla="*/ 5840412 h 6858000"/>
              <a:gd name="connsiteX123" fmla="*/ 75583 w 4838076"/>
              <a:gd name="connsiteY123" fmla="*/ 5876925 h 6858000"/>
              <a:gd name="connsiteX124" fmla="*/ 55427 w 4838076"/>
              <a:gd name="connsiteY124" fmla="*/ 5915025 h 6858000"/>
              <a:gd name="connsiteX125" fmla="*/ 38632 w 4838076"/>
              <a:gd name="connsiteY125" fmla="*/ 5956300 h 6858000"/>
              <a:gd name="connsiteX126" fmla="*/ 23515 w 4838076"/>
              <a:gd name="connsiteY126" fmla="*/ 6003925 h 6858000"/>
              <a:gd name="connsiteX127" fmla="*/ 11758 w 4838076"/>
              <a:gd name="connsiteY127" fmla="*/ 6056312 h 6858000"/>
              <a:gd name="connsiteX128" fmla="*/ 3359 w 4838076"/>
              <a:gd name="connsiteY128" fmla="*/ 6113462 h 6858000"/>
              <a:gd name="connsiteX129" fmla="*/ 0 w 4838076"/>
              <a:gd name="connsiteY129" fmla="*/ 6183312 h 6858000"/>
              <a:gd name="connsiteX130" fmla="*/ 3359 w 4838076"/>
              <a:gd name="connsiteY130" fmla="*/ 6251575 h 6858000"/>
              <a:gd name="connsiteX131" fmla="*/ 11758 w 4838076"/>
              <a:gd name="connsiteY131" fmla="*/ 6311900 h 6858000"/>
              <a:gd name="connsiteX132" fmla="*/ 23515 w 4838076"/>
              <a:gd name="connsiteY132" fmla="*/ 6361112 h 6858000"/>
              <a:gd name="connsiteX133" fmla="*/ 38632 w 4838076"/>
              <a:gd name="connsiteY133" fmla="*/ 6407150 h 6858000"/>
              <a:gd name="connsiteX134" fmla="*/ 55427 w 4838076"/>
              <a:gd name="connsiteY134" fmla="*/ 6448425 h 6858000"/>
              <a:gd name="connsiteX135" fmla="*/ 73903 w 4838076"/>
              <a:gd name="connsiteY135" fmla="*/ 6488112 h 6858000"/>
              <a:gd name="connsiteX136" fmla="*/ 92379 w 4838076"/>
              <a:gd name="connsiteY136" fmla="*/ 6523037 h 6858000"/>
              <a:gd name="connsiteX137" fmla="*/ 112534 w 4838076"/>
              <a:gd name="connsiteY137" fmla="*/ 6561137 h 6858000"/>
              <a:gd name="connsiteX138" fmla="*/ 132689 w 4838076"/>
              <a:gd name="connsiteY138" fmla="*/ 6597650 h 6858000"/>
              <a:gd name="connsiteX139" fmla="*/ 149485 w 4838076"/>
              <a:gd name="connsiteY139" fmla="*/ 6640512 h 6858000"/>
              <a:gd name="connsiteX140" fmla="*/ 166281 w 4838076"/>
              <a:gd name="connsiteY140" fmla="*/ 6683375 h 6858000"/>
              <a:gd name="connsiteX141" fmla="*/ 176358 w 4838076"/>
              <a:gd name="connsiteY141" fmla="*/ 6735762 h 6858000"/>
              <a:gd name="connsiteX142" fmla="*/ 184756 w 4838076"/>
              <a:gd name="connsiteY142" fmla="*/ 6791325 h 6858000"/>
              <a:gd name="connsiteX143" fmla="*/ 189795 w 4838076"/>
              <a:gd name="connsiteY143" fmla="*/ 6858000 h 6858000"/>
              <a:gd name="connsiteX144" fmla="*/ 334173 w 4838076"/>
              <a:gd name="connsiteY144" fmla="*/ 6858000 h 6858000"/>
              <a:gd name="connsiteX145" fmla="*/ 334174 w 4838076"/>
              <a:gd name="connsiteY145" fmla="*/ 6858000 h 6858000"/>
              <a:gd name="connsiteX146" fmla="*/ 3459219 w 4838076"/>
              <a:gd name="connsiteY146" fmla="*/ 6858000 h 6858000"/>
              <a:gd name="connsiteX147" fmla="*/ 4417162 w 4838076"/>
              <a:gd name="connsiteY147" fmla="*/ 6858000 h 6858000"/>
              <a:gd name="connsiteX148" fmla="*/ 4838076 w 4838076"/>
              <a:gd name="connsiteY14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38076" h="6858000">
                <a:moveTo>
                  <a:pt x="4838076" y="0"/>
                </a:moveTo>
                <a:lnTo>
                  <a:pt x="4417162" y="0"/>
                </a:lnTo>
                <a:lnTo>
                  <a:pt x="3459219" y="0"/>
                </a:ln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3459219" y="6858000"/>
                </a:lnTo>
                <a:lnTo>
                  <a:pt x="4417162" y="6858000"/>
                </a:lnTo>
                <a:lnTo>
                  <a:pt x="4838076"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1B920D6-6C45-E270-12C1-00B34E25289E}"/>
              </a:ext>
            </a:extLst>
          </p:cNvPr>
          <p:cNvSpPr>
            <a:spLocks noGrp="1"/>
          </p:cNvSpPr>
          <p:nvPr>
            <p:ph type="title"/>
          </p:nvPr>
        </p:nvSpPr>
        <p:spPr>
          <a:xfrm>
            <a:off x="765051" y="662400"/>
            <a:ext cx="3384000" cy="1492132"/>
          </a:xfrm>
        </p:spPr>
        <p:txBody>
          <a:bodyPr anchor="t">
            <a:normAutofit/>
          </a:bodyPr>
          <a:lstStyle/>
          <a:p>
            <a:r>
              <a:rPr lang="en-AU">
                <a:solidFill>
                  <a:schemeClr val="bg1"/>
                </a:solidFill>
              </a:rPr>
              <a:t>Bleeding </a:t>
            </a:r>
          </a:p>
        </p:txBody>
      </p:sp>
      <p:sp>
        <p:nvSpPr>
          <p:cNvPr id="3" name="Content Placeholder 2">
            <a:extLst>
              <a:ext uri="{FF2B5EF4-FFF2-40B4-BE49-F238E27FC236}">
                <a16:creationId xmlns:a16="http://schemas.microsoft.com/office/drawing/2014/main" id="{659B73AA-4934-812A-3EB5-B83F83BECDB0}"/>
              </a:ext>
            </a:extLst>
          </p:cNvPr>
          <p:cNvSpPr>
            <a:spLocks noGrp="1"/>
          </p:cNvSpPr>
          <p:nvPr>
            <p:ph idx="1"/>
          </p:nvPr>
        </p:nvSpPr>
        <p:spPr>
          <a:xfrm>
            <a:off x="765051" y="2286000"/>
            <a:ext cx="3384000" cy="3844800"/>
          </a:xfrm>
        </p:spPr>
        <p:txBody>
          <a:bodyPr>
            <a:normAutofit/>
          </a:bodyPr>
          <a:lstStyle/>
          <a:p>
            <a:pPr marL="0" indent="0">
              <a:buNone/>
            </a:pPr>
            <a:r>
              <a:rPr lang="en-AU" sz="2000">
                <a:solidFill>
                  <a:schemeClr val="bg1">
                    <a:alpha val="60000"/>
                  </a:schemeClr>
                </a:solidFill>
              </a:rPr>
              <a:t>Types of Wounds </a:t>
            </a:r>
          </a:p>
          <a:p>
            <a:pPr marL="0" indent="0">
              <a:buNone/>
            </a:pPr>
            <a:endParaRPr lang="en-AU" sz="2000">
              <a:solidFill>
                <a:schemeClr val="bg1">
                  <a:alpha val="60000"/>
                </a:schemeClr>
              </a:solidFill>
            </a:endParaRPr>
          </a:p>
          <a:p>
            <a:pPr marL="0" indent="0">
              <a:buNone/>
            </a:pPr>
            <a:r>
              <a:rPr lang="en-AU" sz="2000">
                <a:solidFill>
                  <a:schemeClr val="bg1">
                    <a:alpha val="60000"/>
                  </a:schemeClr>
                </a:solidFill>
              </a:rPr>
              <a:t>Lacerations </a:t>
            </a:r>
          </a:p>
          <a:p>
            <a:pPr marL="0" indent="0">
              <a:buNone/>
            </a:pPr>
            <a:r>
              <a:rPr lang="en-AU" sz="2000">
                <a:solidFill>
                  <a:schemeClr val="bg1">
                    <a:alpha val="60000"/>
                  </a:schemeClr>
                </a:solidFill>
              </a:rPr>
              <a:t>Punctures</a:t>
            </a:r>
          </a:p>
          <a:p>
            <a:pPr marL="0" indent="0">
              <a:buNone/>
            </a:pPr>
            <a:r>
              <a:rPr lang="en-AU" sz="2000">
                <a:solidFill>
                  <a:schemeClr val="bg1">
                    <a:alpha val="60000"/>
                  </a:schemeClr>
                </a:solidFill>
              </a:rPr>
              <a:t>Incisions </a:t>
            </a:r>
          </a:p>
          <a:p>
            <a:pPr marL="0" indent="0">
              <a:buNone/>
            </a:pPr>
            <a:r>
              <a:rPr lang="en-AU" sz="2000">
                <a:solidFill>
                  <a:schemeClr val="bg1">
                    <a:alpha val="60000"/>
                  </a:schemeClr>
                </a:solidFill>
              </a:rPr>
              <a:t>Abrasions</a:t>
            </a:r>
          </a:p>
          <a:p>
            <a:pPr marL="0" indent="0">
              <a:buNone/>
            </a:pPr>
            <a:r>
              <a:rPr lang="en-AU" sz="2000">
                <a:solidFill>
                  <a:schemeClr val="bg1">
                    <a:alpha val="60000"/>
                  </a:schemeClr>
                </a:solidFill>
              </a:rPr>
              <a:t>Avulsions </a:t>
            </a:r>
          </a:p>
          <a:p>
            <a:pPr marL="0" indent="0">
              <a:buNone/>
            </a:pPr>
            <a:endParaRPr lang="en-AU" sz="2000">
              <a:solidFill>
                <a:schemeClr val="bg1">
                  <a:alpha val="60000"/>
                </a:schemeClr>
              </a:solidFill>
            </a:endParaRPr>
          </a:p>
        </p:txBody>
      </p:sp>
      <p:pic>
        <p:nvPicPr>
          <p:cNvPr id="13314" name="Picture 2" descr="Types of bleeding Royalty Free Vector Image - VectorStock">
            <a:extLst>
              <a:ext uri="{FF2B5EF4-FFF2-40B4-BE49-F238E27FC236}">
                <a16:creationId xmlns:a16="http://schemas.microsoft.com/office/drawing/2014/main" id="{CF436532-8092-F27E-E32E-2B11754D5E6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11053" y="730134"/>
            <a:ext cx="6014185" cy="5400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327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3" name="Rectangle 14342">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5" name="Rectangle 14344">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nalysing medical x-ray results">
            <a:extLst>
              <a:ext uri="{FF2B5EF4-FFF2-40B4-BE49-F238E27FC236}">
                <a16:creationId xmlns:a16="http://schemas.microsoft.com/office/drawing/2014/main" id="{C5F181D3-5A77-D928-1C85-77FDEFB734D2}"/>
              </a:ext>
            </a:extLst>
          </p:cNvPr>
          <p:cNvPicPr>
            <a:picLocks noChangeAspect="1"/>
          </p:cNvPicPr>
          <p:nvPr/>
        </p:nvPicPr>
        <p:blipFill rotWithShape="1">
          <a:blip r:embed="rId2">
            <a:alphaModFix amt="40000"/>
          </a:blip>
          <a:srcRect l="17752" r="-1" b="-1"/>
          <a:stretch/>
        </p:blipFill>
        <p:spPr>
          <a:xfrm>
            <a:off x="20" y="10"/>
            <a:ext cx="8450297" cy="6857990"/>
          </a:xfrm>
          <a:prstGeom prst="rect">
            <a:avLst/>
          </a:prstGeom>
        </p:spPr>
      </p:pic>
      <p:sp>
        <p:nvSpPr>
          <p:cNvPr id="2" name="Title 1">
            <a:extLst>
              <a:ext uri="{FF2B5EF4-FFF2-40B4-BE49-F238E27FC236}">
                <a16:creationId xmlns:a16="http://schemas.microsoft.com/office/drawing/2014/main" id="{A189080C-CDEA-59EC-6C95-96CF8F048D27}"/>
              </a:ext>
            </a:extLst>
          </p:cNvPr>
          <p:cNvSpPr>
            <a:spLocks noGrp="1"/>
          </p:cNvSpPr>
          <p:nvPr>
            <p:ph type="title"/>
          </p:nvPr>
        </p:nvSpPr>
        <p:spPr>
          <a:xfrm>
            <a:off x="838201" y="365125"/>
            <a:ext cx="5251316" cy="1627636"/>
          </a:xfrm>
        </p:spPr>
        <p:txBody>
          <a:bodyPr>
            <a:normAutofit/>
          </a:bodyPr>
          <a:lstStyle/>
          <a:p>
            <a:r>
              <a:rPr lang="en-AU">
                <a:solidFill>
                  <a:srgbClr val="FFFFFF"/>
                </a:solidFill>
              </a:rPr>
              <a:t>Managing a Bleed</a:t>
            </a:r>
          </a:p>
        </p:txBody>
      </p:sp>
      <p:sp>
        <p:nvSpPr>
          <p:cNvPr id="3" name="Content Placeholder 2">
            <a:extLst>
              <a:ext uri="{FF2B5EF4-FFF2-40B4-BE49-F238E27FC236}">
                <a16:creationId xmlns:a16="http://schemas.microsoft.com/office/drawing/2014/main" id="{60E2CA55-8D5C-5ED5-ACDF-BB9DC9B3187F}"/>
              </a:ext>
            </a:extLst>
          </p:cNvPr>
          <p:cNvSpPr>
            <a:spLocks noGrp="1"/>
          </p:cNvSpPr>
          <p:nvPr>
            <p:ph idx="1"/>
          </p:nvPr>
        </p:nvSpPr>
        <p:spPr>
          <a:xfrm>
            <a:off x="838200" y="2219785"/>
            <a:ext cx="4619621" cy="3957178"/>
          </a:xfrm>
        </p:spPr>
        <p:txBody>
          <a:bodyPr>
            <a:normAutofit/>
          </a:bodyPr>
          <a:lstStyle/>
          <a:p>
            <a:r>
              <a:rPr lang="en-AU" sz="2000" dirty="0">
                <a:solidFill>
                  <a:srgbClr val="FFFFFF"/>
                </a:solidFill>
              </a:rPr>
              <a:t>Control the bleed, apply pressure</a:t>
            </a:r>
          </a:p>
          <a:p>
            <a:r>
              <a:rPr lang="en-AU" sz="2000" dirty="0">
                <a:solidFill>
                  <a:srgbClr val="FFFFFF"/>
                </a:solidFill>
              </a:rPr>
              <a:t>Prevent infection </a:t>
            </a:r>
          </a:p>
          <a:p>
            <a:r>
              <a:rPr lang="en-AU" sz="2000" dirty="0">
                <a:solidFill>
                  <a:srgbClr val="FFFFFF"/>
                </a:solidFill>
              </a:rPr>
              <a:t>Seek medical attention if required</a:t>
            </a:r>
          </a:p>
          <a:p>
            <a:r>
              <a:rPr lang="en-AU" sz="2000" dirty="0">
                <a:solidFill>
                  <a:srgbClr val="FFFFFF"/>
                </a:solidFill>
                <a:hlinkClick r:id="rId3"/>
              </a:rPr>
              <a:t>https://youtu.be/ABxICAdQ3M8</a:t>
            </a:r>
            <a:endParaRPr lang="en-AU" sz="2000" dirty="0">
              <a:solidFill>
                <a:srgbClr val="FFFFFF"/>
              </a:solidFill>
            </a:endParaRPr>
          </a:p>
          <a:p>
            <a:endParaRPr lang="en-AU" sz="2000" dirty="0">
              <a:solidFill>
                <a:srgbClr val="FFFFFF"/>
              </a:solidFill>
            </a:endParaRPr>
          </a:p>
          <a:p>
            <a:endParaRPr lang="en-AU" sz="2000" dirty="0">
              <a:solidFill>
                <a:srgbClr val="FFFFFF"/>
              </a:solidFill>
            </a:endParaRPr>
          </a:p>
        </p:txBody>
      </p:sp>
      <p:pic>
        <p:nvPicPr>
          <p:cNvPr id="14338" name="Picture 2" descr="St John guide to first aid for bleeding">
            <a:extLst>
              <a:ext uri="{FF2B5EF4-FFF2-40B4-BE49-F238E27FC236}">
                <a16:creationId xmlns:a16="http://schemas.microsoft.com/office/drawing/2014/main" id="{C9100554-4768-A9F6-34FD-BB8D960C72B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13146"/>
          <a:stretch/>
        </p:blipFill>
        <p:spPr bwMode="auto">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14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C232B152-3720-4D3B-97ED-45CE5483F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9" name="Freeform: Shape 15368">
            <a:extLst>
              <a:ext uri="{FF2B5EF4-FFF2-40B4-BE49-F238E27FC236}">
                <a16:creationId xmlns:a16="http://schemas.microsoft.com/office/drawing/2014/main" id="{11BAB570-FF10-4E96-8A3F-FA980470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693698" cy="6858000"/>
          </a:xfrm>
          <a:custGeom>
            <a:avLst/>
            <a:gdLst>
              <a:gd name="connsiteX0" fmla="*/ 0 w 4693698"/>
              <a:gd name="connsiteY0" fmla="*/ 0 h 6858000"/>
              <a:gd name="connsiteX1" fmla="*/ 420914 w 4693698"/>
              <a:gd name="connsiteY1" fmla="*/ 0 h 6858000"/>
              <a:gd name="connsiteX2" fmla="*/ 1582057 w 4693698"/>
              <a:gd name="connsiteY2" fmla="*/ 0 h 6858000"/>
              <a:gd name="connsiteX3" fmla="*/ 4503903 w 4693698"/>
              <a:gd name="connsiteY3" fmla="*/ 0 h 6858000"/>
              <a:gd name="connsiteX4" fmla="*/ 4508943 w 4693698"/>
              <a:gd name="connsiteY4" fmla="*/ 66675 h 6858000"/>
              <a:gd name="connsiteX5" fmla="*/ 4517340 w 4693698"/>
              <a:gd name="connsiteY5" fmla="*/ 122237 h 6858000"/>
              <a:gd name="connsiteX6" fmla="*/ 4527418 w 4693698"/>
              <a:gd name="connsiteY6" fmla="*/ 174625 h 6858000"/>
              <a:gd name="connsiteX7" fmla="*/ 4544214 w 4693698"/>
              <a:gd name="connsiteY7" fmla="*/ 217487 h 6858000"/>
              <a:gd name="connsiteX8" fmla="*/ 4561010 w 4693698"/>
              <a:gd name="connsiteY8" fmla="*/ 260350 h 6858000"/>
              <a:gd name="connsiteX9" fmla="*/ 4581165 w 4693698"/>
              <a:gd name="connsiteY9" fmla="*/ 296862 h 6858000"/>
              <a:gd name="connsiteX10" fmla="*/ 4601320 w 4693698"/>
              <a:gd name="connsiteY10" fmla="*/ 334962 h 6858000"/>
              <a:gd name="connsiteX11" fmla="*/ 4619796 w 4693698"/>
              <a:gd name="connsiteY11" fmla="*/ 369887 h 6858000"/>
              <a:gd name="connsiteX12" fmla="*/ 4638271 w 4693698"/>
              <a:gd name="connsiteY12" fmla="*/ 409575 h 6858000"/>
              <a:gd name="connsiteX13" fmla="*/ 4655067 w 4693698"/>
              <a:gd name="connsiteY13" fmla="*/ 450850 h 6858000"/>
              <a:gd name="connsiteX14" fmla="*/ 4670184 w 4693698"/>
              <a:gd name="connsiteY14" fmla="*/ 496887 h 6858000"/>
              <a:gd name="connsiteX15" fmla="*/ 4681941 w 4693698"/>
              <a:gd name="connsiteY15" fmla="*/ 546100 h 6858000"/>
              <a:gd name="connsiteX16" fmla="*/ 4690339 w 4693698"/>
              <a:gd name="connsiteY16" fmla="*/ 606425 h 6858000"/>
              <a:gd name="connsiteX17" fmla="*/ 4693698 w 4693698"/>
              <a:gd name="connsiteY17" fmla="*/ 673100 h 6858000"/>
              <a:gd name="connsiteX18" fmla="*/ 4690339 w 4693698"/>
              <a:gd name="connsiteY18" fmla="*/ 744537 h 6858000"/>
              <a:gd name="connsiteX19" fmla="*/ 4681941 w 4693698"/>
              <a:gd name="connsiteY19" fmla="*/ 801687 h 6858000"/>
              <a:gd name="connsiteX20" fmla="*/ 4670184 w 4693698"/>
              <a:gd name="connsiteY20" fmla="*/ 854075 h 6858000"/>
              <a:gd name="connsiteX21" fmla="*/ 4655067 w 4693698"/>
              <a:gd name="connsiteY21" fmla="*/ 901700 h 6858000"/>
              <a:gd name="connsiteX22" fmla="*/ 4638271 w 4693698"/>
              <a:gd name="connsiteY22" fmla="*/ 942975 h 6858000"/>
              <a:gd name="connsiteX23" fmla="*/ 4618116 w 4693698"/>
              <a:gd name="connsiteY23" fmla="*/ 981075 h 6858000"/>
              <a:gd name="connsiteX24" fmla="*/ 4597961 w 4693698"/>
              <a:gd name="connsiteY24" fmla="*/ 1017587 h 6858000"/>
              <a:gd name="connsiteX25" fmla="*/ 4577806 w 4693698"/>
              <a:gd name="connsiteY25" fmla="*/ 1055687 h 6858000"/>
              <a:gd name="connsiteX26" fmla="*/ 4559330 w 4693698"/>
              <a:gd name="connsiteY26" fmla="*/ 1095375 h 6858000"/>
              <a:gd name="connsiteX27" fmla="*/ 4540854 w 4693698"/>
              <a:gd name="connsiteY27" fmla="*/ 1136650 h 6858000"/>
              <a:gd name="connsiteX28" fmla="*/ 4525739 w 4693698"/>
              <a:gd name="connsiteY28" fmla="*/ 1182687 h 6858000"/>
              <a:gd name="connsiteX29" fmla="*/ 4515661 w 4693698"/>
              <a:gd name="connsiteY29" fmla="*/ 1235075 h 6858000"/>
              <a:gd name="connsiteX30" fmla="*/ 4505583 w 4693698"/>
              <a:gd name="connsiteY30" fmla="*/ 1295400 h 6858000"/>
              <a:gd name="connsiteX31" fmla="*/ 4503903 w 4693698"/>
              <a:gd name="connsiteY31" fmla="*/ 1363662 h 6858000"/>
              <a:gd name="connsiteX32" fmla="*/ 4505583 w 4693698"/>
              <a:gd name="connsiteY32" fmla="*/ 1431925 h 6858000"/>
              <a:gd name="connsiteX33" fmla="*/ 4515661 w 4693698"/>
              <a:gd name="connsiteY33" fmla="*/ 1492250 h 6858000"/>
              <a:gd name="connsiteX34" fmla="*/ 4525739 w 4693698"/>
              <a:gd name="connsiteY34" fmla="*/ 1544637 h 6858000"/>
              <a:gd name="connsiteX35" fmla="*/ 4540854 w 4693698"/>
              <a:gd name="connsiteY35" fmla="*/ 1589087 h 6858000"/>
              <a:gd name="connsiteX36" fmla="*/ 4559330 w 4693698"/>
              <a:gd name="connsiteY36" fmla="*/ 1631950 h 6858000"/>
              <a:gd name="connsiteX37" fmla="*/ 4577806 w 4693698"/>
              <a:gd name="connsiteY37" fmla="*/ 1671637 h 6858000"/>
              <a:gd name="connsiteX38" fmla="*/ 4597961 w 4693698"/>
              <a:gd name="connsiteY38" fmla="*/ 1708150 h 6858000"/>
              <a:gd name="connsiteX39" fmla="*/ 4618116 w 4693698"/>
              <a:gd name="connsiteY39" fmla="*/ 1743075 h 6858000"/>
              <a:gd name="connsiteX40" fmla="*/ 4638271 w 4693698"/>
              <a:gd name="connsiteY40" fmla="*/ 1782762 h 6858000"/>
              <a:gd name="connsiteX41" fmla="*/ 4655067 w 4693698"/>
              <a:gd name="connsiteY41" fmla="*/ 1824037 h 6858000"/>
              <a:gd name="connsiteX42" fmla="*/ 4670184 w 4693698"/>
              <a:gd name="connsiteY42" fmla="*/ 1870075 h 6858000"/>
              <a:gd name="connsiteX43" fmla="*/ 4681941 w 4693698"/>
              <a:gd name="connsiteY43" fmla="*/ 1922462 h 6858000"/>
              <a:gd name="connsiteX44" fmla="*/ 4690339 w 4693698"/>
              <a:gd name="connsiteY44" fmla="*/ 1982787 h 6858000"/>
              <a:gd name="connsiteX45" fmla="*/ 4693698 w 4693698"/>
              <a:gd name="connsiteY45" fmla="*/ 2051050 h 6858000"/>
              <a:gd name="connsiteX46" fmla="*/ 4690339 w 4693698"/>
              <a:gd name="connsiteY46" fmla="*/ 2119312 h 6858000"/>
              <a:gd name="connsiteX47" fmla="*/ 4681941 w 4693698"/>
              <a:gd name="connsiteY47" fmla="*/ 2179637 h 6858000"/>
              <a:gd name="connsiteX48" fmla="*/ 4670184 w 4693698"/>
              <a:gd name="connsiteY48" fmla="*/ 2232025 h 6858000"/>
              <a:gd name="connsiteX49" fmla="*/ 4655067 w 4693698"/>
              <a:gd name="connsiteY49" fmla="*/ 2278062 h 6858000"/>
              <a:gd name="connsiteX50" fmla="*/ 4638271 w 4693698"/>
              <a:gd name="connsiteY50" fmla="*/ 2319337 h 6858000"/>
              <a:gd name="connsiteX51" fmla="*/ 4618116 w 4693698"/>
              <a:gd name="connsiteY51" fmla="*/ 2359025 h 6858000"/>
              <a:gd name="connsiteX52" fmla="*/ 4597961 w 4693698"/>
              <a:gd name="connsiteY52" fmla="*/ 2395537 h 6858000"/>
              <a:gd name="connsiteX53" fmla="*/ 4577806 w 4693698"/>
              <a:gd name="connsiteY53" fmla="*/ 2433637 h 6858000"/>
              <a:gd name="connsiteX54" fmla="*/ 4559330 w 4693698"/>
              <a:gd name="connsiteY54" fmla="*/ 2471737 h 6858000"/>
              <a:gd name="connsiteX55" fmla="*/ 4540854 w 4693698"/>
              <a:gd name="connsiteY55" fmla="*/ 2513012 h 6858000"/>
              <a:gd name="connsiteX56" fmla="*/ 4525739 w 4693698"/>
              <a:gd name="connsiteY56" fmla="*/ 2560637 h 6858000"/>
              <a:gd name="connsiteX57" fmla="*/ 4515661 w 4693698"/>
              <a:gd name="connsiteY57" fmla="*/ 2613025 h 6858000"/>
              <a:gd name="connsiteX58" fmla="*/ 4505583 w 4693698"/>
              <a:gd name="connsiteY58" fmla="*/ 2671762 h 6858000"/>
              <a:gd name="connsiteX59" fmla="*/ 4503903 w 4693698"/>
              <a:gd name="connsiteY59" fmla="*/ 2741612 h 6858000"/>
              <a:gd name="connsiteX60" fmla="*/ 4505583 w 4693698"/>
              <a:gd name="connsiteY60" fmla="*/ 2809875 h 6858000"/>
              <a:gd name="connsiteX61" fmla="*/ 4515661 w 4693698"/>
              <a:gd name="connsiteY61" fmla="*/ 2868612 h 6858000"/>
              <a:gd name="connsiteX62" fmla="*/ 4525739 w 4693698"/>
              <a:gd name="connsiteY62" fmla="*/ 2922587 h 6858000"/>
              <a:gd name="connsiteX63" fmla="*/ 4540854 w 4693698"/>
              <a:gd name="connsiteY63" fmla="*/ 2967037 h 6858000"/>
              <a:gd name="connsiteX64" fmla="*/ 4559330 w 4693698"/>
              <a:gd name="connsiteY64" fmla="*/ 3009900 h 6858000"/>
              <a:gd name="connsiteX65" fmla="*/ 4577806 w 4693698"/>
              <a:gd name="connsiteY65" fmla="*/ 3046412 h 6858000"/>
              <a:gd name="connsiteX66" fmla="*/ 4597961 w 4693698"/>
              <a:gd name="connsiteY66" fmla="*/ 3084512 h 6858000"/>
              <a:gd name="connsiteX67" fmla="*/ 4618116 w 4693698"/>
              <a:gd name="connsiteY67" fmla="*/ 3121025 h 6858000"/>
              <a:gd name="connsiteX68" fmla="*/ 4638271 w 4693698"/>
              <a:gd name="connsiteY68" fmla="*/ 3160712 h 6858000"/>
              <a:gd name="connsiteX69" fmla="*/ 4655067 w 4693698"/>
              <a:gd name="connsiteY69" fmla="*/ 3201987 h 6858000"/>
              <a:gd name="connsiteX70" fmla="*/ 4670184 w 4693698"/>
              <a:gd name="connsiteY70" fmla="*/ 3248025 h 6858000"/>
              <a:gd name="connsiteX71" fmla="*/ 4681941 w 4693698"/>
              <a:gd name="connsiteY71" fmla="*/ 3300412 h 6858000"/>
              <a:gd name="connsiteX72" fmla="*/ 4690339 w 4693698"/>
              <a:gd name="connsiteY72" fmla="*/ 3360737 h 6858000"/>
              <a:gd name="connsiteX73" fmla="*/ 4693698 w 4693698"/>
              <a:gd name="connsiteY73" fmla="*/ 3427412 h 6858000"/>
              <a:gd name="connsiteX74" fmla="*/ 4690339 w 4693698"/>
              <a:gd name="connsiteY74" fmla="*/ 3497262 h 6858000"/>
              <a:gd name="connsiteX75" fmla="*/ 4681941 w 4693698"/>
              <a:gd name="connsiteY75" fmla="*/ 3557587 h 6858000"/>
              <a:gd name="connsiteX76" fmla="*/ 4670184 w 4693698"/>
              <a:gd name="connsiteY76" fmla="*/ 3609975 h 6858000"/>
              <a:gd name="connsiteX77" fmla="*/ 4655067 w 4693698"/>
              <a:gd name="connsiteY77" fmla="*/ 3656012 h 6858000"/>
              <a:gd name="connsiteX78" fmla="*/ 4638271 w 4693698"/>
              <a:gd name="connsiteY78" fmla="*/ 3697287 h 6858000"/>
              <a:gd name="connsiteX79" fmla="*/ 4618116 w 4693698"/>
              <a:gd name="connsiteY79" fmla="*/ 3736975 h 6858000"/>
              <a:gd name="connsiteX80" fmla="*/ 4577806 w 4693698"/>
              <a:gd name="connsiteY80" fmla="*/ 3811587 h 6858000"/>
              <a:gd name="connsiteX81" fmla="*/ 4559330 w 4693698"/>
              <a:gd name="connsiteY81" fmla="*/ 3848100 h 6858000"/>
              <a:gd name="connsiteX82" fmla="*/ 4540854 w 4693698"/>
              <a:gd name="connsiteY82" fmla="*/ 3890962 h 6858000"/>
              <a:gd name="connsiteX83" fmla="*/ 4525739 w 4693698"/>
              <a:gd name="connsiteY83" fmla="*/ 3935412 h 6858000"/>
              <a:gd name="connsiteX84" fmla="*/ 4515661 w 4693698"/>
              <a:gd name="connsiteY84" fmla="*/ 3987800 h 6858000"/>
              <a:gd name="connsiteX85" fmla="*/ 4505583 w 4693698"/>
              <a:gd name="connsiteY85" fmla="*/ 4048125 h 6858000"/>
              <a:gd name="connsiteX86" fmla="*/ 4503903 w 4693698"/>
              <a:gd name="connsiteY86" fmla="*/ 4116387 h 6858000"/>
              <a:gd name="connsiteX87" fmla="*/ 4505583 w 4693698"/>
              <a:gd name="connsiteY87" fmla="*/ 4186237 h 6858000"/>
              <a:gd name="connsiteX88" fmla="*/ 4515661 w 4693698"/>
              <a:gd name="connsiteY88" fmla="*/ 4244975 h 6858000"/>
              <a:gd name="connsiteX89" fmla="*/ 4525739 w 4693698"/>
              <a:gd name="connsiteY89" fmla="*/ 4297362 h 6858000"/>
              <a:gd name="connsiteX90" fmla="*/ 4540854 w 4693698"/>
              <a:gd name="connsiteY90" fmla="*/ 4343400 h 6858000"/>
              <a:gd name="connsiteX91" fmla="*/ 4559330 w 4693698"/>
              <a:gd name="connsiteY91" fmla="*/ 4386262 h 6858000"/>
              <a:gd name="connsiteX92" fmla="*/ 4577806 w 4693698"/>
              <a:gd name="connsiteY92" fmla="*/ 4424362 h 6858000"/>
              <a:gd name="connsiteX93" fmla="*/ 4618116 w 4693698"/>
              <a:gd name="connsiteY93" fmla="*/ 4498975 h 6858000"/>
              <a:gd name="connsiteX94" fmla="*/ 4638271 w 4693698"/>
              <a:gd name="connsiteY94" fmla="*/ 4537075 h 6858000"/>
              <a:gd name="connsiteX95" fmla="*/ 4655067 w 4693698"/>
              <a:gd name="connsiteY95" fmla="*/ 4579937 h 6858000"/>
              <a:gd name="connsiteX96" fmla="*/ 4670184 w 4693698"/>
              <a:gd name="connsiteY96" fmla="*/ 4625975 h 6858000"/>
              <a:gd name="connsiteX97" fmla="*/ 4681941 w 4693698"/>
              <a:gd name="connsiteY97" fmla="*/ 4678362 h 6858000"/>
              <a:gd name="connsiteX98" fmla="*/ 4690339 w 4693698"/>
              <a:gd name="connsiteY98" fmla="*/ 4738687 h 6858000"/>
              <a:gd name="connsiteX99" fmla="*/ 4693698 w 4693698"/>
              <a:gd name="connsiteY99" fmla="*/ 4806950 h 6858000"/>
              <a:gd name="connsiteX100" fmla="*/ 4690339 w 4693698"/>
              <a:gd name="connsiteY100" fmla="*/ 4875212 h 6858000"/>
              <a:gd name="connsiteX101" fmla="*/ 4681941 w 4693698"/>
              <a:gd name="connsiteY101" fmla="*/ 4935537 h 6858000"/>
              <a:gd name="connsiteX102" fmla="*/ 4670184 w 4693698"/>
              <a:gd name="connsiteY102" fmla="*/ 4987925 h 6858000"/>
              <a:gd name="connsiteX103" fmla="*/ 4655067 w 4693698"/>
              <a:gd name="connsiteY103" fmla="*/ 5033962 h 6858000"/>
              <a:gd name="connsiteX104" fmla="*/ 4638271 w 4693698"/>
              <a:gd name="connsiteY104" fmla="*/ 5075237 h 6858000"/>
              <a:gd name="connsiteX105" fmla="*/ 4618116 w 4693698"/>
              <a:gd name="connsiteY105" fmla="*/ 5114925 h 6858000"/>
              <a:gd name="connsiteX106" fmla="*/ 4597961 w 4693698"/>
              <a:gd name="connsiteY106" fmla="*/ 5149850 h 6858000"/>
              <a:gd name="connsiteX107" fmla="*/ 4577806 w 4693698"/>
              <a:gd name="connsiteY107" fmla="*/ 5186362 h 6858000"/>
              <a:gd name="connsiteX108" fmla="*/ 4559330 w 4693698"/>
              <a:gd name="connsiteY108" fmla="*/ 5226050 h 6858000"/>
              <a:gd name="connsiteX109" fmla="*/ 4540854 w 4693698"/>
              <a:gd name="connsiteY109" fmla="*/ 5268912 h 6858000"/>
              <a:gd name="connsiteX110" fmla="*/ 4525739 w 4693698"/>
              <a:gd name="connsiteY110" fmla="*/ 5313362 h 6858000"/>
              <a:gd name="connsiteX111" fmla="*/ 4515661 w 4693698"/>
              <a:gd name="connsiteY111" fmla="*/ 5365750 h 6858000"/>
              <a:gd name="connsiteX112" fmla="*/ 4505583 w 4693698"/>
              <a:gd name="connsiteY112" fmla="*/ 5426075 h 6858000"/>
              <a:gd name="connsiteX113" fmla="*/ 4503903 w 4693698"/>
              <a:gd name="connsiteY113" fmla="*/ 5494337 h 6858000"/>
              <a:gd name="connsiteX114" fmla="*/ 4505583 w 4693698"/>
              <a:gd name="connsiteY114" fmla="*/ 5562600 h 6858000"/>
              <a:gd name="connsiteX115" fmla="*/ 4515661 w 4693698"/>
              <a:gd name="connsiteY115" fmla="*/ 5622925 h 6858000"/>
              <a:gd name="connsiteX116" fmla="*/ 4525739 w 4693698"/>
              <a:gd name="connsiteY116" fmla="*/ 5675312 h 6858000"/>
              <a:gd name="connsiteX117" fmla="*/ 4540854 w 4693698"/>
              <a:gd name="connsiteY117" fmla="*/ 5721350 h 6858000"/>
              <a:gd name="connsiteX118" fmla="*/ 4559330 w 4693698"/>
              <a:gd name="connsiteY118" fmla="*/ 5762625 h 6858000"/>
              <a:gd name="connsiteX119" fmla="*/ 4577806 w 4693698"/>
              <a:gd name="connsiteY119" fmla="*/ 5802312 h 6858000"/>
              <a:gd name="connsiteX120" fmla="*/ 4597961 w 4693698"/>
              <a:gd name="connsiteY120" fmla="*/ 5840412 h 6858000"/>
              <a:gd name="connsiteX121" fmla="*/ 4618116 w 4693698"/>
              <a:gd name="connsiteY121" fmla="*/ 5876925 h 6858000"/>
              <a:gd name="connsiteX122" fmla="*/ 4638271 w 4693698"/>
              <a:gd name="connsiteY122" fmla="*/ 5915025 h 6858000"/>
              <a:gd name="connsiteX123" fmla="*/ 4655067 w 4693698"/>
              <a:gd name="connsiteY123" fmla="*/ 5956300 h 6858000"/>
              <a:gd name="connsiteX124" fmla="*/ 4670184 w 4693698"/>
              <a:gd name="connsiteY124" fmla="*/ 6003925 h 6858000"/>
              <a:gd name="connsiteX125" fmla="*/ 4681941 w 4693698"/>
              <a:gd name="connsiteY125" fmla="*/ 6056312 h 6858000"/>
              <a:gd name="connsiteX126" fmla="*/ 4690339 w 4693698"/>
              <a:gd name="connsiteY126" fmla="*/ 6113462 h 6858000"/>
              <a:gd name="connsiteX127" fmla="*/ 4693698 w 4693698"/>
              <a:gd name="connsiteY127" fmla="*/ 6183312 h 6858000"/>
              <a:gd name="connsiteX128" fmla="*/ 4690339 w 4693698"/>
              <a:gd name="connsiteY128" fmla="*/ 6251575 h 6858000"/>
              <a:gd name="connsiteX129" fmla="*/ 4681941 w 4693698"/>
              <a:gd name="connsiteY129" fmla="*/ 6311900 h 6858000"/>
              <a:gd name="connsiteX130" fmla="*/ 4670184 w 4693698"/>
              <a:gd name="connsiteY130" fmla="*/ 6361112 h 6858000"/>
              <a:gd name="connsiteX131" fmla="*/ 4655067 w 4693698"/>
              <a:gd name="connsiteY131" fmla="*/ 6407150 h 6858000"/>
              <a:gd name="connsiteX132" fmla="*/ 4638271 w 4693698"/>
              <a:gd name="connsiteY132" fmla="*/ 6448425 h 6858000"/>
              <a:gd name="connsiteX133" fmla="*/ 4619796 w 4693698"/>
              <a:gd name="connsiteY133" fmla="*/ 6488112 h 6858000"/>
              <a:gd name="connsiteX134" fmla="*/ 4601320 w 4693698"/>
              <a:gd name="connsiteY134" fmla="*/ 6523037 h 6858000"/>
              <a:gd name="connsiteX135" fmla="*/ 4581165 w 4693698"/>
              <a:gd name="connsiteY135" fmla="*/ 6561137 h 6858000"/>
              <a:gd name="connsiteX136" fmla="*/ 4561010 w 4693698"/>
              <a:gd name="connsiteY136" fmla="*/ 6597650 h 6858000"/>
              <a:gd name="connsiteX137" fmla="*/ 4544214 w 4693698"/>
              <a:gd name="connsiteY137" fmla="*/ 6640512 h 6858000"/>
              <a:gd name="connsiteX138" fmla="*/ 4527418 w 4693698"/>
              <a:gd name="connsiteY138" fmla="*/ 6683375 h 6858000"/>
              <a:gd name="connsiteX139" fmla="*/ 4517340 w 4693698"/>
              <a:gd name="connsiteY139" fmla="*/ 6735762 h 6858000"/>
              <a:gd name="connsiteX140" fmla="*/ 4508943 w 4693698"/>
              <a:gd name="connsiteY140" fmla="*/ 6791325 h 6858000"/>
              <a:gd name="connsiteX141" fmla="*/ 4503903 w 4693698"/>
              <a:gd name="connsiteY141" fmla="*/ 6858000 h 6858000"/>
              <a:gd name="connsiteX142" fmla="*/ 1582057 w 4693698"/>
              <a:gd name="connsiteY142" fmla="*/ 6858000 h 6858000"/>
              <a:gd name="connsiteX143" fmla="*/ 420914 w 4693698"/>
              <a:gd name="connsiteY143" fmla="*/ 6858000 h 6858000"/>
              <a:gd name="connsiteX144" fmla="*/ 0 w 4693698"/>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693698" h="6858000">
                <a:moveTo>
                  <a:pt x="0" y="0"/>
                </a:moveTo>
                <a:lnTo>
                  <a:pt x="420914" y="0"/>
                </a:lnTo>
                <a:lnTo>
                  <a:pt x="1582057" y="0"/>
                </a:lnTo>
                <a:lnTo>
                  <a:pt x="4503903" y="0"/>
                </a:lnTo>
                <a:lnTo>
                  <a:pt x="4508943" y="66675"/>
                </a:lnTo>
                <a:lnTo>
                  <a:pt x="4517340" y="122237"/>
                </a:lnTo>
                <a:lnTo>
                  <a:pt x="4527418" y="174625"/>
                </a:lnTo>
                <a:lnTo>
                  <a:pt x="4544214" y="217487"/>
                </a:lnTo>
                <a:lnTo>
                  <a:pt x="4561010" y="260350"/>
                </a:lnTo>
                <a:lnTo>
                  <a:pt x="4581165" y="296862"/>
                </a:lnTo>
                <a:lnTo>
                  <a:pt x="4601320" y="334962"/>
                </a:lnTo>
                <a:lnTo>
                  <a:pt x="4619796" y="369887"/>
                </a:lnTo>
                <a:lnTo>
                  <a:pt x="4638271" y="409575"/>
                </a:lnTo>
                <a:lnTo>
                  <a:pt x="4655067" y="450850"/>
                </a:lnTo>
                <a:lnTo>
                  <a:pt x="4670184" y="496887"/>
                </a:lnTo>
                <a:lnTo>
                  <a:pt x="4681941" y="546100"/>
                </a:lnTo>
                <a:lnTo>
                  <a:pt x="4690339" y="606425"/>
                </a:lnTo>
                <a:lnTo>
                  <a:pt x="4693698" y="673100"/>
                </a:lnTo>
                <a:lnTo>
                  <a:pt x="4690339" y="744537"/>
                </a:lnTo>
                <a:lnTo>
                  <a:pt x="4681941" y="801687"/>
                </a:lnTo>
                <a:lnTo>
                  <a:pt x="4670184" y="854075"/>
                </a:lnTo>
                <a:lnTo>
                  <a:pt x="4655067" y="901700"/>
                </a:lnTo>
                <a:lnTo>
                  <a:pt x="4638271" y="942975"/>
                </a:lnTo>
                <a:lnTo>
                  <a:pt x="4618116" y="981075"/>
                </a:lnTo>
                <a:lnTo>
                  <a:pt x="4597961" y="1017587"/>
                </a:lnTo>
                <a:lnTo>
                  <a:pt x="4577806" y="1055687"/>
                </a:lnTo>
                <a:lnTo>
                  <a:pt x="4559330" y="1095375"/>
                </a:lnTo>
                <a:lnTo>
                  <a:pt x="4540854" y="1136650"/>
                </a:lnTo>
                <a:lnTo>
                  <a:pt x="4525739" y="1182687"/>
                </a:lnTo>
                <a:lnTo>
                  <a:pt x="4515661" y="1235075"/>
                </a:lnTo>
                <a:lnTo>
                  <a:pt x="4505583" y="1295400"/>
                </a:lnTo>
                <a:lnTo>
                  <a:pt x="4503903" y="1363662"/>
                </a:lnTo>
                <a:lnTo>
                  <a:pt x="4505583" y="1431925"/>
                </a:lnTo>
                <a:lnTo>
                  <a:pt x="4515661" y="1492250"/>
                </a:lnTo>
                <a:lnTo>
                  <a:pt x="4525739" y="1544637"/>
                </a:lnTo>
                <a:lnTo>
                  <a:pt x="4540854" y="1589087"/>
                </a:lnTo>
                <a:lnTo>
                  <a:pt x="4559330" y="1631950"/>
                </a:lnTo>
                <a:lnTo>
                  <a:pt x="4577806" y="1671637"/>
                </a:lnTo>
                <a:lnTo>
                  <a:pt x="4597961" y="1708150"/>
                </a:lnTo>
                <a:lnTo>
                  <a:pt x="4618116" y="1743075"/>
                </a:lnTo>
                <a:lnTo>
                  <a:pt x="4638271" y="1782762"/>
                </a:lnTo>
                <a:lnTo>
                  <a:pt x="4655067" y="1824037"/>
                </a:lnTo>
                <a:lnTo>
                  <a:pt x="4670184" y="1870075"/>
                </a:lnTo>
                <a:lnTo>
                  <a:pt x="4681941" y="1922462"/>
                </a:lnTo>
                <a:lnTo>
                  <a:pt x="4690339" y="1982787"/>
                </a:lnTo>
                <a:lnTo>
                  <a:pt x="4693698" y="2051050"/>
                </a:lnTo>
                <a:lnTo>
                  <a:pt x="4690339" y="2119312"/>
                </a:lnTo>
                <a:lnTo>
                  <a:pt x="4681941" y="2179637"/>
                </a:lnTo>
                <a:lnTo>
                  <a:pt x="4670184" y="2232025"/>
                </a:lnTo>
                <a:lnTo>
                  <a:pt x="4655067" y="2278062"/>
                </a:lnTo>
                <a:lnTo>
                  <a:pt x="4638271" y="2319337"/>
                </a:lnTo>
                <a:lnTo>
                  <a:pt x="4618116" y="2359025"/>
                </a:lnTo>
                <a:lnTo>
                  <a:pt x="4597961" y="2395537"/>
                </a:lnTo>
                <a:lnTo>
                  <a:pt x="4577806" y="2433637"/>
                </a:lnTo>
                <a:lnTo>
                  <a:pt x="4559330" y="2471737"/>
                </a:lnTo>
                <a:lnTo>
                  <a:pt x="4540854" y="2513012"/>
                </a:lnTo>
                <a:lnTo>
                  <a:pt x="4525739" y="2560637"/>
                </a:lnTo>
                <a:lnTo>
                  <a:pt x="4515661" y="2613025"/>
                </a:lnTo>
                <a:lnTo>
                  <a:pt x="4505583" y="2671762"/>
                </a:lnTo>
                <a:lnTo>
                  <a:pt x="4503903" y="2741612"/>
                </a:lnTo>
                <a:lnTo>
                  <a:pt x="4505583" y="2809875"/>
                </a:lnTo>
                <a:lnTo>
                  <a:pt x="4515661" y="2868612"/>
                </a:lnTo>
                <a:lnTo>
                  <a:pt x="4525739" y="2922587"/>
                </a:lnTo>
                <a:lnTo>
                  <a:pt x="4540854" y="2967037"/>
                </a:lnTo>
                <a:lnTo>
                  <a:pt x="4559330" y="3009900"/>
                </a:lnTo>
                <a:lnTo>
                  <a:pt x="4577806" y="3046412"/>
                </a:lnTo>
                <a:lnTo>
                  <a:pt x="4597961" y="3084512"/>
                </a:lnTo>
                <a:lnTo>
                  <a:pt x="4618116" y="3121025"/>
                </a:lnTo>
                <a:lnTo>
                  <a:pt x="4638271" y="3160712"/>
                </a:lnTo>
                <a:lnTo>
                  <a:pt x="4655067" y="3201987"/>
                </a:lnTo>
                <a:lnTo>
                  <a:pt x="4670184" y="3248025"/>
                </a:lnTo>
                <a:lnTo>
                  <a:pt x="4681941" y="3300412"/>
                </a:lnTo>
                <a:lnTo>
                  <a:pt x="4690339" y="3360737"/>
                </a:lnTo>
                <a:lnTo>
                  <a:pt x="4693698" y="3427412"/>
                </a:lnTo>
                <a:lnTo>
                  <a:pt x="4690339" y="3497262"/>
                </a:lnTo>
                <a:lnTo>
                  <a:pt x="4681941" y="3557587"/>
                </a:lnTo>
                <a:lnTo>
                  <a:pt x="4670184" y="3609975"/>
                </a:lnTo>
                <a:lnTo>
                  <a:pt x="4655067" y="3656012"/>
                </a:lnTo>
                <a:lnTo>
                  <a:pt x="4638271" y="3697287"/>
                </a:lnTo>
                <a:lnTo>
                  <a:pt x="4618116" y="3736975"/>
                </a:lnTo>
                <a:lnTo>
                  <a:pt x="4577806" y="3811587"/>
                </a:lnTo>
                <a:lnTo>
                  <a:pt x="4559330" y="3848100"/>
                </a:lnTo>
                <a:lnTo>
                  <a:pt x="4540854" y="3890962"/>
                </a:lnTo>
                <a:lnTo>
                  <a:pt x="4525739" y="3935412"/>
                </a:lnTo>
                <a:lnTo>
                  <a:pt x="4515661" y="3987800"/>
                </a:lnTo>
                <a:lnTo>
                  <a:pt x="4505583" y="4048125"/>
                </a:lnTo>
                <a:lnTo>
                  <a:pt x="4503903" y="4116387"/>
                </a:lnTo>
                <a:lnTo>
                  <a:pt x="4505583" y="4186237"/>
                </a:lnTo>
                <a:lnTo>
                  <a:pt x="4515661" y="4244975"/>
                </a:lnTo>
                <a:lnTo>
                  <a:pt x="4525739" y="4297362"/>
                </a:lnTo>
                <a:lnTo>
                  <a:pt x="4540854" y="4343400"/>
                </a:lnTo>
                <a:lnTo>
                  <a:pt x="4559330" y="4386262"/>
                </a:lnTo>
                <a:lnTo>
                  <a:pt x="4577806" y="4424362"/>
                </a:lnTo>
                <a:lnTo>
                  <a:pt x="4618116" y="4498975"/>
                </a:lnTo>
                <a:lnTo>
                  <a:pt x="4638271" y="4537075"/>
                </a:lnTo>
                <a:lnTo>
                  <a:pt x="4655067" y="4579937"/>
                </a:lnTo>
                <a:lnTo>
                  <a:pt x="4670184" y="4625975"/>
                </a:lnTo>
                <a:lnTo>
                  <a:pt x="4681941" y="4678362"/>
                </a:lnTo>
                <a:lnTo>
                  <a:pt x="4690339" y="4738687"/>
                </a:lnTo>
                <a:lnTo>
                  <a:pt x="4693698" y="4806950"/>
                </a:lnTo>
                <a:lnTo>
                  <a:pt x="4690339" y="4875212"/>
                </a:lnTo>
                <a:lnTo>
                  <a:pt x="4681941" y="4935537"/>
                </a:lnTo>
                <a:lnTo>
                  <a:pt x="4670184" y="4987925"/>
                </a:lnTo>
                <a:lnTo>
                  <a:pt x="4655067" y="5033962"/>
                </a:lnTo>
                <a:lnTo>
                  <a:pt x="4638271" y="5075237"/>
                </a:lnTo>
                <a:lnTo>
                  <a:pt x="4618116" y="5114925"/>
                </a:lnTo>
                <a:lnTo>
                  <a:pt x="4597961" y="5149850"/>
                </a:lnTo>
                <a:lnTo>
                  <a:pt x="4577806" y="5186362"/>
                </a:lnTo>
                <a:lnTo>
                  <a:pt x="4559330" y="5226050"/>
                </a:lnTo>
                <a:lnTo>
                  <a:pt x="4540854" y="5268912"/>
                </a:lnTo>
                <a:lnTo>
                  <a:pt x="4525739" y="5313362"/>
                </a:lnTo>
                <a:lnTo>
                  <a:pt x="4515661" y="5365750"/>
                </a:lnTo>
                <a:lnTo>
                  <a:pt x="4505583" y="5426075"/>
                </a:lnTo>
                <a:lnTo>
                  <a:pt x="4503903" y="5494337"/>
                </a:lnTo>
                <a:lnTo>
                  <a:pt x="4505583" y="5562600"/>
                </a:lnTo>
                <a:lnTo>
                  <a:pt x="4515661" y="5622925"/>
                </a:lnTo>
                <a:lnTo>
                  <a:pt x="4525739" y="5675312"/>
                </a:lnTo>
                <a:lnTo>
                  <a:pt x="4540854" y="5721350"/>
                </a:lnTo>
                <a:lnTo>
                  <a:pt x="4559330" y="5762625"/>
                </a:lnTo>
                <a:lnTo>
                  <a:pt x="4577806" y="5802312"/>
                </a:lnTo>
                <a:lnTo>
                  <a:pt x="4597961" y="5840412"/>
                </a:lnTo>
                <a:lnTo>
                  <a:pt x="4618116" y="5876925"/>
                </a:lnTo>
                <a:lnTo>
                  <a:pt x="4638271" y="5915025"/>
                </a:lnTo>
                <a:lnTo>
                  <a:pt x="4655067" y="5956300"/>
                </a:lnTo>
                <a:lnTo>
                  <a:pt x="4670184" y="6003925"/>
                </a:lnTo>
                <a:lnTo>
                  <a:pt x="4681941" y="6056312"/>
                </a:lnTo>
                <a:lnTo>
                  <a:pt x="4690339" y="6113462"/>
                </a:lnTo>
                <a:lnTo>
                  <a:pt x="4693698" y="6183312"/>
                </a:lnTo>
                <a:lnTo>
                  <a:pt x="4690339" y="6251575"/>
                </a:lnTo>
                <a:lnTo>
                  <a:pt x="4681941" y="6311900"/>
                </a:lnTo>
                <a:lnTo>
                  <a:pt x="4670184" y="6361112"/>
                </a:lnTo>
                <a:lnTo>
                  <a:pt x="4655067" y="6407150"/>
                </a:lnTo>
                <a:lnTo>
                  <a:pt x="4638271" y="6448425"/>
                </a:lnTo>
                <a:lnTo>
                  <a:pt x="4619796" y="6488112"/>
                </a:lnTo>
                <a:lnTo>
                  <a:pt x="4601320" y="6523037"/>
                </a:lnTo>
                <a:lnTo>
                  <a:pt x="4581165" y="6561137"/>
                </a:lnTo>
                <a:lnTo>
                  <a:pt x="4561010" y="6597650"/>
                </a:lnTo>
                <a:lnTo>
                  <a:pt x="4544214" y="6640512"/>
                </a:lnTo>
                <a:lnTo>
                  <a:pt x="4527418" y="6683375"/>
                </a:lnTo>
                <a:lnTo>
                  <a:pt x="4517340" y="6735762"/>
                </a:lnTo>
                <a:lnTo>
                  <a:pt x="4508943" y="6791325"/>
                </a:lnTo>
                <a:lnTo>
                  <a:pt x="4503903" y="6858000"/>
                </a:lnTo>
                <a:lnTo>
                  <a:pt x="1582057" y="6858000"/>
                </a:lnTo>
                <a:lnTo>
                  <a:pt x="420914" y="6858000"/>
                </a:lnTo>
                <a:lnTo>
                  <a:pt x="0" y="6858000"/>
                </a:lnTo>
                <a:close/>
              </a:path>
            </a:pathLst>
          </a:custGeom>
          <a:solidFill>
            <a:schemeClr val="tx1"/>
          </a:solidFill>
          <a:ln w="0">
            <a:noFill/>
            <a:prstDash val="solid"/>
            <a:round/>
            <a:headEnd/>
            <a:tailEnd/>
          </a:ln>
        </p:spPr>
        <p:txBody>
          <a:bodyPr wrap="square">
            <a:noAutofit/>
          </a:bodyPr>
          <a:lstStyle/>
          <a:p>
            <a:endParaRPr lang="en-US" dirty="0"/>
          </a:p>
        </p:txBody>
      </p:sp>
      <p:sp>
        <p:nvSpPr>
          <p:cNvPr id="15371" name="Freeform: Shape 15370">
            <a:extLst>
              <a:ext uri="{FF2B5EF4-FFF2-40B4-BE49-F238E27FC236}">
                <a16:creationId xmlns:a16="http://schemas.microsoft.com/office/drawing/2014/main" id="{4B9FAFB2-BEB5-4848-8018-BCAD99E2E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838076" cy="6858000"/>
          </a:xfrm>
          <a:custGeom>
            <a:avLst/>
            <a:gdLst>
              <a:gd name="connsiteX0" fmla="*/ 4838076 w 4838076"/>
              <a:gd name="connsiteY0" fmla="*/ 0 h 6858000"/>
              <a:gd name="connsiteX1" fmla="*/ 4417162 w 4838076"/>
              <a:gd name="connsiteY1" fmla="*/ 0 h 6858000"/>
              <a:gd name="connsiteX2" fmla="*/ 3459219 w 4838076"/>
              <a:gd name="connsiteY2" fmla="*/ 0 h 6858000"/>
              <a:gd name="connsiteX3" fmla="*/ 334174 w 4838076"/>
              <a:gd name="connsiteY3" fmla="*/ 0 h 6858000"/>
              <a:gd name="connsiteX4" fmla="*/ 334173 w 4838076"/>
              <a:gd name="connsiteY4" fmla="*/ 0 h 6858000"/>
              <a:gd name="connsiteX5" fmla="*/ 189795 w 4838076"/>
              <a:gd name="connsiteY5" fmla="*/ 0 h 6858000"/>
              <a:gd name="connsiteX6" fmla="*/ 184756 w 4838076"/>
              <a:gd name="connsiteY6" fmla="*/ 66675 h 6858000"/>
              <a:gd name="connsiteX7" fmla="*/ 176358 w 4838076"/>
              <a:gd name="connsiteY7" fmla="*/ 122237 h 6858000"/>
              <a:gd name="connsiteX8" fmla="*/ 166281 w 4838076"/>
              <a:gd name="connsiteY8" fmla="*/ 174625 h 6858000"/>
              <a:gd name="connsiteX9" fmla="*/ 149485 w 4838076"/>
              <a:gd name="connsiteY9" fmla="*/ 217487 h 6858000"/>
              <a:gd name="connsiteX10" fmla="*/ 132689 w 4838076"/>
              <a:gd name="connsiteY10" fmla="*/ 260350 h 6858000"/>
              <a:gd name="connsiteX11" fmla="*/ 112534 w 4838076"/>
              <a:gd name="connsiteY11" fmla="*/ 296862 h 6858000"/>
              <a:gd name="connsiteX12" fmla="*/ 92379 w 4838076"/>
              <a:gd name="connsiteY12" fmla="*/ 334962 h 6858000"/>
              <a:gd name="connsiteX13" fmla="*/ 73903 w 4838076"/>
              <a:gd name="connsiteY13" fmla="*/ 369887 h 6858000"/>
              <a:gd name="connsiteX14" fmla="*/ 55427 w 4838076"/>
              <a:gd name="connsiteY14" fmla="*/ 409575 h 6858000"/>
              <a:gd name="connsiteX15" fmla="*/ 38632 w 4838076"/>
              <a:gd name="connsiteY15" fmla="*/ 450850 h 6858000"/>
              <a:gd name="connsiteX16" fmla="*/ 23515 w 4838076"/>
              <a:gd name="connsiteY16" fmla="*/ 496887 h 6858000"/>
              <a:gd name="connsiteX17" fmla="*/ 11758 w 4838076"/>
              <a:gd name="connsiteY17" fmla="*/ 546100 h 6858000"/>
              <a:gd name="connsiteX18" fmla="*/ 3359 w 4838076"/>
              <a:gd name="connsiteY18" fmla="*/ 606425 h 6858000"/>
              <a:gd name="connsiteX19" fmla="*/ 0 w 4838076"/>
              <a:gd name="connsiteY19" fmla="*/ 673100 h 6858000"/>
              <a:gd name="connsiteX20" fmla="*/ 3359 w 4838076"/>
              <a:gd name="connsiteY20" fmla="*/ 744537 h 6858000"/>
              <a:gd name="connsiteX21" fmla="*/ 11758 w 4838076"/>
              <a:gd name="connsiteY21" fmla="*/ 801687 h 6858000"/>
              <a:gd name="connsiteX22" fmla="*/ 23515 w 4838076"/>
              <a:gd name="connsiteY22" fmla="*/ 854075 h 6858000"/>
              <a:gd name="connsiteX23" fmla="*/ 38632 w 4838076"/>
              <a:gd name="connsiteY23" fmla="*/ 901700 h 6858000"/>
              <a:gd name="connsiteX24" fmla="*/ 55427 w 4838076"/>
              <a:gd name="connsiteY24" fmla="*/ 942975 h 6858000"/>
              <a:gd name="connsiteX25" fmla="*/ 75583 w 4838076"/>
              <a:gd name="connsiteY25" fmla="*/ 981075 h 6858000"/>
              <a:gd name="connsiteX26" fmla="*/ 95738 w 4838076"/>
              <a:gd name="connsiteY26" fmla="*/ 1017587 h 6858000"/>
              <a:gd name="connsiteX27" fmla="*/ 115893 w 4838076"/>
              <a:gd name="connsiteY27" fmla="*/ 1055687 h 6858000"/>
              <a:gd name="connsiteX28" fmla="*/ 134368 w 4838076"/>
              <a:gd name="connsiteY28" fmla="*/ 1095375 h 6858000"/>
              <a:gd name="connsiteX29" fmla="*/ 152844 w 4838076"/>
              <a:gd name="connsiteY29" fmla="*/ 1136650 h 6858000"/>
              <a:gd name="connsiteX30" fmla="*/ 167960 w 4838076"/>
              <a:gd name="connsiteY30" fmla="*/ 1182687 h 6858000"/>
              <a:gd name="connsiteX31" fmla="*/ 178038 w 4838076"/>
              <a:gd name="connsiteY31" fmla="*/ 1235075 h 6858000"/>
              <a:gd name="connsiteX32" fmla="*/ 188115 w 4838076"/>
              <a:gd name="connsiteY32" fmla="*/ 1295400 h 6858000"/>
              <a:gd name="connsiteX33" fmla="*/ 189795 w 4838076"/>
              <a:gd name="connsiteY33" fmla="*/ 1363662 h 6858000"/>
              <a:gd name="connsiteX34" fmla="*/ 188115 w 4838076"/>
              <a:gd name="connsiteY34" fmla="*/ 1431925 h 6858000"/>
              <a:gd name="connsiteX35" fmla="*/ 178038 w 4838076"/>
              <a:gd name="connsiteY35" fmla="*/ 1492250 h 6858000"/>
              <a:gd name="connsiteX36" fmla="*/ 167960 w 4838076"/>
              <a:gd name="connsiteY36" fmla="*/ 1544637 h 6858000"/>
              <a:gd name="connsiteX37" fmla="*/ 152844 w 4838076"/>
              <a:gd name="connsiteY37" fmla="*/ 1589087 h 6858000"/>
              <a:gd name="connsiteX38" fmla="*/ 134368 w 4838076"/>
              <a:gd name="connsiteY38" fmla="*/ 1631950 h 6858000"/>
              <a:gd name="connsiteX39" fmla="*/ 115893 w 4838076"/>
              <a:gd name="connsiteY39" fmla="*/ 1671637 h 6858000"/>
              <a:gd name="connsiteX40" fmla="*/ 95738 w 4838076"/>
              <a:gd name="connsiteY40" fmla="*/ 1708150 h 6858000"/>
              <a:gd name="connsiteX41" fmla="*/ 75583 w 4838076"/>
              <a:gd name="connsiteY41" fmla="*/ 1743075 h 6858000"/>
              <a:gd name="connsiteX42" fmla="*/ 55427 w 4838076"/>
              <a:gd name="connsiteY42" fmla="*/ 1782762 h 6858000"/>
              <a:gd name="connsiteX43" fmla="*/ 38632 w 4838076"/>
              <a:gd name="connsiteY43" fmla="*/ 1824037 h 6858000"/>
              <a:gd name="connsiteX44" fmla="*/ 23515 w 4838076"/>
              <a:gd name="connsiteY44" fmla="*/ 1870075 h 6858000"/>
              <a:gd name="connsiteX45" fmla="*/ 11758 w 4838076"/>
              <a:gd name="connsiteY45" fmla="*/ 1922462 h 6858000"/>
              <a:gd name="connsiteX46" fmla="*/ 3359 w 4838076"/>
              <a:gd name="connsiteY46" fmla="*/ 1982787 h 6858000"/>
              <a:gd name="connsiteX47" fmla="*/ 0 w 4838076"/>
              <a:gd name="connsiteY47" fmla="*/ 2051050 h 6858000"/>
              <a:gd name="connsiteX48" fmla="*/ 3359 w 4838076"/>
              <a:gd name="connsiteY48" fmla="*/ 2119312 h 6858000"/>
              <a:gd name="connsiteX49" fmla="*/ 11758 w 4838076"/>
              <a:gd name="connsiteY49" fmla="*/ 2179637 h 6858000"/>
              <a:gd name="connsiteX50" fmla="*/ 23515 w 4838076"/>
              <a:gd name="connsiteY50" fmla="*/ 2232025 h 6858000"/>
              <a:gd name="connsiteX51" fmla="*/ 38632 w 4838076"/>
              <a:gd name="connsiteY51" fmla="*/ 2278062 h 6858000"/>
              <a:gd name="connsiteX52" fmla="*/ 55427 w 4838076"/>
              <a:gd name="connsiteY52" fmla="*/ 2319337 h 6858000"/>
              <a:gd name="connsiteX53" fmla="*/ 75583 w 4838076"/>
              <a:gd name="connsiteY53" fmla="*/ 2359025 h 6858000"/>
              <a:gd name="connsiteX54" fmla="*/ 95738 w 4838076"/>
              <a:gd name="connsiteY54" fmla="*/ 2395537 h 6858000"/>
              <a:gd name="connsiteX55" fmla="*/ 115893 w 4838076"/>
              <a:gd name="connsiteY55" fmla="*/ 2433637 h 6858000"/>
              <a:gd name="connsiteX56" fmla="*/ 134368 w 4838076"/>
              <a:gd name="connsiteY56" fmla="*/ 2471737 h 6858000"/>
              <a:gd name="connsiteX57" fmla="*/ 152844 w 4838076"/>
              <a:gd name="connsiteY57" fmla="*/ 2513012 h 6858000"/>
              <a:gd name="connsiteX58" fmla="*/ 167960 w 4838076"/>
              <a:gd name="connsiteY58" fmla="*/ 2560637 h 6858000"/>
              <a:gd name="connsiteX59" fmla="*/ 178038 w 4838076"/>
              <a:gd name="connsiteY59" fmla="*/ 2613025 h 6858000"/>
              <a:gd name="connsiteX60" fmla="*/ 188115 w 4838076"/>
              <a:gd name="connsiteY60" fmla="*/ 2671762 h 6858000"/>
              <a:gd name="connsiteX61" fmla="*/ 189795 w 4838076"/>
              <a:gd name="connsiteY61" fmla="*/ 2741612 h 6858000"/>
              <a:gd name="connsiteX62" fmla="*/ 188115 w 4838076"/>
              <a:gd name="connsiteY62" fmla="*/ 2809875 h 6858000"/>
              <a:gd name="connsiteX63" fmla="*/ 178038 w 4838076"/>
              <a:gd name="connsiteY63" fmla="*/ 2868612 h 6858000"/>
              <a:gd name="connsiteX64" fmla="*/ 167960 w 4838076"/>
              <a:gd name="connsiteY64" fmla="*/ 2922587 h 6858000"/>
              <a:gd name="connsiteX65" fmla="*/ 152844 w 4838076"/>
              <a:gd name="connsiteY65" fmla="*/ 2967037 h 6858000"/>
              <a:gd name="connsiteX66" fmla="*/ 134368 w 4838076"/>
              <a:gd name="connsiteY66" fmla="*/ 3009900 h 6858000"/>
              <a:gd name="connsiteX67" fmla="*/ 115893 w 4838076"/>
              <a:gd name="connsiteY67" fmla="*/ 3046412 h 6858000"/>
              <a:gd name="connsiteX68" fmla="*/ 95738 w 4838076"/>
              <a:gd name="connsiteY68" fmla="*/ 3084512 h 6858000"/>
              <a:gd name="connsiteX69" fmla="*/ 75583 w 4838076"/>
              <a:gd name="connsiteY69" fmla="*/ 3121025 h 6858000"/>
              <a:gd name="connsiteX70" fmla="*/ 55427 w 4838076"/>
              <a:gd name="connsiteY70" fmla="*/ 3160712 h 6858000"/>
              <a:gd name="connsiteX71" fmla="*/ 38632 w 4838076"/>
              <a:gd name="connsiteY71" fmla="*/ 3201987 h 6858000"/>
              <a:gd name="connsiteX72" fmla="*/ 23515 w 4838076"/>
              <a:gd name="connsiteY72" fmla="*/ 3248025 h 6858000"/>
              <a:gd name="connsiteX73" fmla="*/ 11758 w 4838076"/>
              <a:gd name="connsiteY73" fmla="*/ 3300412 h 6858000"/>
              <a:gd name="connsiteX74" fmla="*/ 3359 w 4838076"/>
              <a:gd name="connsiteY74" fmla="*/ 3360737 h 6858000"/>
              <a:gd name="connsiteX75" fmla="*/ 0 w 4838076"/>
              <a:gd name="connsiteY75" fmla="*/ 3427412 h 6858000"/>
              <a:gd name="connsiteX76" fmla="*/ 3359 w 4838076"/>
              <a:gd name="connsiteY76" fmla="*/ 3497262 h 6858000"/>
              <a:gd name="connsiteX77" fmla="*/ 11758 w 4838076"/>
              <a:gd name="connsiteY77" fmla="*/ 3557587 h 6858000"/>
              <a:gd name="connsiteX78" fmla="*/ 23515 w 4838076"/>
              <a:gd name="connsiteY78" fmla="*/ 3609975 h 6858000"/>
              <a:gd name="connsiteX79" fmla="*/ 38632 w 4838076"/>
              <a:gd name="connsiteY79" fmla="*/ 3656012 h 6858000"/>
              <a:gd name="connsiteX80" fmla="*/ 55427 w 4838076"/>
              <a:gd name="connsiteY80" fmla="*/ 3697287 h 6858000"/>
              <a:gd name="connsiteX81" fmla="*/ 75583 w 4838076"/>
              <a:gd name="connsiteY81" fmla="*/ 3736975 h 6858000"/>
              <a:gd name="connsiteX82" fmla="*/ 115893 w 4838076"/>
              <a:gd name="connsiteY82" fmla="*/ 3811587 h 6858000"/>
              <a:gd name="connsiteX83" fmla="*/ 134368 w 4838076"/>
              <a:gd name="connsiteY83" fmla="*/ 3848100 h 6858000"/>
              <a:gd name="connsiteX84" fmla="*/ 152844 w 4838076"/>
              <a:gd name="connsiteY84" fmla="*/ 3890962 h 6858000"/>
              <a:gd name="connsiteX85" fmla="*/ 167960 w 4838076"/>
              <a:gd name="connsiteY85" fmla="*/ 3935412 h 6858000"/>
              <a:gd name="connsiteX86" fmla="*/ 178038 w 4838076"/>
              <a:gd name="connsiteY86" fmla="*/ 3987800 h 6858000"/>
              <a:gd name="connsiteX87" fmla="*/ 188115 w 4838076"/>
              <a:gd name="connsiteY87" fmla="*/ 4048125 h 6858000"/>
              <a:gd name="connsiteX88" fmla="*/ 189795 w 4838076"/>
              <a:gd name="connsiteY88" fmla="*/ 4116387 h 6858000"/>
              <a:gd name="connsiteX89" fmla="*/ 188115 w 4838076"/>
              <a:gd name="connsiteY89" fmla="*/ 4186237 h 6858000"/>
              <a:gd name="connsiteX90" fmla="*/ 178038 w 4838076"/>
              <a:gd name="connsiteY90" fmla="*/ 4244975 h 6858000"/>
              <a:gd name="connsiteX91" fmla="*/ 167960 w 4838076"/>
              <a:gd name="connsiteY91" fmla="*/ 4297362 h 6858000"/>
              <a:gd name="connsiteX92" fmla="*/ 152844 w 4838076"/>
              <a:gd name="connsiteY92" fmla="*/ 4343400 h 6858000"/>
              <a:gd name="connsiteX93" fmla="*/ 134368 w 4838076"/>
              <a:gd name="connsiteY93" fmla="*/ 4386262 h 6858000"/>
              <a:gd name="connsiteX94" fmla="*/ 115893 w 4838076"/>
              <a:gd name="connsiteY94" fmla="*/ 4424362 h 6858000"/>
              <a:gd name="connsiteX95" fmla="*/ 75583 w 4838076"/>
              <a:gd name="connsiteY95" fmla="*/ 4498975 h 6858000"/>
              <a:gd name="connsiteX96" fmla="*/ 55427 w 4838076"/>
              <a:gd name="connsiteY96" fmla="*/ 4537075 h 6858000"/>
              <a:gd name="connsiteX97" fmla="*/ 38632 w 4838076"/>
              <a:gd name="connsiteY97" fmla="*/ 4579937 h 6858000"/>
              <a:gd name="connsiteX98" fmla="*/ 23515 w 4838076"/>
              <a:gd name="connsiteY98" fmla="*/ 4625975 h 6858000"/>
              <a:gd name="connsiteX99" fmla="*/ 11758 w 4838076"/>
              <a:gd name="connsiteY99" fmla="*/ 4678362 h 6858000"/>
              <a:gd name="connsiteX100" fmla="*/ 3359 w 4838076"/>
              <a:gd name="connsiteY100" fmla="*/ 4738687 h 6858000"/>
              <a:gd name="connsiteX101" fmla="*/ 0 w 4838076"/>
              <a:gd name="connsiteY101" fmla="*/ 4806950 h 6858000"/>
              <a:gd name="connsiteX102" fmla="*/ 3359 w 4838076"/>
              <a:gd name="connsiteY102" fmla="*/ 4875212 h 6858000"/>
              <a:gd name="connsiteX103" fmla="*/ 11758 w 4838076"/>
              <a:gd name="connsiteY103" fmla="*/ 4935537 h 6858000"/>
              <a:gd name="connsiteX104" fmla="*/ 23515 w 4838076"/>
              <a:gd name="connsiteY104" fmla="*/ 4987925 h 6858000"/>
              <a:gd name="connsiteX105" fmla="*/ 38632 w 4838076"/>
              <a:gd name="connsiteY105" fmla="*/ 5033962 h 6858000"/>
              <a:gd name="connsiteX106" fmla="*/ 55427 w 4838076"/>
              <a:gd name="connsiteY106" fmla="*/ 5075237 h 6858000"/>
              <a:gd name="connsiteX107" fmla="*/ 75583 w 4838076"/>
              <a:gd name="connsiteY107" fmla="*/ 5114925 h 6858000"/>
              <a:gd name="connsiteX108" fmla="*/ 95738 w 4838076"/>
              <a:gd name="connsiteY108" fmla="*/ 5149850 h 6858000"/>
              <a:gd name="connsiteX109" fmla="*/ 115893 w 4838076"/>
              <a:gd name="connsiteY109" fmla="*/ 5186362 h 6858000"/>
              <a:gd name="connsiteX110" fmla="*/ 134368 w 4838076"/>
              <a:gd name="connsiteY110" fmla="*/ 5226050 h 6858000"/>
              <a:gd name="connsiteX111" fmla="*/ 152844 w 4838076"/>
              <a:gd name="connsiteY111" fmla="*/ 5268912 h 6858000"/>
              <a:gd name="connsiteX112" fmla="*/ 167960 w 4838076"/>
              <a:gd name="connsiteY112" fmla="*/ 5313362 h 6858000"/>
              <a:gd name="connsiteX113" fmla="*/ 178038 w 4838076"/>
              <a:gd name="connsiteY113" fmla="*/ 5365750 h 6858000"/>
              <a:gd name="connsiteX114" fmla="*/ 188115 w 4838076"/>
              <a:gd name="connsiteY114" fmla="*/ 5426075 h 6858000"/>
              <a:gd name="connsiteX115" fmla="*/ 189795 w 4838076"/>
              <a:gd name="connsiteY115" fmla="*/ 5494337 h 6858000"/>
              <a:gd name="connsiteX116" fmla="*/ 188115 w 4838076"/>
              <a:gd name="connsiteY116" fmla="*/ 5562600 h 6858000"/>
              <a:gd name="connsiteX117" fmla="*/ 178038 w 4838076"/>
              <a:gd name="connsiteY117" fmla="*/ 5622925 h 6858000"/>
              <a:gd name="connsiteX118" fmla="*/ 167960 w 4838076"/>
              <a:gd name="connsiteY118" fmla="*/ 5675312 h 6858000"/>
              <a:gd name="connsiteX119" fmla="*/ 152844 w 4838076"/>
              <a:gd name="connsiteY119" fmla="*/ 5721350 h 6858000"/>
              <a:gd name="connsiteX120" fmla="*/ 134368 w 4838076"/>
              <a:gd name="connsiteY120" fmla="*/ 5762625 h 6858000"/>
              <a:gd name="connsiteX121" fmla="*/ 115893 w 4838076"/>
              <a:gd name="connsiteY121" fmla="*/ 5802312 h 6858000"/>
              <a:gd name="connsiteX122" fmla="*/ 95738 w 4838076"/>
              <a:gd name="connsiteY122" fmla="*/ 5840412 h 6858000"/>
              <a:gd name="connsiteX123" fmla="*/ 75583 w 4838076"/>
              <a:gd name="connsiteY123" fmla="*/ 5876925 h 6858000"/>
              <a:gd name="connsiteX124" fmla="*/ 55427 w 4838076"/>
              <a:gd name="connsiteY124" fmla="*/ 5915025 h 6858000"/>
              <a:gd name="connsiteX125" fmla="*/ 38632 w 4838076"/>
              <a:gd name="connsiteY125" fmla="*/ 5956300 h 6858000"/>
              <a:gd name="connsiteX126" fmla="*/ 23515 w 4838076"/>
              <a:gd name="connsiteY126" fmla="*/ 6003925 h 6858000"/>
              <a:gd name="connsiteX127" fmla="*/ 11758 w 4838076"/>
              <a:gd name="connsiteY127" fmla="*/ 6056312 h 6858000"/>
              <a:gd name="connsiteX128" fmla="*/ 3359 w 4838076"/>
              <a:gd name="connsiteY128" fmla="*/ 6113462 h 6858000"/>
              <a:gd name="connsiteX129" fmla="*/ 0 w 4838076"/>
              <a:gd name="connsiteY129" fmla="*/ 6183312 h 6858000"/>
              <a:gd name="connsiteX130" fmla="*/ 3359 w 4838076"/>
              <a:gd name="connsiteY130" fmla="*/ 6251575 h 6858000"/>
              <a:gd name="connsiteX131" fmla="*/ 11758 w 4838076"/>
              <a:gd name="connsiteY131" fmla="*/ 6311900 h 6858000"/>
              <a:gd name="connsiteX132" fmla="*/ 23515 w 4838076"/>
              <a:gd name="connsiteY132" fmla="*/ 6361112 h 6858000"/>
              <a:gd name="connsiteX133" fmla="*/ 38632 w 4838076"/>
              <a:gd name="connsiteY133" fmla="*/ 6407150 h 6858000"/>
              <a:gd name="connsiteX134" fmla="*/ 55427 w 4838076"/>
              <a:gd name="connsiteY134" fmla="*/ 6448425 h 6858000"/>
              <a:gd name="connsiteX135" fmla="*/ 73903 w 4838076"/>
              <a:gd name="connsiteY135" fmla="*/ 6488112 h 6858000"/>
              <a:gd name="connsiteX136" fmla="*/ 92379 w 4838076"/>
              <a:gd name="connsiteY136" fmla="*/ 6523037 h 6858000"/>
              <a:gd name="connsiteX137" fmla="*/ 112534 w 4838076"/>
              <a:gd name="connsiteY137" fmla="*/ 6561137 h 6858000"/>
              <a:gd name="connsiteX138" fmla="*/ 132689 w 4838076"/>
              <a:gd name="connsiteY138" fmla="*/ 6597650 h 6858000"/>
              <a:gd name="connsiteX139" fmla="*/ 149485 w 4838076"/>
              <a:gd name="connsiteY139" fmla="*/ 6640512 h 6858000"/>
              <a:gd name="connsiteX140" fmla="*/ 166281 w 4838076"/>
              <a:gd name="connsiteY140" fmla="*/ 6683375 h 6858000"/>
              <a:gd name="connsiteX141" fmla="*/ 176358 w 4838076"/>
              <a:gd name="connsiteY141" fmla="*/ 6735762 h 6858000"/>
              <a:gd name="connsiteX142" fmla="*/ 184756 w 4838076"/>
              <a:gd name="connsiteY142" fmla="*/ 6791325 h 6858000"/>
              <a:gd name="connsiteX143" fmla="*/ 189795 w 4838076"/>
              <a:gd name="connsiteY143" fmla="*/ 6858000 h 6858000"/>
              <a:gd name="connsiteX144" fmla="*/ 334173 w 4838076"/>
              <a:gd name="connsiteY144" fmla="*/ 6858000 h 6858000"/>
              <a:gd name="connsiteX145" fmla="*/ 334174 w 4838076"/>
              <a:gd name="connsiteY145" fmla="*/ 6858000 h 6858000"/>
              <a:gd name="connsiteX146" fmla="*/ 3459219 w 4838076"/>
              <a:gd name="connsiteY146" fmla="*/ 6858000 h 6858000"/>
              <a:gd name="connsiteX147" fmla="*/ 4417162 w 4838076"/>
              <a:gd name="connsiteY147" fmla="*/ 6858000 h 6858000"/>
              <a:gd name="connsiteX148" fmla="*/ 4838076 w 4838076"/>
              <a:gd name="connsiteY14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38076" h="6858000">
                <a:moveTo>
                  <a:pt x="4838076" y="0"/>
                </a:moveTo>
                <a:lnTo>
                  <a:pt x="4417162" y="0"/>
                </a:lnTo>
                <a:lnTo>
                  <a:pt x="3459219" y="0"/>
                </a:ln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3459219" y="6858000"/>
                </a:lnTo>
                <a:lnTo>
                  <a:pt x="4417162" y="6858000"/>
                </a:lnTo>
                <a:lnTo>
                  <a:pt x="4838076"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5E96451-B7BD-0259-1A8F-F5595FBB2B88}"/>
              </a:ext>
            </a:extLst>
          </p:cNvPr>
          <p:cNvSpPr>
            <a:spLocks noGrp="1"/>
          </p:cNvSpPr>
          <p:nvPr>
            <p:ph type="title"/>
          </p:nvPr>
        </p:nvSpPr>
        <p:spPr>
          <a:xfrm>
            <a:off x="765051" y="662400"/>
            <a:ext cx="3384000" cy="1492132"/>
          </a:xfrm>
        </p:spPr>
        <p:txBody>
          <a:bodyPr anchor="t">
            <a:normAutofit/>
          </a:bodyPr>
          <a:lstStyle/>
          <a:p>
            <a:r>
              <a:rPr lang="en-AU" sz="4100">
                <a:solidFill>
                  <a:schemeClr val="bg1"/>
                </a:solidFill>
              </a:rPr>
              <a:t>Management of Nose Bleeds</a:t>
            </a:r>
          </a:p>
        </p:txBody>
      </p:sp>
      <p:sp>
        <p:nvSpPr>
          <p:cNvPr id="3" name="Content Placeholder 2">
            <a:extLst>
              <a:ext uri="{FF2B5EF4-FFF2-40B4-BE49-F238E27FC236}">
                <a16:creationId xmlns:a16="http://schemas.microsoft.com/office/drawing/2014/main" id="{5EB06953-F763-08CC-6208-0B4F9E43F84E}"/>
              </a:ext>
            </a:extLst>
          </p:cNvPr>
          <p:cNvSpPr>
            <a:spLocks noGrp="1"/>
          </p:cNvSpPr>
          <p:nvPr>
            <p:ph idx="1"/>
          </p:nvPr>
        </p:nvSpPr>
        <p:spPr>
          <a:xfrm>
            <a:off x="765051" y="2286000"/>
            <a:ext cx="3384000" cy="3844800"/>
          </a:xfrm>
        </p:spPr>
        <p:txBody>
          <a:bodyPr>
            <a:normAutofit/>
          </a:bodyPr>
          <a:lstStyle/>
          <a:p>
            <a:r>
              <a:rPr lang="en-AU" sz="2000" dirty="0">
                <a:solidFill>
                  <a:schemeClr val="bg1">
                    <a:alpha val="60000"/>
                  </a:schemeClr>
                </a:solidFill>
              </a:rPr>
              <a:t>Keep the patient calm</a:t>
            </a:r>
          </a:p>
          <a:p>
            <a:r>
              <a:rPr lang="en-AU" sz="2000" dirty="0">
                <a:solidFill>
                  <a:schemeClr val="bg1">
                    <a:alpha val="60000"/>
                  </a:schemeClr>
                </a:solidFill>
              </a:rPr>
              <a:t>Sit the patient down and have them lean their head down and forward</a:t>
            </a:r>
          </a:p>
          <a:p>
            <a:r>
              <a:rPr lang="en-AU" sz="2000" dirty="0">
                <a:solidFill>
                  <a:schemeClr val="bg1">
                    <a:alpha val="60000"/>
                  </a:schemeClr>
                </a:solidFill>
              </a:rPr>
              <a:t>Patient pinches fleshy part of nose </a:t>
            </a:r>
          </a:p>
          <a:p>
            <a:r>
              <a:rPr lang="en-AU" sz="2000" dirty="0">
                <a:solidFill>
                  <a:schemeClr val="bg1">
                    <a:alpha val="60000"/>
                  </a:schemeClr>
                </a:solidFill>
              </a:rPr>
              <a:t>Apply ice pack to the back of the neck </a:t>
            </a:r>
          </a:p>
          <a:p>
            <a:r>
              <a:rPr lang="en-AU" sz="2000" dirty="0">
                <a:solidFill>
                  <a:schemeClr val="bg1">
                    <a:alpha val="60000"/>
                  </a:schemeClr>
                </a:solidFill>
              </a:rPr>
              <a:t>After 10 minutes check if patient is still bleeding</a:t>
            </a:r>
          </a:p>
          <a:p>
            <a:endParaRPr lang="en-AU" sz="2000" dirty="0">
              <a:solidFill>
                <a:schemeClr val="bg1">
                  <a:alpha val="60000"/>
                </a:schemeClr>
              </a:solidFill>
            </a:endParaRPr>
          </a:p>
        </p:txBody>
      </p:sp>
      <p:pic>
        <p:nvPicPr>
          <p:cNvPr id="15362" name="Picture 2" descr="First Aid For Nose Bleeds">
            <a:extLst>
              <a:ext uri="{FF2B5EF4-FFF2-40B4-BE49-F238E27FC236}">
                <a16:creationId xmlns:a16="http://schemas.microsoft.com/office/drawing/2014/main" id="{3A85BCE0-8597-0298-AD8C-6FAB45E659A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11053" y="1421766"/>
            <a:ext cx="6014185" cy="4014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320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405" name="Rectangle 1639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6,876 Burn Wound Stock Photos, Pictures &amp; Royalty-Free Images - iStock">
            <a:extLst>
              <a:ext uri="{FF2B5EF4-FFF2-40B4-BE49-F238E27FC236}">
                <a16:creationId xmlns:a16="http://schemas.microsoft.com/office/drawing/2014/main" id="{13A93BCE-2400-7051-AE90-E5D5AC9074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3298"/>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6406" name="Rectangle 1639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D07549-460B-17A8-B7E0-EEB8BFEA1F66}"/>
              </a:ext>
            </a:extLst>
          </p:cNvPr>
          <p:cNvSpPr>
            <a:spLocks noGrp="1"/>
          </p:cNvSpPr>
          <p:nvPr>
            <p:ph type="title"/>
          </p:nvPr>
        </p:nvSpPr>
        <p:spPr>
          <a:xfrm>
            <a:off x="371094" y="1161288"/>
            <a:ext cx="3438144" cy="1124712"/>
          </a:xfrm>
        </p:spPr>
        <p:txBody>
          <a:bodyPr anchor="b">
            <a:normAutofit/>
          </a:bodyPr>
          <a:lstStyle/>
          <a:p>
            <a:r>
              <a:rPr lang="en-AU" sz="2800"/>
              <a:t>Burn Wounds</a:t>
            </a:r>
          </a:p>
        </p:txBody>
      </p:sp>
      <p:sp>
        <p:nvSpPr>
          <p:cNvPr id="16407" name="Rectangle 1639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408" name="Rectangle 1639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EF3F24C-A279-026E-64BD-E7BF3D3FD9BF}"/>
              </a:ext>
            </a:extLst>
          </p:cNvPr>
          <p:cNvSpPr>
            <a:spLocks noGrp="1"/>
          </p:cNvSpPr>
          <p:nvPr>
            <p:ph idx="1"/>
          </p:nvPr>
        </p:nvSpPr>
        <p:spPr>
          <a:xfrm>
            <a:off x="371094" y="2718054"/>
            <a:ext cx="3438906" cy="3207258"/>
          </a:xfrm>
        </p:spPr>
        <p:txBody>
          <a:bodyPr anchor="t">
            <a:normAutofit/>
          </a:bodyPr>
          <a:lstStyle/>
          <a:p>
            <a:r>
              <a:rPr lang="en-AU" sz="1900" dirty="0"/>
              <a:t>Remove the source of the burn</a:t>
            </a:r>
          </a:p>
          <a:p>
            <a:r>
              <a:rPr lang="en-AU" sz="1900" dirty="0"/>
              <a:t>Cool the burnt area with cool flowing water for up to 20 minutes</a:t>
            </a:r>
          </a:p>
          <a:p>
            <a:r>
              <a:rPr lang="en-AU" sz="1900" dirty="0"/>
              <a:t>Cover the burn with a non adhesive dressing </a:t>
            </a:r>
          </a:p>
          <a:p>
            <a:r>
              <a:rPr lang="en-AU" sz="1900" dirty="0"/>
              <a:t>Seek further medical aid </a:t>
            </a:r>
          </a:p>
          <a:p>
            <a:endParaRPr lang="en-AU" sz="1700" dirty="0"/>
          </a:p>
        </p:txBody>
      </p:sp>
    </p:spTree>
    <p:extLst>
      <p:ext uri="{BB962C8B-B14F-4D97-AF65-F5344CB8AC3E}">
        <p14:creationId xmlns:p14="http://schemas.microsoft.com/office/powerpoint/2010/main" val="1894042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8" name="Rectangle 17414">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EE4107-2A14-1F04-131E-1F8C46EB3C8D}"/>
              </a:ext>
            </a:extLst>
          </p:cNvPr>
          <p:cNvSpPr>
            <a:spLocks noGrp="1"/>
          </p:cNvSpPr>
          <p:nvPr>
            <p:ph type="title"/>
          </p:nvPr>
        </p:nvSpPr>
        <p:spPr>
          <a:xfrm>
            <a:off x="630936" y="502920"/>
            <a:ext cx="3419856" cy="1463040"/>
          </a:xfrm>
        </p:spPr>
        <p:txBody>
          <a:bodyPr anchor="ctr">
            <a:normAutofit fontScale="90000"/>
          </a:bodyPr>
          <a:lstStyle/>
          <a:p>
            <a:r>
              <a:rPr lang="en-AU" sz="4800" dirty="0"/>
              <a:t>Cardiac Conditions &amp; Chain of Survival</a:t>
            </a:r>
          </a:p>
        </p:txBody>
      </p:sp>
      <p:sp>
        <p:nvSpPr>
          <p:cNvPr id="17417"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97445B3-8022-E2B9-FDBB-78611C10A5B3}"/>
              </a:ext>
            </a:extLst>
          </p:cNvPr>
          <p:cNvSpPr>
            <a:spLocks noGrp="1"/>
          </p:cNvSpPr>
          <p:nvPr>
            <p:ph idx="1"/>
          </p:nvPr>
        </p:nvSpPr>
        <p:spPr>
          <a:xfrm>
            <a:off x="4654295" y="502920"/>
            <a:ext cx="6894576" cy="1463040"/>
          </a:xfrm>
        </p:spPr>
        <p:txBody>
          <a:bodyPr anchor="ctr">
            <a:normAutofit/>
          </a:bodyPr>
          <a:lstStyle/>
          <a:p>
            <a:r>
              <a:rPr lang="en-AU" sz="2200" dirty="0"/>
              <a:t>Heart Attack </a:t>
            </a:r>
          </a:p>
          <a:p>
            <a:r>
              <a:rPr lang="en-AU" sz="2200" dirty="0"/>
              <a:t>Angina </a:t>
            </a:r>
          </a:p>
          <a:p>
            <a:r>
              <a:rPr lang="en-AU" sz="2200" dirty="0"/>
              <a:t>Cardiac arrest </a:t>
            </a:r>
          </a:p>
          <a:p>
            <a:endParaRPr lang="en-AU" sz="2200" dirty="0"/>
          </a:p>
        </p:txBody>
      </p:sp>
      <p:pic>
        <p:nvPicPr>
          <p:cNvPr id="17410" name="Picture 2" descr="The Chain of Survival for Sudden Cardiac Arrest">
            <a:extLst>
              <a:ext uri="{FF2B5EF4-FFF2-40B4-BE49-F238E27FC236}">
                <a16:creationId xmlns:a16="http://schemas.microsoft.com/office/drawing/2014/main" id="{0378F2D2-E97B-86B5-08B1-211DA3B7FEA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5729" y="2290936"/>
            <a:ext cx="10488349" cy="3959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974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4" name="Picture 2" descr="7 Crazily Heavy Things That Ship for Free on Amazon">
            <a:extLst>
              <a:ext uri="{FF2B5EF4-FFF2-40B4-BE49-F238E27FC236}">
                <a16:creationId xmlns:a16="http://schemas.microsoft.com/office/drawing/2014/main" id="{C769D3E2-C2B6-D245-A2DB-1D54F7ACBE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976" r="9091" b="484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8448" name="Rectangle 18438">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C1F2B3-7C1E-D3E9-272D-C9CA95670FE1}"/>
              </a:ext>
            </a:extLst>
          </p:cNvPr>
          <p:cNvSpPr>
            <a:spLocks noGrp="1"/>
          </p:cNvSpPr>
          <p:nvPr>
            <p:ph type="title"/>
          </p:nvPr>
        </p:nvSpPr>
        <p:spPr>
          <a:xfrm>
            <a:off x="594110" y="306501"/>
            <a:ext cx="6619811" cy="759559"/>
          </a:xfrm>
        </p:spPr>
        <p:txBody>
          <a:bodyPr>
            <a:normAutofit/>
          </a:bodyPr>
          <a:lstStyle/>
          <a:p>
            <a:r>
              <a:rPr lang="en-AU" sz="4000" dirty="0"/>
              <a:t>Crush Injuries</a:t>
            </a:r>
          </a:p>
        </p:txBody>
      </p:sp>
      <p:sp>
        <p:nvSpPr>
          <p:cNvPr id="3" name="Content Placeholder 2">
            <a:extLst>
              <a:ext uri="{FF2B5EF4-FFF2-40B4-BE49-F238E27FC236}">
                <a16:creationId xmlns:a16="http://schemas.microsoft.com/office/drawing/2014/main" id="{777ABAD3-8398-2829-FA64-11F1EE59DB2B}"/>
              </a:ext>
            </a:extLst>
          </p:cNvPr>
          <p:cNvSpPr>
            <a:spLocks noGrp="1"/>
          </p:cNvSpPr>
          <p:nvPr>
            <p:ph idx="1"/>
          </p:nvPr>
        </p:nvSpPr>
        <p:spPr>
          <a:xfrm>
            <a:off x="593416" y="1066060"/>
            <a:ext cx="6620505" cy="3773010"/>
          </a:xfrm>
        </p:spPr>
        <p:txBody>
          <a:bodyPr>
            <a:noAutofit/>
          </a:bodyPr>
          <a:lstStyle/>
          <a:p>
            <a:r>
              <a:rPr lang="en-US" sz="1900" dirty="0"/>
              <a:t>Common injuries caused by someone being crushed include: </a:t>
            </a:r>
          </a:p>
          <a:p>
            <a:r>
              <a:rPr lang="en-US" sz="1900" dirty="0"/>
              <a:t> Internal and external bleeding </a:t>
            </a:r>
          </a:p>
          <a:p>
            <a:r>
              <a:rPr lang="en-US" sz="1900" dirty="0"/>
              <a:t> Bruising </a:t>
            </a:r>
          </a:p>
          <a:p>
            <a:r>
              <a:rPr lang="en-US" sz="1900" dirty="0"/>
              <a:t> Broken bones and fractures </a:t>
            </a:r>
          </a:p>
          <a:p>
            <a:r>
              <a:rPr lang="en-US" sz="1900" dirty="0"/>
              <a:t> Compartment syndrome (where extreme pressure on limbs causes serious muscle, nerve, blood vessel and tissue damage</a:t>
            </a:r>
          </a:p>
          <a:p>
            <a:pPr marL="0" indent="0">
              <a:buNone/>
            </a:pPr>
            <a:r>
              <a:rPr lang="en-US" sz="1900" dirty="0"/>
              <a:t>Treatment includes </a:t>
            </a:r>
          </a:p>
          <a:p>
            <a:pPr marL="514350" indent="-514350">
              <a:buAutoNum type="arabicPeriod"/>
            </a:pPr>
            <a:r>
              <a:rPr lang="en-US" sz="1900" dirty="0"/>
              <a:t>Call 000 for help </a:t>
            </a:r>
          </a:p>
          <a:p>
            <a:pPr marL="514350" indent="-514350">
              <a:buAutoNum type="arabicPeriod"/>
            </a:pPr>
            <a:r>
              <a:rPr lang="en-US" sz="1900" dirty="0"/>
              <a:t>Remove the crushing force, if possible and it is safe to do so </a:t>
            </a:r>
          </a:p>
          <a:p>
            <a:pPr marL="514350" indent="-514350">
              <a:buAutoNum type="arabicPeriod"/>
            </a:pPr>
            <a:r>
              <a:rPr lang="en-US" sz="1900" dirty="0"/>
              <a:t>Assess the casualty’s injuries </a:t>
            </a:r>
          </a:p>
          <a:p>
            <a:pPr marL="514350" indent="-514350">
              <a:buAutoNum type="arabicPeriod"/>
            </a:pPr>
            <a:r>
              <a:rPr lang="en-US" sz="1900" dirty="0"/>
              <a:t>Control any bleeding </a:t>
            </a:r>
          </a:p>
          <a:p>
            <a:pPr marL="514350" indent="-514350">
              <a:buAutoNum type="arabicPeriod"/>
            </a:pPr>
            <a:r>
              <a:rPr lang="en-US" sz="1900" dirty="0"/>
              <a:t>Support and </a:t>
            </a:r>
            <a:r>
              <a:rPr lang="en-US" sz="1900" dirty="0" err="1"/>
              <a:t>immobilise</a:t>
            </a:r>
            <a:r>
              <a:rPr lang="en-US" sz="1900" dirty="0"/>
              <a:t> any suspected broken bones, fractures and/or dislocations </a:t>
            </a:r>
          </a:p>
          <a:p>
            <a:pPr marL="514350" indent="-514350">
              <a:buAutoNum type="arabicPeriod"/>
            </a:pPr>
            <a:r>
              <a:rPr lang="en-US" sz="1900" dirty="0"/>
              <a:t>If the casualty becomes unresponsive follow DRSABCD </a:t>
            </a:r>
            <a:endParaRPr lang="en-AU" sz="1900" dirty="0"/>
          </a:p>
        </p:txBody>
      </p:sp>
    </p:spTree>
    <p:extLst>
      <p:ext uri="{BB962C8B-B14F-4D97-AF65-F5344CB8AC3E}">
        <p14:creationId xmlns:p14="http://schemas.microsoft.com/office/powerpoint/2010/main" val="2728387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463" name="Rectangle 1946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0B59C3-5FFC-E501-27F6-9EBFEEE89819}"/>
              </a:ext>
            </a:extLst>
          </p:cNvPr>
          <p:cNvSpPr>
            <a:spLocks noGrp="1"/>
          </p:cNvSpPr>
          <p:nvPr>
            <p:ph type="title"/>
          </p:nvPr>
        </p:nvSpPr>
        <p:spPr>
          <a:xfrm>
            <a:off x="643468" y="623392"/>
            <a:ext cx="3363974" cy="1607060"/>
          </a:xfrm>
          <a:noFill/>
          <a:ln w="19050">
            <a:solidFill>
              <a:schemeClr val="tx1"/>
            </a:solidFill>
          </a:ln>
        </p:spPr>
        <p:txBody>
          <a:bodyPr wrap="square" anchor="ctr">
            <a:normAutofit/>
          </a:bodyPr>
          <a:lstStyle/>
          <a:p>
            <a:pPr algn="ctr"/>
            <a:r>
              <a:rPr lang="en-AU" sz="2800"/>
              <a:t>Diabetes </a:t>
            </a:r>
          </a:p>
        </p:txBody>
      </p:sp>
      <p:sp>
        <p:nvSpPr>
          <p:cNvPr id="3" name="Content Placeholder 2">
            <a:extLst>
              <a:ext uri="{FF2B5EF4-FFF2-40B4-BE49-F238E27FC236}">
                <a16:creationId xmlns:a16="http://schemas.microsoft.com/office/drawing/2014/main" id="{1FF9896D-D4A3-789C-E221-54A0833A4855}"/>
              </a:ext>
            </a:extLst>
          </p:cNvPr>
          <p:cNvSpPr>
            <a:spLocks noGrp="1"/>
          </p:cNvSpPr>
          <p:nvPr>
            <p:ph idx="1"/>
          </p:nvPr>
        </p:nvSpPr>
        <p:spPr>
          <a:xfrm>
            <a:off x="643468" y="2638043"/>
            <a:ext cx="3363974" cy="3415623"/>
          </a:xfrm>
        </p:spPr>
        <p:txBody>
          <a:bodyPr>
            <a:normAutofit/>
          </a:bodyPr>
          <a:lstStyle/>
          <a:p>
            <a:r>
              <a:rPr lang="en-AU" sz="2000"/>
              <a:t>Type 1 vs Type 2 Big difference </a:t>
            </a:r>
          </a:p>
          <a:p>
            <a:r>
              <a:rPr lang="en-AU" sz="2000"/>
              <a:t>Hyperglycemia – glucose levels too high – need insulin</a:t>
            </a:r>
          </a:p>
          <a:p>
            <a:pPr marL="0" indent="0">
              <a:buNone/>
            </a:pPr>
            <a:endParaRPr lang="en-AU" sz="2000"/>
          </a:p>
          <a:p>
            <a:r>
              <a:rPr lang="en-AU" sz="2000"/>
              <a:t>Hypoglycemia – glucose levels too low – need glucose </a:t>
            </a:r>
          </a:p>
          <a:p>
            <a:endParaRPr lang="en-AU" sz="2000"/>
          </a:p>
        </p:txBody>
      </p:sp>
      <p:pic>
        <p:nvPicPr>
          <p:cNvPr id="19458" name="Picture 2" descr="19,140 Hypoglycemia Images, Stock Photos &amp; Vectors | Shutterstock">
            <a:extLst>
              <a:ext uri="{FF2B5EF4-FFF2-40B4-BE49-F238E27FC236}">
                <a16:creationId xmlns:a16="http://schemas.microsoft.com/office/drawing/2014/main" id="{E32E7CF0-C760-A549-D84F-C631A556FF8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08387" y="643467"/>
            <a:ext cx="5429521" cy="541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561802"/>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9" name="Rectangle 2253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F9A9FD-5DC9-FF47-FE3E-7325B474C87E}"/>
              </a:ext>
            </a:extLst>
          </p:cNvPr>
          <p:cNvSpPr>
            <a:spLocks noGrp="1"/>
          </p:cNvSpPr>
          <p:nvPr>
            <p:ph type="title"/>
          </p:nvPr>
        </p:nvSpPr>
        <p:spPr>
          <a:xfrm>
            <a:off x="640080" y="325369"/>
            <a:ext cx="4368602" cy="1956841"/>
          </a:xfrm>
        </p:spPr>
        <p:txBody>
          <a:bodyPr anchor="b">
            <a:normAutofit/>
          </a:bodyPr>
          <a:lstStyle/>
          <a:p>
            <a:r>
              <a:rPr lang="en-AU" sz="5400"/>
              <a:t>Envenomation</a:t>
            </a:r>
          </a:p>
        </p:txBody>
      </p:sp>
      <p:sp>
        <p:nvSpPr>
          <p:cNvPr id="2254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A532AD-123F-D937-40A8-84F8798439AD}"/>
              </a:ext>
            </a:extLst>
          </p:cNvPr>
          <p:cNvSpPr>
            <a:spLocks noGrp="1"/>
          </p:cNvSpPr>
          <p:nvPr>
            <p:ph idx="1"/>
          </p:nvPr>
        </p:nvSpPr>
        <p:spPr>
          <a:xfrm>
            <a:off x="640080" y="2872899"/>
            <a:ext cx="4243589" cy="3320668"/>
          </a:xfrm>
        </p:spPr>
        <p:txBody>
          <a:bodyPr>
            <a:normAutofit lnSpcReduction="10000"/>
          </a:bodyPr>
          <a:lstStyle/>
          <a:p>
            <a:r>
              <a:rPr lang="en-US" sz="1900" dirty="0"/>
              <a:t>It is important to choose the right treatment based on the specific animal or insect that inflicted the injury.</a:t>
            </a:r>
          </a:p>
          <a:p>
            <a:r>
              <a:rPr lang="en-US" sz="1900" dirty="0"/>
              <a:t>Ice management - bees, mosquitos, wasps and bull ants</a:t>
            </a:r>
          </a:p>
          <a:p>
            <a:r>
              <a:rPr lang="en-US" sz="1900" dirty="0"/>
              <a:t>Pressure Immobilization- venomous snake in Australia, funnel web spider, blue ringed octopus or cone shell</a:t>
            </a:r>
          </a:p>
          <a:p>
            <a:r>
              <a:rPr lang="en-US" sz="1900" dirty="0"/>
              <a:t>Hot water immersion or hot pack – jelly fish</a:t>
            </a:r>
          </a:p>
          <a:p>
            <a:r>
              <a:rPr lang="en-US" sz="1900" dirty="0"/>
              <a:t>Vinegar – jelly fish</a:t>
            </a:r>
          </a:p>
          <a:p>
            <a:endParaRPr lang="en-US" sz="1700" dirty="0"/>
          </a:p>
          <a:p>
            <a:endParaRPr lang="en-AU" sz="1700" dirty="0"/>
          </a:p>
        </p:txBody>
      </p:sp>
      <p:pic>
        <p:nvPicPr>
          <p:cNvPr id="22530" name="Picture 2" descr="AM Guide to Marine Envenomation - Adventure Medic">
            <a:extLst>
              <a:ext uri="{FF2B5EF4-FFF2-40B4-BE49-F238E27FC236}">
                <a16:creationId xmlns:a16="http://schemas.microsoft.com/office/drawing/2014/main" id="{FEF2898F-04F5-595B-A56E-966A7C601F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00" r="1647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075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77" name="Rectangle 2355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F2C004-C7AF-9174-59CF-7E7FD7A41139}"/>
              </a:ext>
            </a:extLst>
          </p:cNvPr>
          <p:cNvSpPr>
            <a:spLocks noGrp="1"/>
          </p:cNvSpPr>
          <p:nvPr>
            <p:ph type="title"/>
          </p:nvPr>
        </p:nvSpPr>
        <p:spPr>
          <a:xfrm>
            <a:off x="572493" y="238539"/>
            <a:ext cx="11018520" cy="1434415"/>
          </a:xfrm>
        </p:spPr>
        <p:txBody>
          <a:bodyPr anchor="b">
            <a:normAutofit/>
          </a:bodyPr>
          <a:lstStyle/>
          <a:p>
            <a:r>
              <a:rPr lang="en-AU" sz="5400"/>
              <a:t>Hypothermia and Hyperthermia </a:t>
            </a:r>
          </a:p>
        </p:txBody>
      </p:sp>
      <p:sp>
        <p:nvSpPr>
          <p:cNvPr id="2357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C8F1F27-A123-E66C-2E10-33E91093259F}"/>
              </a:ext>
            </a:extLst>
          </p:cNvPr>
          <p:cNvSpPr>
            <a:spLocks noGrp="1"/>
          </p:cNvSpPr>
          <p:nvPr>
            <p:ph idx="1"/>
          </p:nvPr>
        </p:nvSpPr>
        <p:spPr>
          <a:xfrm>
            <a:off x="572493" y="2071316"/>
            <a:ext cx="6713552" cy="4119172"/>
          </a:xfrm>
        </p:spPr>
        <p:txBody>
          <a:bodyPr anchor="t">
            <a:normAutofit/>
          </a:bodyPr>
          <a:lstStyle/>
          <a:p>
            <a:r>
              <a:rPr lang="en-AU" sz="1900" dirty="0"/>
              <a:t>Hypothermia – remove any wet clothing, warm with blankets and give a warm drink</a:t>
            </a:r>
          </a:p>
          <a:p>
            <a:endParaRPr lang="en-AU" sz="1900" dirty="0"/>
          </a:p>
          <a:p>
            <a:r>
              <a:rPr lang="en-AU" sz="1900" dirty="0"/>
              <a:t>Hyperthermia – Find shade, remove excess clothing, give cool drinks, apply ice packs to groin, neck and armpits</a:t>
            </a:r>
          </a:p>
        </p:txBody>
      </p:sp>
      <p:pic>
        <p:nvPicPr>
          <p:cNvPr id="23554" name="Picture 2" descr="Hypothermia Vs.Hyperthermia - Infogram">
            <a:extLst>
              <a:ext uri="{FF2B5EF4-FFF2-40B4-BE49-F238E27FC236}">
                <a16:creationId xmlns:a16="http://schemas.microsoft.com/office/drawing/2014/main" id="{0F5FD875-6772-0F5A-C71D-B39FE68717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62" r="26836"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389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96" name="Rectangle 24582">
            <a:extLst>
              <a:ext uri="{FF2B5EF4-FFF2-40B4-BE49-F238E27FC236}">
                <a16:creationId xmlns:a16="http://schemas.microsoft.com/office/drawing/2014/main" id="{7FEAE179-C525-48F3-AD47-0E9E2B6F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C71678-FC5B-02E0-562D-5A15186AEA7C}"/>
              </a:ext>
            </a:extLst>
          </p:cNvPr>
          <p:cNvSpPr>
            <a:spLocks noGrp="1"/>
          </p:cNvSpPr>
          <p:nvPr>
            <p:ph type="title"/>
          </p:nvPr>
        </p:nvSpPr>
        <p:spPr>
          <a:xfrm>
            <a:off x="517889" y="4883544"/>
            <a:ext cx="3876086" cy="1556907"/>
          </a:xfrm>
        </p:spPr>
        <p:txBody>
          <a:bodyPr anchor="ctr">
            <a:normAutofit/>
          </a:bodyPr>
          <a:lstStyle/>
          <a:p>
            <a:r>
              <a:rPr lang="en-AU" sz="5400" dirty="0"/>
              <a:t>STROKE</a:t>
            </a:r>
          </a:p>
        </p:txBody>
      </p:sp>
      <p:sp>
        <p:nvSpPr>
          <p:cNvPr id="24597" name="Rectangle 24584">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98" name="Rectangle 2458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458818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8" name="Picture 2" descr="Barker population has second highest blood pressure, cholesterol in  Australia | The Islander | Kingscote, SA">
            <a:extLst>
              <a:ext uri="{FF2B5EF4-FFF2-40B4-BE49-F238E27FC236}">
                <a16:creationId xmlns:a16="http://schemas.microsoft.com/office/drawing/2014/main" id="{486AD192-EE8E-B3CD-93FC-8FBE00455A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650" b="20037"/>
          <a:stretch/>
        </p:blipFill>
        <p:spPr bwMode="auto">
          <a:xfrm>
            <a:off x="959205" y="364142"/>
            <a:ext cx="10369645" cy="3867993"/>
          </a:xfrm>
          <a:prstGeom prst="rect">
            <a:avLst/>
          </a:prstGeom>
          <a:noFill/>
          <a:extLst>
            <a:ext uri="{909E8E84-426E-40DD-AFC4-6F175D3DCCD1}">
              <a14:hiddenFill xmlns:a14="http://schemas.microsoft.com/office/drawing/2010/main">
                <a:solidFill>
                  <a:srgbClr val="FFFFFF"/>
                </a:solidFill>
              </a14:hiddenFill>
            </a:ext>
          </a:extLst>
        </p:spPr>
      </p:pic>
      <p:sp>
        <p:nvSpPr>
          <p:cNvPr id="24599" name="Rectangle 24588">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01107" y="5661132"/>
            <a:ext cx="146304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87FAE11-1FF0-A607-CCD8-2DD53CCEF232}"/>
              </a:ext>
            </a:extLst>
          </p:cNvPr>
          <p:cNvSpPr>
            <a:spLocks noGrp="1"/>
          </p:cNvSpPr>
          <p:nvPr>
            <p:ph idx="1"/>
          </p:nvPr>
        </p:nvSpPr>
        <p:spPr>
          <a:xfrm>
            <a:off x="5162719" y="4883544"/>
            <a:ext cx="6586915" cy="1556907"/>
          </a:xfrm>
        </p:spPr>
        <p:txBody>
          <a:bodyPr anchor="ctr">
            <a:normAutofit/>
          </a:bodyPr>
          <a:lstStyle/>
          <a:p>
            <a:r>
              <a:rPr lang="en-US" sz="1900" dirty="0"/>
              <a:t>A stroke occurs when the blood supply to the brain is blocked or disrupted, and oxygen cannot reach the brain</a:t>
            </a:r>
          </a:p>
        </p:txBody>
      </p:sp>
    </p:spTree>
    <p:extLst>
      <p:ext uri="{BB962C8B-B14F-4D97-AF65-F5344CB8AC3E}">
        <p14:creationId xmlns:p14="http://schemas.microsoft.com/office/powerpoint/2010/main" val="3664451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07" name="Rectangle 2560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4E43A6-82FD-6E98-2E22-586CCCDBB478}"/>
              </a:ext>
            </a:extLst>
          </p:cNvPr>
          <p:cNvSpPr>
            <a:spLocks noGrp="1"/>
          </p:cNvSpPr>
          <p:nvPr>
            <p:ph type="title"/>
          </p:nvPr>
        </p:nvSpPr>
        <p:spPr>
          <a:xfrm>
            <a:off x="640080" y="325369"/>
            <a:ext cx="4368602" cy="1956841"/>
          </a:xfrm>
        </p:spPr>
        <p:txBody>
          <a:bodyPr anchor="b">
            <a:normAutofit/>
          </a:bodyPr>
          <a:lstStyle/>
          <a:p>
            <a:r>
              <a:rPr lang="en-AU" sz="5400"/>
              <a:t>SHOCK</a:t>
            </a:r>
          </a:p>
        </p:txBody>
      </p:sp>
      <p:sp>
        <p:nvSpPr>
          <p:cNvPr id="2560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232514B-D9CC-F123-E194-0D8A72DBF613}"/>
              </a:ext>
            </a:extLst>
          </p:cNvPr>
          <p:cNvSpPr>
            <a:spLocks noGrp="1"/>
          </p:cNvSpPr>
          <p:nvPr>
            <p:ph idx="1"/>
          </p:nvPr>
        </p:nvSpPr>
        <p:spPr>
          <a:xfrm>
            <a:off x="640080" y="2872899"/>
            <a:ext cx="4243589" cy="3320668"/>
          </a:xfrm>
        </p:spPr>
        <p:txBody>
          <a:bodyPr>
            <a:normAutofit/>
          </a:bodyPr>
          <a:lstStyle/>
          <a:p>
            <a:r>
              <a:rPr lang="en-US" sz="1900" dirty="0"/>
              <a:t>Shock often occurs when a person experiences a trauma or life threatening situation. Inadequate blood flow reaches the body tissues and the organs do not receive the amount of oxygen needed.</a:t>
            </a:r>
          </a:p>
          <a:p>
            <a:pPr marL="0" indent="0">
              <a:buNone/>
            </a:pPr>
            <a:endParaRPr lang="en-US" sz="1900" dirty="0"/>
          </a:p>
          <a:p>
            <a:r>
              <a:rPr lang="en-AU" sz="1900" dirty="0"/>
              <a:t>Treatment includes calling 000, laying the patient down, and keeping them warm while reassuring them</a:t>
            </a:r>
          </a:p>
        </p:txBody>
      </p:sp>
      <p:pic>
        <p:nvPicPr>
          <p:cNvPr id="25602" name="Picture 2" descr="First Aid: Shock">
            <a:extLst>
              <a:ext uri="{FF2B5EF4-FFF2-40B4-BE49-F238E27FC236}">
                <a16:creationId xmlns:a16="http://schemas.microsoft.com/office/drawing/2014/main" id="{42D47827-0A7C-E8E2-F1DF-AAD6854499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444" r="1591"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538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626" name="Picture 2" descr="Eye Injury First Aid Tips | St John Vic">
            <a:extLst>
              <a:ext uri="{FF2B5EF4-FFF2-40B4-BE49-F238E27FC236}">
                <a16:creationId xmlns:a16="http://schemas.microsoft.com/office/drawing/2014/main" id="{41EA191D-E3BC-31DB-64D0-80A689EB47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53" b="6577"/>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2663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075A1C2C-E834-66DA-938A-C76C6A3CDCF5}"/>
              </a:ext>
            </a:extLst>
          </p:cNvPr>
          <p:cNvSpPr>
            <a:spLocks noGrp="1"/>
          </p:cNvSpPr>
          <p:nvPr>
            <p:ph type="title"/>
          </p:nvPr>
        </p:nvSpPr>
        <p:spPr>
          <a:xfrm>
            <a:off x="709448" y="1913950"/>
            <a:ext cx="4204137" cy="1342754"/>
          </a:xfrm>
        </p:spPr>
        <p:txBody>
          <a:bodyPr>
            <a:normAutofit/>
          </a:bodyPr>
          <a:lstStyle/>
          <a:p>
            <a:pPr algn="ctr"/>
            <a:r>
              <a:rPr lang="en-AU" sz="3600" dirty="0"/>
              <a:t>Treating Eye Injuries</a:t>
            </a:r>
          </a:p>
        </p:txBody>
      </p:sp>
      <p:cxnSp>
        <p:nvCxnSpPr>
          <p:cNvPr id="26633" name="Straight Connector 2663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DF8BCBD-60CF-D0F1-52A1-893A459E8DC1}"/>
              </a:ext>
            </a:extLst>
          </p:cNvPr>
          <p:cNvSpPr>
            <a:spLocks noGrp="1"/>
          </p:cNvSpPr>
          <p:nvPr>
            <p:ph idx="1"/>
          </p:nvPr>
        </p:nvSpPr>
        <p:spPr>
          <a:xfrm>
            <a:off x="525516" y="3417573"/>
            <a:ext cx="4593021" cy="2619839"/>
          </a:xfrm>
        </p:spPr>
        <p:txBody>
          <a:bodyPr anchor="ctr">
            <a:normAutofit/>
          </a:bodyPr>
          <a:lstStyle/>
          <a:p>
            <a:r>
              <a:rPr lang="en-US" sz="1900" dirty="0"/>
              <a:t>1. Use saline solution (or water) to irrigate (rinse) the eye. DO NOT use eye drops. </a:t>
            </a:r>
          </a:p>
          <a:p>
            <a:r>
              <a:rPr lang="en-US" sz="1900" dirty="0"/>
              <a:t>2. Where a person feels that their vision is affected, you should seek medical assistance. For eye injuries, it is best to attend the Eye and Ear Hospital. </a:t>
            </a:r>
          </a:p>
          <a:p>
            <a:r>
              <a:rPr lang="en-US" sz="1900" dirty="0"/>
              <a:t>3. Cover the eye with an eye patch to reduce its use</a:t>
            </a:r>
          </a:p>
          <a:p>
            <a:endParaRPr lang="en-AU" sz="1800" dirty="0"/>
          </a:p>
        </p:txBody>
      </p:sp>
    </p:spTree>
    <p:extLst>
      <p:ext uri="{BB962C8B-B14F-4D97-AF65-F5344CB8AC3E}">
        <p14:creationId xmlns:p14="http://schemas.microsoft.com/office/powerpoint/2010/main" val="2098982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55" name="Rectangle 27654">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0" name="Picture 2" descr="Pohick: How to safely remove a bug from your ear">
            <a:extLst>
              <a:ext uri="{FF2B5EF4-FFF2-40B4-BE49-F238E27FC236}">
                <a16:creationId xmlns:a16="http://schemas.microsoft.com/office/drawing/2014/main" id="{D78A0CA1-4535-2627-291D-F2DE27F35A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0885"/>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7657" name="Rectangle 27656">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447C264-53F1-D46E-6D6C-80331D254CC2}"/>
              </a:ext>
            </a:extLst>
          </p:cNvPr>
          <p:cNvSpPr>
            <a:spLocks noGrp="1"/>
          </p:cNvSpPr>
          <p:nvPr>
            <p:ph type="title"/>
          </p:nvPr>
        </p:nvSpPr>
        <p:spPr>
          <a:xfrm>
            <a:off x="359664" y="-244602"/>
            <a:ext cx="3438144" cy="1124712"/>
          </a:xfrm>
        </p:spPr>
        <p:txBody>
          <a:bodyPr anchor="b">
            <a:normAutofit/>
          </a:bodyPr>
          <a:lstStyle/>
          <a:p>
            <a:r>
              <a:rPr lang="en-AU" sz="2800" dirty="0"/>
              <a:t>Ear Injuries</a:t>
            </a:r>
          </a:p>
        </p:txBody>
      </p:sp>
      <p:sp>
        <p:nvSpPr>
          <p:cNvPr id="27659" name="Rectangle 2765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661" name="Rectangle 2766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2CC3133-2A4C-D4F5-BFAF-537E4AB1C9C7}"/>
              </a:ext>
            </a:extLst>
          </p:cNvPr>
          <p:cNvSpPr>
            <a:spLocks noGrp="1"/>
          </p:cNvSpPr>
          <p:nvPr>
            <p:ph idx="1"/>
          </p:nvPr>
        </p:nvSpPr>
        <p:spPr>
          <a:xfrm>
            <a:off x="256413" y="880110"/>
            <a:ext cx="3438906" cy="3207258"/>
          </a:xfrm>
        </p:spPr>
        <p:txBody>
          <a:bodyPr anchor="t">
            <a:noAutofit/>
          </a:bodyPr>
          <a:lstStyle/>
          <a:p>
            <a:r>
              <a:rPr lang="en-US" sz="1900" dirty="0"/>
              <a:t>Insect in the ear - It is common also for insects to enter a person’s ear. If this happens you should use warm water to attempt to remove/’float’ the insect out.</a:t>
            </a:r>
          </a:p>
          <a:p>
            <a:r>
              <a:rPr lang="en-US" sz="1900" dirty="0"/>
              <a:t> A foreign object is lodged - Seek medical attention. You should never attempt to dig it out by poking anything into the ear as you could accidently push it further down the ear canal and cause more problems. </a:t>
            </a:r>
          </a:p>
          <a:p>
            <a:r>
              <a:rPr lang="en-US" sz="1900" dirty="0"/>
              <a:t>Eardrum rupture –Where a person’s eardrum has ruptured you should cover the person’s ear and seek medical attention</a:t>
            </a:r>
            <a:endParaRPr lang="en-AU" sz="1900" dirty="0"/>
          </a:p>
        </p:txBody>
      </p:sp>
    </p:spTree>
    <p:extLst>
      <p:ext uri="{BB962C8B-B14F-4D97-AF65-F5344CB8AC3E}">
        <p14:creationId xmlns:p14="http://schemas.microsoft.com/office/powerpoint/2010/main" val="377764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88" name="Rectangle 2867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182841-814E-38F7-4075-16515949504D}"/>
              </a:ext>
            </a:extLst>
          </p:cNvPr>
          <p:cNvSpPr>
            <a:spLocks noGrp="1"/>
          </p:cNvSpPr>
          <p:nvPr>
            <p:ph type="title"/>
          </p:nvPr>
        </p:nvSpPr>
        <p:spPr>
          <a:xfrm>
            <a:off x="589560" y="856180"/>
            <a:ext cx="4560584" cy="1128068"/>
          </a:xfrm>
        </p:spPr>
        <p:txBody>
          <a:bodyPr anchor="ctr">
            <a:normAutofit/>
          </a:bodyPr>
          <a:lstStyle/>
          <a:p>
            <a:r>
              <a:rPr lang="en-AU" sz="4000"/>
              <a:t>Dislocations</a:t>
            </a:r>
          </a:p>
        </p:txBody>
      </p:sp>
      <p:grpSp>
        <p:nvGrpSpPr>
          <p:cNvPr id="28690" name="Group 2868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8682" name="Rectangle 2868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91" name="Rectangle 2868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692" name="Rectangle 2868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7D67BA-0FF2-F775-149C-16E0FEE20336}"/>
              </a:ext>
            </a:extLst>
          </p:cNvPr>
          <p:cNvSpPr>
            <a:spLocks noGrp="1"/>
          </p:cNvSpPr>
          <p:nvPr>
            <p:ph idx="1"/>
          </p:nvPr>
        </p:nvSpPr>
        <p:spPr>
          <a:xfrm>
            <a:off x="590719" y="2330505"/>
            <a:ext cx="4559425" cy="3979585"/>
          </a:xfrm>
        </p:spPr>
        <p:txBody>
          <a:bodyPr anchor="ctr">
            <a:normAutofit/>
          </a:bodyPr>
          <a:lstStyle/>
          <a:p>
            <a:r>
              <a:rPr lang="en-US" sz="1900" dirty="0"/>
              <a:t>IMPORTANT: A first aider should never attempt to replace a dislocated bone</a:t>
            </a:r>
          </a:p>
          <a:p>
            <a:endParaRPr lang="en-US" sz="1900" dirty="0"/>
          </a:p>
          <a:p>
            <a:r>
              <a:rPr lang="en-US" sz="1900" dirty="0"/>
              <a:t>Treatment: </a:t>
            </a:r>
            <a:r>
              <a:rPr lang="en-US" sz="1900" dirty="0" err="1"/>
              <a:t>Immobilise,support</a:t>
            </a:r>
            <a:r>
              <a:rPr lang="en-US" sz="1900" dirty="0"/>
              <a:t> the joint and seek medical assistance</a:t>
            </a:r>
          </a:p>
          <a:p>
            <a:endParaRPr lang="en-AU" sz="2000" dirty="0"/>
          </a:p>
        </p:txBody>
      </p:sp>
      <p:sp>
        <p:nvSpPr>
          <p:cNvPr id="28687" name="Rectangle 2868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89" name="Rectangle 2868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4" name="Picture 2" descr="Shoulder Dislocation – Core EM">
            <a:extLst>
              <a:ext uri="{FF2B5EF4-FFF2-40B4-BE49-F238E27FC236}">
                <a16:creationId xmlns:a16="http://schemas.microsoft.com/office/drawing/2014/main" id="{2405C2DB-80EC-177E-3F3E-25AEF782C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263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38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07" name="Rectangle 2970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AD950E-818D-4F6A-8DEB-1F60FE76C801}"/>
              </a:ext>
            </a:extLst>
          </p:cNvPr>
          <p:cNvSpPr>
            <a:spLocks noGrp="1"/>
          </p:cNvSpPr>
          <p:nvPr>
            <p:ph type="title"/>
          </p:nvPr>
        </p:nvSpPr>
        <p:spPr>
          <a:xfrm>
            <a:off x="640080" y="325369"/>
            <a:ext cx="4368602" cy="1956841"/>
          </a:xfrm>
        </p:spPr>
        <p:txBody>
          <a:bodyPr anchor="b">
            <a:normAutofit/>
          </a:bodyPr>
          <a:lstStyle/>
          <a:p>
            <a:r>
              <a:rPr lang="en-AU" sz="5400"/>
              <a:t>Fractures</a:t>
            </a:r>
          </a:p>
        </p:txBody>
      </p:sp>
      <p:sp>
        <p:nvSpPr>
          <p:cNvPr id="2970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5EFF4F3-FBD3-222D-AF5F-A4FFB97B6193}"/>
              </a:ext>
            </a:extLst>
          </p:cNvPr>
          <p:cNvSpPr>
            <a:spLocks noGrp="1"/>
          </p:cNvSpPr>
          <p:nvPr>
            <p:ph idx="1"/>
          </p:nvPr>
        </p:nvSpPr>
        <p:spPr>
          <a:xfrm>
            <a:off x="640080" y="2872899"/>
            <a:ext cx="4243589" cy="3320668"/>
          </a:xfrm>
        </p:spPr>
        <p:txBody>
          <a:bodyPr>
            <a:normAutofit/>
          </a:bodyPr>
          <a:lstStyle/>
          <a:p>
            <a:r>
              <a:rPr lang="en-US" sz="1900" dirty="0"/>
              <a:t>The initial treatment for a first aider is the same; </a:t>
            </a:r>
            <a:r>
              <a:rPr lang="en-US" sz="1900" dirty="0" err="1"/>
              <a:t>immobilise</a:t>
            </a:r>
            <a:r>
              <a:rPr lang="en-US" sz="1900" dirty="0"/>
              <a:t> and seek medical attention. </a:t>
            </a:r>
          </a:p>
          <a:p>
            <a:pPr marL="0" indent="0">
              <a:buNone/>
            </a:pPr>
            <a:r>
              <a:rPr lang="en-US" sz="1900" dirty="0"/>
              <a:t> </a:t>
            </a:r>
          </a:p>
          <a:p>
            <a:r>
              <a:rPr lang="en-US" sz="1900" dirty="0"/>
              <a:t>To </a:t>
            </a:r>
            <a:r>
              <a:rPr lang="en-US" sz="1900" dirty="0" err="1"/>
              <a:t>immobilise</a:t>
            </a:r>
            <a:r>
              <a:rPr lang="en-US" sz="1900" dirty="0"/>
              <a:t> a limb, you need to create a splint or sling. Every first aid kit has a triangular bandage that can be used to create a range of different slings to support various fractures.</a:t>
            </a:r>
          </a:p>
          <a:p>
            <a:pPr marL="0" indent="0">
              <a:buNone/>
            </a:pPr>
            <a:endParaRPr lang="en-US" sz="2000" dirty="0"/>
          </a:p>
          <a:p>
            <a:endParaRPr lang="en-US" sz="2000" dirty="0"/>
          </a:p>
        </p:txBody>
      </p:sp>
      <p:pic>
        <p:nvPicPr>
          <p:cNvPr id="29698" name="Picture 2" descr="My broken arm from when I was 11, i didn't shead a tear : r/MakeMeSuffer">
            <a:extLst>
              <a:ext uri="{FF2B5EF4-FFF2-40B4-BE49-F238E27FC236}">
                <a16:creationId xmlns:a16="http://schemas.microsoft.com/office/drawing/2014/main" id="{B30C55E6-5030-ACF2-E873-120AD70B48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718" r="2086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2630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85C1D015-071B-5B30-8C81-D8603012FFDE}"/>
              </a:ext>
            </a:extLst>
          </p:cNvPr>
          <p:cNvPicPr>
            <a:picLocks noGrp="1" noChangeAspect="1"/>
          </p:cNvPicPr>
          <p:nvPr>
            <p:ph idx="1"/>
          </p:nvPr>
        </p:nvPicPr>
        <p:blipFill>
          <a:blip r:embed="rId2"/>
          <a:stretch>
            <a:fillRect/>
          </a:stretch>
        </p:blipFill>
        <p:spPr>
          <a:xfrm>
            <a:off x="621675" y="959320"/>
            <a:ext cx="6589537" cy="4935792"/>
          </a:xfrm>
          <a:prstGeom prst="rect">
            <a:avLst/>
          </a:prstGeom>
        </p:spPr>
      </p:pic>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175F90-6F0B-3A05-6776-CFA08F32AFA9}"/>
              </a:ext>
            </a:extLst>
          </p:cNvPr>
          <p:cNvSpPr>
            <a:spLocks noGrp="1"/>
          </p:cNvSpPr>
          <p:nvPr>
            <p:ph type="title"/>
          </p:nvPr>
        </p:nvSpPr>
        <p:spPr>
          <a:xfrm>
            <a:off x="8052497" y="1056640"/>
            <a:ext cx="3197660" cy="3125746"/>
          </a:xfrm>
        </p:spPr>
        <p:txBody>
          <a:bodyPr vert="horz" lIns="91440" tIns="45720" rIns="91440" bIns="45720" rtlCol="0" anchor="b">
            <a:normAutofit/>
          </a:bodyPr>
          <a:lstStyle/>
          <a:p>
            <a:r>
              <a:rPr lang="en-US" sz="6100" kern="1200">
                <a:solidFill>
                  <a:schemeClr val="tx1"/>
                </a:solidFill>
                <a:latin typeface="+mj-lt"/>
                <a:ea typeface="+mj-ea"/>
                <a:cs typeface="+mj-cs"/>
              </a:rPr>
              <a:t>Elevation Sling</a:t>
            </a:r>
          </a:p>
        </p:txBody>
      </p:sp>
    </p:spTree>
    <p:extLst>
      <p:ext uri="{BB962C8B-B14F-4D97-AF65-F5344CB8AC3E}">
        <p14:creationId xmlns:p14="http://schemas.microsoft.com/office/powerpoint/2010/main" val="1492597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27" name="Rectangle 3072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CDDEE1-1872-E757-964D-EDBDC40CC0C5}"/>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t>Arm Sling</a:t>
            </a:r>
          </a:p>
        </p:txBody>
      </p:sp>
      <p:sp>
        <p:nvSpPr>
          <p:cNvPr id="3072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2" name="Picture 2" descr="How to Make Slings for Arm Injuries – First Aid for Free">
            <a:extLst>
              <a:ext uri="{FF2B5EF4-FFF2-40B4-BE49-F238E27FC236}">
                <a16:creationId xmlns:a16="http://schemas.microsoft.com/office/drawing/2014/main" id="{BE24F3A3-96F0-F327-FA35-71027EB86B9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30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3626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6B3B41-E6D2-0D9D-C1AA-3B2DF101033A}"/>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kern="1200">
                <a:solidFill>
                  <a:schemeClr val="tx1"/>
                </a:solidFill>
                <a:latin typeface="+mj-lt"/>
                <a:ea typeface="+mj-ea"/>
                <a:cs typeface="+mj-cs"/>
              </a:rPr>
              <a:t>Collar and Cuff Sling</a:t>
            </a:r>
          </a:p>
        </p:txBody>
      </p:sp>
      <p:sp>
        <p:nvSpPr>
          <p:cNvPr id="31753" name="Rectangle 3175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755" name="Rectangle 3175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6" name="Picture 2" descr="GF: Cotton Triangular Bandage">
            <a:extLst>
              <a:ext uri="{FF2B5EF4-FFF2-40B4-BE49-F238E27FC236}">
                <a16:creationId xmlns:a16="http://schemas.microsoft.com/office/drawing/2014/main" id="{EF5E0EAB-B6FB-146F-40B8-92CF7864C6F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93350" y="858525"/>
            <a:ext cx="7112080" cy="5211906"/>
          </a:xfrm>
          <a:prstGeom prst="rect">
            <a:avLst/>
          </a:prstGeom>
          <a:noFill/>
          <a:extLst>
            <a:ext uri="{909E8E84-426E-40DD-AFC4-6F175D3DCCD1}">
              <a14:hiddenFill xmlns:a14="http://schemas.microsoft.com/office/drawing/2010/main">
                <a:solidFill>
                  <a:srgbClr val="FFFFFF"/>
                </a:solidFill>
              </a14:hiddenFill>
            </a:ext>
          </a:extLst>
        </p:spPr>
      </p:pic>
      <p:sp>
        <p:nvSpPr>
          <p:cNvPr id="31757" name="Rectangle 3175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50959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10DF5B-3A7A-5105-D6BB-7A6D5D64909F}"/>
              </a:ext>
            </a:extLst>
          </p:cNvPr>
          <p:cNvSpPr>
            <a:spLocks noGrp="1"/>
          </p:cNvSpPr>
          <p:nvPr>
            <p:ph type="title"/>
          </p:nvPr>
        </p:nvSpPr>
        <p:spPr>
          <a:xfrm>
            <a:off x="524741" y="620392"/>
            <a:ext cx="3808268" cy="5504688"/>
          </a:xfrm>
        </p:spPr>
        <p:txBody>
          <a:bodyPr>
            <a:normAutofit/>
          </a:bodyPr>
          <a:lstStyle/>
          <a:p>
            <a:r>
              <a:rPr lang="en-AU" sz="6000" dirty="0">
                <a:solidFill>
                  <a:schemeClr val="bg1"/>
                </a:solidFill>
              </a:rPr>
              <a:t>Seizures and Epilepsy</a:t>
            </a:r>
          </a:p>
        </p:txBody>
      </p:sp>
      <p:graphicFrame>
        <p:nvGraphicFramePr>
          <p:cNvPr id="5" name="Content Placeholder 2">
            <a:extLst>
              <a:ext uri="{FF2B5EF4-FFF2-40B4-BE49-F238E27FC236}">
                <a16:creationId xmlns:a16="http://schemas.microsoft.com/office/drawing/2014/main" id="{76ECC4E4-3756-1995-DBEF-21873FF9B83D}"/>
              </a:ext>
            </a:extLst>
          </p:cNvPr>
          <p:cNvGraphicFramePr>
            <a:graphicFrameLocks noGrp="1"/>
          </p:cNvGraphicFramePr>
          <p:nvPr>
            <p:ph idx="1"/>
            <p:extLst>
              <p:ext uri="{D42A27DB-BD31-4B8C-83A1-F6EECF244321}">
                <p14:modId xmlns:p14="http://schemas.microsoft.com/office/powerpoint/2010/main" val="2904300220"/>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9275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794" name="Picture 2" descr="What is asthma? - National Asthma Council Australia">
            <a:extLst>
              <a:ext uri="{FF2B5EF4-FFF2-40B4-BE49-F238E27FC236}">
                <a16:creationId xmlns:a16="http://schemas.microsoft.com/office/drawing/2014/main" id="{6467C951-2159-1138-7673-16AD9DED81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3" b="9445"/>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38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2C4F1878-0438-2669-AB44-562E6AF05C9D}"/>
              </a:ext>
            </a:extLst>
          </p:cNvPr>
          <p:cNvSpPr>
            <a:spLocks noGrp="1"/>
          </p:cNvSpPr>
          <p:nvPr>
            <p:ph type="title"/>
          </p:nvPr>
        </p:nvSpPr>
        <p:spPr>
          <a:xfrm>
            <a:off x="709448" y="1913950"/>
            <a:ext cx="4204137" cy="1342754"/>
          </a:xfrm>
        </p:spPr>
        <p:txBody>
          <a:bodyPr>
            <a:normAutofit/>
          </a:bodyPr>
          <a:lstStyle/>
          <a:p>
            <a:pPr algn="ctr"/>
            <a:r>
              <a:rPr lang="en-AU" sz="3600" dirty="0"/>
              <a:t>Asthma</a:t>
            </a:r>
          </a:p>
        </p:txBody>
      </p:sp>
      <p:cxnSp>
        <p:nvCxnSpPr>
          <p:cNvPr id="33812" name="Straight Connector 3380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5E27D3F-0757-4EE3-D8A7-D5D1DBA99008}"/>
              </a:ext>
            </a:extLst>
          </p:cNvPr>
          <p:cNvSpPr>
            <a:spLocks noGrp="1"/>
          </p:cNvSpPr>
          <p:nvPr>
            <p:ph idx="1"/>
          </p:nvPr>
        </p:nvSpPr>
        <p:spPr>
          <a:xfrm>
            <a:off x="515005" y="3598475"/>
            <a:ext cx="4593021" cy="2619839"/>
          </a:xfrm>
        </p:spPr>
        <p:txBody>
          <a:bodyPr anchor="ctr">
            <a:noAutofit/>
          </a:bodyPr>
          <a:lstStyle/>
          <a:p>
            <a:r>
              <a:rPr lang="en-US" sz="1900" dirty="0"/>
              <a:t>Asthma is a condition that causes a person’s airways to narrow when exposed to a ‘trigger’. This causes the person to have difficulty breathing</a:t>
            </a:r>
          </a:p>
          <a:p>
            <a:r>
              <a:rPr lang="en-US" sz="1900" dirty="0"/>
              <a:t>Common triggers for asthmatics include: • Exposure to allergens such as dust mites, animal hair and </a:t>
            </a:r>
            <a:r>
              <a:rPr lang="en-US" sz="1900" dirty="0" err="1"/>
              <a:t>mould</a:t>
            </a:r>
            <a:r>
              <a:rPr lang="en-US" sz="1900" dirty="0"/>
              <a:t> • Excessive exercise • Exposure to irritants such as cigarette smoke • Food such as nuts • Changes in weather • Respiratory infections • Emotions, stress and anxiety</a:t>
            </a:r>
            <a:endParaRPr lang="en-AU" sz="1900" dirty="0"/>
          </a:p>
        </p:txBody>
      </p:sp>
    </p:spTree>
    <p:extLst>
      <p:ext uri="{BB962C8B-B14F-4D97-AF65-F5344CB8AC3E}">
        <p14:creationId xmlns:p14="http://schemas.microsoft.com/office/powerpoint/2010/main" val="29082030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89" name="Rectangle 3278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CE9DDE-A888-DAA7-3DC0-BE05FD3AEED3}"/>
              </a:ext>
            </a:extLst>
          </p:cNvPr>
          <p:cNvSpPr>
            <a:spLocks noGrp="1"/>
          </p:cNvSpPr>
          <p:nvPr>
            <p:ph type="title"/>
          </p:nvPr>
        </p:nvSpPr>
        <p:spPr>
          <a:xfrm>
            <a:off x="630936" y="640080"/>
            <a:ext cx="4818888" cy="1481328"/>
          </a:xfrm>
        </p:spPr>
        <p:txBody>
          <a:bodyPr anchor="b">
            <a:normAutofit/>
          </a:bodyPr>
          <a:lstStyle/>
          <a:p>
            <a:r>
              <a:rPr lang="en-AU" sz="5000"/>
              <a:t>Asthma Treatment</a:t>
            </a:r>
          </a:p>
        </p:txBody>
      </p:sp>
      <p:sp>
        <p:nvSpPr>
          <p:cNvPr id="32790"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9692536-43A3-8D38-1903-D02E0A4FA6AF}"/>
              </a:ext>
            </a:extLst>
          </p:cNvPr>
          <p:cNvSpPr>
            <a:spLocks noGrp="1"/>
          </p:cNvSpPr>
          <p:nvPr>
            <p:ph idx="1"/>
          </p:nvPr>
        </p:nvSpPr>
        <p:spPr>
          <a:xfrm>
            <a:off x="630936" y="2660904"/>
            <a:ext cx="4818888" cy="3547872"/>
          </a:xfrm>
        </p:spPr>
        <p:txBody>
          <a:bodyPr anchor="t">
            <a:normAutofit/>
          </a:bodyPr>
          <a:lstStyle/>
          <a:p>
            <a:r>
              <a:rPr lang="en-AU" sz="1900" dirty="0"/>
              <a:t>4 x 4 x 4 Method </a:t>
            </a:r>
          </a:p>
          <a:p>
            <a:endParaRPr lang="en-AU" sz="2200" dirty="0"/>
          </a:p>
        </p:txBody>
      </p:sp>
      <p:pic>
        <p:nvPicPr>
          <p:cNvPr id="32770" name="Picture 2" descr="Asthma flare-up - Asthma WA">
            <a:extLst>
              <a:ext uri="{FF2B5EF4-FFF2-40B4-BE49-F238E27FC236}">
                <a16:creationId xmlns:a16="http://schemas.microsoft.com/office/drawing/2014/main" id="{706D9739-BCDE-5140-1BFA-C5A23345EF9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48399" y="640080"/>
            <a:ext cx="3960266"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166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23" name="Rectangle 3482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4BA408-4607-65B6-4D84-59FAF8FA0946}"/>
              </a:ext>
            </a:extLst>
          </p:cNvPr>
          <p:cNvSpPr>
            <a:spLocks noGrp="1"/>
          </p:cNvSpPr>
          <p:nvPr>
            <p:ph type="title"/>
          </p:nvPr>
        </p:nvSpPr>
        <p:spPr>
          <a:xfrm>
            <a:off x="630936" y="639520"/>
            <a:ext cx="3429000" cy="1719072"/>
          </a:xfrm>
        </p:spPr>
        <p:txBody>
          <a:bodyPr anchor="b">
            <a:normAutofit/>
          </a:bodyPr>
          <a:lstStyle/>
          <a:p>
            <a:r>
              <a:rPr lang="en-AU" sz="5400"/>
              <a:t>Sprains and Strains</a:t>
            </a:r>
          </a:p>
        </p:txBody>
      </p:sp>
      <p:sp>
        <p:nvSpPr>
          <p:cNvPr id="3482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4EF4AF2-AD7D-E105-9544-24B13E9E8EEB}"/>
              </a:ext>
            </a:extLst>
          </p:cNvPr>
          <p:cNvSpPr>
            <a:spLocks noGrp="1"/>
          </p:cNvSpPr>
          <p:nvPr>
            <p:ph idx="1"/>
          </p:nvPr>
        </p:nvSpPr>
        <p:spPr>
          <a:xfrm>
            <a:off x="630936" y="2807208"/>
            <a:ext cx="3429000" cy="3410712"/>
          </a:xfrm>
        </p:spPr>
        <p:txBody>
          <a:bodyPr anchor="t">
            <a:normAutofit/>
          </a:bodyPr>
          <a:lstStyle/>
          <a:p>
            <a:r>
              <a:rPr lang="en-AU" sz="1900" dirty="0"/>
              <a:t>RICER</a:t>
            </a:r>
          </a:p>
          <a:p>
            <a:pPr marL="0" indent="0">
              <a:buNone/>
            </a:pPr>
            <a:endParaRPr lang="en-AU" sz="1900" dirty="0"/>
          </a:p>
          <a:p>
            <a:r>
              <a:rPr lang="en-AU" sz="1900" dirty="0"/>
              <a:t>Rest </a:t>
            </a:r>
          </a:p>
          <a:p>
            <a:r>
              <a:rPr lang="en-AU" sz="1900" dirty="0"/>
              <a:t>Ice </a:t>
            </a:r>
          </a:p>
          <a:p>
            <a:r>
              <a:rPr lang="en-AU" sz="1900" dirty="0"/>
              <a:t>Compression </a:t>
            </a:r>
          </a:p>
          <a:p>
            <a:r>
              <a:rPr lang="en-AU" sz="1900" dirty="0"/>
              <a:t>Elevation </a:t>
            </a:r>
          </a:p>
          <a:p>
            <a:r>
              <a:rPr lang="en-AU" sz="1900" dirty="0" err="1"/>
              <a:t>Referal</a:t>
            </a:r>
            <a:r>
              <a:rPr lang="en-AU" sz="1900" dirty="0"/>
              <a:t> </a:t>
            </a:r>
          </a:p>
        </p:txBody>
      </p:sp>
      <p:pic>
        <p:nvPicPr>
          <p:cNvPr id="34818" name="Picture 2" descr="Sprained Ankle Symptoms &amp; Pain Treatment | Advanced Foot &amp; Ankle">
            <a:extLst>
              <a:ext uri="{FF2B5EF4-FFF2-40B4-BE49-F238E27FC236}">
                <a16:creationId xmlns:a16="http://schemas.microsoft.com/office/drawing/2014/main" id="{4F6758BB-DB77-FA4D-C861-E52AD2F118B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6" y="738180"/>
            <a:ext cx="6903720" cy="5381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9207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7" name="Rectangle 3584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842" name="Picture 2">
            <a:extLst>
              <a:ext uri="{FF2B5EF4-FFF2-40B4-BE49-F238E27FC236}">
                <a16:creationId xmlns:a16="http://schemas.microsoft.com/office/drawing/2014/main" id="{7D2649A9-55DC-8D2A-F2F1-D6685EF4A6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90" t="8965" r="15763"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35849" name="Rectangle 3584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559E71-56BA-FD7D-A652-1969CEC37505}"/>
              </a:ext>
            </a:extLst>
          </p:cNvPr>
          <p:cNvSpPr>
            <a:spLocks noGrp="1"/>
          </p:cNvSpPr>
          <p:nvPr>
            <p:ph type="title"/>
          </p:nvPr>
        </p:nvSpPr>
        <p:spPr>
          <a:xfrm>
            <a:off x="256793" y="-40259"/>
            <a:ext cx="5590851" cy="655191"/>
          </a:xfrm>
        </p:spPr>
        <p:txBody>
          <a:bodyPr anchor="b">
            <a:normAutofit/>
          </a:bodyPr>
          <a:lstStyle/>
          <a:p>
            <a:r>
              <a:rPr lang="en-AU" sz="2800" dirty="0"/>
              <a:t>Communicate Details of Incident</a:t>
            </a:r>
          </a:p>
        </p:txBody>
      </p:sp>
      <p:sp>
        <p:nvSpPr>
          <p:cNvPr id="35851" name="Rectangle 3585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5853" name="Rectangle 3585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CB4836F-F2A1-DBA7-ED69-288796F2524C}"/>
              </a:ext>
            </a:extLst>
          </p:cNvPr>
          <p:cNvSpPr>
            <a:spLocks noGrp="1"/>
          </p:cNvSpPr>
          <p:nvPr>
            <p:ph idx="1"/>
          </p:nvPr>
        </p:nvSpPr>
        <p:spPr>
          <a:xfrm>
            <a:off x="424815" y="1145289"/>
            <a:ext cx="3438906" cy="3207258"/>
          </a:xfrm>
        </p:spPr>
        <p:txBody>
          <a:bodyPr anchor="t">
            <a:noAutofit/>
          </a:bodyPr>
          <a:lstStyle/>
          <a:p>
            <a:r>
              <a:rPr lang="en-AU" sz="1900" dirty="0"/>
              <a:t>Incident report forms must include the following </a:t>
            </a:r>
          </a:p>
          <a:p>
            <a:r>
              <a:rPr lang="en-AU" sz="1900" dirty="0"/>
              <a:t>Date and time of incident</a:t>
            </a:r>
          </a:p>
          <a:p>
            <a:r>
              <a:rPr lang="en-AU" sz="1900" dirty="0"/>
              <a:t>Casualty details </a:t>
            </a:r>
          </a:p>
          <a:p>
            <a:r>
              <a:rPr lang="en-AU" sz="1900" dirty="0"/>
              <a:t>Contact details </a:t>
            </a:r>
          </a:p>
          <a:p>
            <a:r>
              <a:rPr lang="en-AU" sz="1900" dirty="0"/>
              <a:t>Location of the incident</a:t>
            </a:r>
          </a:p>
          <a:p>
            <a:r>
              <a:rPr lang="en-AU" sz="1900" dirty="0"/>
              <a:t>Description of the injury</a:t>
            </a:r>
          </a:p>
          <a:p>
            <a:r>
              <a:rPr lang="en-AU" sz="1900" dirty="0"/>
              <a:t>Vital signs </a:t>
            </a:r>
          </a:p>
          <a:p>
            <a:r>
              <a:rPr lang="en-AU" sz="1900" dirty="0"/>
              <a:t>Fluid output</a:t>
            </a:r>
          </a:p>
          <a:p>
            <a:r>
              <a:rPr lang="en-AU" sz="1900" dirty="0"/>
              <a:t>Treatment</a:t>
            </a:r>
          </a:p>
          <a:p>
            <a:r>
              <a:rPr lang="en-AU" sz="1900" dirty="0"/>
              <a:t>Referral</a:t>
            </a:r>
          </a:p>
          <a:p>
            <a:r>
              <a:rPr lang="en-AU" sz="1900" dirty="0"/>
              <a:t>Witness</a:t>
            </a:r>
          </a:p>
          <a:p>
            <a:r>
              <a:rPr lang="en-AU" sz="1900" dirty="0"/>
              <a:t>Signatures</a:t>
            </a:r>
          </a:p>
        </p:txBody>
      </p:sp>
    </p:spTree>
    <p:extLst>
      <p:ext uri="{BB962C8B-B14F-4D97-AF65-F5344CB8AC3E}">
        <p14:creationId xmlns:p14="http://schemas.microsoft.com/office/powerpoint/2010/main" val="28687542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6A7E0D-E99A-BB0D-6900-50FA79705B6D}"/>
              </a:ext>
            </a:extLst>
          </p:cNvPr>
          <p:cNvSpPr>
            <a:spLocks noGrp="1"/>
          </p:cNvSpPr>
          <p:nvPr>
            <p:ph type="title"/>
          </p:nvPr>
        </p:nvSpPr>
        <p:spPr>
          <a:xfrm>
            <a:off x="640080" y="325369"/>
            <a:ext cx="4368602" cy="807811"/>
          </a:xfrm>
        </p:spPr>
        <p:txBody>
          <a:bodyPr anchor="b">
            <a:normAutofit fontScale="90000"/>
          </a:bodyPr>
          <a:lstStyle/>
          <a:p>
            <a:r>
              <a:rPr lang="en-AU" sz="5400" dirty="0"/>
              <a:t>Debriefing</a:t>
            </a:r>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5E77278-8B0F-282B-CCEF-CDE72BA3B991}"/>
              </a:ext>
            </a:extLst>
          </p:cNvPr>
          <p:cNvSpPr>
            <a:spLocks noGrp="1"/>
          </p:cNvSpPr>
          <p:nvPr>
            <p:ph idx="1"/>
          </p:nvPr>
        </p:nvSpPr>
        <p:spPr>
          <a:xfrm>
            <a:off x="469662" y="1168278"/>
            <a:ext cx="4243589" cy="3320668"/>
          </a:xfrm>
        </p:spPr>
        <p:txBody>
          <a:bodyPr>
            <a:noAutofit/>
          </a:bodyPr>
          <a:lstStyle/>
          <a:p>
            <a:r>
              <a:rPr lang="en-US" sz="1900" dirty="0"/>
              <a:t>Debriefing is about discussing the incident and working to put the abnormal event into perspective to enable a person to recover and move on from the incident.</a:t>
            </a:r>
          </a:p>
          <a:p>
            <a:r>
              <a:rPr lang="en-US" sz="1900" dirty="0"/>
              <a:t>Debriefing aims to: </a:t>
            </a:r>
          </a:p>
          <a:p>
            <a:r>
              <a:rPr lang="en-US" sz="1900" dirty="0"/>
              <a:t>Lessen the impact of the trauma </a:t>
            </a:r>
          </a:p>
          <a:p>
            <a:r>
              <a:rPr lang="en-US" sz="1900" dirty="0"/>
              <a:t>Assist those involved in the incident to recover </a:t>
            </a:r>
          </a:p>
          <a:p>
            <a:r>
              <a:rPr lang="en-US" sz="1900" dirty="0"/>
              <a:t>Identify those who may require additional assistance </a:t>
            </a:r>
          </a:p>
          <a:p>
            <a:r>
              <a:rPr lang="en-US" sz="1900" dirty="0"/>
              <a:t>Make improvements to systems and processes to avoid or be prepared for similar incidents in the future (most applicable for workplace-related</a:t>
            </a:r>
            <a:endParaRPr lang="en-AU" sz="1900" dirty="0"/>
          </a:p>
        </p:txBody>
      </p:sp>
      <p:pic>
        <p:nvPicPr>
          <p:cNvPr id="4" name="Picture 2" descr="Debriefing - PBIS - PENT">
            <a:extLst>
              <a:ext uri="{FF2B5EF4-FFF2-40B4-BE49-F238E27FC236}">
                <a16:creationId xmlns:a16="http://schemas.microsoft.com/office/drawing/2014/main" id="{492F6DEE-A42E-8965-3EF4-02637A9290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523" r="12524"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064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TotalTime>
  <Words>1377</Words>
  <Application>Microsoft Macintosh PowerPoint</Application>
  <PresentationFormat>Widescreen</PresentationFormat>
  <Paragraphs>216</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Calibri Light</vt:lpstr>
      <vt:lpstr>Office Theme</vt:lpstr>
      <vt:lpstr>HLTAID011</vt:lpstr>
      <vt:lpstr>Teacher Note </vt:lpstr>
      <vt:lpstr>The Four P’s of First Aid Response</vt:lpstr>
      <vt:lpstr>The Good Samaritan Act </vt:lpstr>
      <vt:lpstr>Recognising an Emergency Situation</vt:lpstr>
      <vt:lpstr>Identifying and Preparing for Hazards</vt:lpstr>
      <vt:lpstr>Protecting Yourself and Others</vt:lpstr>
      <vt:lpstr>DRSABCD</vt:lpstr>
      <vt:lpstr>Dangers </vt:lpstr>
      <vt:lpstr>Responsive </vt:lpstr>
      <vt:lpstr>Send for Help 000 or 112</vt:lpstr>
      <vt:lpstr>Open Airway</vt:lpstr>
      <vt:lpstr>Normal Breathing</vt:lpstr>
      <vt:lpstr>Start CPR</vt:lpstr>
      <vt:lpstr>Attach Defibrillator</vt:lpstr>
      <vt:lpstr>Conditions that will require first aid management</vt:lpstr>
      <vt:lpstr>Conditions that will require first aid management</vt:lpstr>
      <vt:lpstr>Bleeding </vt:lpstr>
      <vt:lpstr>Managing a Bleed</vt:lpstr>
      <vt:lpstr>Management of Nose Bleeds</vt:lpstr>
      <vt:lpstr>Burn Wounds</vt:lpstr>
      <vt:lpstr>Cardiac Conditions &amp; Chain of Survival</vt:lpstr>
      <vt:lpstr>Crush Injuries</vt:lpstr>
      <vt:lpstr>Diabetes </vt:lpstr>
      <vt:lpstr>Envenomation</vt:lpstr>
      <vt:lpstr>Hypothermia and Hyperthermia </vt:lpstr>
      <vt:lpstr>STROKE</vt:lpstr>
      <vt:lpstr>SHOCK</vt:lpstr>
      <vt:lpstr>Treating Eye Injuries</vt:lpstr>
      <vt:lpstr>Ear Injuries</vt:lpstr>
      <vt:lpstr>Dislocations</vt:lpstr>
      <vt:lpstr>Fractures</vt:lpstr>
      <vt:lpstr>Elevation Sling</vt:lpstr>
      <vt:lpstr>Arm Sling</vt:lpstr>
      <vt:lpstr>Collar and Cuff Sling</vt:lpstr>
      <vt:lpstr>Seizures and Epilepsy</vt:lpstr>
      <vt:lpstr>Asthma</vt:lpstr>
      <vt:lpstr>Asthma Treatment</vt:lpstr>
      <vt:lpstr>Sprains and Strains</vt:lpstr>
      <vt:lpstr>Communicate Details of Incident</vt:lpstr>
      <vt:lpstr>Debriefing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HLTAID001</dc:title>
  <dc:creator>Martin Wawzrynczak</dc:creator>
  <cp:lastModifiedBy>Joshua Miller</cp:lastModifiedBy>
  <cp:revision>5</cp:revision>
  <dcterms:created xsi:type="dcterms:W3CDTF">2023-01-31T23:30:41Z</dcterms:created>
  <dcterms:modified xsi:type="dcterms:W3CDTF">2023-02-01T07:43:40Z</dcterms:modified>
</cp:coreProperties>
</file>