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82" r:id="rId7"/>
    <p:sldId id="260" r:id="rId8"/>
    <p:sldId id="261" r:id="rId9"/>
    <p:sldId id="262" r:id="rId10"/>
    <p:sldId id="283" r:id="rId11"/>
    <p:sldId id="263" r:id="rId12"/>
    <p:sldId id="264" r:id="rId13"/>
    <p:sldId id="265" r:id="rId14"/>
    <p:sldId id="284" r:id="rId15"/>
    <p:sldId id="266" r:id="rId16"/>
    <p:sldId id="286" r:id="rId17"/>
    <p:sldId id="267" r:id="rId18"/>
    <p:sldId id="268" r:id="rId19"/>
    <p:sldId id="272" r:id="rId20"/>
    <p:sldId id="270" r:id="rId21"/>
    <p:sldId id="273" r:id="rId22"/>
    <p:sldId id="269" r:id="rId23"/>
    <p:sldId id="274" r:id="rId24"/>
    <p:sldId id="271" r:id="rId25"/>
    <p:sldId id="278" r:id="rId26"/>
    <p:sldId id="279" r:id="rId27"/>
    <p:sldId id="289" r:id="rId28"/>
    <p:sldId id="290" r:id="rId29"/>
    <p:sldId id="297" r:id="rId30"/>
    <p:sldId id="291" r:id="rId31"/>
    <p:sldId id="280" r:id="rId32"/>
    <p:sldId id="292" r:id="rId33"/>
    <p:sldId id="293" r:id="rId34"/>
    <p:sldId id="294" r:id="rId35"/>
    <p:sldId id="295" r:id="rId36"/>
    <p:sldId id="296" r:id="rId37"/>
    <p:sldId id="281" r:id="rId38"/>
  </p:sldIdLst>
  <p:sldSz cx="18288000" cy="10287000"/>
  <p:notesSz cx="6858000" cy="9144000"/>
  <p:embeddedFontLst>
    <p:embeddedFont>
      <p:font typeface="Arimo Bold" panose="020B0704020202020204" pitchFamily="34" charset="0"/>
      <p:regular r:id="rId39"/>
      <p:bold r:id="rId40"/>
    </p:embeddedFont>
    <p:embeddedFont>
      <p:font typeface="Handy Casual" pitchFamily="2" charset="77"/>
      <p:regular r:id="rId41"/>
    </p:embeddedFont>
    <p:embeddedFont>
      <p:font typeface="Krabuler" pitchFamily="2" charset="77"/>
      <p:regular r:id="rId42"/>
    </p:embeddedFont>
    <p:embeddedFont>
      <p:font typeface="Montserrat Bold" pitchFamily="2" charset="77"/>
      <p:regular r:id="rId43"/>
      <p:bold r:id="rId44"/>
      <p:italic r:id="rId45"/>
      <p:boldItalic r:id="rId46"/>
    </p:embeddedFont>
    <p:embeddedFont>
      <p:font typeface="Pompiere" panose="02000000000000000000" pitchFamily="2" charset="77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8" autoAdjust="0"/>
    <p:restoredTop sz="94564" autoAdjust="0"/>
  </p:normalViewPr>
  <p:slideViewPr>
    <p:cSldViewPr>
      <p:cViewPr>
        <p:scale>
          <a:sx n="66" d="100"/>
          <a:sy n="66" d="100"/>
        </p:scale>
        <p:origin x="150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8.svg"/><Relationship Id="rId3" Type="http://schemas.openxmlformats.org/officeDocument/2006/relationships/image" Target="../media/image20.svg"/><Relationship Id="rId7" Type="http://schemas.openxmlformats.org/officeDocument/2006/relationships/image" Target="../media/image35.svg"/><Relationship Id="rId12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44.png"/><Relationship Id="rId4" Type="http://schemas.openxmlformats.org/officeDocument/2006/relationships/image" Target="../media/image15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45.png"/><Relationship Id="rId4" Type="http://schemas.openxmlformats.org/officeDocument/2006/relationships/image" Target="../media/image15.png"/><Relationship Id="rId9" Type="http://schemas.openxmlformats.org/officeDocument/2006/relationships/image" Target="../media/image4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48.png"/><Relationship Id="rId4" Type="http://schemas.openxmlformats.org/officeDocument/2006/relationships/image" Target="../media/image16.sv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6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6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0.svg"/><Relationship Id="rId7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0.svg"/><Relationship Id="rId7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7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0.svg"/><Relationship Id="rId7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0.svg"/><Relationship Id="rId7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svg"/><Relationship Id="rId7" Type="http://schemas.openxmlformats.org/officeDocument/2006/relationships/image" Target="../media/image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0.svg"/><Relationship Id="rId7" Type="http://schemas.openxmlformats.org/officeDocument/2006/relationships/image" Target="../media/image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3.svg"/><Relationship Id="rId7" Type="http://schemas.openxmlformats.org/officeDocument/2006/relationships/image" Target="../media/image18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4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hyperlink" Target="https://www.worksafe.vic.gov.au/resources/how-worksafe-applies-law-relation-identifying-and-understanding-hazards-and-risk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8.jpeg"/><Relationship Id="rId7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700429" y="-290438"/>
            <a:ext cx="16392597" cy="9548738"/>
            <a:chOff x="0" y="0"/>
            <a:chExt cx="21856796" cy="12731651"/>
          </a:xfrm>
        </p:grpSpPr>
        <p:sp>
          <p:nvSpPr>
            <p:cNvPr id="5" name="Freeform 5"/>
            <p:cNvSpPr/>
            <p:nvPr/>
          </p:nvSpPr>
          <p:spPr>
            <a:xfrm rot="-860641">
              <a:off x="2182626" y="1421844"/>
              <a:ext cx="2317144" cy="2110707"/>
            </a:xfrm>
            <a:custGeom>
              <a:avLst/>
              <a:gdLst/>
              <a:ahLst/>
              <a:cxnLst/>
              <a:rect l="l" t="t" r="r" b="b"/>
              <a:pathLst>
                <a:path w="2317144" h="2110707">
                  <a:moveTo>
                    <a:pt x="0" y="0"/>
                  </a:moveTo>
                  <a:lnTo>
                    <a:pt x="2317144" y="0"/>
                  </a:lnTo>
                  <a:lnTo>
                    <a:pt x="2317144" y="2110707"/>
                  </a:lnTo>
                  <a:lnTo>
                    <a:pt x="0" y="2110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147116"/>
              <a:ext cx="4950849" cy="5664587"/>
            </a:xfrm>
            <a:custGeom>
              <a:avLst/>
              <a:gdLst/>
              <a:ahLst/>
              <a:cxnLst/>
              <a:rect l="l" t="t" r="r" b="b"/>
              <a:pathLst>
                <a:path w="4950849" h="5664587">
                  <a:moveTo>
                    <a:pt x="0" y="0"/>
                  </a:moveTo>
                  <a:lnTo>
                    <a:pt x="4950849" y="0"/>
                  </a:lnTo>
                  <a:lnTo>
                    <a:pt x="4950849" y="5664587"/>
                  </a:lnTo>
                  <a:lnTo>
                    <a:pt x="0" y="5664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104772" y="2916406"/>
              <a:ext cx="8767040" cy="2846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60"/>
                </a:lnSpc>
              </a:pPr>
              <a:r>
                <a:rPr lang="en-US" sz="15616" spc="343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</a:rPr>
                <a:t>Breaking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518995" y="6096084"/>
              <a:ext cx="14705633" cy="3151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12"/>
                </a:lnSpc>
              </a:pPr>
              <a:r>
                <a:rPr lang="en-US" sz="17184" spc="189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</a:rPr>
                <a:t>DOWN </a:t>
              </a:r>
            </a:p>
          </p:txBody>
        </p:sp>
        <p:sp>
          <p:nvSpPr>
            <p:cNvPr id="9" name="Freeform 9"/>
            <p:cNvSpPr/>
            <p:nvPr/>
          </p:nvSpPr>
          <p:spPr>
            <a:xfrm rot="-9379677" flipV="1">
              <a:off x="12804600" y="753147"/>
              <a:ext cx="4822703" cy="5110765"/>
            </a:xfrm>
            <a:custGeom>
              <a:avLst/>
              <a:gdLst/>
              <a:ahLst/>
              <a:cxnLst/>
              <a:rect l="l" t="t" r="r" b="b"/>
              <a:pathLst>
                <a:path w="4822703" h="5110765">
                  <a:moveTo>
                    <a:pt x="0" y="5110764"/>
                  </a:moveTo>
                  <a:lnTo>
                    <a:pt x="4822703" y="5110764"/>
                  </a:lnTo>
                  <a:lnTo>
                    <a:pt x="4822703" y="0"/>
                  </a:lnTo>
                  <a:lnTo>
                    <a:pt x="0" y="0"/>
                  </a:lnTo>
                  <a:lnTo>
                    <a:pt x="0" y="5110764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-1399026">
              <a:off x="19007287" y="2921589"/>
              <a:ext cx="2292618" cy="3286908"/>
            </a:xfrm>
            <a:custGeom>
              <a:avLst/>
              <a:gdLst/>
              <a:ahLst/>
              <a:cxnLst/>
              <a:rect l="l" t="t" r="r" b="b"/>
              <a:pathLst>
                <a:path w="2292618" h="3286908">
                  <a:moveTo>
                    <a:pt x="0" y="0"/>
                  </a:moveTo>
                  <a:lnTo>
                    <a:pt x="2292618" y="0"/>
                  </a:lnTo>
                  <a:lnTo>
                    <a:pt x="2292618" y="3286907"/>
                  </a:lnTo>
                  <a:lnTo>
                    <a:pt x="0" y="3286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628689" y="9580555"/>
              <a:ext cx="14705633" cy="3151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012"/>
                </a:lnSpc>
              </a:pPr>
              <a:r>
                <a:rPr lang="en-US" sz="17184" spc="189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</a:rPr>
                <a:t>EXAM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522024" y="4702793"/>
            <a:ext cx="6737276" cy="5584207"/>
            <a:chOff x="0" y="0"/>
            <a:chExt cx="8983035" cy="744561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14325"/>
              <a:ext cx="8767040" cy="2846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460"/>
                </a:lnSpc>
              </a:pPr>
              <a:r>
                <a:rPr lang="en-US" sz="15616" spc="343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</a:rPr>
                <a:t>the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15996" y="3313029"/>
              <a:ext cx="8767040" cy="413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920"/>
                </a:lnSpc>
              </a:pPr>
              <a:r>
                <a:rPr lang="en-US" sz="8000" spc="176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</a:rPr>
                <a:t>2024 exam &amp; looking ahead to what is to come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B9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AB5B9-F4C4-ABBD-7316-8864E058C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F12CB817-641C-887B-8B4A-DB99E953E899}"/>
              </a:ext>
            </a:extLst>
          </p:cNvPr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3CDBC07-E0FD-FDCD-7868-06C4C9F62904}"/>
              </a:ext>
            </a:extLst>
          </p:cNvPr>
          <p:cNvSpPr/>
          <p:nvPr/>
        </p:nvSpPr>
        <p:spPr>
          <a:xfrm rot="-1568932">
            <a:off x="1485922" y="15368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6E1040D-BBBA-7347-EBC7-F1BB625C7102}"/>
              </a:ext>
            </a:extLst>
          </p:cNvPr>
          <p:cNvSpPr/>
          <p:nvPr/>
        </p:nvSpPr>
        <p:spPr>
          <a:xfrm rot="240727">
            <a:off x="3193661" y="85748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116AD48-E0D8-7EA7-C271-049154F21B21}"/>
              </a:ext>
            </a:extLst>
          </p:cNvPr>
          <p:cNvSpPr txBox="1"/>
          <p:nvPr/>
        </p:nvSpPr>
        <p:spPr>
          <a:xfrm>
            <a:off x="4089034" y="1745214"/>
            <a:ext cx="13722635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about the rest of them?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27DE122-418B-58C1-712D-3C53A5248F68}"/>
              </a:ext>
            </a:extLst>
          </p:cNvPr>
          <p:cNvSpPr txBox="1"/>
          <p:nvPr/>
        </p:nvSpPr>
        <p:spPr>
          <a:xfrm>
            <a:off x="3136782" y="3625501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rgbClr val="FFFF00"/>
                </a:solidFill>
                <a:latin typeface="Krabuler"/>
                <a:ea typeface="Krabuler"/>
                <a:cs typeface="Krabuler"/>
                <a:sym typeface="Krabuler"/>
              </a:rPr>
              <a:t>Explain – 4 times (1 secondary)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id="{BC6C42D4-126D-49A9-30A9-9469F79CE269}"/>
              </a:ext>
            </a:extLst>
          </p:cNvPr>
          <p:cNvSpPr txBox="1"/>
          <p:nvPr/>
        </p:nvSpPr>
        <p:spPr>
          <a:xfrm>
            <a:off x="3136782" y="4295617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rgbClr val="FFFF00"/>
                </a:solidFill>
                <a:latin typeface="Krabuler"/>
                <a:ea typeface="Krabuler"/>
                <a:cs typeface="Krabuler"/>
                <a:sym typeface="Krabuler"/>
              </a:rPr>
              <a:t>Justify – 4 times (3 secondary)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C949FF6B-628E-08F1-A149-E7CDC32ACD8E}"/>
              </a:ext>
            </a:extLst>
          </p:cNvPr>
          <p:cNvSpPr txBox="1"/>
          <p:nvPr/>
        </p:nvSpPr>
        <p:spPr>
          <a:xfrm>
            <a:off x="3136782" y="4931993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Suggest – 4 times 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0A73762D-2067-072A-9FCC-7A41E339DD8A}"/>
              </a:ext>
            </a:extLst>
          </p:cNvPr>
          <p:cNvSpPr txBox="1"/>
          <p:nvPr/>
        </p:nvSpPr>
        <p:spPr>
          <a:xfrm>
            <a:off x="3136782" y="5568369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Explain – 4 times (1 secondary)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096F4414-212F-00DA-F452-4FFFD61AE50F}"/>
              </a:ext>
            </a:extLst>
          </p:cNvPr>
          <p:cNvSpPr txBox="1"/>
          <p:nvPr/>
        </p:nvSpPr>
        <p:spPr>
          <a:xfrm>
            <a:off x="3136782" y="6204745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Outline – 3 times (1 secondary)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4405A338-9958-7664-5C3A-4BD5D4F4A978}"/>
              </a:ext>
            </a:extLst>
          </p:cNvPr>
          <p:cNvSpPr txBox="1"/>
          <p:nvPr/>
        </p:nvSpPr>
        <p:spPr>
          <a:xfrm>
            <a:off x="3136782" y="6841121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Define – 2 times 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E50B3C8A-94E3-EFDD-1FA1-310D6D782A41}"/>
              </a:ext>
            </a:extLst>
          </p:cNvPr>
          <p:cNvSpPr txBox="1"/>
          <p:nvPr/>
        </p:nvSpPr>
        <p:spPr>
          <a:xfrm>
            <a:off x="3136782" y="7477497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chemeClr val="bg1"/>
                </a:solidFill>
                <a:latin typeface="Krabuler"/>
                <a:ea typeface="Krabuler"/>
                <a:cs typeface="Krabuler"/>
                <a:sym typeface="Krabuler"/>
              </a:rPr>
              <a:t>Discuss – 2 times (2 secondary) 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DD860462-3CFE-18A0-54F7-78D9744BA6C9}"/>
              </a:ext>
            </a:extLst>
          </p:cNvPr>
          <p:cNvSpPr txBox="1"/>
          <p:nvPr/>
        </p:nvSpPr>
        <p:spPr>
          <a:xfrm>
            <a:off x="3172094" y="8113873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chemeClr val="bg1"/>
                </a:solidFill>
                <a:latin typeface="Krabuler"/>
                <a:ea typeface="Krabuler"/>
                <a:cs typeface="Krabuler"/>
                <a:sym typeface="Krabuler"/>
              </a:rPr>
              <a:t>How – 1 time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F3E3F52D-A9B3-FE91-0188-52E3EEFF9A50}"/>
              </a:ext>
            </a:extLst>
          </p:cNvPr>
          <p:cNvSpPr txBox="1"/>
          <p:nvPr/>
        </p:nvSpPr>
        <p:spPr>
          <a:xfrm>
            <a:off x="3134923" y="8750249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Provide – 1 time secondary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95484E02-1F9B-E41E-351B-3BA918959A19}"/>
              </a:ext>
            </a:extLst>
          </p:cNvPr>
          <p:cNvSpPr txBox="1"/>
          <p:nvPr/>
        </p:nvSpPr>
        <p:spPr>
          <a:xfrm>
            <a:off x="3133064" y="9383285"/>
            <a:ext cx="10173004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3680" i="1" spc="96" dirty="0">
                <a:solidFill>
                  <a:schemeClr val="bg1"/>
                </a:solidFill>
                <a:latin typeface="Krabuler"/>
                <a:ea typeface="Krabuler"/>
                <a:cs typeface="Krabuler"/>
                <a:sym typeface="Krabuler"/>
              </a:rPr>
              <a:t>Evaluate – 1 time</a:t>
            </a:r>
          </a:p>
        </p:txBody>
      </p:sp>
      <p:sp>
        <p:nvSpPr>
          <p:cNvPr id="2" name="TextBox 25">
            <a:extLst>
              <a:ext uri="{FF2B5EF4-FFF2-40B4-BE49-F238E27FC236}">
                <a16:creationId xmlns:a16="http://schemas.microsoft.com/office/drawing/2014/main" id="{0129BD7D-8ABD-251D-236B-8CE0C3632D42}"/>
              </a:ext>
            </a:extLst>
          </p:cNvPr>
          <p:cNvSpPr txBox="1"/>
          <p:nvPr/>
        </p:nvSpPr>
        <p:spPr>
          <a:xfrm>
            <a:off x="10950351" y="4007898"/>
            <a:ext cx="10173004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2000" i="1" spc="96" dirty="0">
                <a:solidFill>
                  <a:srgbClr val="FFFF00"/>
                </a:solidFill>
                <a:latin typeface="Krabuler"/>
                <a:ea typeface="Krabuler"/>
                <a:cs typeface="Krabuler"/>
                <a:sym typeface="Krabuler"/>
              </a:rPr>
              <a:t>Yellow is a big jump from previous years</a:t>
            </a: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A230025D-EC88-66E7-377D-F567FEBF7F4A}"/>
              </a:ext>
            </a:extLst>
          </p:cNvPr>
          <p:cNvSpPr txBox="1"/>
          <p:nvPr/>
        </p:nvSpPr>
        <p:spPr>
          <a:xfrm>
            <a:off x="10668000" y="7509486"/>
            <a:ext cx="10173004" cy="416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4"/>
              </a:lnSpc>
              <a:spcBef>
                <a:spcPct val="0"/>
              </a:spcBef>
            </a:pPr>
            <a:r>
              <a:rPr lang="en-US" sz="2000" i="1" spc="96" dirty="0">
                <a:solidFill>
                  <a:schemeClr val="bg1"/>
                </a:solidFill>
                <a:latin typeface="Krabuler"/>
                <a:ea typeface="Krabuler"/>
                <a:cs typeface="Krabuler"/>
                <a:sym typeface="Krabuler"/>
              </a:rPr>
              <a:t>White is a new trigger from past exams</a:t>
            </a:r>
          </a:p>
        </p:txBody>
      </p:sp>
    </p:spTree>
    <p:extLst>
      <p:ext uri="{BB962C8B-B14F-4D97-AF65-F5344CB8AC3E}">
        <p14:creationId xmlns:p14="http://schemas.microsoft.com/office/powerpoint/2010/main" val="2531950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11844566" y="850197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 flipH="1">
            <a:off x="-5615823" y="3268102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32289" flipH="1">
            <a:off x="12307384" y="-263482"/>
            <a:ext cx="5940956" cy="4828377"/>
          </a:xfrm>
          <a:custGeom>
            <a:avLst/>
            <a:gdLst/>
            <a:ahLst/>
            <a:cxnLst/>
            <a:rect l="l" t="t" r="r" b="b"/>
            <a:pathLst>
              <a:path w="5940956" h="4828377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 rot="263213">
            <a:off x="13694403" y="291963"/>
            <a:ext cx="4592383" cy="3331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2"/>
              </a:lnSpc>
            </a:pPr>
            <a:r>
              <a:rPr lang="en-US" sz="701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HOW DOES THIS COMPARE?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588156" y="104775"/>
          <a:ext cx="7338785" cy="10077453"/>
        </p:xfrm>
        <a:graphic>
          <a:graphicData uri="http://schemas.openxmlformats.org/drawingml/2006/table">
            <a:tbl>
              <a:tblPr/>
              <a:tblGrid>
                <a:gridCol w="1484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1071"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Trigger word</a:t>
                      </a:r>
                      <a:endParaRPr lang="en-US" sz="1100" dirty="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2023 exam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2022 exam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2021 exam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2020 exam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2019 exam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Identify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8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16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State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9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9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Describe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 b="1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 dirty="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List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What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Explain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Provide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Define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Give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Indicate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Select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Why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Outline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8313">
                <a:tc>
                  <a:txBody>
                    <a:bodyPr/>
                    <a:lstStyle/>
                    <a:p>
                      <a:pPr algn="l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000000"/>
                          </a:solidFill>
                          <a:latin typeface="Arimo Bold"/>
                          <a:ea typeface="Arimo Bold"/>
                          <a:cs typeface="Arimo Bold"/>
                          <a:sym typeface="Arimo Bold"/>
                        </a:rPr>
                        <a:t>Justify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0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19"/>
                        </a:lnSpc>
                        <a:defRPr/>
                      </a:pPr>
                      <a:r>
                        <a:rPr lang="en-US" sz="1799" b="1" dirty="0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2</a:t>
                      </a:r>
                      <a:endParaRPr lang="en-US" sz="1100" dirty="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2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074390" y="1314543"/>
            <a:ext cx="12148746" cy="7912169"/>
            <a:chOff x="0" y="0"/>
            <a:chExt cx="16549709" cy="1077840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6486209" cy="10714903"/>
            </a:xfrm>
            <a:custGeom>
              <a:avLst/>
              <a:gdLst/>
              <a:ahLst/>
              <a:cxnLst/>
              <a:rect l="l" t="t" r="r" b="b"/>
              <a:pathLst>
                <a:path w="16486209" h="10714903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EF7B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6549709" cy="10778404"/>
            </a:xfrm>
            <a:custGeom>
              <a:avLst/>
              <a:gdLst/>
              <a:ahLst/>
              <a:cxnLst/>
              <a:rect l="l" t="t" r="r" b="b"/>
              <a:pathLst>
                <a:path w="16549709" h="10778404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3064865" y="4207368"/>
            <a:ext cx="1214874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32289" flipH="1">
            <a:off x="11596108" y="528183"/>
            <a:ext cx="5940956" cy="4828377"/>
          </a:xfrm>
          <a:custGeom>
            <a:avLst/>
            <a:gdLst/>
            <a:ahLst/>
            <a:cxnLst/>
            <a:rect l="l" t="t" r="r" b="b"/>
            <a:pathLst>
              <a:path w="5940956" h="4828377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1508112">
            <a:off x="514679" y="1463528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174569" y="4207368"/>
            <a:ext cx="4915968" cy="4915968"/>
          </a:xfrm>
          <a:custGeom>
            <a:avLst/>
            <a:gdLst/>
            <a:ahLst/>
            <a:cxnLst/>
            <a:rect l="l" t="t" r="r" b="b"/>
            <a:pathLst>
              <a:path w="4915968" h="4915968">
                <a:moveTo>
                  <a:pt x="0" y="0"/>
                </a:moveTo>
                <a:lnTo>
                  <a:pt x="4915967" y="0"/>
                </a:lnTo>
                <a:lnTo>
                  <a:pt x="4915967" y="4915968"/>
                </a:lnTo>
                <a:lnTo>
                  <a:pt x="0" y="49159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 rot="263213">
            <a:off x="12591808" y="1663097"/>
            <a:ext cx="4592383" cy="221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2"/>
              </a:lnSpc>
            </a:pPr>
            <a:r>
              <a:rPr lang="en-US" sz="701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2025 </a:t>
            </a:r>
          </a:p>
          <a:p>
            <a:pPr algn="ctr">
              <a:lnSpc>
                <a:spcPts val="8842"/>
              </a:lnSpc>
            </a:pPr>
            <a:r>
              <a:rPr lang="en-US" sz="701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4376" y="2724190"/>
            <a:ext cx="437616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33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Look for higher order stem words:</a:t>
            </a:r>
          </a:p>
          <a:p>
            <a:pPr algn="l">
              <a:lnSpc>
                <a:spcPts val="3399"/>
              </a:lnSpc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illustrate, evaluate, discuss </a:t>
            </a:r>
            <a:r>
              <a:rPr lang="en-US" sz="2499" dirty="0" err="1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etc</a:t>
            </a:r>
            <a:endParaRPr lang="en-US" sz="2499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097649" y="1904359"/>
            <a:ext cx="7800708" cy="717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31"/>
              </a:lnSpc>
            </a:pPr>
            <a:r>
              <a:rPr lang="en-US" sz="4399" spc="-3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does this mean for this year?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98003" y="2637302"/>
            <a:ext cx="4153690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Learn your knowledge evidence criteria and be particular about wording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9706356" y="4207368"/>
            <a:ext cx="4915968" cy="4915968"/>
          </a:xfrm>
          <a:custGeom>
            <a:avLst/>
            <a:gdLst/>
            <a:ahLst/>
            <a:cxnLst/>
            <a:rect l="l" t="t" r="r" b="b"/>
            <a:pathLst>
              <a:path w="4915968" h="4915968">
                <a:moveTo>
                  <a:pt x="0" y="0"/>
                </a:moveTo>
                <a:lnTo>
                  <a:pt x="4915968" y="0"/>
                </a:lnTo>
                <a:lnTo>
                  <a:pt x="4915968" y="4915968"/>
                </a:lnTo>
                <a:lnTo>
                  <a:pt x="0" y="4915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9401483" y="4687750"/>
            <a:ext cx="4993747" cy="45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299"/>
              </a:lnSpc>
              <a:buFont typeface="Arial"/>
              <a:buChar char="•"/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WHS protocols: Including risk identification and control measures.</a:t>
            </a:r>
          </a:p>
          <a:p>
            <a:pPr marL="539749" lvl="1" indent="-269875" algn="l">
              <a:lnSpc>
                <a:spcPts val="3299"/>
              </a:lnSpc>
              <a:buFont typeface="Arial"/>
              <a:buChar char="•"/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Practical Scenarios: Real-world applications of sport and recreation management, with an increasing focus on inclusion and risk management for diverse populations.</a:t>
            </a:r>
          </a:p>
          <a:p>
            <a:pPr marL="539749" lvl="1" indent="-269875" algn="l">
              <a:lnSpc>
                <a:spcPts val="3299"/>
              </a:lnSpc>
              <a:buFont typeface="Arial"/>
              <a:buChar char="•"/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Coaching Techniques: Particularly for different age groups, requiring detailed knowledge of communication methods and participant engagement.</a:t>
            </a:r>
          </a:p>
          <a:p>
            <a:pPr algn="l">
              <a:lnSpc>
                <a:spcPts val="3299"/>
              </a:lnSpc>
            </a:pPr>
            <a:endParaRPr lang="en-US" sz="2499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7" name="Freeform 17"/>
          <p:cNvSpPr/>
          <p:nvPr/>
        </p:nvSpPr>
        <p:spPr>
          <a:xfrm rot="-4087408">
            <a:off x="1193680" y="72293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3383965" y="4721718"/>
            <a:ext cx="4286166" cy="1539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  <a:spcBef>
                <a:spcPct val="0"/>
              </a:spcBef>
            </a:pPr>
            <a:r>
              <a:rPr lang="en-US" sz="2304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Illustrate - Similar to 'explain', but requires the quoting of specific examples or statistics or possibly the drawing of maps, graphs, sketches, etc.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83965" y="6657659"/>
            <a:ext cx="4286166" cy="62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9"/>
              </a:lnSpc>
              <a:spcBef>
                <a:spcPct val="0"/>
              </a:spcBef>
            </a:pPr>
            <a:r>
              <a:rPr lang="en-US" sz="2304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Evaluate - To ascertain the value or amount of; appraise carefully.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E0B8E-7C97-E4B3-D751-B5FD4EF02790}"/>
              </a:ext>
            </a:extLst>
          </p:cNvPr>
          <p:cNvSpPr txBox="1"/>
          <p:nvPr/>
        </p:nvSpPr>
        <p:spPr>
          <a:xfrm>
            <a:off x="3381111" y="7720265"/>
            <a:ext cx="428616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19"/>
              </a:lnSpc>
              <a:spcBef>
                <a:spcPct val="0"/>
              </a:spcBef>
            </a:pPr>
            <a:r>
              <a:rPr lang="en-US" sz="2304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Discuss - </a:t>
            </a:r>
            <a:r>
              <a:rPr lang="en-US" sz="24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Identify issues and provide points for and/or against</a:t>
            </a:r>
            <a:r>
              <a:rPr lang="en-US" sz="2304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. </a:t>
            </a:r>
            <a:endParaRPr lang="en-US" sz="2400" spc="138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24613" y="-1980453"/>
            <a:ext cx="12525847" cy="15800954"/>
          </a:xfrm>
          <a:custGeom>
            <a:avLst/>
            <a:gdLst/>
            <a:ahLst/>
            <a:cxnLst/>
            <a:rect l="l" t="t" r="r" b="b"/>
            <a:pathLst>
              <a:path w="12525847" h="15800954">
                <a:moveTo>
                  <a:pt x="0" y="0"/>
                </a:moveTo>
                <a:lnTo>
                  <a:pt x="12525847" y="0"/>
                </a:lnTo>
                <a:lnTo>
                  <a:pt x="12525847" y="15800954"/>
                </a:lnTo>
                <a:lnTo>
                  <a:pt x="0" y="1580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878474" flipV="1">
            <a:off x="14462783" y="860726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5A3E80E9-E304-18C0-5D0E-CF5DE0CE9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8" y="1824776"/>
            <a:ext cx="16348323" cy="70687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B6E7DB-8F8B-497A-8C75-4904C55D1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EF18D21-48E0-96D8-A111-4301B76D91A1}"/>
              </a:ext>
            </a:extLst>
          </p:cNvPr>
          <p:cNvSpPr/>
          <p:nvPr/>
        </p:nvSpPr>
        <p:spPr>
          <a:xfrm rot="-5400000">
            <a:off x="1027953" y="-2361453"/>
            <a:ext cx="12525847" cy="15800954"/>
          </a:xfrm>
          <a:custGeom>
            <a:avLst/>
            <a:gdLst/>
            <a:ahLst/>
            <a:cxnLst/>
            <a:rect l="l" t="t" r="r" b="b"/>
            <a:pathLst>
              <a:path w="12525847" h="15800954">
                <a:moveTo>
                  <a:pt x="0" y="0"/>
                </a:moveTo>
                <a:lnTo>
                  <a:pt x="12525847" y="0"/>
                </a:lnTo>
                <a:lnTo>
                  <a:pt x="12525847" y="15800954"/>
                </a:lnTo>
                <a:lnTo>
                  <a:pt x="0" y="1580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86503DB-B4E3-5E52-6962-5BA7A08065A7}"/>
              </a:ext>
            </a:extLst>
          </p:cNvPr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A74D7BD-75C1-7DD2-C5D1-3AD52B0F7EE6}"/>
              </a:ext>
            </a:extLst>
          </p:cNvPr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D0C033F-7596-C428-568F-D94991C11F6A}"/>
              </a:ext>
            </a:extLst>
          </p:cNvPr>
          <p:cNvSpPr/>
          <p:nvPr/>
        </p:nvSpPr>
        <p:spPr>
          <a:xfrm rot="-8878474" flipV="1">
            <a:off x="14462783" y="860726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yellow text on a white background&#10;&#10;AI-generated content may be incorrect.">
            <a:extLst>
              <a:ext uri="{FF2B5EF4-FFF2-40B4-BE49-F238E27FC236}">
                <a16:creationId xmlns:a16="http://schemas.microsoft.com/office/drawing/2014/main" id="{79CDB9DF-75AB-A2E3-F180-CAC0D731E0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" y="2474074"/>
            <a:ext cx="17055573" cy="48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24614" y="-1637553"/>
            <a:ext cx="12525847" cy="15800954"/>
          </a:xfrm>
          <a:custGeom>
            <a:avLst/>
            <a:gdLst/>
            <a:ahLst/>
            <a:cxnLst/>
            <a:rect l="l" t="t" r="r" b="b"/>
            <a:pathLst>
              <a:path w="12525847" h="15800954">
                <a:moveTo>
                  <a:pt x="0" y="0"/>
                </a:moveTo>
                <a:lnTo>
                  <a:pt x="12525847" y="0"/>
                </a:lnTo>
                <a:lnTo>
                  <a:pt x="12525847" y="15800954"/>
                </a:lnTo>
                <a:lnTo>
                  <a:pt x="0" y="1580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878474" flipV="1">
            <a:off x="14462783" y="860726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close-up of a question&#10;&#10;AI-generated content may be incorrect.">
            <a:extLst>
              <a:ext uri="{FF2B5EF4-FFF2-40B4-BE49-F238E27FC236}">
                <a16:creationId xmlns:a16="http://schemas.microsoft.com/office/drawing/2014/main" id="{CDE11E83-F714-6286-6D74-77BE323E2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03" y="1409700"/>
            <a:ext cx="15448404" cy="4916215"/>
          </a:xfrm>
          <a:prstGeom prst="rect">
            <a:avLst/>
          </a:prstGeom>
        </p:spPr>
      </p:pic>
      <p:pic>
        <p:nvPicPr>
          <p:cNvPr id="11" name="Picture 10" descr="A close-up of text&#10;&#10;AI-generated content may be incorrect.">
            <a:extLst>
              <a:ext uri="{FF2B5EF4-FFF2-40B4-BE49-F238E27FC236}">
                <a16:creationId xmlns:a16="http://schemas.microsoft.com/office/drawing/2014/main" id="{C455BB62-DF27-D3FD-100D-8A7A76ACFE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53" y="6798366"/>
            <a:ext cx="15274784" cy="30731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CE828D-961D-1D47-2F24-77FFB971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FE24774-03F7-5116-D416-38C046BF1D7E}"/>
              </a:ext>
            </a:extLst>
          </p:cNvPr>
          <p:cNvSpPr/>
          <p:nvPr/>
        </p:nvSpPr>
        <p:spPr>
          <a:xfrm rot="-5400000">
            <a:off x="1224614" y="-1637553"/>
            <a:ext cx="12525847" cy="15800954"/>
          </a:xfrm>
          <a:custGeom>
            <a:avLst/>
            <a:gdLst/>
            <a:ahLst/>
            <a:cxnLst/>
            <a:rect l="l" t="t" r="r" b="b"/>
            <a:pathLst>
              <a:path w="12525847" h="15800954">
                <a:moveTo>
                  <a:pt x="0" y="0"/>
                </a:moveTo>
                <a:lnTo>
                  <a:pt x="12525847" y="0"/>
                </a:lnTo>
                <a:lnTo>
                  <a:pt x="12525847" y="15800954"/>
                </a:lnTo>
                <a:lnTo>
                  <a:pt x="0" y="1580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C0DB45C-1F58-71E4-BDBD-10C6D41FE8DE}"/>
              </a:ext>
            </a:extLst>
          </p:cNvPr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B03479A-4CD9-FEF4-E49C-0998284CED1E}"/>
              </a:ext>
            </a:extLst>
          </p:cNvPr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FD3996-A8C1-1194-AA8B-6493355EFD0B}"/>
              </a:ext>
            </a:extLst>
          </p:cNvPr>
          <p:cNvSpPr/>
          <p:nvPr/>
        </p:nvSpPr>
        <p:spPr>
          <a:xfrm rot="-8878474" flipV="1">
            <a:off x="14462783" y="8607260"/>
            <a:ext cx="4427299" cy="1110849"/>
          </a:xfrm>
          <a:custGeom>
            <a:avLst/>
            <a:gdLst/>
            <a:ahLst/>
            <a:cxnLst/>
            <a:rect l="l" t="t" r="r" b="b"/>
            <a:pathLst>
              <a:path w="4427299" h="111084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-up of a text&#10;&#10;AI-generated content may be incorrect.">
            <a:extLst>
              <a:ext uri="{FF2B5EF4-FFF2-40B4-BE49-F238E27FC236}">
                <a16:creationId xmlns:a16="http://schemas.microsoft.com/office/drawing/2014/main" id="{86E7BCB4-879C-CDBC-A182-8D57978872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6" y="2013264"/>
            <a:ext cx="17838747" cy="695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3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04696" y="2247821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314425" y="3743909"/>
            <a:ext cx="6433201" cy="10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3"/>
              </a:lnSpc>
            </a:pPr>
            <a:r>
              <a:rPr lang="en-US" sz="7700" spc="16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does this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96809" y="4596588"/>
            <a:ext cx="4868434" cy="1752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72"/>
              </a:lnSpc>
            </a:pPr>
            <a:r>
              <a:rPr lang="en-US" sz="13305" spc="292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MEAN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964208" y="1893931"/>
            <a:ext cx="3940143" cy="1424773"/>
            <a:chOff x="0" y="0"/>
            <a:chExt cx="1134598" cy="4102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34598" cy="410276"/>
            </a:xfrm>
            <a:custGeom>
              <a:avLst/>
              <a:gdLst/>
              <a:ahLst/>
              <a:cxnLst/>
              <a:rect l="l" t="t" r="r" b="b"/>
              <a:pathLst>
                <a:path w="1134598" h="410276">
                  <a:moveTo>
                    <a:pt x="70736" y="0"/>
                  </a:moveTo>
                  <a:lnTo>
                    <a:pt x="1063862" y="0"/>
                  </a:lnTo>
                  <a:cubicBezTo>
                    <a:pt x="1102928" y="0"/>
                    <a:pt x="1134598" y="31669"/>
                    <a:pt x="1134598" y="70736"/>
                  </a:cubicBezTo>
                  <a:lnTo>
                    <a:pt x="1134598" y="339540"/>
                  </a:lnTo>
                  <a:cubicBezTo>
                    <a:pt x="1134598" y="378606"/>
                    <a:pt x="1102928" y="410276"/>
                    <a:pt x="1063862" y="410276"/>
                  </a:cubicBezTo>
                  <a:lnTo>
                    <a:pt x="70736" y="410276"/>
                  </a:lnTo>
                  <a:cubicBezTo>
                    <a:pt x="31669" y="410276"/>
                    <a:pt x="0" y="378606"/>
                    <a:pt x="0" y="339540"/>
                  </a:cubicBezTo>
                  <a:lnTo>
                    <a:pt x="0" y="70736"/>
                  </a:lnTo>
                  <a:cubicBezTo>
                    <a:pt x="0" y="31669"/>
                    <a:pt x="31669" y="0"/>
                    <a:pt x="70736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134598" cy="38170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26150" y="6685966"/>
            <a:ext cx="3742805" cy="1360607"/>
            <a:chOff x="0" y="0"/>
            <a:chExt cx="1077773" cy="3917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7773" cy="391798"/>
            </a:xfrm>
            <a:custGeom>
              <a:avLst/>
              <a:gdLst/>
              <a:ahLst/>
              <a:cxnLst/>
              <a:rect l="l" t="t" r="r" b="b"/>
              <a:pathLst>
                <a:path w="1077773" h="391798">
                  <a:moveTo>
                    <a:pt x="74465" y="0"/>
                  </a:moveTo>
                  <a:lnTo>
                    <a:pt x="1003307" y="0"/>
                  </a:lnTo>
                  <a:cubicBezTo>
                    <a:pt x="1044433" y="0"/>
                    <a:pt x="1077773" y="33339"/>
                    <a:pt x="1077773" y="74465"/>
                  </a:cubicBezTo>
                  <a:lnTo>
                    <a:pt x="1077773" y="317333"/>
                  </a:lnTo>
                  <a:cubicBezTo>
                    <a:pt x="1077773" y="358459"/>
                    <a:pt x="1044433" y="391798"/>
                    <a:pt x="1003307" y="391798"/>
                  </a:cubicBezTo>
                  <a:lnTo>
                    <a:pt x="74465" y="391798"/>
                  </a:lnTo>
                  <a:cubicBezTo>
                    <a:pt x="33339" y="391798"/>
                    <a:pt x="0" y="358459"/>
                    <a:pt x="0" y="317333"/>
                  </a:cubicBezTo>
                  <a:lnTo>
                    <a:pt x="0" y="74465"/>
                  </a:lnTo>
                  <a:cubicBezTo>
                    <a:pt x="0" y="33339"/>
                    <a:pt x="33339" y="0"/>
                    <a:pt x="74465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077773" cy="363223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57482" y="1893931"/>
            <a:ext cx="3711926" cy="1424773"/>
            <a:chOff x="0" y="0"/>
            <a:chExt cx="1068881" cy="4102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8881" cy="410276"/>
            </a:xfrm>
            <a:custGeom>
              <a:avLst/>
              <a:gdLst/>
              <a:ahLst/>
              <a:cxnLst/>
              <a:rect l="l" t="t" r="r" b="b"/>
              <a:pathLst>
                <a:path w="1068881" h="410276">
                  <a:moveTo>
                    <a:pt x="75085" y="0"/>
                  </a:moveTo>
                  <a:lnTo>
                    <a:pt x="993796" y="0"/>
                  </a:lnTo>
                  <a:cubicBezTo>
                    <a:pt x="1013710" y="0"/>
                    <a:pt x="1032808" y="7911"/>
                    <a:pt x="1046889" y="21992"/>
                  </a:cubicBezTo>
                  <a:cubicBezTo>
                    <a:pt x="1060970" y="36073"/>
                    <a:pt x="1068881" y="55171"/>
                    <a:pt x="1068881" y="75085"/>
                  </a:cubicBezTo>
                  <a:lnTo>
                    <a:pt x="1068881" y="335191"/>
                  </a:lnTo>
                  <a:cubicBezTo>
                    <a:pt x="1068881" y="376659"/>
                    <a:pt x="1035264" y="410276"/>
                    <a:pt x="993796" y="410276"/>
                  </a:cubicBezTo>
                  <a:lnTo>
                    <a:pt x="75085" y="410276"/>
                  </a:lnTo>
                  <a:cubicBezTo>
                    <a:pt x="55171" y="410276"/>
                    <a:pt x="36073" y="402365"/>
                    <a:pt x="21992" y="388284"/>
                  </a:cubicBezTo>
                  <a:cubicBezTo>
                    <a:pt x="7911" y="374203"/>
                    <a:pt x="0" y="355104"/>
                    <a:pt x="0" y="335191"/>
                  </a:cubicBezTo>
                  <a:lnTo>
                    <a:pt x="0" y="75085"/>
                  </a:lnTo>
                  <a:cubicBezTo>
                    <a:pt x="0" y="55171"/>
                    <a:pt x="7911" y="36073"/>
                    <a:pt x="21992" y="21992"/>
                  </a:cubicBezTo>
                  <a:cubicBezTo>
                    <a:pt x="36073" y="7911"/>
                    <a:pt x="55171" y="0"/>
                    <a:pt x="75085" y="0"/>
                  </a:cubicBezTo>
                  <a:close/>
                </a:path>
              </a:pathLst>
            </a:custGeom>
            <a:solidFill>
              <a:srgbClr val="FBC04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068881" cy="381701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912701" y="6685966"/>
            <a:ext cx="4038102" cy="1360607"/>
            <a:chOff x="0" y="0"/>
            <a:chExt cx="1162806" cy="3917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2806" cy="391798"/>
            </a:xfrm>
            <a:custGeom>
              <a:avLst/>
              <a:gdLst/>
              <a:ahLst/>
              <a:cxnLst/>
              <a:rect l="l" t="t" r="r" b="b"/>
              <a:pathLst>
                <a:path w="1162806" h="391798">
                  <a:moveTo>
                    <a:pt x="69020" y="0"/>
                  </a:moveTo>
                  <a:lnTo>
                    <a:pt x="1093786" y="0"/>
                  </a:lnTo>
                  <a:cubicBezTo>
                    <a:pt x="1112091" y="0"/>
                    <a:pt x="1129647" y="7272"/>
                    <a:pt x="1142590" y="20215"/>
                  </a:cubicBezTo>
                  <a:cubicBezTo>
                    <a:pt x="1155534" y="33159"/>
                    <a:pt x="1162806" y="50715"/>
                    <a:pt x="1162806" y="69020"/>
                  </a:cubicBezTo>
                  <a:lnTo>
                    <a:pt x="1162806" y="322778"/>
                  </a:lnTo>
                  <a:cubicBezTo>
                    <a:pt x="1162806" y="360897"/>
                    <a:pt x="1131905" y="391798"/>
                    <a:pt x="1093786" y="391798"/>
                  </a:cubicBezTo>
                  <a:lnTo>
                    <a:pt x="69020" y="391798"/>
                  </a:lnTo>
                  <a:cubicBezTo>
                    <a:pt x="50715" y="391798"/>
                    <a:pt x="33159" y="384527"/>
                    <a:pt x="20215" y="371583"/>
                  </a:cubicBezTo>
                  <a:cubicBezTo>
                    <a:pt x="7272" y="358639"/>
                    <a:pt x="0" y="341084"/>
                    <a:pt x="0" y="322778"/>
                  </a:cubicBezTo>
                  <a:lnTo>
                    <a:pt x="0" y="69020"/>
                  </a:lnTo>
                  <a:cubicBezTo>
                    <a:pt x="0" y="50715"/>
                    <a:pt x="7272" y="33159"/>
                    <a:pt x="20215" y="20215"/>
                  </a:cubicBezTo>
                  <a:cubicBezTo>
                    <a:pt x="33159" y="7272"/>
                    <a:pt x="50715" y="0"/>
                    <a:pt x="69020" y="0"/>
                  </a:cubicBezTo>
                  <a:close/>
                </a:path>
              </a:pathLst>
            </a:custGeom>
            <a:solidFill>
              <a:srgbClr val="C2EB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28575"/>
              <a:ext cx="1162806" cy="363223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226150" y="2176740"/>
            <a:ext cx="3252298" cy="921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3"/>
              </a:lnSpc>
              <a:spcBef>
                <a:spcPct val="0"/>
              </a:spcBef>
            </a:pPr>
            <a:r>
              <a:rPr lang="en-US" sz="3393" spc="142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Review the examiners report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37311" y="3429483"/>
            <a:ext cx="3785672" cy="225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495" lvl="1" indent="-301248" algn="l">
              <a:lnSpc>
                <a:spcPts val="2930"/>
              </a:lnSpc>
              <a:buFont typeface="Arial"/>
              <a:buChar char="•"/>
            </a:pPr>
            <a:r>
              <a:rPr lang="en-US" sz="2790" spc="117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After today have a look at the report, break down the questions which were poorly answered and think about why?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34647" y="6990325"/>
            <a:ext cx="3088337" cy="82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UOC’s - where and how?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10718" y="2003985"/>
            <a:ext cx="335856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Look at the knowledge evidence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14396" y="7173983"/>
            <a:ext cx="3088337" cy="42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Common Sports</a:t>
            </a:r>
          </a:p>
        </p:txBody>
      </p:sp>
      <p:sp>
        <p:nvSpPr>
          <p:cNvPr id="23" name="Freeform 23"/>
          <p:cNvSpPr/>
          <p:nvPr/>
        </p:nvSpPr>
        <p:spPr>
          <a:xfrm rot="1543996">
            <a:off x="10606292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9139054">
            <a:off x="5920775" y="649417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8261386">
            <a:off x="8672556" y="6509905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226150" y="8408523"/>
            <a:ext cx="4005500" cy="151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495" lvl="1" indent="-301248" algn="l">
              <a:lnSpc>
                <a:spcPts val="2930"/>
              </a:lnSpc>
              <a:buFont typeface="Arial"/>
              <a:buChar char="•"/>
            </a:pPr>
            <a:r>
              <a:rPr lang="en-US" sz="2790" spc="117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Have your students break down the UOC’s to work out where the answers are coming from.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612532" y="3429483"/>
            <a:ext cx="4005500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495" lvl="1" indent="-301248" algn="l">
              <a:lnSpc>
                <a:spcPts val="2930"/>
              </a:lnSpc>
              <a:buFont typeface="Arial"/>
              <a:buChar char="•"/>
            </a:pPr>
            <a:r>
              <a:rPr lang="en-US" sz="2790" spc="117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Clearly telling you to find technical aspects and industry terminology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45303" y="8408523"/>
            <a:ext cx="4005500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495" lvl="1" indent="-301248" algn="l">
              <a:lnSpc>
                <a:spcPts val="2930"/>
              </a:lnSpc>
              <a:buFont typeface="Arial"/>
              <a:buChar char="•"/>
            </a:pPr>
            <a:r>
              <a:rPr lang="en-US" sz="2790" spc="117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Ensure that students are exposed to multiple sports in question types as well as general application of them.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urvey&#10;&#10;AI-generated content may be incorrect.">
            <a:extLst>
              <a:ext uri="{FF2B5EF4-FFF2-40B4-BE49-F238E27FC236}">
                <a16:creationId xmlns:a16="http://schemas.microsoft.com/office/drawing/2014/main" id="{D63D821E-CC55-30A8-D2EC-5A5450237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344"/>
            <a:ext cx="8921750" cy="5935232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6C9361-D95D-8E5B-A650-523370E69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20" y="3543300"/>
            <a:ext cx="9855991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6F8CA14-2E58-AE9E-EA4D-A56B75AEC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"/>
            <a:ext cx="17573625" cy="2286000"/>
          </a:xfrm>
          <a:prstGeom prst="rect">
            <a:avLst/>
          </a:prstGeom>
        </p:spPr>
      </p:pic>
      <p:pic>
        <p:nvPicPr>
          <p:cNvPr id="5" name="Picture 4" descr="A screenshot of a survey&#10;&#10;AI-generated content may be incorrect.">
            <a:extLst>
              <a:ext uri="{FF2B5EF4-FFF2-40B4-BE49-F238E27FC236}">
                <a16:creationId xmlns:a16="http://schemas.microsoft.com/office/drawing/2014/main" id="{C643C725-07A7-EFF0-7ADA-BCDEF4790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2476500"/>
            <a:ext cx="9982200" cy="5818595"/>
          </a:xfrm>
          <a:prstGeom prst="rect">
            <a:avLst/>
          </a:prstGeom>
        </p:spPr>
      </p:pic>
      <p:pic>
        <p:nvPicPr>
          <p:cNvPr id="7" name="Picture 6" descr="A screenshot of a survey&#10;&#10;AI-generated content may be incorrect.">
            <a:extLst>
              <a:ext uri="{FF2B5EF4-FFF2-40B4-BE49-F238E27FC236}">
                <a16:creationId xmlns:a16="http://schemas.microsoft.com/office/drawing/2014/main" id="{3960754B-A415-B9AE-625C-CF5123F0B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96" y="3619500"/>
            <a:ext cx="8516603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5254537" y="730009"/>
            <a:ext cx="7842488" cy="9893047"/>
          </a:xfrm>
          <a:custGeom>
            <a:avLst/>
            <a:gdLst/>
            <a:ahLst/>
            <a:cxnLst/>
            <a:rect l="l" t="t" r="r" b="b"/>
            <a:pathLst>
              <a:path w="7842488" h="9893047">
                <a:moveTo>
                  <a:pt x="0" y="0"/>
                </a:moveTo>
                <a:lnTo>
                  <a:pt x="7842488" y="0"/>
                </a:lnTo>
                <a:lnTo>
                  <a:pt x="7842488" y="9893047"/>
                </a:lnTo>
                <a:lnTo>
                  <a:pt x="0" y="9893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13474" y="1133800"/>
            <a:ext cx="4584113" cy="3975676"/>
          </a:xfrm>
          <a:custGeom>
            <a:avLst/>
            <a:gdLst/>
            <a:ahLst/>
            <a:cxnLst/>
            <a:rect l="l" t="t" r="r" b="b"/>
            <a:pathLst>
              <a:path w="4584113" h="3975676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 rot="-810814">
            <a:off x="2236534" y="2657404"/>
            <a:ext cx="3535128" cy="10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4"/>
              </a:lnSpc>
            </a:pPr>
            <a:r>
              <a:rPr lang="en-US" sz="8216" spc="18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Agenda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49602" y="1792744"/>
            <a:ext cx="7421572" cy="655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Test your knowledge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Key Terminology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Data comparison 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2025 potential strategies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Question Breakdown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Terms</a:t>
            </a:r>
          </a:p>
          <a:p>
            <a:pPr marL="1050501" lvl="1" indent="-525250" algn="l">
              <a:lnSpc>
                <a:spcPts val="6471"/>
              </a:lnSpc>
              <a:buAutoNum type="arabicPeriod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Activities</a:t>
            </a:r>
          </a:p>
        </p:txBody>
      </p:sp>
      <p:sp>
        <p:nvSpPr>
          <p:cNvPr id="6" name="Freeform 6"/>
          <p:cNvSpPr/>
          <p:nvPr/>
        </p:nvSpPr>
        <p:spPr>
          <a:xfrm rot="787682" flipV="1">
            <a:off x="1397312" y="5080667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282144" y="5728523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190582">
            <a:off x="14034320" y="781506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a list of activities&#10;&#10;AI-generated content may be incorrect.">
            <a:extLst>
              <a:ext uri="{FF2B5EF4-FFF2-40B4-BE49-F238E27FC236}">
                <a16:creationId xmlns:a16="http://schemas.microsoft.com/office/drawing/2014/main" id="{39C7DE4E-13E5-63F6-9FF4-E58F07003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66700"/>
            <a:ext cx="8382000" cy="7137005"/>
          </a:xfrm>
          <a:prstGeom prst="rect">
            <a:avLst/>
          </a:prstGeom>
        </p:spPr>
      </p:pic>
      <p:pic>
        <p:nvPicPr>
          <p:cNvPr id="5" name="Picture 4" descr="A screenshot of a test&#10;&#10;AI-generated content may be incorrect.">
            <a:extLst>
              <a:ext uri="{FF2B5EF4-FFF2-40B4-BE49-F238E27FC236}">
                <a16:creationId xmlns:a16="http://schemas.microsoft.com/office/drawing/2014/main" id="{5C157F54-9887-C40E-E662-FF2BAF3A8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11628120" cy="881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AI-generated content may be incorrect.">
            <a:extLst>
              <a:ext uri="{FF2B5EF4-FFF2-40B4-BE49-F238E27FC236}">
                <a16:creationId xmlns:a16="http://schemas.microsoft.com/office/drawing/2014/main" id="{CE17454D-BC10-FA40-9551-9C5C2884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11533909" cy="1600200"/>
          </a:xfrm>
          <a:prstGeom prst="rect">
            <a:avLst/>
          </a:prstGeom>
        </p:spPr>
      </p:pic>
      <p:pic>
        <p:nvPicPr>
          <p:cNvPr id="5" name="Picture 4" descr="A screenshot of a survey&#10;&#10;AI-generated content may be incorrect.">
            <a:extLst>
              <a:ext uri="{FF2B5EF4-FFF2-40B4-BE49-F238E27FC236}">
                <a16:creationId xmlns:a16="http://schemas.microsoft.com/office/drawing/2014/main" id="{FA9D7F84-EAC0-51C4-B092-2BD04D06E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3162300"/>
            <a:ext cx="10839450" cy="4876800"/>
          </a:xfrm>
          <a:prstGeom prst="rect">
            <a:avLst/>
          </a:prstGeom>
        </p:spPr>
      </p:pic>
      <p:pic>
        <p:nvPicPr>
          <p:cNvPr id="7" name="Picture 6" descr="A screenshot of a survey&#10;&#10;AI-generated content may be incorrect.">
            <a:extLst>
              <a:ext uri="{FF2B5EF4-FFF2-40B4-BE49-F238E27FC236}">
                <a16:creationId xmlns:a16="http://schemas.microsoft.com/office/drawing/2014/main" id="{194DC5D4-EA94-88F4-1356-96FBE4711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10100"/>
            <a:ext cx="11353800" cy="590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flag&#10;&#10;AI-generated content may be incorrect.">
            <a:extLst>
              <a:ext uri="{FF2B5EF4-FFF2-40B4-BE49-F238E27FC236}">
                <a16:creationId xmlns:a16="http://schemas.microsoft.com/office/drawing/2014/main" id="{3C381BD4-92A5-DB1F-EA57-5122620C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6299"/>
            <a:ext cx="11371752" cy="3611181"/>
          </a:xfrm>
          <a:prstGeom prst="rect">
            <a:avLst/>
          </a:prstGeom>
        </p:spPr>
      </p:pic>
      <p:pic>
        <p:nvPicPr>
          <p:cNvPr id="5" name="Picture 4" descr="A questionnaire with text on it&#10;&#10;AI-generated content may be incorrect.">
            <a:extLst>
              <a:ext uri="{FF2B5EF4-FFF2-40B4-BE49-F238E27FC236}">
                <a16:creationId xmlns:a16="http://schemas.microsoft.com/office/drawing/2014/main" id="{1CE3CF46-AD4C-1C01-85B8-C56EE5A1B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11117580" cy="9009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9FF245-3B44-E7C7-C11E-CBE25198F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"/>
            <a:ext cx="12039600" cy="9071216"/>
          </a:xfrm>
          <a:prstGeom prst="rect">
            <a:avLst/>
          </a:prstGeom>
        </p:spPr>
      </p:pic>
      <p:sp>
        <p:nvSpPr>
          <p:cNvPr id="4" name="TextBox 25">
            <a:extLst>
              <a:ext uri="{FF2B5EF4-FFF2-40B4-BE49-F238E27FC236}">
                <a16:creationId xmlns:a16="http://schemas.microsoft.com/office/drawing/2014/main" id="{E8DD7098-5433-CC2C-A22C-C29533C65D94}"/>
              </a:ext>
            </a:extLst>
          </p:cNvPr>
          <p:cNvSpPr txBox="1"/>
          <p:nvPr/>
        </p:nvSpPr>
        <p:spPr>
          <a:xfrm>
            <a:off x="604021" y="1409700"/>
            <a:ext cx="564437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Handy Casual"/>
                <a:cs typeface="Arial" panose="020B0604020202020204" pitchFamily="34" charset="0"/>
                <a:sym typeface="Handy Casual"/>
              </a:rPr>
              <a:t>Something like this will be in the 2025 exam. </a:t>
            </a:r>
          </a:p>
          <a:p>
            <a:pPr algn="l"/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Handy Casual"/>
              <a:cs typeface="Arial" panose="020B0604020202020204" pitchFamily="34" charset="0"/>
              <a:sym typeface="Handy Casual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Handy Casual"/>
              <a:cs typeface="Arial" panose="020B0604020202020204" pitchFamily="34" charset="0"/>
              <a:sym typeface="Handy Casual"/>
            </a:endParaRPr>
          </a:p>
          <a:p>
            <a:pPr algn="l"/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Handy Casual"/>
              <a:cs typeface="Arial" panose="020B0604020202020204" pitchFamily="34" charset="0"/>
              <a:sym typeface="Handy Casual"/>
            </a:endParaRPr>
          </a:p>
          <a:p>
            <a:pPr algn="l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Handy Casual"/>
                <a:cs typeface="Arial" panose="020B0604020202020204" pitchFamily="34" charset="0"/>
                <a:sym typeface="Handy Casual"/>
              </a:rPr>
              <a:t>This will be based on a lesson plan and how to adjust the session based on your identified participant needs in the STEM question.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6806" y="1651269"/>
            <a:ext cx="7864519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2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ELSE?</a:t>
            </a:r>
          </a:p>
        </p:txBody>
      </p:sp>
      <p:sp>
        <p:nvSpPr>
          <p:cNvPr id="3" name="Freeform 3"/>
          <p:cNvSpPr/>
          <p:nvPr/>
        </p:nvSpPr>
        <p:spPr>
          <a:xfrm>
            <a:off x="7295294" y="5334444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591211">
            <a:off x="14926533" y="7283001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2307384" y="7324158"/>
            <a:ext cx="3055365" cy="1389808"/>
            <a:chOff x="0" y="0"/>
            <a:chExt cx="879818" cy="4002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9818" cy="400207"/>
            </a:xfrm>
            <a:custGeom>
              <a:avLst/>
              <a:gdLst/>
              <a:ahLst/>
              <a:cxnLst/>
              <a:rect l="l" t="t" r="r" b="b"/>
              <a:pathLst>
                <a:path w="879818" h="400207">
                  <a:moveTo>
                    <a:pt x="91220" y="0"/>
                  </a:moveTo>
                  <a:lnTo>
                    <a:pt x="788599" y="0"/>
                  </a:lnTo>
                  <a:cubicBezTo>
                    <a:pt x="838978" y="0"/>
                    <a:pt x="879818" y="40840"/>
                    <a:pt x="879818" y="91220"/>
                  </a:cubicBezTo>
                  <a:lnTo>
                    <a:pt x="879818" y="308988"/>
                  </a:lnTo>
                  <a:cubicBezTo>
                    <a:pt x="879818" y="359367"/>
                    <a:pt x="838978" y="400207"/>
                    <a:pt x="788599" y="400207"/>
                  </a:cubicBezTo>
                  <a:lnTo>
                    <a:pt x="91220" y="400207"/>
                  </a:lnTo>
                  <a:cubicBezTo>
                    <a:pt x="67027" y="400207"/>
                    <a:pt x="43825" y="390597"/>
                    <a:pt x="26718" y="373490"/>
                  </a:cubicBezTo>
                  <a:cubicBezTo>
                    <a:pt x="9611" y="356383"/>
                    <a:pt x="0" y="333180"/>
                    <a:pt x="0" y="308988"/>
                  </a:cubicBezTo>
                  <a:lnTo>
                    <a:pt x="0" y="91220"/>
                  </a:lnTo>
                  <a:cubicBezTo>
                    <a:pt x="0" y="40840"/>
                    <a:pt x="40840" y="0"/>
                    <a:pt x="91220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879818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274412" y="7597443"/>
            <a:ext cx="3088337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Coaching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555791" y="2965719"/>
            <a:ext cx="2926328" cy="1389808"/>
            <a:chOff x="0" y="0"/>
            <a:chExt cx="842661" cy="4002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2661" cy="400207"/>
            </a:xfrm>
            <a:custGeom>
              <a:avLst/>
              <a:gdLst/>
              <a:ahLst/>
              <a:cxnLst/>
              <a:rect l="l" t="t" r="r" b="b"/>
              <a:pathLst>
                <a:path w="842661" h="400207">
                  <a:moveTo>
                    <a:pt x="95242" y="0"/>
                  </a:moveTo>
                  <a:lnTo>
                    <a:pt x="747419" y="0"/>
                  </a:lnTo>
                  <a:cubicBezTo>
                    <a:pt x="800020" y="0"/>
                    <a:pt x="842661" y="42641"/>
                    <a:pt x="842661" y="95242"/>
                  </a:cubicBezTo>
                  <a:lnTo>
                    <a:pt x="842661" y="304965"/>
                  </a:lnTo>
                  <a:cubicBezTo>
                    <a:pt x="842661" y="330225"/>
                    <a:pt x="832627" y="354450"/>
                    <a:pt x="814765" y="372311"/>
                  </a:cubicBezTo>
                  <a:cubicBezTo>
                    <a:pt x="796904" y="390173"/>
                    <a:pt x="772679" y="400207"/>
                    <a:pt x="747419" y="400207"/>
                  </a:cubicBezTo>
                  <a:lnTo>
                    <a:pt x="95242" y="400207"/>
                  </a:lnTo>
                  <a:cubicBezTo>
                    <a:pt x="69982" y="400207"/>
                    <a:pt x="45757" y="390173"/>
                    <a:pt x="27896" y="372311"/>
                  </a:cubicBezTo>
                  <a:cubicBezTo>
                    <a:pt x="10034" y="354450"/>
                    <a:pt x="0" y="330225"/>
                    <a:pt x="0" y="304965"/>
                  </a:cubicBezTo>
                  <a:lnTo>
                    <a:pt x="0" y="95242"/>
                  </a:lnTo>
                  <a:cubicBezTo>
                    <a:pt x="0" y="69982"/>
                    <a:pt x="10034" y="45757"/>
                    <a:pt x="27896" y="27896"/>
                  </a:cubicBezTo>
                  <a:cubicBezTo>
                    <a:pt x="45757" y="10034"/>
                    <a:pt x="69982" y="0"/>
                    <a:pt x="95242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842661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767432" y="3239003"/>
            <a:ext cx="2508333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821399" y="3000300"/>
            <a:ext cx="2876106" cy="1389808"/>
            <a:chOff x="0" y="0"/>
            <a:chExt cx="828199" cy="4002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8199" cy="400207"/>
            </a:xfrm>
            <a:custGeom>
              <a:avLst/>
              <a:gdLst/>
              <a:ahLst/>
              <a:cxnLst/>
              <a:rect l="l" t="t" r="r" b="b"/>
              <a:pathLst>
                <a:path w="828199" h="400207">
                  <a:moveTo>
                    <a:pt x="96905" y="0"/>
                  </a:moveTo>
                  <a:lnTo>
                    <a:pt x="731294" y="0"/>
                  </a:lnTo>
                  <a:cubicBezTo>
                    <a:pt x="784813" y="0"/>
                    <a:pt x="828199" y="43386"/>
                    <a:pt x="828199" y="96905"/>
                  </a:cubicBezTo>
                  <a:lnTo>
                    <a:pt x="828199" y="303302"/>
                  </a:lnTo>
                  <a:cubicBezTo>
                    <a:pt x="828199" y="329003"/>
                    <a:pt x="817990" y="353651"/>
                    <a:pt x="799816" y="371824"/>
                  </a:cubicBezTo>
                  <a:cubicBezTo>
                    <a:pt x="781643" y="389998"/>
                    <a:pt x="756995" y="400207"/>
                    <a:pt x="731294" y="400207"/>
                  </a:cubicBezTo>
                  <a:lnTo>
                    <a:pt x="96905" y="400207"/>
                  </a:lnTo>
                  <a:cubicBezTo>
                    <a:pt x="71204" y="400207"/>
                    <a:pt x="46556" y="389998"/>
                    <a:pt x="28383" y="371824"/>
                  </a:cubicBezTo>
                  <a:cubicBezTo>
                    <a:pt x="10210" y="353651"/>
                    <a:pt x="0" y="329003"/>
                    <a:pt x="0" y="303302"/>
                  </a:cubicBezTo>
                  <a:lnTo>
                    <a:pt x="0" y="96905"/>
                  </a:lnTo>
                  <a:cubicBezTo>
                    <a:pt x="0" y="71204"/>
                    <a:pt x="10210" y="46556"/>
                    <a:pt x="28383" y="28383"/>
                  </a:cubicBezTo>
                  <a:cubicBezTo>
                    <a:pt x="46556" y="10210"/>
                    <a:pt x="71204" y="0"/>
                    <a:pt x="96905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828199" cy="371632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85180" y="3286921"/>
            <a:ext cx="2683054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Facilitate 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Groups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485396" y="6648626"/>
            <a:ext cx="3081356" cy="1821435"/>
            <a:chOff x="0" y="0"/>
            <a:chExt cx="887303" cy="5244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7303" cy="524498"/>
            </a:xfrm>
            <a:custGeom>
              <a:avLst/>
              <a:gdLst/>
              <a:ahLst/>
              <a:cxnLst/>
              <a:rect l="l" t="t" r="r" b="b"/>
              <a:pathLst>
                <a:path w="887303" h="524498">
                  <a:moveTo>
                    <a:pt x="90450" y="0"/>
                  </a:moveTo>
                  <a:lnTo>
                    <a:pt x="796852" y="0"/>
                  </a:lnTo>
                  <a:cubicBezTo>
                    <a:pt x="820841" y="0"/>
                    <a:pt x="843848" y="9530"/>
                    <a:pt x="860810" y="26492"/>
                  </a:cubicBezTo>
                  <a:cubicBezTo>
                    <a:pt x="877773" y="43455"/>
                    <a:pt x="887303" y="66461"/>
                    <a:pt x="887303" y="90450"/>
                  </a:cubicBezTo>
                  <a:lnTo>
                    <a:pt x="887303" y="434047"/>
                  </a:lnTo>
                  <a:cubicBezTo>
                    <a:pt x="887303" y="484002"/>
                    <a:pt x="846807" y="524498"/>
                    <a:pt x="796852" y="524498"/>
                  </a:cubicBezTo>
                  <a:lnTo>
                    <a:pt x="90450" y="524498"/>
                  </a:lnTo>
                  <a:cubicBezTo>
                    <a:pt x="40496" y="524498"/>
                    <a:pt x="0" y="484002"/>
                    <a:pt x="0" y="434047"/>
                  </a:cubicBezTo>
                  <a:lnTo>
                    <a:pt x="0" y="90450"/>
                  </a:lnTo>
                  <a:cubicBezTo>
                    <a:pt x="0" y="40496"/>
                    <a:pt x="40496" y="0"/>
                    <a:pt x="90450" y="0"/>
                  </a:cubicBezTo>
                  <a:close/>
                </a:path>
              </a:pathLst>
            </a:custGeom>
            <a:solidFill>
              <a:srgbClr val="E6BF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8575"/>
              <a:ext cx="887303" cy="495923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567323" y="6844183"/>
            <a:ext cx="274225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0"/>
              </a:lnSpc>
              <a:spcBef>
                <a:spcPct val="0"/>
              </a:spcBef>
            </a:pPr>
            <a:r>
              <a:rPr lang="en-US" sz="3266" spc="13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Deliver programs</a:t>
            </a:r>
          </a:p>
        </p:txBody>
      </p:sp>
      <p:sp>
        <p:nvSpPr>
          <p:cNvPr id="21" name="Freeform 21"/>
          <p:cNvSpPr/>
          <p:nvPr/>
        </p:nvSpPr>
        <p:spPr>
          <a:xfrm rot="-7790319">
            <a:off x="2228339" y="6262716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2638600">
            <a:off x="8660159" y="479015"/>
            <a:ext cx="1206893" cy="1099370"/>
          </a:xfrm>
          <a:custGeom>
            <a:avLst/>
            <a:gdLst/>
            <a:ahLst/>
            <a:cxnLst/>
            <a:rect l="l" t="t" r="r" b="b"/>
            <a:pathLst>
              <a:path w="1206893" h="1099370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-7790319">
            <a:off x="3725241" y="28697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2444097" y="1760145"/>
            <a:ext cx="270270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Effective conflict resolution techniques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04021" y="3516819"/>
            <a:ext cx="2702709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Workplace documents:</a:t>
            </a:r>
          </a:p>
          <a:p>
            <a:pPr algn="l">
              <a:lnSpc>
                <a:spcPts val="2849"/>
              </a:lnSpc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Program plans</a:t>
            </a:r>
          </a:p>
          <a:p>
            <a:pPr algn="l">
              <a:lnSpc>
                <a:spcPts val="2849"/>
              </a:lnSpc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Program and equipment checklists</a:t>
            </a:r>
          </a:p>
          <a:p>
            <a:pPr algn="l">
              <a:lnSpc>
                <a:spcPts val="2849"/>
              </a:lnSpc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Participant feedback or evaluation forms</a:t>
            </a:r>
          </a:p>
        </p:txBody>
      </p:sp>
      <p:sp>
        <p:nvSpPr>
          <p:cNvPr id="26" name="Freeform 26"/>
          <p:cNvSpPr/>
          <p:nvPr/>
        </p:nvSpPr>
        <p:spPr>
          <a:xfrm rot="-2700000">
            <a:off x="13178393" y="2984796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4690410" y="1467646"/>
            <a:ext cx="2702709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Appropriate resources to manage the identification and rectification of breaches in compliance requirements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90410" y="3451328"/>
            <a:ext cx="270270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8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Internal</a:t>
            </a:r>
          </a:p>
          <a:p>
            <a:pPr marL="539749" lvl="1" indent="-269875" algn="l">
              <a:lnSpc>
                <a:spcPts val="28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External</a:t>
            </a:r>
          </a:p>
          <a:p>
            <a:pPr marL="539749" lvl="1" indent="-269875" algn="l">
              <a:lnSpc>
                <a:spcPts val="28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Forms</a:t>
            </a:r>
          </a:p>
          <a:p>
            <a:pPr marL="539749" lvl="1" indent="-269875" algn="l">
              <a:lnSpc>
                <a:spcPts val="28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Data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131589" y="6082183"/>
            <a:ext cx="2702709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Drinking water</a:t>
            </a:r>
          </a:p>
          <a:p>
            <a:pPr algn="l">
              <a:lnSpc>
                <a:spcPts val="2849"/>
              </a:lnSpc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First Aid Kit</a:t>
            </a:r>
          </a:p>
        </p:txBody>
      </p:sp>
      <p:sp>
        <p:nvSpPr>
          <p:cNvPr id="30" name="Freeform 30"/>
          <p:cNvSpPr/>
          <p:nvPr/>
        </p:nvSpPr>
        <p:spPr>
          <a:xfrm rot="-2832155">
            <a:off x="9287896" y="4670333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7162041">
            <a:off x="7776942" y="4688265"/>
            <a:ext cx="1307544" cy="595894"/>
          </a:xfrm>
          <a:custGeom>
            <a:avLst/>
            <a:gdLst/>
            <a:ahLst/>
            <a:cxnLst/>
            <a:rect l="l" t="t" r="r" b="b"/>
            <a:pathLst>
              <a:path w="1307544" h="595894">
                <a:moveTo>
                  <a:pt x="0" y="0"/>
                </a:moveTo>
                <a:lnTo>
                  <a:pt x="1307545" y="0"/>
                </a:lnTo>
                <a:lnTo>
                  <a:pt x="1307545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9528368">
            <a:off x="6622325" y="6791228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304285">
            <a:off x="10648609" y="8192600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2591211">
            <a:off x="10459148" y="6028123"/>
            <a:ext cx="1345939" cy="611817"/>
          </a:xfrm>
          <a:custGeom>
            <a:avLst/>
            <a:gdLst/>
            <a:ahLst/>
            <a:cxnLst/>
            <a:rect l="l" t="t" r="r" b="b"/>
            <a:pathLst>
              <a:path w="1345939" h="611817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15482456" y="7829550"/>
            <a:ext cx="270270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4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Organisational safety, emergency response and first aid procedures for the specific sport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594055" y="8752067"/>
            <a:ext cx="2702709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28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Anaphylaxis</a:t>
            </a:r>
          </a:p>
          <a:p>
            <a:pPr marL="539749" lvl="1" indent="-269875" algn="l">
              <a:lnSpc>
                <a:spcPts val="28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Asthma</a:t>
            </a:r>
          </a:p>
          <a:p>
            <a:pPr marL="539749" lvl="1" indent="-269875" algn="l">
              <a:lnSpc>
                <a:spcPts val="28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CPR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4146330" y="-145721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0800000" flipH="1">
            <a:off x="8209465" y="8823812"/>
            <a:ext cx="13290330" cy="1836482"/>
          </a:xfrm>
          <a:custGeom>
            <a:avLst/>
            <a:gdLst/>
            <a:ahLst/>
            <a:cxnLst/>
            <a:rect l="l" t="t" r="r" b="b"/>
            <a:pathLst>
              <a:path w="13290330" h="1836482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1219828"/>
            <a:ext cx="11178862" cy="7847344"/>
            <a:chOff x="0" y="0"/>
            <a:chExt cx="15228478" cy="10690097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5164978" cy="10626596"/>
            </a:xfrm>
            <a:custGeom>
              <a:avLst/>
              <a:gdLst/>
              <a:ahLst/>
              <a:cxnLst/>
              <a:rect l="l" t="t" r="r" b="b"/>
              <a:pathLst>
                <a:path w="15164978" h="10626596">
                  <a:moveTo>
                    <a:pt x="15072269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070998" y="0"/>
                  </a:lnTo>
                  <a:cubicBezTo>
                    <a:pt x="15121798" y="0"/>
                    <a:pt x="15163709" y="41910"/>
                    <a:pt x="15163709" y="92710"/>
                  </a:cubicBezTo>
                  <a:lnTo>
                    <a:pt x="15163709" y="10532617"/>
                  </a:lnTo>
                  <a:cubicBezTo>
                    <a:pt x="15164978" y="10584686"/>
                    <a:pt x="15123069" y="10626596"/>
                    <a:pt x="15072269" y="10626596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5228478" cy="10690096"/>
            </a:xfrm>
            <a:custGeom>
              <a:avLst/>
              <a:gdLst/>
              <a:ahLst/>
              <a:cxnLst/>
              <a:rect l="l" t="t" r="r" b="b"/>
              <a:pathLst>
                <a:path w="15228478" h="10690096">
                  <a:moveTo>
                    <a:pt x="15104019" y="59690"/>
                  </a:moveTo>
                  <a:cubicBezTo>
                    <a:pt x="15139578" y="59690"/>
                    <a:pt x="15168789" y="88900"/>
                    <a:pt x="15168789" y="124460"/>
                  </a:cubicBezTo>
                  <a:lnTo>
                    <a:pt x="15168789" y="10565636"/>
                  </a:lnTo>
                  <a:cubicBezTo>
                    <a:pt x="15168789" y="10601196"/>
                    <a:pt x="15139578" y="10630406"/>
                    <a:pt x="15104019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104019" y="59690"/>
                  </a:lnTo>
                  <a:moveTo>
                    <a:pt x="151040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15104019" y="10690096"/>
                  </a:lnTo>
                  <a:cubicBezTo>
                    <a:pt x="15172598" y="10690096"/>
                    <a:pt x="15228478" y="10634217"/>
                    <a:pt x="15228478" y="10565636"/>
                  </a:cubicBezTo>
                  <a:lnTo>
                    <a:pt x="15228478" y="124460"/>
                  </a:lnTo>
                  <a:cubicBezTo>
                    <a:pt x="15228478" y="55880"/>
                    <a:pt x="15172598" y="0"/>
                    <a:pt x="1510401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3419624" y="2886602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655975" y="2866306"/>
            <a:ext cx="1979545" cy="1979545"/>
          </a:xfrm>
          <a:custGeom>
            <a:avLst/>
            <a:gdLst/>
            <a:ahLst/>
            <a:cxnLst/>
            <a:rect l="l" t="t" r="r" b="b"/>
            <a:pathLst>
              <a:path w="1979545" h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028700" y="2314017"/>
            <a:ext cx="1117886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995677">
            <a:off x="-81553" y="7220088"/>
            <a:ext cx="2983210" cy="2891002"/>
          </a:xfrm>
          <a:custGeom>
            <a:avLst/>
            <a:gdLst/>
            <a:ahLst/>
            <a:cxnLst/>
            <a:rect l="l" t="t" r="r" b="b"/>
            <a:pathLst>
              <a:path w="2983210" h="2891002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036967" y="5503315"/>
            <a:ext cx="3291922" cy="3291922"/>
          </a:xfrm>
          <a:custGeom>
            <a:avLst/>
            <a:gdLst/>
            <a:ahLst/>
            <a:cxnLst/>
            <a:rect l="l" t="t" r="r" b="b"/>
            <a:pathLst>
              <a:path w="3291922" h="3291922">
                <a:moveTo>
                  <a:pt x="0" y="0"/>
                </a:moveTo>
                <a:lnTo>
                  <a:pt x="3291922" y="0"/>
                </a:lnTo>
                <a:lnTo>
                  <a:pt x="3291922" y="3291922"/>
                </a:lnTo>
                <a:lnTo>
                  <a:pt x="0" y="32919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410052" y="1455909"/>
            <a:ext cx="9668306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LOOK AT THE EXAMINERS REPORT IN MORE DETAIL FOR THESE: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73401" y="3285529"/>
            <a:ext cx="1612426" cy="43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8"/>
              </a:lnSpc>
            </a:pPr>
            <a:r>
              <a:rPr lang="en-US" sz="2900" dirty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3D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31187" y="3170109"/>
            <a:ext cx="1539899" cy="145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8"/>
              </a:lnSpc>
            </a:pPr>
            <a:r>
              <a:rPr lang="en-US" sz="2900" dirty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7c</a:t>
            </a:r>
          </a:p>
          <a:p>
            <a:pPr algn="l">
              <a:lnSpc>
                <a:spcPts val="3828"/>
              </a:lnSpc>
            </a:pPr>
            <a:r>
              <a:rPr lang="en-US" sz="2900" dirty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Compare and contrast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36968" y="6008140"/>
            <a:ext cx="3125832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28"/>
              </a:lnSpc>
            </a:pPr>
            <a:r>
              <a:rPr lang="en-US" sz="4400" dirty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6c</a:t>
            </a:r>
          </a:p>
          <a:p>
            <a:pPr>
              <a:lnSpc>
                <a:spcPts val="3828"/>
              </a:lnSpc>
            </a:pPr>
            <a:endParaRPr lang="en-US" sz="4400" dirty="0">
              <a:solidFill>
                <a:srgbClr val="231F2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3828"/>
              </a:lnSpc>
            </a:pPr>
            <a:r>
              <a:rPr lang="en-US" sz="4400" dirty="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Leadership Styles v Coaching communication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44540" r="-55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 rot="435657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2187454" y="2774331"/>
            <a:ext cx="4194128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SISXPLD004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54297" y="1584617"/>
            <a:ext cx="4194128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BSBWHS308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80878" y="5437599"/>
            <a:ext cx="4194128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SISXPLD002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815731" y="2607457"/>
            <a:ext cx="4371723" cy="2423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5"/>
              </a:lnSpc>
            </a:pPr>
            <a:r>
              <a:rPr lang="en-US" sz="2800" b="1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SOP -Standard Operating Procedure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PIN – Provisional Improvement Notice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HSR – Health and safety representative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PCBU - Persons Conducting Businesses or Undertakings (These are the duty holders)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Duty holder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Recordkeeping</a:t>
            </a:r>
          </a:p>
        </p:txBody>
      </p:sp>
      <p:sp>
        <p:nvSpPr>
          <p:cNvPr id="20" name="TextBox 20"/>
          <p:cNvSpPr txBox="1"/>
          <p:nvPr/>
        </p:nvSpPr>
        <p:spPr>
          <a:xfrm rot="-724560">
            <a:off x="1331622" y="3175096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7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 can be coming?</a:t>
            </a:r>
          </a:p>
        </p:txBody>
      </p:sp>
      <p:sp>
        <p:nvSpPr>
          <p:cNvPr id="21" name="TextBox 21"/>
          <p:cNvSpPr txBox="1"/>
          <p:nvPr/>
        </p:nvSpPr>
        <p:spPr>
          <a:xfrm rot="-724560">
            <a:off x="1056250" y="2122946"/>
            <a:ext cx="4606058" cy="979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INDUSTRY TERMS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D579D368-8C16-B93C-FFA8-CF64FE7097CC}"/>
              </a:ext>
            </a:extLst>
          </p:cNvPr>
          <p:cNvSpPr txBox="1"/>
          <p:nvPr/>
        </p:nvSpPr>
        <p:spPr>
          <a:xfrm>
            <a:off x="12388577" y="6116070"/>
            <a:ext cx="4194128" cy="57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35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SISSSCO001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C0F2B-FF02-F3DA-D2B4-19770B8FAF6B}"/>
              </a:ext>
            </a:extLst>
          </p:cNvPr>
          <p:cNvSpPr txBox="1"/>
          <p:nvPr/>
        </p:nvSpPr>
        <p:spPr>
          <a:xfrm>
            <a:off x="12588970" y="3553558"/>
            <a:ext cx="3928891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Leadership skills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Verbal and nonverbal communication</a:t>
            </a:r>
          </a:p>
          <a:p>
            <a:pPr>
              <a:lnSpc>
                <a:spcPts val="2735"/>
              </a:lnSpc>
            </a:pPr>
            <a:r>
              <a:rPr lang="en-AU" sz="2399" dirty="0">
                <a:solidFill>
                  <a:srgbClr val="000000"/>
                </a:solidFill>
                <a:latin typeface="Handy Casual"/>
              </a:rPr>
              <a:t>Consensus</a:t>
            </a:r>
          </a:p>
          <a:p>
            <a:pPr>
              <a:lnSpc>
                <a:spcPts val="2735"/>
              </a:lnSpc>
            </a:pPr>
            <a:r>
              <a:rPr lang="en-AU" sz="2399" dirty="0">
                <a:solidFill>
                  <a:srgbClr val="000000"/>
                </a:solidFill>
                <a:latin typeface="Handy Casual"/>
              </a:rPr>
              <a:t>Building trust and respect</a:t>
            </a:r>
            <a:endParaRPr lang="en-US" sz="2399" dirty="0">
              <a:solidFill>
                <a:srgbClr val="000000"/>
              </a:solidFill>
              <a:latin typeface="Handy Casual"/>
              <a:sym typeface="Handy Casual"/>
            </a:endParaRPr>
          </a:p>
          <a:p>
            <a:pPr algn="l">
              <a:lnSpc>
                <a:spcPts val="2735"/>
              </a:lnSpc>
            </a:pPr>
            <a:endParaRPr lang="en-US" sz="2399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2022F1-7170-F7AB-AA7D-A1740C3D40A9}"/>
              </a:ext>
            </a:extLst>
          </p:cNvPr>
          <p:cNvSpPr txBox="1"/>
          <p:nvPr/>
        </p:nvSpPr>
        <p:spPr>
          <a:xfrm>
            <a:off x="7835224" y="6127968"/>
            <a:ext cx="3928891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Predesigned session plan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Participant characteristics and capabilities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Resource checklist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Self reflection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Evaluation reports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4915EC-023A-24BA-62B7-5136F98B3D48}"/>
              </a:ext>
            </a:extLst>
          </p:cNvPr>
          <p:cNvSpPr txBox="1"/>
          <p:nvPr/>
        </p:nvSpPr>
        <p:spPr>
          <a:xfrm>
            <a:off x="12588970" y="6755923"/>
            <a:ext cx="3928891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Code of conduct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NSO – National Sporting Organisation</a:t>
            </a:r>
          </a:p>
          <a:p>
            <a:pPr algn="l">
              <a:lnSpc>
                <a:spcPts val="2735"/>
              </a:lnSpc>
            </a:pPr>
            <a:r>
              <a:rPr lang="en-US" sz="2399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Assistant coach/ head coach / supervisor</a:t>
            </a:r>
          </a:p>
          <a:p>
            <a:pPr algn="l">
              <a:lnSpc>
                <a:spcPts val="2735"/>
              </a:lnSpc>
            </a:pPr>
            <a:endParaRPr lang="en-US" sz="2399" dirty="0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01BFB-8AC2-ED53-5F50-0C4972BD8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877806E-AEFC-674B-0C1A-A21D1222DD15}"/>
              </a:ext>
            </a:extLst>
          </p:cNvPr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B58CD1-A554-C1A7-BF74-8B0DCFD31D36}"/>
                </a:ext>
              </a:extLst>
            </p:cNvPr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D55CDF9-00B2-141B-8C66-0A6032F37219}"/>
                </a:ext>
              </a:extLst>
            </p:cNvPr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997D1465-D364-8B6F-1E81-2E2B0A8FB5CD}"/>
                  </a:ext>
                </a:extLst>
              </p:cNvPr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5C70BDDE-8B2C-F7A7-67D5-20399A74468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8DEFC6E-4B2E-0AC7-09E2-E3C910CC724A}"/>
              </a:ext>
            </a:extLst>
          </p:cNvPr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CF4872E-C816-6712-0825-20D01D273824}"/>
                </a:ext>
              </a:extLst>
            </p:cNvPr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CAF4FDE-E9F8-2779-97E3-EF6471E5C629}"/>
                </a:ext>
              </a:extLst>
            </p:cNvPr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B42973C-DC78-2DA3-A3E1-A1AC9CC6629D}"/>
              </a:ext>
            </a:extLst>
          </p:cNvPr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0A932D8-5071-F5F7-DC92-E3309E0156A6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44540" r="-55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45D2BE6B-82B0-5C1E-52EC-3113DEAE9E84}"/>
              </a:ext>
            </a:extLst>
          </p:cNvPr>
          <p:cNvSpPr/>
          <p:nvPr/>
        </p:nvSpPr>
        <p:spPr>
          <a:xfrm rot="435657" flipV="1">
            <a:off x="9514157" y="9265898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E5DB29-6895-0728-9674-0D7F45D463A8}"/>
              </a:ext>
            </a:extLst>
          </p:cNvPr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887297B-9E6C-BCA7-EE1B-616EF9FF9F23}"/>
              </a:ext>
            </a:extLst>
          </p:cNvPr>
          <p:cNvSpPr txBox="1"/>
          <p:nvPr/>
        </p:nvSpPr>
        <p:spPr>
          <a:xfrm>
            <a:off x="7411638" y="1410524"/>
            <a:ext cx="8590361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andy Casual"/>
              </a:rPr>
              <a:t>This is extremely relevant now when we are looking at the following Units of competency:</a:t>
            </a:r>
          </a:p>
          <a:p>
            <a:br>
              <a:rPr lang="en-US" sz="3600" dirty="0">
                <a:solidFill>
                  <a:srgbClr val="000000"/>
                </a:solidFill>
                <a:latin typeface="Handy Casual"/>
              </a:rPr>
            </a:br>
            <a:r>
              <a:rPr lang="en-US" sz="3600" dirty="0">
                <a:solidFill>
                  <a:srgbClr val="000000"/>
                </a:solidFill>
                <a:latin typeface="Handy Casual"/>
              </a:rPr>
              <a:t>Language to be aware of:</a:t>
            </a:r>
            <a:endParaRPr lang="en-AU" sz="3600" dirty="0">
              <a:solidFill>
                <a:srgbClr val="000000"/>
              </a:solidFill>
              <a:latin typeface="Handy Casual"/>
            </a:endParaRPr>
          </a:p>
          <a:p>
            <a:r>
              <a:rPr lang="en-GB" sz="3600" dirty="0">
                <a:solidFill>
                  <a:srgbClr val="000000"/>
                </a:solidFill>
                <a:latin typeface="Handy Casual"/>
              </a:rPr>
              <a:t>SISSSCO001: You are an </a:t>
            </a:r>
            <a:r>
              <a:rPr lang="en-GB" sz="3600" dirty="0">
                <a:solidFill>
                  <a:srgbClr val="FF0000"/>
                </a:solidFill>
                <a:latin typeface="Handy Casual"/>
              </a:rPr>
              <a:t>assistant coach</a:t>
            </a:r>
            <a:r>
              <a:rPr lang="en-GB" sz="3600" dirty="0">
                <a:solidFill>
                  <a:srgbClr val="000000"/>
                </a:solidFill>
                <a:latin typeface="Handy Casual"/>
              </a:rPr>
              <a:t> / </a:t>
            </a:r>
            <a:r>
              <a:rPr lang="en-GB" sz="3600" dirty="0">
                <a:solidFill>
                  <a:srgbClr val="00B050"/>
                </a:solidFill>
                <a:latin typeface="Handy Casual"/>
              </a:rPr>
              <a:t>Communication styles</a:t>
            </a:r>
            <a:endParaRPr lang="en-AU" sz="3600" dirty="0">
              <a:solidFill>
                <a:srgbClr val="00B050"/>
              </a:solidFill>
              <a:latin typeface="Handy Casual"/>
            </a:endParaRPr>
          </a:p>
          <a:p>
            <a:r>
              <a:rPr lang="en-GB" sz="3600" dirty="0">
                <a:solidFill>
                  <a:srgbClr val="000000"/>
                </a:solidFill>
                <a:latin typeface="Handy Casual"/>
              </a:rPr>
              <a:t>SISXPLD002: As a </a:t>
            </a:r>
            <a:r>
              <a:rPr lang="en-GB" sz="3600" dirty="0">
                <a:solidFill>
                  <a:srgbClr val="FF0000"/>
                </a:solidFill>
                <a:latin typeface="Handy Casual"/>
              </a:rPr>
              <a:t>recreation leader </a:t>
            </a:r>
            <a:r>
              <a:rPr lang="en-GB" sz="3600" dirty="0">
                <a:solidFill>
                  <a:srgbClr val="000000"/>
                </a:solidFill>
                <a:latin typeface="Handy Casual"/>
              </a:rPr>
              <a:t>you have, In your role as an </a:t>
            </a:r>
            <a:r>
              <a:rPr lang="en-GB" sz="3600" dirty="0">
                <a:solidFill>
                  <a:srgbClr val="FF0000"/>
                </a:solidFill>
                <a:latin typeface="Handy Casual"/>
              </a:rPr>
              <a:t>assistant recreation leader/ activity leader / </a:t>
            </a:r>
            <a:r>
              <a:rPr lang="en-GB" sz="3600" dirty="0">
                <a:solidFill>
                  <a:srgbClr val="00B050"/>
                </a:solidFill>
                <a:latin typeface="Handy Casual"/>
              </a:rPr>
              <a:t>Communication techniques</a:t>
            </a:r>
            <a:endParaRPr lang="en-AU" sz="3600" dirty="0">
              <a:solidFill>
                <a:srgbClr val="FF0000"/>
              </a:solidFill>
              <a:latin typeface="Handy Casual"/>
            </a:endParaRPr>
          </a:p>
          <a:p>
            <a:r>
              <a:rPr lang="en-GB" sz="3600" dirty="0">
                <a:solidFill>
                  <a:srgbClr val="000000"/>
                </a:solidFill>
                <a:latin typeface="Handy Casual"/>
              </a:rPr>
              <a:t>SISXPLD004: You are </a:t>
            </a:r>
            <a:r>
              <a:rPr lang="en-GB" sz="3600" dirty="0">
                <a:solidFill>
                  <a:srgbClr val="FF0000"/>
                </a:solidFill>
                <a:latin typeface="Handy Casual"/>
              </a:rPr>
              <a:t>facilitating</a:t>
            </a:r>
            <a:r>
              <a:rPr lang="en-GB" sz="3600" dirty="0">
                <a:solidFill>
                  <a:srgbClr val="000000"/>
                </a:solidFill>
                <a:latin typeface="Handy Casual"/>
              </a:rPr>
              <a:t> a meeting, throughout the session you notice that members are  becoming disengaged from the tasks at hand and are confused with their </a:t>
            </a:r>
            <a:r>
              <a:rPr lang="en-GB" sz="3600" dirty="0">
                <a:solidFill>
                  <a:srgbClr val="FF0000"/>
                </a:solidFill>
                <a:latin typeface="Handy Casual"/>
              </a:rPr>
              <a:t>roles and responsibilities / </a:t>
            </a:r>
            <a:r>
              <a:rPr lang="en-GB" sz="3600" dirty="0">
                <a:solidFill>
                  <a:srgbClr val="00B050"/>
                </a:solidFill>
                <a:latin typeface="Handy Casual"/>
              </a:rPr>
              <a:t>Facilitation techniques</a:t>
            </a:r>
            <a:endParaRPr lang="en-AU" sz="3600" dirty="0">
              <a:solidFill>
                <a:srgbClr val="FF0000"/>
              </a:solidFill>
              <a:latin typeface="Handy Casual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B4D2923-080D-648D-4DDA-35BC371724AD}"/>
              </a:ext>
            </a:extLst>
          </p:cNvPr>
          <p:cNvSpPr txBox="1"/>
          <p:nvPr/>
        </p:nvSpPr>
        <p:spPr>
          <a:xfrm rot="-724560">
            <a:off x="1056250" y="1641753"/>
            <a:ext cx="4606058" cy="194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Language examples</a:t>
            </a:r>
          </a:p>
        </p:txBody>
      </p:sp>
    </p:spTree>
    <p:extLst>
      <p:ext uri="{BB962C8B-B14F-4D97-AF65-F5344CB8AC3E}">
        <p14:creationId xmlns:p14="http://schemas.microsoft.com/office/powerpoint/2010/main" val="235718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1AD4D-B840-8609-6232-D91F43CE7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12831B-4F6E-66A5-EA32-AF07B1C46A08}"/>
              </a:ext>
            </a:extLst>
          </p:cNvPr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77F104C-AF71-6CBA-E060-6F7E5AA2BA09}"/>
                </a:ext>
              </a:extLst>
            </p:cNvPr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38BE258-A909-85AE-4E00-6E76C5635408}"/>
                </a:ext>
              </a:extLst>
            </p:cNvPr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86EC0FF-1F58-A33F-B6AF-339F3BC7793B}"/>
                  </a:ext>
                </a:extLst>
              </p:cNvPr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6E8D4CD-58A0-9FFB-E5BD-D48F69C23E4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6864EE4-FFC0-3E12-8D72-5FFDB27CD24B}"/>
              </a:ext>
            </a:extLst>
          </p:cNvPr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7A00A8B-B5A0-EF2C-AB84-13E9E86FD2B9}"/>
                </a:ext>
              </a:extLst>
            </p:cNvPr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2ECF945-6DA0-CA5F-AA38-405F45188053}"/>
                </a:ext>
              </a:extLst>
            </p:cNvPr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873FDFD-C4EA-F23D-45F7-A39313F354B4}"/>
              </a:ext>
            </a:extLst>
          </p:cNvPr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F627AB5-1361-CC43-B754-A32001F3E150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44540" r="-55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090A1D6A-C7DB-3FC3-78DC-F113255B8AD4}"/>
              </a:ext>
            </a:extLst>
          </p:cNvPr>
          <p:cNvSpPr/>
          <p:nvPr/>
        </p:nvSpPr>
        <p:spPr>
          <a:xfrm rot="435657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6C91EA2-D065-8E35-5165-73F0C9536BA2}"/>
              </a:ext>
            </a:extLst>
          </p:cNvPr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3A647B3-27D0-2B36-0D77-27C66C174176}"/>
              </a:ext>
            </a:extLst>
          </p:cNvPr>
          <p:cNvSpPr txBox="1"/>
          <p:nvPr/>
        </p:nvSpPr>
        <p:spPr>
          <a:xfrm>
            <a:off x="7526052" y="1305173"/>
            <a:ext cx="8590361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andy Casual"/>
              </a:rPr>
              <a:t>Policies can be:</a:t>
            </a:r>
          </a:p>
          <a:p>
            <a:pPr lvl="0"/>
            <a:r>
              <a:rPr lang="en-AU" sz="2400" dirty="0"/>
              <a:t>WHS (if it fits, use this one)</a:t>
            </a:r>
          </a:p>
          <a:p>
            <a:pPr lvl="0"/>
            <a:r>
              <a:rPr lang="en-AU" sz="2400" b="1" dirty="0"/>
              <a:t>Anti-discrimination</a:t>
            </a:r>
            <a:endParaRPr lang="en-AU" sz="2400" dirty="0"/>
          </a:p>
          <a:p>
            <a:pPr lvl="0"/>
            <a:r>
              <a:rPr lang="en-AU" sz="2400" b="1" dirty="0"/>
              <a:t>Equal opportunity</a:t>
            </a:r>
          </a:p>
          <a:p>
            <a:pPr lvl="0"/>
            <a:r>
              <a:rPr lang="en-AU" sz="2400" b="1" dirty="0"/>
              <a:t>Privacy and confidentiality</a:t>
            </a:r>
            <a:endParaRPr lang="en-AU" sz="2400" dirty="0"/>
          </a:p>
          <a:p>
            <a:pPr lvl="0"/>
            <a:r>
              <a:rPr lang="en-AU" sz="2400" b="1" dirty="0"/>
              <a:t>Records keeping </a:t>
            </a:r>
            <a:endParaRPr lang="en-AU" sz="2400" dirty="0"/>
          </a:p>
          <a:p>
            <a:pPr lvl="0"/>
            <a:r>
              <a:rPr lang="en-AU" sz="2400" b="1" dirty="0"/>
              <a:t>Budgets</a:t>
            </a:r>
            <a:endParaRPr lang="en-AU" sz="2400" dirty="0"/>
          </a:p>
          <a:p>
            <a:pPr lvl="0"/>
            <a:r>
              <a:rPr lang="en-AU" sz="2400" dirty="0"/>
              <a:t>Codes of conduct, including safe environments and equipment, session planning, player welfare, supervision/monitoring, first aid requirements, general conduct.</a:t>
            </a:r>
          </a:p>
          <a:p>
            <a:pPr lvl="0"/>
            <a:r>
              <a:rPr lang="en-AU" sz="2400" b="1" dirty="0"/>
              <a:t>Working with Children's checks</a:t>
            </a:r>
          </a:p>
          <a:p>
            <a:pPr lvl="0"/>
            <a:r>
              <a:rPr lang="en-AU" sz="2400" dirty="0"/>
              <a:t>Risk analysis</a:t>
            </a:r>
          </a:p>
          <a:p>
            <a:pPr lvl="0"/>
            <a:r>
              <a:rPr lang="en-AU" sz="2400" b="1" dirty="0"/>
              <a:t>Reporting channels</a:t>
            </a:r>
            <a:endParaRPr lang="en-AU" sz="2400" dirty="0"/>
          </a:p>
          <a:p>
            <a:pPr lvl="0"/>
            <a:r>
              <a:rPr lang="en-AU" sz="2400" dirty="0"/>
              <a:t>Roles and responsibilities</a:t>
            </a:r>
          </a:p>
          <a:p>
            <a:pPr lvl="0"/>
            <a:r>
              <a:rPr lang="en-AU" sz="2400" dirty="0"/>
              <a:t>Scope and frequency of equipment checks</a:t>
            </a:r>
          </a:p>
          <a:p>
            <a:pPr lvl="0"/>
            <a:r>
              <a:rPr lang="en-AU" sz="2400" b="1" dirty="0"/>
              <a:t>Communication protocols</a:t>
            </a:r>
          </a:p>
          <a:p>
            <a:pPr lvl="0"/>
            <a:r>
              <a:rPr lang="en-AU" sz="2400" dirty="0"/>
              <a:t>Workplace security</a:t>
            </a:r>
          </a:p>
          <a:p>
            <a:pPr lvl="0"/>
            <a:r>
              <a:rPr lang="en-AU" sz="2400" dirty="0"/>
              <a:t>Anti-drug policy</a:t>
            </a:r>
          </a:p>
          <a:p>
            <a:pPr lvl="0"/>
            <a:r>
              <a:rPr lang="en-AU" sz="2400" b="1" dirty="0"/>
              <a:t>Anti-harassment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D8EE258-EE19-99F7-7C0E-D1D37CF42276}"/>
              </a:ext>
            </a:extLst>
          </p:cNvPr>
          <p:cNvSpPr txBox="1"/>
          <p:nvPr/>
        </p:nvSpPr>
        <p:spPr>
          <a:xfrm rot="-724560">
            <a:off x="1056250" y="1641753"/>
            <a:ext cx="4606058" cy="194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Policy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877109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64801-BC65-A2E6-8387-BB0703EE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F0EA448-143E-E523-01AC-CB56A25C1403}"/>
              </a:ext>
            </a:extLst>
          </p:cNvPr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A28C8A-2133-693E-169F-22875B5E5E41}"/>
                </a:ext>
              </a:extLst>
            </p:cNvPr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7827C8B4-7DC0-CBFE-353D-7041D4E2EE3B}"/>
                </a:ext>
              </a:extLst>
            </p:cNvPr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BC6477F-18AC-3821-0D6F-456FB73F13B7}"/>
                  </a:ext>
                </a:extLst>
              </p:cNvPr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4B89185C-D34E-1237-CADB-7986AFFD987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9D6EE86E-9191-2185-9119-263B54CEE9BA}"/>
              </a:ext>
            </a:extLst>
          </p:cNvPr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3903074-FCFC-E87E-1E25-692F8319FF53}"/>
                </a:ext>
              </a:extLst>
            </p:cNvPr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7799BB4-1A79-8B63-95D3-005723E4F213}"/>
                </a:ext>
              </a:extLst>
            </p:cNvPr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BCB2CD5-E0C8-24A4-AF73-50EA3F3B1971}"/>
              </a:ext>
            </a:extLst>
          </p:cNvPr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B750C8-26B6-022D-7B21-046D9A2B6B49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44540" r="-55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D763A26E-DC49-60E9-A91F-C3C33072BD56}"/>
              </a:ext>
            </a:extLst>
          </p:cNvPr>
          <p:cNvSpPr/>
          <p:nvPr/>
        </p:nvSpPr>
        <p:spPr>
          <a:xfrm rot="435657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AB5C41D-9882-470D-AC18-FE1F848FB05E}"/>
              </a:ext>
            </a:extLst>
          </p:cNvPr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8D3F521-AC6E-E73D-6139-68B759F1ED57}"/>
              </a:ext>
            </a:extLst>
          </p:cNvPr>
          <p:cNvSpPr txBox="1"/>
          <p:nvPr/>
        </p:nvSpPr>
        <p:spPr>
          <a:xfrm>
            <a:off x="7526052" y="1305173"/>
            <a:ext cx="8590361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andy Casual"/>
              </a:rPr>
              <a:t>Procedures can be:</a:t>
            </a:r>
          </a:p>
          <a:p>
            <a:pPr lvl="0"/>
            <a:r>
              <a:rPr lang="en-AU" sz="4400" dirty="0"/>
              <a:t>Pre-game ground inspections</a:t>
            </a:r>
          </a:p>
          <a:p>
            <a:pPr lvl="0"/>
            <a:r>
              <a:rPr lang="en-AU" sz="4400" dirty="0"/>
              <a:t>Complaints procedures</a:t>
            </a:r>
          </a:p>
          <a:p>
            <a:pPr lvl="0"/>
            <a:r>
              <a:rPr lang="en-AU" sz="4400" b="1" dirty="0"/>
              <a:t>Equipment checklists</a:t>
            </a:r>
            <a:endParaRPr lang="en-AU" sz="4400" dirty="0"/>
          </a:p>
          <a:p>
            <a:pPr lvl="0"/>
            <a:r>
              <a:rPr lang="en-AU" sz="4400" dirty="0"/>
              <a:t>PAR-Q questionnaire</a:t>
            </a:r>
          </a:p>
          <a:p>
            <a:pPr lvl="0"/>
            <a:r>
              <a:rPr lang="en-AU" sz="4400" b="1" dirty="0"/>
              <a:t>Induction procedures</a:t>
            </a:r>
            <a:endParaRPr lang="en-AU" sz="4400" dirty="0"/>
          </a:p>
          <a:p>
            <a:pPr lvl="0"/>
            <a:r>
              <a:rPr lang="en-AU" sz="4400" dirty="0"/>
              <a:t>Hydration procedures</a:t>
            </a:r>
          </a:p>
          <a:p>
            <a:pPr lvl="0"/>
            <a:r>
              <a:rPr lang="en-AU" sz="4400" b="1" dirty="0"/>
              <a:t>Confidential storage of information procedures</a:t>
            </a:r>
            <a:r>
              <a:rPr lang="en-AU" sz="4400" dirty="0"/>
              <a:t>.</a:t>
            </a:r>
          </a:p>
          <a:p>
            <a:pPr lvl="0"/>
            <a:r>
              <a:rPr lang="en-AU" sz="4400" dirty="0"/>
              <a:t>Session planning checklist</a:t>
            </a:r>
          </a:p>
          <a:p>
            <a:pPr lvl="0"/>
            <a:r>
              <a:rPr lang="en-AU" sz="4400" b="1" dirty="0"/>
              <a:t>Inclusive practices</a:t>
            </a:r>
            <a:endParaRPr lang="en-AU" sz="4400" dirty="0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55CE286-7CA0-85ED-F379-453904EC9897}"/>
              </a:ext>
            </a:extLst>
          </p:cNvPr>
          <p:cNvSpPr txBox="1"/>
          <p:nvPr/>
        </p:nvSpPr>
        <p:spPr>
          <a:xfrm rot="-724560">
            <a:off x="1056250" y="1641753"/>
            <a:ext cx="4606058" cy="1941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Policy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70152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0512" y="1973709"/>
            <a:ext cx="7074009" cy="6919667"/>
          </a:xfrm>
          <a:custGeom>
            <a:avLst/>
            <a:gdLst/>
            <a:ahLst/>
            <a:cxnLst/>
            <a:rect l="l" t="t" r="r" b="b"/>
            <a:pathLst>
              <a:path w="7074009" h="6919667">
                <a:moveTo>
                  <a:pt x="0" y="0"/>
                </a:moveTo>
                <a:lnTo>
                  <a:pt x="7074009" y="0"/>
                </a:lnTo>
                <a:lnTo>
                  <a:pt x="7074009" y="6919667"/>
                </a:lnTo>
                <a:lnTo>
                  <a:pt x="0" y="6919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777789" y="2757018"/>
            <a:ext cx="7307783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Test your knowledge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77789" y="5871693"/>
            <a:ext cx="5920958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6"/>
              </a:lnSpc>
              <a:spcBef>
                <a:spcPct val="0"/>
              </a:spcBef>
            </a:pPr>
            <a:r>
              <a:rPr lang="en-US" sz="3930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You have 2 minutes to answer this slide</a:t>
            </a:r>
          </a:p>
        </p:txBody>
      </p:sp>
      <p:sp>
        <p:nvSpPr>
          <p:cNvPr id="5" name="Freeform 5"/>
          <p:cNvSpPr/>
          <p:nvPr/>
        </p:nvSpPr>
        <p:spPr>
          <a:xfrm>
            <a:off x="15408091" y="1028700"/>
            <a:ext cx="1488455" cy="1291398"/>
          </a:xfrm>
          <a:custGeom>
            <a:avLst/>
            <a:gdLst/>
            <a:ahLst/>
            <a:cxnLst/>
            <a:rect l="l" t="t" r="r" b="b"/>
            <a:pathLst>
              <a:path w="1488455" h="1291398">
                <a:moveTo>
                  <a:pt x="0" y="0"/>
                </a:moveTo>
                <a:lnTo>
                  <a:pt x="1488455" y="0"/>
                </a:lnTo>
                <a:lnTo>
                  <a:pt x="1488455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435657" flipV="1">
            <a:off x="12909774" y="7270970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795856" y="3008697"/>
            <a:ext cx="5207929" cy="3521862"/>
          </a:xfrm>
          <a:custGeom>
            <a:avLst/>
            <a:gdLst/>
            <a:ahLst/>
            <a:cxnLst/>
            <a:rect l="l" t="t" r="r" b="b"/>
            <a:pathLst>
              <a:path w="5207929" h="3521862">
                <a:moveTo>
                  <a:pt x="0" y="0"/>
                </a:moveTo>
                <a:lnTo>
                  <a:pt x="5207929" y="0"/>
                </a:lnTo>
                <a:lnTo>
                  <a:pt x="5207929" y="3521862"/>
                </a:lnTo>
                <a:lnTo>
                  <a:pt x="0" y="35218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543BF-EBB4-CBD0-3AAC-F0AE0CBC5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7E8FB4-1305-6B79-9AC8-C615F5124CF3}"/>
              </a:ext>
            </a:extLst>
          </p:cNvPr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276A0E-FBF0-0841-344B-DA0C0DE6D7E0}"/>
                </a:ext>
              </a:extLst>
            </p:cNvPr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3372D4A-7765-9F24-3202-CE4C67BF0133}"/>
                </a:ext>
              </a:extLst>
            </p:cNvPr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91AF870-019F-EA1A-A049-3122BD1075BF}"/>
                  </a:ext>
                </a:extLst>
              </p:cNvPr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51895281-3DD6-613E-2E52-ADDED4CDABDC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244CA0C-F3D7-652F-3F01-32120E852B48}"/>
              </a:ext>
            </a:extLst>
          </p:cNvPr>
          <p:cNvGrpSpPr/>
          <p:nvPr/>
        </p:nvGrpSpPr>
        <p:grpSpPr>
          <a:xfrm>
            <a:off x="6760391" y="1242183"/>
            <a:ext cx="10498909" cy="7657600"/>
            <a:chOff x="0" y="0"/>
            <a:chExt cx="14302208" cy="10431615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3EC9A73-0DDE-FB36-B983-C16FED5BC8F0}"/>
                </a:ext>
              </a:extLst>
            </p:cNvPr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DF67F31-8338-D09C-BB2B-794463F7859F}"/>
                </a:ext>
              </a:extLst>
            </p:cNvPr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F8DBC7B-2E76-1CB5-FEB6-86DF7693ED39}"/>
              </a:ext>
            </a:extLst>
          </p:cNvPr>
          <p:cNvGrpSpPr>
            <a:grpSpLocks noChangeAspect="1"/>
          </p:cNvGrpSpPr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0E50A9A-B28C-9445-FECB-1E566E6B7B8E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44540" r="-55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3E28DAD4-D4B5-7D85-D8EF-AAB920270146}"/>
              </a:ext>
            </a:extLst>
          </p:cNvPr>
          <p:cNvSpPr/>
          <p:nvPr/>
        </p:nvSpPr>
        <p:spPr>
          <a:xfrm rot="435657" flipV="1">
            <a:off x="8401805" y="7841253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CD205DB-816C-E8F6-B536-AD230F357736}"/>
              </a:ext>
            </a:extLst>
          </p:cNvPr>
          <p:cNvSpPr/>
          <p:nvPr/>
        </p:nvSpPr>
        <p:spPr>
          <a:xfrm rot="-1568932">
            <a:off x="16073974" y="511583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23A7D4A-B2D7-F5DA-0BCB-417CA3AA29C0}"/>
              </a:ext>
            </a:extLst>
          </p:cNvPr>
          <p:cNvSpPr txBox="1"/>
          <p:nvPr/>
        </p:nvSpPr>
        <p:spPr>
          <a:xfrm>
            <a:off x="7526052" y="1305173"/>
            <a:ext cx="8590361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andy Casual"/>
              </a:rPr>
              <a:t>Documentation can be:</a:t>
            </a:r>
          </a:p>
          <a:p>
            <a:pPr lvl="0"/>
            <a:r>
              <a:rPr lang="en-AU" sz="2000" dirty="0"/>
              <a:t>Budget </a:t>
            </a:r>
          </a:p>
          <a:p>
            <a:pPr lvl="0"/>
            <a:r>
              <a:rPr lang="en-AU" sz="2000" dirty="0"/>
              <a:t>Proof of vaccination certificate </a:t>
            </a:r>
          </a:p>
          <a:p>
            <a:pPr lvl="0"/>
            <a:r>
              <a:rPr lang="en-AU" sz="2000" b="1" dirty="0"/>
              <a:t>Program schedule/timetable</a:t>
            </a:r>
            <a:endParaRPr lang="en-AU" sz="2000" dirty="0"/>
          </a:p>
          <a:p>
            <a:pPr lvl="0"/>
            <a:r>
              <a:rPr lang="en-AU" sz="2000" dirty="0"/>
              <a:t>Session details – maps, parking, contact </a:t>
            </a:r>
          </a:p>
          <a:p>
            <a:pPr lvl="0"/>
            <a:r>
              <a:rPr lang="en-AU" sz="2000" dirty="0"/>
              <a:t>Evidence of insurance </a:t>
            </a:r>
          </a:p>
          <a:p>
            <a:pPr lvl="0"/>
            <a:r>
              <a:rPr lang="en-AU" sz="2000" b="1" dirty="0"/>
              <a:t>Site inspection / WHS checklist </a:t>
            </a:r>
            <a:endParaRPr lang="en-AU" sz="2000" dirty="0"/>
          </a:p>
          <a:p>
            <a:pPr lvl="0"/>
            <a:r>
              <a:rPr lang="en-AU" sz="2000" dirty="0"/>
              <a:t>Risk analysis</a:t>
            </a:r>
          </a:p>
          <a:p>
            <a:pPr lvl="0"/>
            <a:r>
              <a:rPr lang="en-AU" sz="2000" dirty="0"/>
              <a:t>Equipment list </a:t>
            </a:r>
          </a:p>
          <a:p>
            <a:pPr lvl="0"/>
            <a:r>
              <a:rPr lang="en-AU" sz="2000" dirty="0"/>
              <a:t>Equipment/facility hire confirmation conducting </a:t>
            </a:r>
          </a:p>
          <a:p>
            <a:pPr lvl="0"/>
            <a:r>
              <a:rPr lang="en-AU" sz="2000" dirty="0"/>
              <a:t>Score sheets </a:t>
            </a:r>
          </a:p>
          <a:p>
            <a:pPr lvl="0"/>
            <a:r>
              <a:rPr lang="en-AU" sz="2000" dirty="0"/>
              <a:t>Observation checklists</a:t>
            </a:r>
          </a:p>
          <a:p>
            <a:pPr lvl="0"/>
            <a:r>
              <a:rPr lang="en-AU" sz="2000" dirty="0"/>
              <a:t>Fixtures</a:t>
            </a:r>
          </a:p>
          <a:p>
            <a:pPr lvl="0"/>
            <a:r>
              <a:rPr lang="en-AU" sz="2000" dirty="0"/>
              <a:t>Equipment forms (borrow/return) </a:t>
            </a:r>
          </a:p>
          <a:p>
            <a:pPr lvl="0"/>
            <a:r>
              <a:rPr lang="en-AU" sz="2000" b="1" dirty="0"/>
              <a:t>Session plan </a:t>
            </a:r>
            <a:endParaRPr lang="en-AU" sz="2000" dirty="0"/>
          </a:p>
          <a:p>
            <a:pPr lvl="0"/>
            <a:r>
              <a:rPr lang="en-AU" sz="2000" dirty="0"/>
              <a:t>Assessment forms </a:t>
            </a:r>
          </a:p>
          <a:p>
            <a:pPr lvl="0"/>
            <a:r>
              <a:rPr lang="en-AU" sz="2000" dirty="0"/>
              <a:t>Accident injury form </a:t>
            </a:r>
          </a:p>
          <a:p>
            <a:pPr lvl="0"/>
            <a:r>
              <a:rPr lang="en-AU" sz="2000" dirty="0"/>
              <a:t>Physical ability test concluding </a:t>
            </a:r>
          </a:p>
          <a:p>
            <a:pPr lvl="0"/>
            <a:r>
              <a:rPr lang="en-AU" sz="2000" dirty="0"/>
              <a:t>Equipment return form </a:t>
            </a:r>
          </a:p>
          <a:p>
            <a:pPr lvl="0"/>
            <a:r>
              <a:rPr lang="en-AU" sz="2000" b="1" dirty="0"/>
              <a:t>Feedback/evaluation forms </a:t>
            </a:r>
            <a:endParaRPr lang="en-AU" sz="2000" dirty="0"/>
          </a:p>
          <a:p>
            <a:pPr lvl="0"/>
            <a:r>
              <a:rPr lang="en-AU" sz="2000" dirty="0"/>
              <a:t>Self-reflection journal </a:t>
            </a:r>
          </a:p>
          <a:p>
            <a:pPr lvl="0"/>
            <a:r>
              <a:rPr lang="en-AU" sz="2000" b="1" dirty="0"/>
              <a:t>Information on follow-up programs </a:t>
            </a:r>
            <a:endParaRPr lang="en-AU" sz="2000" dirty="0"/>
          </a:p>
          <a:p>
            <a:pPr lvl="0"/>
            <a:r>
              <a:rPr lang="en-AU" sz="2000" dirty="0"/>
              <a:t>Records (accident injury)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27E70195-1F18-13D4-71DB-7D41A9BBBE6C}"/>
              </a:ext>
            </a:extLst>
          </p:cNvPr>
          <p:cNvSpPr txBox="1"/>
          <p:nvPr/>
        </p:nvSpPr>
        <p:spPr>
          <a:xfrm rot="-724560">
            <a:off x="1056250" y="2154714"/>
            <a:ext cx="4606058" cy="915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103572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2505">
            <a:off x="5091831" y="1115963"/>
            <a:ext cx="4116756" cy="8173655"/>
          </a:xfrm>
          <a:custGeom>
            <a:avLst/>
            <a:gdLst/>
            <a:ahLst/>
            <a:cxnLst/>
            <a:rect l="l" t="t" r="r" b="b"/>
            <a:pathLst>
              <a:path w="4116756" h="8173655">
                <a:moveTo>
                  <a:pt x="0" y="0"/>
                </a:moveTo>
                <a:lnTo>
                  <a:pt x="4116756" y="0"/>
                </a:lnTo>
                <a:lnTo>
                  <a:pt x="4116756" y="8173655"/>
                </a:lnTo>
                <a:lnTo>
                  <a:pt x="0" y="8173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3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52505">
            <a:off x="9083223" y="1115962"/>
            <a:ext cx="4116756" cy="8175676"/>
          </a:xfrm>
          <a:custGeom>
            <a:avLst/>
            <a:gdLst/>
            <a:ahLst/>
            <a:cxnLst/>
            <a:rect l="l" t="t" r="r" b="b"/>
            <a:pathLst>
              <a:path w="4116756" h="8175676">
                <a:moveTo>
                  <a:pt x="0" y="0"/>
                </a:moveTo>
                <a:lnTo>
                  <a:pt x="4116756" y="0"/>
                </a:lnTo>
                <a:lnTo>
                  <a:pt x="4116756" y="8175676"/>
                </a:lnTo>
                <a:lnTo>
                  <a:pt x="0" y="8175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3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52505">
            <a:off x="13257227" y="1120012"/>
            <a:ext cx="3935405" cy="8116769"/>
          </a:xfrm>
          <a:custGeom>
            <a:avLst/>
            <a:gdLst/>
            <a:ahLst/>
            <a:cxnLst/>
            <a:rect l="l" t="t" r="r" b="b"/>
            <a:pathLst>
              <a:path w="3935405" h="8116769">
                <a:moveTo>
                  <a:pt x="0" y="0"/>
                </a:moveTo>
                <a:lnTo>
                  <a:pt x="3935406" y="0"/>
                </a:lnTo>
                <a:lnTo>
                  <a:pt x="3935406" y="8116769"/>
                </a:lnTo>
                <a:lnTo>
                  <a:pt x="0" y="811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08" b="-111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52505">
            <a:off x="1100981" y="1115976"/>
            <a:ext cx="4116756" cy="8147179"/>
          </a:xfrm>
          <a:custGeom>
            <a:avLst/>
            <a:gdLst/>
            <a:ahLst/>
            <a:cxnLst/>
            <a:rect l="l" t="t" r="r" b="b"/>
            <a:pathLst>
              <a:path w="4116756" h="8147179">
                <a:moveTo>
                  <a:pt x="0" y="0"/>
                </a:moveTo>
                <a:lnTo>
                  <a:pt x="4116756" y="0"/>
                </a:lnTo>
                <a:lnTo>
                  <a:pt x="4116756" y="8147179"/>
                </a:lnTo>
                <a:lnTo>
                  <a:pt x="0" y="814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7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98082" y="2465209"/>
            <a:ext cx="3745187" cy="6723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Online revision testing</a:t>
            </a:r>
          </a:p>
          <a:p>
            <a:pPr algn="l">
              <a:lnSpc>
                <a:spcPts val="5273"/>
              </a:lnSpc>
            </a:pPr>
            <a:endParaRPr lang="en-US" sz="3766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4 UOCs</a:t>
            </a:r>
          </a:p>
          <a:p>
            <a:pPr algn="l">
              <a:lnSpc>
                <a:spcPts val="5273"/>
              </a:lnSpc>
            </a:pPr>
            <a:endParaRPr lang="en-US" sz="3766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3 x 15 question M/C </a:t>
            </a:r>
          </a:p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We can place into your portal</a:t>
            </a:r>
          </a:p>
        </p:txBody>
      </p:sp>
      <p:sp>
        <p:nvSpPr>
          <p:cNvPr id="7" name="Freeform 7"/>
          <p:cNvSpPr/>
          <p:nvPr/>
        </p:nvSpPr>
        <p:spPr>
          <a:xfrm rot="3995677">
            <a:off x="-288140" y="8350909"/>
            <a:ext cx="2486709" cy="2409847"/>
          </a:xfrm>
          <a:custGeom>
            <a:avLst/>
            <a:gdLst/>
            <a:ahLst/>
            <a:cxnLst/>
            <a:rect l="l" t="t" r="r" b="b"/>
            <a:pathLst>
              <a:path w="2486709" h="2409847">
                <a:moveTo>
                  <a:pt x="0" y="0"/>
                </a:moveTo>
                <a:lnTo>
                  <a:pt x="2486709" y="0"/>
                </a:lnTo>
                <a:lnTo>
                  <a:pt x="2486709" y="2409847"/>
                </a:lnTo>
                <a:lnTo>
                  <a:pt x="0" y="2409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027046">
            <a:off x="16542681" y="990979"/>
            <a:ext cx="1024974" cy="933658"/>
          </a:xfrm>
          <a:custGeom>
            <a:avLst/>
            <a:gdLst/>
            <a:ahLst/>
            <a:cxnLst/>
            <a:rect l="l" t="t" r="r" b="b"/>
            <a:pathLst>
              <a:path w="1024974" h="933658">
                <a:moveTo>
                  <a:pt x="0" y="0"/>
                </a:moveTo>
                <a:lnTo>
                  <a:pt x="1024974" y="0"/>
                </a:lnTo>
                <a:lnTo>
                  <a:pt x="1024974" y="933658"/>
                </a:lnTo>
                <a:lnTo>
                  <a:pt x="0" y="933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878474" flipV="1">
            <a:off x="15302023" y="9177610"/>
            <a:ext cx="3014815" cy="756445"/>
          </a:xfrm>
          <a:custGeom>
            <a:avLst/>
            <a:gdLst/>
            <a:ahLst/>
            <a:cxnLst/>
            <a:rect l="l" t="t" r="r" b="b"/>
            <a:pathLst>
              <a:path w="3014815" h="756445">
                <a:moveTo>
                  <a:pt x="0" y="756445"/>
                </a:moveTo>
                <a:lnTo>
                  <a:pt x="3014815" y="756445"/>
                </a:lnTo>
                <a:lnTo>
                  <a:pt x="3014815" y="0"/>
                </a:lnTo>
                <a:lnTo>
                  <a:pt x="0" y="0"/>
                </a:lnTo>
                <a:lnTo>
                  <a:pt x="0" y="75644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237145" y="1656088"/>
            <a:ext cx="2389736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Revision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72669" y="1656088"/>
            <a:ext cx="2389736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Revision 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64102" y="1656088"/>
            <a:ext cx="2389736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Revision 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55539" y="1656088"/>
            <a:ext cx="2389736" cy="64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Revision 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58776" y="3261176"/>
            <a:ext cx="3745187" cy="398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Industry Specific Terms</a:t>
            </a:r>
          </a:p>
          <a:p>
            <a:pPr algn="l">
              <a:lnSpc>
                <a:spcPts val="5273"/>
              </a:lnSpc>
            </a:pPr>
            <a:endParaRPr lang="en-US" sz="3766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Found in your teacher toolbox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69007" y="3261176"/>
            <a:ext cx="3745187" cy="604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Reading Time Activity</a:t>
            </a:r>
          </a:p>
          <a:p>
            <a:pPr algn="l">
              <a:lnSpc>
                <a:spcPts val="5273"/>
              </a:lnSpc>
            </a:pPr>
            <a:endParaRPr lang="en-US" sz="3766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VCAA Practice Exam</a:t>
            </a:r>
          </a:p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40 seconds per Question</a:t>
            </a:r>
          </a:p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40 seconds to write answer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09981" y="3288833"/>
            <a:ext cx="3745187" cy="60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Dice roll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61845" y="5546966"/>
            <a:ext cx="3745187" cy="196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3204" lvl="1" indent="-406602" algn="l">
              <a:lnSpc>
                <a:spcPts val="5273"/>
              </a:lnSpc>
              <a:buFont typeface="Arial"/>
              <a:buChar char="•"/>
            </a:pPr>
            <a:r>
              <a:rPr lang="en-US" sz="376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Example provided  for SISXPLD002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86918-448C-DA81-5F00-192F6546D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BB96901-3539-78DF-4ABE-1FD7718E9414}"/>
              </a:ext>
            </a:extLst>
          </p:cNvPr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5313323-49D3-1E04-B4B4-E9F17F620973}"/>
              </a:ext>
            </a:extLst>
          </p:cNvPr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3664946-77EF-699D-D50F-10D747A453BD}"/>
              </a:ext>
            </a:extLst>
          </p:cNvPr>
          <p:cNvSpPr/>
          <p:nvPr/>
        </p:nvSpPr>
        <p:spPr>
          <a:xfrm rot="-491967">
            <a:off x="1314247" y="2763274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674D9B4-300C-F60A-C03E-247D3A587410}"/>
              </a:ext>
            </a:extLst>
          </p:cNvPr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7108D64-0959-D84B-648D-11EB6910A1DB}"/>
              </a:ext>
            </a:extLst>
          </p:cNvPr>
          <p:cNvSpPr/>
          <p:nvPr/>
        </p:nvSpPr>
        <p:spPr>
          <a:xfrm rot="1129629" flipV="1">
            <a:off x="561883" y="6153720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C558E12-A2E8-AFA9-981D-4CA98D21EE34}"/>
              </a:ext>
            </a:extLst>
          </p:cNvPr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51702E7-0BCA-4E22-BA6F-494CD4C51F1E}"/>
              </a:ext>
            </a:extLst>
          </p:cNvPr>
          <p:cNvSpPr txBox="1"/>
          <p:nvPr/>
        </p:nvSpPr>
        <p:spPr>
          <a:xfrm>
            <a:off x="2352395" y="3793799"/>
            <a:ext cx="10492948" cy="275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18504" spc="407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Insights 😉</a:t>
            </a:r>
          </a:p>
        </p:txBody>
      </p:sp>
    </p:spTree>
    <p:extLst>
      <p:ext uri="{BB962C8B-B14F-4D97-AF65-F5344CB8AC3E}">
        <p14:creationId xmlns:p14="http://schemas.microsoft.com/office/powerpoint/2010/main" val="3793034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58DF8-1B2F-A091-4812-28D52CB7B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DFF103D-6A4F-D08F-098C-EF4BD6391B48}"/>
              </a:ext>
            </a:extLst>
          </p:cNvPr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5B983CF-38E3-E917-1E00-70FBDA2FCEB9}"/>
              </a:ext>
            </a:extLst>
          </p:cNvPr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B0FCD42-CAB3-6B7F-F3C2-75D7616A817F}"/>
              </a:ext>
            </a:extLst>
          </p:cNvPr>
          <p:cNvSpPr/>
          <p:nvPr/>
        </p:nvSpPr>
        <p:spPr>
          <a:xfrm rot="-491967">
            <a:off x="102163" y="1959352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B1BABD2-2481-736E-DCC3-F7CFE0E2CC83}"/>
              </a:ext>
            </a:extLst>
          </p:cNvPr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C2BBFA1-5234-07D6-2966-9DCBF3045A43}"/>
              </a:ext>
            </a:extLst>
          </p:cNvPr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5051D43-A779-56C2-8C4F-26FF84631D0E}"/>
              </a:ext>
            </a:extLst>
          </p:cNvPr>
          <p:cNvSpPr txBox="1"/>
          <p:nvPr/>
        </p:nvSpPr>
        <p:spPr>
          <a:xfrm>
            <a:off x="2004532" y="961474"/>
            <a:ext cx="10492948" cy="23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8800" spc="407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BSBWHS308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5EFFFFA7-7680-D46A-AB36-920B64591990}"/>
              </a:ext>
            </a:extLst>
          </p:cNvPr>
          <p:cNvSpPr txBox="1"/>
          <p:nvPr/>
        </p:nvSpPr>
        <p:spPr>
          <a:xfrm>
            <a:off x="1371600" y="3372574"/>
            <a:ext cx="975428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Look at the assessment conditions – Standard Operating Procedures are listed. 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This could be in the exam then. 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C769F41A-8072-86E2-B718-F5A065F9CB8D}"/>
              </a:ext>
            </a:extLst>
          </p:cNvPr>
          <p:cNvSpPr txBox="1"/>
          <p:nvPr/>
        </p:nvSpPr>
        <p:spPr>
          <a:xfrm>
            <a:off x="1371600" y="4649305"/>
            <a:ext cx="9754280" cy="311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WHS Laws are relevant to hazard identification, risk assessment and risk control?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Occupational Health and Safety Act 2004</a:t>
            </a:r>
            <a:endParaRPr lang="en-US" sz="2000" dirty="0">
              <a:solidFill>
                <a:srgbClr val="000000"/>
              </a:solidFill>
              <a:latin typeface="Krabuler"/>
              <a:sym typeface="Krabuler"/>
            </a:endParaRP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>
                <a:hlinkClick r:id="rId10"/>
              </a:rPr>
              <a:t>https://www.worksafe.vic.gov.au/resources/how-worksafe-applies-law-relation-identifying-and-understanding-hazards-and-risks</a:t>
            </a:r>
            <a:endParaRPr lang="en-AU" sz="2000" dirty="0"/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endParaRPr lang="en-AU" sz="2000" dirty="0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3E956B3E-A03E-C4D2-7B15-2AB87ED49D09}"/>
              </a:ext>
            </a:extLst>
          </p:cNvPr>
          <p:cNvSpPr txBox="1"/>
          <p:nvPr/>
        </p:nvSpPr>
        <p:spPr>
          <a:xfrm>
            <a:off x="1371600" y="7173584"/>
            <a:ext cx="9754280" cy="1827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Suitable risk assessment methods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Qualitive – Subjective – High or low % - Likelihood etc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Quantitative – Objective – Based on data – Incident reports, near misses, statistics</a:t>
            </a:r>
            <a:endParaRPr lang="en-AU" sz="2000" dirty="0">
              <a:solidFill>
                <a:srgbClr val="000000"/>
              </a:solidFill>
              <a:latin typeface="Krabuler"/>
              <a:sym typeface="Krabuler"/>
            </a:endParaRPr>
          </a:p>
        </p:txBody>
      </p:sp>
    </p:spTree>
    <p:extLst>
      <p:ext uri="{BB962C8B-B14F-4D97-AF65-F5344CB8AC3E}">
        <p14:creationId xmlns:p14="http://schemas.microsoft.com/office/powerpoint/2010/main" val="39237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C89D-0AFA-6764-A522-AE126937F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90C269-C0F7-1A0A-FED6-2D8DA7566025}"/>
              </a:ext>
            </a:extLst>
          </p:cNvPr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0075A5D-3A33-CC04-39CC-C3F8445D598C}"/>
              </a:ext>
            </a:extLst>
          </p:cNvPr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E846A72-53F4-78CA-3C17-B32547460EE8}"/>
              </a:ext>
            </a:extLst>
          </p:cNvPr>
          <p:cNvSpPr/>
          <p:nvPr/>
        </p:nvSpPr>
        <p:spPr>
          <a:xfrm rot="-491967">
            <a:off x="102163" y="1959352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FDD6A72-AA06-3B12-DBB9-5B7AA15C98BD}"/>
              </a:ext>
            </a:extLst>
          </p:cNvPr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C98BBEA-D9D8-BBA7-F755-20B8760183AA}"/>
              </a:ext>
            </a:extLst>
          </p:cNvPr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406B409-E812-7D8A-DE36-E062C0670F11}"/>
              </a:ext>
            </a:extLst>
          </p:cNvPr>
          <p:cNvSpPr txBox="1"/>
          <p:nvPr/>
        </p:nvSpPr>
        <p:spPr>
          <a:xfrm>
            <a:off x="2004532" y="961474"/>
            <a:ext cx="10492948" cy="23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8800" spc="407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SISXPLD004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3F5F7F0-B48B-C9E6-C731-37B2D1DB1C6E}"/>
              </a:ext>
            </a:extLst>
          </p:cNvPr>
          <p:cNvSpPr txBox="1"/>
          <p:nvPr/>
        </p:nvSpPr>
        <p:spPr>
          <a:xfrm>
            <a:off x="1371600" y="3372574"/>
            <a:ext cx="9754280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Signs, stages and levels of conflict and TECHNNIQUES used to resolve </a:t>
            </a:r>
            <a:r>
              <a:rPr lang="en-US" sz="2000" u="sng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EACH!!!!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This could be in the exam then. 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4220817-3844-CC94-F99A-B22C79E3200B}"/>
              </a:ext>
            </a:extLst>
          </p:cNvPr>
          <p:cNvSpPr txBox="1"/>
          <p:nvPr/>
        </p:nvSpPr>
        <p:spPr>
          <a:xfrm>
            <a:off x="1371600" y="4649305"/>
            <a:ext cx="9754280" cy="2472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Look at the sub points inside the knowledge evidence 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Encouraging optimum interaction between group members by:</a:t>
            </a:r>
            <a:endParaRPr lang="en-US" sz="2000" dirty="0">
              <a:solidFill>
                <a:srgbClr val="000000"/>
              </a:solidFill>
              <a:latin typeface="Krabuler"/>
              <a:sym typeface="Krabuler"/>
            </a:endParaRPr>
          </a:p>
          <a:p>
            <a:pPr marL="1691629" lvl="3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Rotating partners and sub-groups for different activities</a:t>
            </a:r>
          </a:p>
          <a:p>
            <a:pPr marL="1691629" lvl="3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Allocating tasks to group participants and rotating tasks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78184A3F-7E91-042F-E331-D908A5689317}"/>
              </a:ext>
            </a:extLst>
          </p:cNvPr>
          <p:cNvSpPr txBox="1"/>
          <p:nvPr/>
        </p:nvSpPr>
        <p:spPr>
          <a:xfrm>
            <a:off x="1371600" y="7173584"/>
            <a:ext cx="9754280" cy="532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Appropriate to sport, fitness, aquatic and recreation activity </a:t>
            </a:r>
            <a:r>
              <a:rPr lang="en-US" sz="2000" u="sng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situations</a:t>
            </a:r>
          </a:p>
        </p:txBody>
      </p:sp>
    </p:spTree>
    <p:extLst>
      <p:ext uri="{BB962C8B-B14F-4D97-AF65-F5344CB8AC3E}">
        <p14:creationId xmlns:p14="http://schemas.microsoft.com/office/powerpoint/2010/main" val="11815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06A1-E3D0-EC9B-9513-B640BE735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3D8D4F-322E-8990-228E-745A725F0DF5}"/>
              </a:ext>
            </a:extLst>
          </p:cNvPr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59CCD-0B28-9155-F26D-C99BF8BBD1E9}"/>
              </a:ext>
            </a:extLst>
          </p:cNvPr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3AADCF6-527E-5BF4-0204-DCDA3BCD7027}"/>
              </a:ext>
            </a:extLst>
          </p:cNvPr>
          <p:cNvSpPr/>
          <p:nvPr/>
        </p:nvSpPr>
        <p:spPr>
          <a:xfrm rot="-491967">
            <a:off x="102163" y="1959352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BDCEA97-E9FC-0BEA-E36E-C97331F51F3C}"/>
              </a:ext>
            </a:extLst>
          </p:cNvPr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97BD117-CCA5-C740-F553-34649C0548CB}"/>
              </a:ext>
            </a:extLst>
          </p:cNvPr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816CEC8-BA40-7242-6759-04FD859336DE}"/>
              </a:ext>
            </a:extLst>
          </p:cNvPr>
          <p:cNvSpPr txBox="1"/>
          <p:nvPr/>
        </p:nvSpPr>
        <p:spPr>
          <a:xfrm>
            <a:off x="2004532" y="961474"/>
            <a:ext cx="10492948" cy="23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8800" spc="407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SISXPLD002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9B8E1DB-5B81-70E7-A081-ECD2B0BC5523}"/>
              </a:ext>
            </a:extLst>
          </p:cNvPr>
          <p:cNvSpPr txBox="1"/>
          <p:nvPr/>
        </p:nvSpPr>
        <p:spPr>
          <a:xfrm>
            <a:off x="1371600" y="3372574"/>
            <a:ext cx="975428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Assessment conditions state that the following must be available to replicate industry conditions of operation:</a:t>
            </a:r>
            <a:endParaRPr lang="en-US" sz="2000" u="sng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marL="1234429" lvl="2" indent="-388614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First Aid equipment</a:t>
            </a:r>
          </a:p>
          <a:p>
            <a:pPr marL="1234429" lvl="2" indent="-388614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Communication equipment for response</a:t>
            </a:r>
          </a:p>
          <a:p>
            <a:pPr marL="1234429" lvl="2" indent="-388614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Template evaluation forms</a:t>
            </a:r>
          </a:p>
          <a:p>
            <a:pPr marL="1234429" lvl="2" indent="-388614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Organisational </a:t>
            </a:r>
            <a:r>
              <a:rPr lang="en-US" sz="2000" u="sng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record keeping procedures </a:t>
            </a: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for session delivery and evaluation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49AC56C9-D64F-2FCA-CDFF-4CB9FDB9BB1E}"/>
              </a:ext>
            </a:extLst>
          </p:cNvPr>
          <p:cNvSpPr txBox="1"/>
          <p:nvPr/>
        </p:nvSpPr>
        <p:spPr>
          <a:xfrm>
            <a:off x="1361737" y="5391140"/>
            <a:ext cx="9754280" cy="1831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Look at the sub points inside the knowledge evidence 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Too many to list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b="1" i="1" dirty="0"/>
              <a:t>Roles and responsibilities of different activity leaders and support staff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8FEF41E0-9A34-405B-7A60-B0A2533EF7F8}"/>
              </a:ext>
            </a:extLst>
          </p:cNvPr>
          <p:cNvSpPr txBox="1"/>
          <p:nvPr/>
        </p:nvSpPr>
        <p:spPr>
          <a:xfrm>
            <a:off x="1361737" y="7679036"/>
            <a:ext cx="9754280" cy="1814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Know all 3 participant groups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Children – Older people – People with disability *</a:t>
            </a:r>
          </a:p>
          <a:p>
            <a:pPr marL="845815" lvl="2">
              <a:lnSpc>
                <a:spcPts val="5039"/>
              </a:lnSpc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*not defined – please note this and teach a wide range and not a narrow focus. </a:t>
            </a:r>
          </a:p>
        </p:txBody>
      </p:sp>
    </p:spTree>
    <p:extLst>
      <p:ext uri="{BB962C8B-B14F-4D97-AF65-F5344CB8AC3E}">
        <p14:creationId xmlns:p14="http://schemas.microsoft.com/office/powerpoint/2010/main" val="29820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80CB1-C53C-A532-8025-B2B930C7A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CB8C54-5808-36D2-889F-2E2756CD2899}"/>
              </a:ext>
            </a:extLst>
          </p:cNvPr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17028C8-4112-FAD3-560F-E210CF2970BA}"/>
              </a:ext>
            </a:extLst>
          </p:cNvPr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4E6D6EE-E787-62D1-B2E8-1BA35D99A77F}"/>
              </a:ext>
            </a:extLst>
          </p:cNvPr>
          <p:cNvSpPr/>
          <p:nvPr/>
        </p:nvSpPr>
        <p:spPr>
          <a:xfrm rot="-491967">
            <a:off x="102163" y="1959352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D15D85C-B57D-DA30-5CDB-59586A6F93F6}"/>
              </a:ext>
            </a:extLst>
          </p:cNvPr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5A22620-6C26-3B09-7589-155CD19CDEC1}"/>
              </a:ext>
            </a:extLst>
          </p:cNvPr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C0580D4-5F5B-E550-9751-EED01082E71E}"/>
              </a:ext>
            </a:extLst>
          </p:cNvPr>
          <p:cNvSpPr txBox="1"/>
          <p:nvPr/>
        </p:nvSpPr>
        <p:spPr>
          <a:xfrm>
            <a:off x="2004532" y="961474"/>
            <a:ext cx="10492948" cy="23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8800" spc="407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SISSSCO001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85C829C5-D7FE-6630-713B-23C70DAF008A}"/>
              </a:ext>
            </a:extLst>
          </p:cNvPr>
          <p:cNvSpPr txBox="1"/>
          <p:nvPr/>
        </p:nvSpPr>
        <p:spPr>
          <a:xfrm>
            <a:off x="1361737" y="3753708"/>
            <a:ext cx="975428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Assessment conditions state that:</a:t>
            </a:r>
            <a:endParaRPr lang="en-US" sz="2000" u="sng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marL="1234429" lvl="2" indent="-388614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Sport specific rules, regulations and policies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B88FA447-2EE8-B0E7-CC8A-A4C3AA374C73}"/>
              </a:ext>
            </a:extLst>
          </p:cNvPr>
          <p:cNvSpPr txBox="1"/>
          <p:nvPr/>
        </p:nvSpPr>
        <p:spPr>
          <a:xfrm>
            <a:off x="1361737" y="4909291"/>
            <a:ext cx="9754280" cy="311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29" lvl="1" indent="-388614" algn="l">
              <a:lnSpc>
                <a:spcPts val="503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Coaching communication styles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dirty="0"/>
              <a:t>Know the difference between this UOC and SISXPLD002</a:t>
            </a:r>
          </a:p>
          <a:p>
            <a:pPr marL="1234429" lvl="2" indent="-388614">
              <a:lnSpc>
                <a:spcPts val="5039"/>
              </a:lnSpc>
              <a:buFont typeface="Arial"/>
              <a:buChar char="•"/>
            </a:pPr>
            <a:r>
              <a:rPr lang="en-AU" sz="2000" b="1" i="1" dirty="0"/>
              <a:t>Communication techniques used for……</a:t>
            </a:r>
          </a:p>
          <a:p>
            <a:pPr marL="1691629" lvl="3" indent="-388614">
              <a:lnSpc>
                <a:spcPts val="5039"/>
              </a:lnSpc>
              <a:buFont typeface="Arial"/>
              <a:buChar char="•"/>
            </a:pPr>
            <a:r>
              <a:rPr lang="en-AU" sz="2000" b="1" i="1" dirty="0"/>
              <a:t>Establishing rapport with the group</a:t>
            </a:r>
          </a:p>
          <a:p>
            <a:pPr marL="1691629" lvl="3" indent="-388614">
              <a:lnSpc>
                <a:spcPts val="5039"/>
              </a:lnSpc>
              <a:buFont typeface="Arial"/>
              <a:buChar char="•"/>
            </a:pPr>
            <a:r>
              <a:rPr lang="en-AU" sz="2000" b="1" i="1" dirty="0"/>
              <a:t>etc</a:t>
            </a:r>
          </a:p>
        </p:txBody>
      </p:sp>
    </p:spTree>
    <p:extLst>
      <p:ext uri="{BB962C8B-B14F-4D97-AF65-F5344CB8AC3E}">
        <p14:creationId xmlns:p14="http://schemas.microsoft.com/office/powerpoint/2010/main" val="33233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491967">
            <a:off x="1314247" y="2763274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512426" y="1028700"/>
            <a:ext cx="3634128" cy="4158041"/>
          </a:xfrm>
          <a:custGeom>
            <a:avLst/>
            <a:gdLst/>
            <a:ahLst/>
            <a:cxnLst/>
            <a:rect l="l" t="t" r="r" b="b"/>
            <a:pathLst>
              <a:path w="3634128" h="4158041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129629" flipV="1">
            <a:off x="561883" y="6153720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352395" y="3793799"/>
            <a:ext cx="10492948" cy="275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18504" spc="407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QUESTIONS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48548C46-0E6A-E74E-3894-45346118A7F1}"/>
              </a:ext>
            </a:extLst>
          </p:cNvPr>
          <p:cNvSpPr txBox="1"/>
          <p:nvPr/>
        </p:nvSpPr>
        <p:spPr>
          <a:xfrm>
            <a:off x="11353800" y="190500"/>
            <a:ext cx="7239000" cy="3963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  <a:spcBef>
                <a:spcPct val="0"/>
              </a:spcBef>
            </a:pPr>
            <a:r>
              <a:rPr lang="en-US" sz="87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Alter this predesigned session plan</a:t>
            </a:r>
          </a:p>
        </p:txBody>
      </p:sp>
      <p:pic>
        <p:nvPicPr>
          <p:cNvPr id="3" name="Picture 2" descr="A diagram of a baseball game&#10;&#10;AI-generated content may be incorrect.">
            <a:extLst>
              <a:ext uri="{FF2B5EF4-FFF2-40B4-BE49-F238E27FC236}">
                <a16:creationId xmlns:a16="http://schemas.microsoft.com/office/drawing/2014/main" id="{231F26CA-4729-3ED9-034D-FC6D43CD0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" y="18047"/>
            <a:ext cx="11943347" cy="10268633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EBF87F70-D414-7B13-CCDC-66D32D2C756E}"/>
              </a:ext>
            </a:extLst>
          </p:cNvPr>
          <p:cNvSpPr txBox="1"/>
          <p:nvPr/>
        </p:nvSpPr>
        <p:spPr>
          <a:xfrm>
            <a:off x="12382500" y="4324854"/>
            <a:ext cx="51816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You notice that your children in the session after 20 minutes are becoming disinterested due to the ease of the game and their advanced ability. </a:t>
            </a:r>
          </a:p>
          <a:p>
            <a:pPr algn="ctr"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Krabuler"/>
              <a:ea typeface="Krabuler"/>
              <a:cs typeface="Krabuler"/>
              <a:sym typeface="Krabuler"/>
            </a:endParaRPr>
          </a:p>
          <a:p>
            <a:pPr algn="ctr"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On the next slide you are required to list and explain 2 adaptations to the session you can make to match the characteristics of your participants.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98C2037-9310-B52A-834F-39F837940377}"/>
              </a:ext>
            </a:extLst>
          </p:cNvPr>
          <p:cNvSpPr txBox="1"/>
          <p:nvPr/>
        </p:nvSpPr>
        <p:spPr>
          <a:xfrm>
            <a:off x="381000" y="495300"/>
            <a:ext cx="190500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Adaptation 1: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4CE92278-3721-82C5-FDE8-D591DCA0A380}"/>
              </a:ext>
            </a:extLst>
          </p:cNvPr>
          <p:cNvSpPr txBox="1"/>
          <p:nvPr/>
        </p:nvSpPr>
        <p:spPr>
          <a:xfrm>
            <a:off x="381000" y="1617402"/>
            <a:ext cx="190500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Explanation: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4FC02CB-25CB-E880-9DEE-CD70EE365AA4}"/>
              </a:ext>
            </a:extLst>
          </p:cNvPr>
          <p:cNvSpPr txBox="1"/>
          <p:nvPr/>
        </p:nvSpPr>
        <p:spPr>
          <a:xfrm>
            <a:off x="376989" y="4838700"/>
            <a:ext cx="190500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Adaptation 2: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D645592-CD38-6938-E78F-BD8AE5657B3B}"/>
              </a:ext>
            </a:extLst>
          </p:cNvPr>
          <p:cNvSpPr txBox="1"/>
          <p:nvPr/>
        </p:nvSpPr>
        <p:spPr>
          <a:xfrm>
            <a:off x="360947" y="5960802"/>
            <a:ext cx="190500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5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Explanation:</a:t>
            </a:r>
          </a:p>
        </p:txBody>
      </p:sp>
    </p:spTree>
    <p:extLst>
      <p:ext uri="{BB962C8B-B14F-4D97-AF65-F5344CB8AC3E}">
        <p14:creationId xmlns:p14="http://schemas.microsoft.com/office/powerpoint/2010/main" val="61336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7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F8018D20-AF2C-F9C8-0FD7-37B4A669C389}"/>
              </a:ext>
            </a:extLst>
          </p:cNvPr>
          <p:cNvSpPr txBox="1"/>
          <p:nvPr/>
        </p:nvSpPr>
        <p:spPr>
          <a:xfrm>
            <a:off x="3964254" y="3841220"/>
            <a:ext cx="10359491" cy="1245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  <a:spcBef>
                <a:spcPct val="0"/>
              </a:spcBef>
            </a:pPr>
            <a:r>
              <a:rPr lang="en-US" sz="87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Exam terminology 101</a:t>
            </a:r>
          </a:p>
        </p:txBody>
      </p:sp>
    </p:spTree>
    <p:extLst>
      <p:ext uri="{BB962C8B-B14F-4D97-AF65-F5344CB8AC3E}">
        <p14:creationId xmlns:p14="http://schemas.microsoft.com/office/powerpoint/2010/main" val="100850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7472" y="2999984"/>
            <a:ext cx="730778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Difference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7472" y="4638284"/>
            <a:ext cx="730778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  <a:spcBef>
                <a:spcPct val="0"/>
              </a:spcBef>
            </a:pPr>
            <a:r>
              <a:rPr lang="en-US" sz="87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Objective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7472" y="6276584"/>
            <a:ext cx="730778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Rationale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7472" y="7915275"/>
            <a:ext cx="7307783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Compare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64254" y="198453"/>
            <a:ext cx="10359491" cy="2604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  <a:spcBef>
                <a:spcPct val="0"/>
              </a:spcBef>
            </a:pPr>
            <a:r>
              <a:rPr lang="en-US" sz="87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Why do students need to know these?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1670" y="3441944"/>
            <a:ext cx="11282595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Identify and explain how two or more items are not the same, focusing on distinct characteristics or outcomes.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41670" y="5080244"/>
            <a:ext cx="11282595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State a goal or aim that is clear and measurable, without being influenced by personal feelings or opinions.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41670" y="6521572"/>
            <a:ext cx="11017630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Provide reasons or justification for a decision, action, or belief, explaining the underlying logic or reasoning.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1670" y="8353034"/>
            <a:ext cx="11017630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Identify similarities and differences between two or more items, providing points for and/or against each.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328" y="491492"/>
            <a:ext cx="7872561" cy="952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Clarify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Compare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Define 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Demonstrate 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Describe 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Discuss 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Explain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Identify/Indicate/What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List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Outline 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State  </a:t>
            </a:r>
          </a:p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5999" spc="251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33380" y="697995"/>
            <a:ext cx="439202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Make clear or plain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33380" y="1409700"/>
            <a:ext cx="7706841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Show how things are similar and different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33380" y="2244090"/>
            <a:ext cx="8472562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State meaning and identify essential qualities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33380" y="3078480"/>
            <a:ext cx="523022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Show by example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33380" y="3912870"/>
            <a:ext cx="6777707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Provide characteristics and features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33380" y="4747260"/>
            <a:ext cx="9721081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Identify issues and provide points for and/or against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33380" y="5395913"/>
            <a:ext cx="9721081" cy="75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800" spc="11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Relate cause and effect; make the relationships between things evident; provide why and/or how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33380" y="6322219"/>
            <a:ext cx="3671739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Recognise and name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33380" y="6943725"/>
            <a:ext cx="9954620" cy="76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799" spc="11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Provide a series of related words, names, numbers or items that are arranged in order, one after the other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63889" y="8021555"/>
            <a:ext cx="10148107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Sketch in general terms; indicate the main features of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3380" y="8698231"/>
            <a:ext cx="9192620" cy="448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Express the main points of an idea or topic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33380" y="9532620"/>
            <a:ext cx="934502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  <a:spcBef>
                <a:spcPct val="0"/>
              </a:spcBef>
            </a:pPr>
            <a:r>
              <a:rPr lang="en-US" sz="3300" spc="138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Looking for the reason or cause of 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B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73801" y="3780728"/>
            <a:ext cx="3579011" cy="3444830"/>
            <a:chOff x="30480" y="591820"/>
            <a:chExt cx="12736830" cy="12259310"/>
          </a:xfrm>
        </p:grpSpPr>
        <p:sp>
          <p:nvSpPr>
            <p:cNvPr id="3" name="Freeform 3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19221" t="-5134" r="-18734" b="51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586736" y="3669628"/>
            <a:ext cx="3648810" cy="3512012"/>
            <a:chOff x="30480" y="591820"/>
            <a:chExt cx="12736830" cy="12259310"/>
          </a:xfrm>
        </p:grpSpPr>
        <p:sp>
          <p:nvSpPr>
            <p:cNvPr id="5" name="Freeform 5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-19221" t="-5134" r="-18734" b="51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191043" y="3669628"/>
            <a:ext cx="3555930" cy="3555930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9525" r="-195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1568932">
            <a:off x="1485922" y="153688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40727">
            <a:off x="3193661" y="85748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089034" y="1745214"/>
            <a:ext cx="13722635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What was number one in 2024?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86736" y="7127009"/>
            <a:ext cx="3950104" cy="58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List - 5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987664" y="7149358"/>
            <a:ext cx="3962688" cy="58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Describe - 6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56434" y="7775009"/>
            <a:ext cx="3693918" cy="92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i="1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Used 5 times as a secondary trigger word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70890" y="7149358"/>
            <a:ext cx="4042662" cy="58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Identify - 11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B98AEB62-87C5-02AE-44E0-9E4A221B728C}"/>
              </a:ext>
            </a:extLst>
          </p:cNvPr>
          <p:cNvSpPr txBox="1"/>
          <p:nvPr/>
        </p:nvSpPr>
        <p:spPr>
          <a:xfrm>
            <a:off x="11842922" y="7734198"/>
            <a:ext cx="3693918" cy="92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i="1" spc="96" dirty="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Used once as a secondary trigger word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1590</Words>
  <Application>Microsoft Macintosh PowerPoint</Application>
  <PresentationFormat>Custom</PresentationFormat>
  <Paragraphs>365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Krabuler</vt:lpstr>
      <vt:lpstr>Montserrat Bold</vt:lpstr>
      <vt:lpstr>Arimo Bold</vt:lpstr>
      <vt:lpstr>Calibri</vt:lpstr>
      <vt:lpstr>Handy Casual</vt:lpstr>
      <vt:lpstr>Pompiere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PD 2025</dc:title>
  <cp:lastModifiedBy>Joshua Miller</cp:lastModifiedBy>
  <cp:revision>10</cp:revision>
  <dcterms:created xsi:type="dcterms:W3CDTF">2006-08-16T00:00:00Z</dcterms:created>
  <dcterms:modified xsi:type="dcterms:W3CDTF">2025-09-03T07:01:56Z</dcterms:modified>
  <dc:identifier>DAGwGPiJRUI</dc:identifier>
</cp:coreProperties>
</file>