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0F8C"/>
    <a:srgbClr val="E48312"/>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13" autoAdjust="0"/>
    <p:restoredTop sz="94660"/>
  </p:normalViewPr>
  <p:slideViewPr>
    <p:cSldViewPr snapToGrid="0">
      <p:cViewPr varScale="1">
        <p:scale>
          <a:sx n="136" d="100"/>
          <a:sy n="136" d="100"/>
        </p:scale>
        <p:origin x="12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3FD64F-C809-45F5-91DA-CC93A6F10151}" type="datetimeFigureOut">
              <a:rPr lang="en-AU" smtClean="0"/>
              <a:t>17/11/2023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AFE2D17-08C3-4B77-B0BF-F5FA89007923}"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25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3FD64F-C809-45F5-91DA-CC93A6F10151}" type="datetimeFigureOut">
              <a:rPr lang="en-AU" smtClean="0"/>
              <a:t>17/11/2023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393763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3FD64F-C809-45F5-91DA-CC93A6F10151}" type="datetimeFigureOut">
              <a:rPr lang="en-AU" smtClean="0"/>
              <a:t>17/11/2023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AFE2D17-08C3-4B77-B0BF-F5FA89007923}"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15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3FD64F-C809-45F5-91DA-CC93A6F10151}" type="datetimeFigureOut">
              <a:rPr lang="en-AU" smtClean="0"/>
              <a:t>17/11/2023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2739607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3FD64F-C809-45F5-91DA-CC93A6F10151}" type="datetimeFigureOut">
              <a:rPr lang="en-AU" smtClean="0"/>
              <a:t>17/11/2023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3378895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3FD64F-C809-45F5-91DA-CC93A6F10151}" type="datetimeFigureOut">
              <a:rPr lang="en-AU" smtClean="0"/>
              <a:t>17/11/2023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3582175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3FD64F-C809-45F5-91DA-CC93A6F10151}" type="datetimeFigureOut">
              <a:rPr lang="en-AU" smtClean="0"/>
              <a:t>17/11/2023</a:t>
            </a:fld>
            <a:endParaRPr lang="en-A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AU"/>
          </a:p>
        </p:txBody>
      </p:sp>
      <p:sp>
        <p:nvSpPr>
          <p:cNvPr id="9" name="Slide Number Placeholder 8"/>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1241091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73FD64F-C809-45F5-91DA-CC93A6F10151}" type="datetimeFigureOut">
              <a:rPr lang="en-AU" smtClean="0"/>
              <a:t>17/11/2023</a:t>
            </a:fld>
            <a:endParaRPr lang="en-A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A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AFE2D17-08C3-4B77-B0BF-F5FA89007923}" type="slidenum">
              <a:rPr lang="en-AU" smtClean="0"/>
              <a:t>‹#›</a:t>
            </a:fld>
            <a:endParaRPr lang="en-AU"/>
          </a:p>
        </p:txBody>
      </p:sp>
    </p:spTree>
    <p:extLst>
      <p:ext uri="{BB962C8B-B14F-4D97-AF65-F5344CB8AC3E}">
        <p14:creationId xmlns:p14="http://schemas.microsoft.com/office/powerpoint/2010/main" val="507468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3FD64F-C809-45F5-91DA-CC93A6F10151}" type="datetimeFigureOut">
              <a:rPr lang="en-AU" smtClean="0"/>
              <a:t>17/11/2023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4204800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3FD64F-C809-45F5-91DA-CC93A6F10151}" type="datetimeFigureOut">
              <a:rPr lang="en-AU" smtClean="0"/>
              <a:t>17/11/2023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363370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3FD64F-C809-45F5-91DA-CC93A6F10151}" type="datetimeFigureOut">
              <a:rPr lang="en-AU" smtClean="0"/>
              <a:t>17/11/2023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AFE2D17-08C3-4B77-B0BF-F5FA89007923}" type="slidenum">
              <a:rPr lang="en-AU" smtClean="0"/>
              <a:t>‹#›</a:t>
            </a:fld>
            <a:endParaRPr lang="en-AU"/>
          </a:p>
        </p:txBody>
      </p:sp>
    </p:spTree>
    <p:extLst>
      <p:ext uri="{BB962C8B-B14F-4D97-AF65-F5344CB8AC3E}">
        <p14:creationId xmlns:p14="http://schemas.microsoft.com/office/powerpoint/2010/main" val="813613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73FD64F-C809-45F5-91DA-CC93A6F10151}" type="datetimeFigureOut">
              <a:rPr lang="en-AU" smtClean="0"/>
              <a:t>17/11/2023</a:t>
            </a:fld>
            <a:endParaRPr lang="en-A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A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AFE2D17-08C3-4B77-B0BF-F5FA89007923}" type="slidenum">
              <a:rPr lang="en-AU" smtClean="0"/>
              <a:t>‹#›</a:t>
            </a:fld>
            <a:endParaRPr lang="en-A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6681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FE97F-1D11-26B8-8412-F48FAA77DBBF}"/>
              </a:ext>
            </a:extLst>
          </p:cNvPr>
          <p:cNvSpPr>
            <a:spLocks noGrp="1"/>
          </p:cNvSpPr>
          <p:nvPr>
            <p:ph type="ctrTitle"/>
          </p:nvPr>
        </p:nvSpPr>
        <p:spPr>
          <a:xfrm>
            <a:off x="2133600" y="3530991"/>
            <a:ext cx="10058400" cy="1638886"/>
          </a:xfrm>
          <a:solidFill>
            <a:srgbClr val="D2D2D2"/>
          </a:solidFill>
        </p:spPr>
        <p:txBody>
          <a:bodyPr>
            <a:normAutofit/>
          </a:bodyPr>
          <a:lstStyle/>
          <a:p>
            <a:pPr marL="121920" algn="r"/>
            <a:r>
              <a:rPr lang="en-US" sz="56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SISXFAC006</a:t>
            </a:r>
            <a:br>
              <a:rPr lang="en-AU" sz="56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r>
              <a:rPr lang="en-AU" sz="56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Maintain activity equipment </a:t>
            </a:r>
            <a:endParaRPr lang="en-AU" sz="5600" dirty="0"/>
          </a:p>
        </p:txBody>
      </p:sp>
      <p:sp>
        <p:nvSpPr>
          <p:cNvPr id="5" name="TextBox 4">
            <a:extLst>
              <a:ext uri="{FF2B5EF4-FFF2-40B4-BE49-F238E27FC236}">
                <a16:creationId xmlns:a16="http://schemas.microsoft.com/office/drawing/2014/main" id="{B0632553-988D-CFD5-8508-9CFD2B688DED}"/>
              </a:ext>
            </a:extLst>
          </p:cNvPr>
          <p:cNvSpPr txBox="1"/>
          <p:nvPr/>
        </p:nvSpPr>
        <p:spPr>
          <a:xfrm>
            <a:off x="6098276" y="5169877"/>
            <a:ext cx="6093724" cy="1477328"/>
          </a:xfrm>
          <a:prstGeom prst="rect">
            <a:avLst/>
          </a:prstGeom>
          <a:noFill/>
        </p:spPr>
        <p:txBody>
          <a:bodyPr wrap="square">
            <a:spAutoFit/>
          </a:bodyPr>
          <a:lstStyle/>
          <a:p>
            <a:pPr marL="111760" marR="46990" algn="just">
              <a:spcAft>
                <a:spcPts val="600"/>
              </a:spcAft>
            </a:pPr>
            <a:r>
              <a:rPr lang="en-AU" sz="1800" b="1" dirty="0">
                <a:effectLst/>
                <a:latin typeface="Helvetica" panose="020B0604020202020204" pitchFamily="34" charset="0"/>
                <a:ea typeface="Cambria" panose="02040503050406030204" pitchFamily="18" charset="0"/>
                <a:cs typeface="Times New Roman" panose="02020603050405020304" pitchFamily="18" charset="0"/>
              </a:rPr>
              <a:t>Through this unit you will develop the skills and knowledge required to complete routine maintenance and minor repairs on sport, fitness, aquatic or recreation activity equipment, and to appropriately store equipment.</a:t>
            </a:r>
            <a:endParaRPr lang="en-AU" sz="20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81010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close up of a tennis racket on a blue surface">
            <a:extLst>
              <a:ext uri="{FF2B5EF4-FFF2-40B4-BE49-F238E27FC236}">
                <a16:creationId xmlns:a16="http://schemas.microsoft.com/office/drawing/2014/main" id="{B148AB51-CBE1-546A-3547-75D0BA32C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8287" y="396275"/>
            <a:ext cx="6623713" cy="588169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DD46050-6E77-86F7-FA0C-E3067C278EBB}"/>
              </a:ext>
            </a:extLst>
          </p:cNvPr>
          <p:cNvSpPr>
            <a:spLocks noGrp="1"/>
          </p:cNvSpPr>
          <p:nvPr>
            <p:ph idx="1"/>
          </p:nvPr>
        </p:nvSpPr>
        <p:spPr>
          <a:xfrm>
            <a:off x="387597" y="1845734"/>
            <a:ext cx="7023138" cy="4432236"/>
          </a:xfrm>
          <a:solidFill>
            <a:schemeClr val="bg1">
              <a:alpha val="60000"/>
            </a:schemeClr>
          </a:solidFill>
        </p:spPr>
        <p:txBody>
          <a:bodyPr>
            <a:normAutofit/>
          </a:bodyPr>
          <a:lstStyle/>
          <a:p>
            <a:r>
              <a:rPr lang="en-AU" sz="1800" dirty="0">
                <a:latin typeface="Helvetica" panose="020B0604020202020204" pitchFamily="34" charset="0"/>
                <a:ea typeface="Times New Roman" panose="02020603050405020304" pitchFamily="18" charset="0"/>
                <a:cs typeface="Times New Roman" panose="02020603050405020304" pitchFamily="18" charset="0"/>
              </a:rPr>
              <a:t>I</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 is important to understand the significance of equipment maintenance in your chosen sport or field. </a:t>
            </a:r>
          </a:p>
          <a:p>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Proper equipment maintenance helps prevent injuries and accidents, which can be costly and time-consuming for businesses and organisations.</a:t>
            </a:r>
          </a:p>
          <a:p>
            <a:endParaRPr lang="en-AU" sz="1800" dirty="0">
              <a:latin typeface="Helvetica" panose="020B0604020202020204" pitchFamily="34" charset="0"/>
              <a:cs typeface="Times New Roman" panose="02020603050405020304" pitchFamily="18" charset="0"/>
            </a:endParaRPr>
          </a:p>
          <a:p>
            <a:r>
              <a:rPr lang="en-AU" sz="1800" dirty="0">
                <a:latin typeface="Helvetica" panose="020B0604020202020204" pitchFamily="34" charset="0"/>
                <a:cs typeface="Times New Roman" panose="02020603050405020304" pitchFamily="18" charset="0"/>
              </a:rPr>
              <a:t>Businesses can build good or bad reputations based on how their equipment looks and works.</a:t>
            </a:r>
          </a:p>
          <a:p>
            <a:endParaRPr lang="en-AU" sz="1800" dirty="0">
              <a:latin typeface="Helvetica" panose="020B0604020202020204" pitchFamily="34" charset="0"/>
              <a:cs typeface="Times New Roman" panose="02020603050405020304" pitchFamily="18" charset="0"/>
            </a:endParaRPr>
          </a:p>
          <a:p>
            <a:r>
              <a:rPr lang="en-AU" sz="1800" dirty="0">
                <a:latin typeface="Helvetica" panose="020B0604020202020204" pitchFamily="34" charset="0"/>
                <a:cs typeface="Times New Roman" panose="02020603050405020304" pitchFamily="18" charset="0"/>
              </a:rPr>
              <a:t>Available equipment contributes to positive or negative experiences for the user – essential tools who’s maintenance and care cannot be ignored, otherwise causing frustration, or risk of injury.</a:t>
            </a:r>
          </a:p>
          <a:p>
            <a:endParaRPr lang="en-AU" dirty="0"/>
          </a:p>
        </p:txBody>
      </p:sp>
      <p:sp>
        <p:nvSpPr>
          <p:cNvPr id="2" name="Title 1">
            <a:extLst>
              <a:ext uri="{FF2B5EF4-FFF2-40B4-BE49-F238E27FC236}">
                <a16:creationId xmlns:a16="http://schemas.microsoft.com/office/drawing/2014/main" id="{E7108775-783C-C8FF-23C1-267B05BE25C9}"/>
              </a:ext>
            </a:extLst>
          </p:cNvPr>
          <p:cNvSpPr>
            <a:spLocks noGrp="1"/>
          </p:cNvSpPr>
          <p:nvPr>
            <p:ph type="title"/>
          </p:nvPr>
        </p:nvSpPr>
        <p:spPr>
          <a:xfrm>
            <a:off x="387597" y="272955"/>
            <a:ext cx="5126938" cy="1450757"/>
          </a:xfrm>
          <a:solidFill>
            <a:schemeClr val="bg1">
              <a:alpha val="73000"/>
            </a:schemeClr>
          </a:solidFill>
        </p:spPr>
        <p:txBody>
          <a:bodyPr/>
          <a:lstStyle/>
          <a:p>
            <a:r>
              <a:rPr lang="en-GB" dirty="0">
                <a:solidFill>
                  <a:schemeClr val="tx1"/>
                </a:solidFill>
              </a:rPr>
              <a:t>Maintain activity equipment</a:t>
            </a:r>
            <a:endParaRPr lang="en-AU" dirty="0">
              <a:solidFill>
                <a:schemeClr val="tx1"/>
              </a:solidFill>
            </a:endParaRPr>
          </a:p>
        </p:txBody>
      </p:sp>
    </p:spTree>
    <p:extLst>
      <p:ext uri="{BB962C8B-B14F-4D97-AF65-F5344CB8AC3E}">
        <p14:creationId xmlns:p14="http://schemas.microsoft.com/office/powerpoint/2010/main" val="291648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n in white shirt and black shorts playing soccer during daytime">
            <a:extLst>
              <a:ext uri="{FF2B5EF4-FFF2-40B4-BE49-F238E27FC236}">
                <a16:creationId xmlns:a16="http://schemas.microsoft.com/office/drawing/2014/main" id="{5E672E8B-78D5-0F8A-55DE-94CC3F8964FB}"/>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1486696" y="0"/>
            <a:ext cx="9525000" cy="636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942765-D5CF-060F-CE6F-D0B9ED710AE0}"/>
              </a:ext>
            </a:extLst>
          </p:cNvPr>
          <p:cNvSpPr>
            <a:spLocks noGrp="1"/>
          </p:cNvSpPr>
          <p:nvPr>
            <p:ph type="title"/>
          </p:nvPr>
        </p:nvSpPr>
        <p:spPr/>
        <p:txBody>
          <a:bodyPr/>
          <a:lstStyle/>
          <a:p>
            <a:r>
              <a:rPr lang="en-GB" dirty="0">
                <a:solidFill>
                  <a:schemeClr val="tx1"/>
                </a:solidFill>
              </a:rPr>
              <a:t>Trainers and Coaches role in maintenance</a:t>
            </a:r>
            <a:endParaRPr lang="en-AU" dirty="0">
              <a:solidFill>
                <a:schemeClr val="tx1"/>
              </a:solidFill>
            </a:endParaRPr>
          </a:p>
        </p:txBody>
      </p:sp>
      <p:sp>
        <p:nvSpPr>
          <p:cNvPr id="3" name="Content Placeholder 2">
            <a:extLst>
              <a:ext uri="{FF2B5EF4-FFF2-40B4-BE49-F238E27FC236}">
                <a16:creationId xmlns:a16="http://schemas.microsoft.com/office/drawing/2014/main" id="{E7504F7A-E84F-C76C-2BB5-55F8F9D0A177}"/>
              </a:ext>
            </a:extLst>
          </p:cNvPr>
          <p:cNvSpPr>
            <a:spLocks noGrp="1"/>
          </p:cNvSpPr>
          <p:nvPr>
            <p:ph idx="1"/>
          </p:nvPr>
        </p:nvSpPr>
        <p:spPr>
          <a:xfrm>
            <a:off x="646904" y="2625943"/>
            <a:ext cx="10058400" cy="4023360"/>
          </a:xfrm>
        </p:spPr>
        <p:txBody>
          <a:bodyPr/>
          <a:lstStyle/>
          <a:p>
            <a:r>
              <a:rPr lang="en-GB" dirty="0">
                <a:solidFill>
                  <a:schemeClr val="tx1"/>
                </a:solidFill>
              </a:rPr>
              <a:t>Trainers and Coaches are responsible for ensuring equipment is safe and reliable.</a:t>
            </a:r>
          </a:p>
          <a:p>
            <a:endParaRPr lang="en-GB" dirty="0">
              <a:solidFill>
                <a:schemeClr val="tx1"/>
              </a:solidFill>
            </a:endParaRPr>
          </a:p>
          <a:p>
            <a:r>
              <a:rPr lang="en-GB" dirty="0">
                <a:solidFill>
                  <a:schemeClr val="tx1"/>
                </a:solidFill>
              </a:rPr>
              <a:t>Highlighting the importance of care and maintenance encourages participants to respect equipment, and will also make them feel confident and prepared when using it.</a:t>
            </a:r>
          </a:p>
          <a:p>
            <a:endParaRPr lang="en-GB" dirty="0">
              <a:solidFill>
                <a:schemeClr val="tx1"/>
              </a:solidFill>
            </a:endParaRPr>
          </a:p>
          <a:p>
            <a:r>
              <a:rPr lang="en-GB" dirty="0">
                <a:solidFill>
                  <a:schemeClr val="tx1"/>
                </a:solidFill>
              </a:rPr>
              <a:t>Equipment use falls under a trainer or coaches ‘duty of care’ towards participants – identifying potential for failure or harm, and making prompt changes helps to create a safe environment</a:t>
            </a:r>
            <a:endParaRPr lang="en-AU" dirty="0">
              <a:solidFill>
                <a:schemeClr val="tx1"/>
              </a:solidFill>
            </a:endParaRPr>
          </a:p>
        </p:txBody>
      </p:sp>
    </p:spTree>
    <p:extLst>
      <p:ext uri="{BB962C8B-B14F-4D97-AF65-F5344CB8AC3E}">
        <p14:creationId xmlns:p14="http://schemas.microsoft.com/office/powerpoint/2010/main" val="2602121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5339-6D09-CE1E-2FB7-BB6BBC8DD76B}"/>
              </a:ext>
            </a:extLst>
          </p:cNvPr>
          <p:cNvSpPr>
            <a:spLocks noGrp="1"/>
          </p:cNvSpPr>
          <p:nvPr>
            <p:ph type="title"/>
          </p:nvPr>
        </p:nvSpPr>
        <p:spPr/>
        <p:txBody>
          <a:bodyPr/>
          <a:lstStyle/>
          <a:p>
            <a:r>
              <a:rPr lang="en-GB" dirty="0"/>
              <a:t>Duty of Care</a:t>
            </a:r>
            <a:endParaRPr lang="en-AU" dirty="0"/>
          </a:p>
        </p:txBody>
      </p:sp>
      <p:sp>
        <p:nvSpPr>
          <p:cNvPr id="3" name="Content Placeholder 2">
            <a:extLst>
              <a:ext uri="{FF2B5EF4-FFF2-40B4-BE49-F238E27FC236}">
                <a16:creationId xmlns:a16="http://schemas.microsoft.com/office/drawing/2014/main" id="{6F00D036-7F64-C64C-5DFA-E7ADFFA2E036}"/>
              </a:ext>
            </a:extLst>
          </p:cNvPr>
          <p:cNvSpPr>
            <a:spLocks noGrp="1"/>
          </p:cNvSpPr>
          <p:nvPr>
            <p:ph idx="1"/>
          </p:nvPr>
        </p:nvSpPr>
        <p:spPr/>
        <p:txBody>
          <a:bodyPr>
            <a:normAutofit lnSpcReduction="10000"/>
          </a:bodyPr>
          <a:lstStyle/>
          <a:p>
            <a:r>
              <a:rPr lang="en-AU" sz="1800" dirty="0">
                <a:effectLst/>
                <a:latin typeface="Helvetica" panose="020B0604020202020204" pitchFamily="34" charset="0"/>
                <a:ea typeface="Times New Roman" panose="02020603050405020304" pitchFamily="18" charset="0"/>
                <a:cs typeface="Calibri" panose="020F0502020204030204" pitchFamily="34" charset="0"/>
              </a:rPr>
              <a:t>A coach or trainer has an important responsibility to keep their athletes or participants safe and well-cared for. This means they must create a safe environment, watch over everyone, and make sure they follow the rules. </a:t>
            </a:r>
          </a:p>
          <a:p>
            <a:endParaRPr lang="en-AU" sz="1800" dirty="0">
              <a:effectLst/>
              <a:latin typeface="Helvetica" panose="020B0604020202020204" pitchFamily="34" charset="0"/>
              <a:ea typeface="Times New Roman" panose="02020603050405020304" pitchFamily="18" charset="0"/>
              <a:cs typeface="Calibri" panose="020F0502020204030204" pitchFamily="34" charset="0"/>
            </a:endParaRPr>
          </a:p>
          <a:p>
            <a:r>
              <a:rPr lang="en-AU" sz="1800" dirty="0">
                <a:effectLst/>
                <a:latin typeface="Helvetica" panose="020B0604020202020204" pitchFamily="34" charset="0"/>
                <a:ea typeface="Times New Roman" panose="02020603050405020304" pitchFamily="18" charset="0"/>
                <a:cs typeface="Calibri" panose="020F0502020204030204" pitchFamily="34" charset="0"/>
              </a:rPr>
              <a:t>Coaches and trainers also need to teach proper techniques and make sure everyone understands how to stay safe. If someone gets hurt, they should know what to do and be able to help. </a:t>
            </a:r>
            <a:endParaRPr lang="en-AU" sz="1800" dirty="0">
              <a:latin typeface="Helvetica" panose="020B0604020202020204" pitchFamily="34" charset="0"/>
              <a:ea typeface="Times New Roman" panose="02020603050405020304" pitchFamily="18" charset="0"/>
              <a:cs typeface="Calibri" panose="020F0502020204030204" pitchFamily="34" charset="0"/>
            </a:endParaRPr>
          </a:p>
          <a:p>
            <a:endParaRPr lang="en-AU" sz="1800" dirty="0">
              <a:effectLst/>
              <a:latin typeface="Helvetica" panose="020B0604020202020204" pitchFamily="34" charset="0"/>
              <a:ea typeface="Times New Roman" panose="02020603050405020304" pitchFamily="18" charset="0"/>
              <a:cs typeface="Calibri" panose="020F0502020204030204" pitchFamily="34" charset="0"/>
            </a:endParaRPr>
          </a:p>
          <a:p>
            <a:r>
              <a:rPr lang="en-AU" sz="1800" dirty="0">
                <a:effectLst/>
                <a:latin typeface="Helvetica" panose="020B0604020202020204" pitchFamily="34" charset="0"/>
                <a:ea typeface="Times New Roman" panose="02020603050405020304" pitchFamily="18" charset="0"/>
                <a:cs typeface="Calibri" panose="020F0502020204030204" pitchFamily="34" charset="0"/>
              </a:rPr>
              <a:t>Good communication is also important, so everyone knows what's happening and can ask questions. </a:t>
            </a:r>
          </a:p>
          <a:p>
            <a:endParaRPr lang="en-AU" sz="1800" dirty="0">
              <a:latin typeface="Helvetica" panose="020B0604020202020204" pitchFamily="34" charset="0"/>
              <a:ea typeface="Times New Roman" panose="02020603050405020304" pitchFamily="18" charset="0"/>
              <a:cs typeface="Calibri" panose="020F0502020204030204" pitchFamily="34" charset="0"/>
            </a:endParaRPr>
          </a:p>
          <a:p>
            <a:r>
              <a:rPr lang="en-AU" sz="1800" dirty="0">
                <a:effectLst/>
                <a:latin typeface="Helvetica" panose="020B0604020202020204" pitchFamily="34" charset="0"/>
                <a:ea typeface="Times New Roman" panose="02020603050405020304" pitchFamily="18" charset="0"/>
                <a:cs typeface="Calibri" panose="020F0502020204030204" pitchFamily="34" charset="0"/>
              </a:rPr>
              <a:t>Coaches and trainers are always learning and improving their skills to keep everyone protected. Their main job is to make sure everyone enjoys the activity while staying safe and healthy</a:t>
            </a:r>
            <a:endParaRPr lang="en-AU" dirty="0"/>
          </a:p>
        </p:txBody>
      </p:sp>
    </p:spTree>
    <p:extLst>
      <p:ext uri="{BB962C8B-B14F-4D97-AF65-F5344CB8AC3E}">
        <p14:creationId xmlns:p14="http://schemas.microsoft.com/office/powerpoint/2010/main" val="2567074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tack of papers flat lay photography">
            <a:extLst>
              <a:ext uri="{FF2B5EF4-FFF2-40B4-BE49-F238E27FC236}">
                <a16:creationId xmlns:a16="http://schemas.microsoft.com/office/drawing/2014/main" id="{A81B3FB7-EFD3-0A43-ACA8-AD1DF30547FC}"/>
              </a:ext>
            </a:extLst>
          </p:cNvPr>
          <p:cNvPicPr>
            <a:picLocks noChangeAspect="1" noChangeArrowheads="1"/>
          </p:cNvPicPr>
          <p:nvPr/>
        </p:nvPicPr>
        <p:blipFill>
          <a:blip r:embed="rId2">
            <a:alphaModFix amt="55000"/>
            <a:extLst>
              <a:ext uri="{28A0092B-C50C-407E-A947-70E740481C1C}">
                <a14:useLocalDpi xmlns:a14="http://schemas.microsoft.com/office/drawing/2010/main" val="0"/>
              </a:ext>
            </a:extLst>
          </a:blip>
          <a:srcRect/>
          <a:stretch>
            <a:fillRect/>
          </a:stretch>
        </p:blipFill>
        <p:spPr bwMode="auto">
          <a:xfrm>
            <a:off x="0" y="1"/>
            <a:ext cx="9498842" cy="63357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F656383-E437-BB0E-279F-6F8015AADB8A}"/>
              </a:ext>
            </a:extLst>
          </p:cNvPr>
          <p:cNvSpPr>
            <a:spLocks noGrp="1"/>
          </p:cNvSpPr>
          <p:nvPr>
            <p:ph type="title"/>
          </p:nvPr>
        </p:nvSpPr>
        <p:spPr/>
        <p:txBody>
          <a:bodyPr/>
          <a:lstStyle/>
          <a:p>
            <a:r>
              <a:rPr lang="en-GB" dirty="0">
                <a:solidFill>
                  <a:schemeClr val="tx1"/>
                </a:solidFill>
              </a:rPr>
              <a:t>Organisational Procedures</a:t>
            </a:r>
            <a:endParaRPr lang="en-AU" dirty="0">
              <a:solidFill>
                <a:schemeClr val="tx1"/>
              </a:solidFill>
            </a:endParaRPr>
          </a:p>
        </p:txBody>
      </p:sp>
      <p:sp>
        <p:nvSpPr>
          <p:cNvPr id="3" name="Content Placeholder 2">
            <a:extLst>
              <a:ext uri="{FF2B5EF4-FFF2-40B4-BE49-F238E27FC236}">
                <a16:creationId xmlns:a16="http://schemas.microsoft.com/office/drawing/2014/main" id="{57222F9D-EEE7-96C9-9FD8-8645F9AF7DF0}"/>
              </a:ext>
            </a:extLst>
          </p:cNvPr>
          <p:cNvSpPr>
            <a:spLocks noGrp="1"/>
          </p:cNvSpPr>
          <p:nvPr>
            <p:ph idx="1"/>
          </p:nvPr>
        </p:nvSpPr>
        <p:spPr/>
        <p:txBody>
          <a:bodyPr/>
          <a:lstStyle/>
          <a:p>
            <a:pPr algn="just"/>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To ensure that participants have a safe and enjoyable experience, it is crucial for organisations in this industry to implement proper organisational procedures for maintaining, repairing, storing, and securing activity equipment. </a:t>
            </a:r>
            <a:endParaRPr lang="en-AU" sz="1800" dirty="0">
              <a:solidFill>
                <a:schemeClr val="tx1"/>
              </a:solidFill>
              <a:effectLst/>
              <a:latin typeface="Times New Roman" panose="02020603050405020304" pitchFamily="18" charset="0"/>
              <a:ea typeface="Times New Roman" panose="02020603050405020304" pitchFamily="18" charset="0"/>
            </a:endParaRPr>
          </a:p>
          <a:p>
            <a:pPr algn="just"/>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solidFill>
                <a:schemeClr val="tx1"/>
              </a:solidFill>
              <a:effectLst/>
              <a:latin typeface="Times New Roman" panose="02020603050405020304" pitchFamily="18" charset="0"/>
              <a:ea typeface="Times New Roman" panose="02020603050405020304" pitchFamily="18" charset="0"/>
            </a:endParaRPr>
          </a:p>
          <a:p>
            <a:pPr algn="just"/>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Without proper maintenance and care, equipment can become unsafe and lead to accidents, injuries, and potential liability issues for organisations and businesses. </a:t>
            </a:r>
          </a:p>
          <a:p>
            <a:pPr algn="just"/>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pPr algn="just"/>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It is essential for organisations in the sport and recreation industry to ensure that the proper maintenance, repair, storage, and security of activity equipment is being carried out to protect the safety and wellbeing of all participants.</a:t>
            </a:r>
            <a:endParaRPr lang="en-AU" sz="1800" dirty="0">
              <a:solidFill>
                <a:schemeClr val="tx1"/>
              </a:solidFill>
              <a:effectLst/>
              <a:latin typeface="Times New Roman" panose="02020603050405020304" pitchFamily="18" charset="0"/>
              <a:ea typeface="Times New Roman" panose="02020603050405020304" pitchFamily="18" charset="0"/>
            </a:endParaRPr>
          </a:p>
          <a:p>
            <a:endParaRPr lang="en-AU" dirty="0">
              <a:solidFill>
                <a:schemeClr val="tx1"/>
              </a:solidFill>
            </a:endParaRPr>
          </a:p>
        </p:txBody>
      </p:sp>
    </p:spTree>
    <p:extLst>
      <p:ext uri="{BB962C8B-B14F-4D97-AF65-F5344CB8AC3E}">
        <p14:creationId xmlns:p14="http://schemas.microsoft.com/office/powerpoint/2010/main" val="2254206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couple of bikes tires sitting next to each other">
            <a:extLst>
              <a:ext uri="{FF2B5EF4-FFF2-40B4-BE49-F238E27FC236}">
                <a16:creationId xmlns:a16="http://schemas.microsoft.com/office/drawing/2014/main" id="{BA5FA6F9-1A64-4EB5-5116-212EB239BBE5}"/>
              </a:ext>
            </a:extLst>
          </p:cNvPr>
          <p:cNvPicPr>
            <a:picLocks noChangeAspect="1" noChangeArrowheads="1"/>
          </p:cNvPicPr>
          <p:nvPr/>
        </p:nvPicPr>
        <p:blipFill>
          <a:blip r:embed="rId2">
            <a:alphaModFix amt="65000"/>
            <a:extLst>
              <a:ext uri="{28A0092B-C50C-407E-A947-70E740481C1C}">
                <a14:useLocalDpi xmlns:a14="http://schemas.microsoft.com/office/drawing/2010/main" val="0"/>
              </a:ext>
            </a:extLst>
          </a:blip>
          <a:srcRect/>
          <a:stretch>
            <a:fillRect/>
          </a:stretch>
        </p:blipFill>
        <p:spPr bwMode="auto">
          <a:xfrm>
            <a:off x="7645019" y="0"/>
            <a:ext cx="4221399" cy="63320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7C21A28-31DF-4F80-6E32-BA2153D359BB}"/>
              </a:ext>
            </a:extLst>
          </p:cNvPr>
          <p:cNvSpPr>
            <a:spLocks noGrp="1"/>
          </p:cNvSpPr>
          <p:nvPr>
            <p:ph type="title"/>
          </p:nvPr>
        </p:nvSpPr>
        <p:spPr/>
        <p:txBody>
          <a:bodyPr/>
          <a:lstStyle/>
          <a:p>
            <a:r>
              <a:rPr lang="en-GB" dirty="0"/>
              <a:t>Maintenance Procedure</a:t>
            </a:r>
            <a:endParaRPr lang="en-AU" dirty="0"/>
          </a:p>
        </p:txBody>
      </p:sp>
      <p:sp>
        <p:nvSpPr>
          <p:cNvPr id="3" name="Content Placeholder 2">
            <a:extLst>
              <a:ext uri="{FF2B5EF4-FFF2-40B4-BE49-F238E27FC236}">
                <a16:creationId xmlns:a16="http://schemas.microsoft.com/office/drawing/2014/main" id="{FE774011-45CD-9206-1D08-F1D2723DB1E0}"/>
              </a:ext>
            </a:extLst>
          </p:cNvPr>
          <p:cNvSpPr>
            <a:spLocks noGrp="1"/>
          </p:cNvSpPr>
          <p:nvPr>
            <p:ph idx="1"/>
          </p:nvPr>
        </p:nvSpPr>
        <p:spPr/>
        <p:txBody>
          <a:bodyPr/>
          <a:lstStyle/>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A maintenance schedule that includes regular and routine inspections of equipment will allow organisations to identify any issues early and prevent them from developing into more significant problems. </a:t>
            </a:r>
          </a:p>
          <a:p>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Regular cleaning and repairs of equipment should also be carried out to keep them in good working condition and this should always be done according to the manufacturer’s instructions. </a:t>
            </a:r>
          </a:p>
          <a:p>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Cambria" panose="02040503050406030204" pitchFamily="18" charset="0"/>
              </a:rPr>
              <a:t>A maintenance schedule should list all of the routine services, checks and inspections that a piece of equipment requires. Regular maintenance of equipment is crucial as it eliminates unexpected breakdowns and replacements, leading to accidents and injury.</a:t>
            </a:r>
            <a:endParaRPr lang="en-AU" dirty="0">
              <a:solidFill>
                <a:schemeClr val="tx1"/>
              </a:solidFill>
            </a:endParaRPr>
          </a:p>
        </p:txBody>
      </p:sp>
    </p:spTree>
    <p:extLst>
      <p:ext uri="{BB962C8B-B14F-4D97-AF65-F5344CB8AC3E}">
        <p14:creationId xmlns:p14="http://schemas.microsoft.com/office/powerpoint/2010/main" val="647767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oy in black and gray stripe crew neck t-shirt sitting on brown wooden chair">
            <a:extLst>
              <a:ext uri="{FF2B5EF4-FFF2-40B4-BE49-F238E27FC236}">
                <a16:creationId xmlns:a16="http://schemas.microsoft.com/office/drawing/2014/main" id="{B808264B-1F41-EC73-6934-D0128709A4E3}"/>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a:stretch>
            <a:fillRect/>
          </a:stretch>
        </p:blipFill>
        <p:spPr bwMode="auto">
          <a:xfrm>
            <a:off x="0" y="-1"/>
            <a:ext cx="4198963" cy="62984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2473ACD-AD8C-D1F4-997C-1AAFDD969CD5}"/>
              </a:ext>
            </a:extLst>
          </p:cNvPr>
          <p:cNvSpPr>
            <a:spLocks noGrp="1"/>
          </p:cNvSpPr>
          <p:nvPr>
            <p:ph type="title"/>
          </p:nvPr>
        </p:nvSpPr>
        <p:spPr>
          <a:xfrm>
            <a:off x="3595254" y="286603"/>
            <a:ext cx="7560426" cy="1450757"/>
          </a:xfrm>
        </p:spPr>
        <p:txBody>
          <a:bodyPr/>
          <a:lstStyle/>
          <a:p>
            <a:r>
              <a:rPr lang="en-GB" dirty="0">
                <a:solidFill>
                  <a:schemeClr val="tx1"/>
                </a:solidFill>
              </a:rPr>
              <a:t>Repair Procedure</a:t>
            </a:r>
            <a:endParaRPr lang="en-AU" dirty="0">
              <a:solidFill>
                <a:schemeClr val="tx1"/>
              </a:solidFill>
            </a:endParaRPr>
          </a:p>
        </p:txBody>
      </p:sp>
      <p:sp>
        <p:nvSpPr>
          <p:cNvPr id="3" name="Content Placeholder 2">
            <a:extLst>
              <a:ext uri="{FF2B5EF4-FFF2-40B4-BE49-F238E27FC236}">
                <a16:creationId xmlns:a16="http://schemas.microsoft.com/office/drawing/2014/main" id="{2E2D0CA9-1E4D-3A51-E316-CA3B82B00A87}"/>
              </a:ext>
            </a:extLst>
          </p:cNvPr>
          <p:cNvSpPr>
            <a:spLocks noGrp="1"/>
          </p:cNvSpPr>
          <p:nvPr>
            <p:ph idx="1"/>
          </p:nvPr>
        </p:nvSpPr>
        <p:spPr>
          <a:xfrm>
            <a:off x="3595254" y="1845734"/>
            <a:ext cx="7560425" cy="4023360"/>
          </a:xfrm>
        </p:spPr>
        <p:txBody>
          <a:bodyPr/>
          <a:lstStyle/>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Required repairs should be carried out as soon as possible to avoid further damage to the equipment. </a:t>
            </a:r>
          </a:p>
          <a:p>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Organisations should ensure that they have a qualified technician to carry out repairs and that they have the necessary tools and equipment to do so. </a:t>
            </a:r>
          </a:p>
          <a:p>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It is also important that staff members are able to carry out minor non-specialist repairs on equipment, when necessary, in order to keep the equipment safe and functional for users. </a:t>
            </a:r>
            <a:endParaRPr lang="en-AU" dirty="0">
              <a:solidFill>
                <a:schemeClr val="tx1"/>
              </a:solidFill>
            </a:endParaRPr>
          </a:p>
        </p:txBody>
      </p:sp>
    </p:spTree>
    <p:extLst>
      <p:ext uri="{BB962C8B-B14F-4D97-AF65-F5344CB8AC3E}">
        <p14:creationId xmlns:p14="http://schemas.microsoft.com/office/powerpoint/2010/main" val="2419310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C401-BE4D-1800-FA19-276A308403E6}"/>
              </a:ext>
            </a:extLst>
          </p:cNvPr>
          <p:cNvSpPr>
            <a:spLocks noGrp="1"/>
          </p:cNvSpPr>
          <p:nvPr>
            <p:ph type="title"/>
          </p:nvPr>
        </p:nvSpPr>
        <p:spPr/>
        <p:txBody>
          <a:bodyPr/>
          <a:lstStyle/>
          <a:p>
            <a:r>
              <a:rPr lang="en-GB" dirty="0"/>
              <a:t>Storage</a:t>
            </a:r>
            <a:endParaRPr lang="en-AU" dirty="0"/>
          </a:p>
        </p:txBody>
      </p:sp>
      <p:sp>
        <p:nvSpPr>
          <p:cNvPr id="3" name="Content Placeholder 2">
            <a:extLst>
              <a:ext uri="{FF2B5EF4-FFF2-40B4-BE49-F238E27FC236}">
                <a16:creationId xmlns:a16="http://schemas.microsoft.com/office/drawing/2014/main" id="{D16FAA33-0B75-4AC8-FA9D-7AB9E8B42A40}"/>
              </a:ext>
            </a:extLst>
          </p:cNvPr>
          <p:cNvSpPr>
            <a:spLocks noGrp="1"/>
          </p:cNvSpPr>
          <p:nvPr>
            <p:ph idx="1"/>
          </p:nvPr>
        </p:nvSpPr>
        <p:spPr>
          <a:xfrm>
            <a:off x="1097280" y="1845734"/>
            <a:ext cx="6490875" cy="4023360"/>
          </a:xfrm>
        </p:spPr>
        <p:txBody>
          <a:bodyPr/>
          <a:lstStyle/>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Equipment should be stored properly when it is not being used to prevent damage or theft. </a:t>
            </a:r>
          </a:p>
          <a:p>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This includes storing equipment in a dry, neat, clean, and secure location and avoiding exposure to extreme temperatures or weather conditions.</a:t>
            </a:r>
            <a:endParaRPr lang="en-AU" dirty="0"/>
          </a:p>
        </p:txBody>
      </p:sp>
      <p:pic>
        <p:nvPicPr>
          <p:cNvPr id="6150" name="Picture 6" descr="blue and brown wooden boat">
            <a:extLst>
              <a:ext uri="{FF2B5EF4-FFF2-40B4-BE49-F238E27FC236}">
                <a16:creationId xmlns:a16="http://schemas.microsoft.com/office/drawing/2014/main" id="{AE5B77C8-2FA4-DC30-832D-A82D6147BF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975" y="0"/>
            <a:ext cx="4221025" cy="6305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952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8B6D-1588-6328-375D-C7BAD101AD9A}"/>
              </a:ext>
            </a:extLst>
          </p:cNvPr>
          <p:cNvSpPr>
            <a:spLocks noGrp="1"/>
          </p:cNvSpPr>
          <p:nvPr>
            <p:ph type="title"/>
          </p:nvPr>
        </p:nvSpPr>
        <p:spPr/>
        <p:txBody>
          <a:bodyPr/>
          <a:lstStyle/>
          <a:p>
            <a:r>
              <a:rPr lang="en-GB" dirty="0"/>
              <a:t>Security Procedure</a:t>
            </a:r>
            <a:endParaRPr lang="en-AU" dirty="0"/>
          </a:p>
        </p:txBody>
      </p:sp>
      <p:sp>
        <p:nvSpPr>
          <p:cNvPr id="3" name="Content Placeholder 2">
            <a:extLst>
              <a:ext uri="{FF2B5EF4-FFF2-40B4-BE49-F238E27FC236}">
                <a16:creationId xmlns:a16="http://schemas.microsoft.com/office/drawing/2014/main" id="{D47BDC1E-22D1-A9A5-19FC-3A52BB3394BF}"/>
              </a:ext>
            </a:extLst>
          </p:cNvPr>
          <p:cNvSpPr>
            <a:spLocks noGrp="1"/>
          </p:cNvSpPr>
          <p:nvPr>
            <p:ph idx="1"/>
          </p:nvPr>
        </p:nvSpPr>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Organisations should have proper security measures in place to prevent theft or damage to equipment. This includes locking equipment storage areas and using security systems such as alarms or CCTV cameras.</a:t>
            </a:r>
            <a:endParaRPr lang="en-AU" sz="1800" dirty="0">
              <a:effectLst/>
              <a:latin typeface="Times New Roman" panose="02020603050405020304" pitchFamily="18" charset="0"/>
              <a:ea typeface="Times New Roman" panose="02020603050405020304" pitchFamily="18" charset="0"/>
            </a:endParaRPr>
          </a:p>
        </p:txBody>
      </p:sp>
      <p:pic>
        <p:nvPicPr>
          <p:cNvPr id="7170" name="Picture 2" descr="white security camera at daytime">
            <a:extLst>
              <a:ext uri="{FF2B5EF4-FFF2-40B4-BE49-F238E27FC236}">
                <a16:creationId xmlns:a16="http://schemas.microsoft.com/office/drawing/2014/main" id="{2C41FF50-82E5-E4CA-2955-6A068E03B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055" y="2729553"/>
            <a:ext cx="5493889" cy="3664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546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58D2-5494-DF9C-AB06-6F45386A0DD9}"/>
              </a:ext>
            </a:extLst>
          </p:cNvPr>
          <p:cNvSpPr>
            <a:spLocks noGrp="1"/>
          </p:cNvSpPr>
          <p:nvPr>
            <p:ph type="title"/>
          </p:nvPr>
        </p:nvSpPr>
        <p:spPr>
          <a:xfrm>
            <a:off x="4209980" y="286603"/>
            <a:ext cx="6945700" cy="1450757"/>
          </a:xfrm>
        </p:spPr>
        <p:txBody>
          <a:bodyPr/>
          <a:lstStyle/>
          <a:p>
            <a:r>
              <a:rPr lang="en-GB" dirty="0"/>
              <a:t>Documentation </a:t>
            </a:r>
            <a:endParaRPr lang="en-AU" dirty="0"/>
          </a:p>
        </p:txBody>
      </p:sp>
      <p:sp>
        <p:nvSpPr>
          <p:cNvPr id="3" name="Content Placeholder 2">
            <a:extLst>
              <a:ext uri="{FF2B5EF4-FFF2-40B4-BE49-F238E27FC236}">
                <a16:creationId xmlns:a16="http://schemas.microsoft.com/office/drawing/2014/main" id="{E6807475-7356-BCCE-C6B2-F16E5A805901}"/>
              </a:ext>
            </a:extLst>
          </p:cNvPr>
          <p:cNvSpPr>
            <a:spLocks noGrp="1"/>
          </p:cNvSpPr>
          <p:nvPr>
            <p:ph idx="1"/>
          </p:nvPr>
        </p:nvSpPr>
        <p:spPr>
          <a:xfrm>
            <a:off x="4209978" y="1845734"/>
            <a:ext cx="6945701" cy="4023360"/>
          </a:xfrm>
        </p:spPr>
        <p:txBody>
          <a:bodyPr/>
          <a:lstStyle/>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Organisations should keep records of all inspections, repairs, and replacements of equipment. </a:t>
            </a:r>
          </a:p>
          <a:p>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This helps to track the lifespan of the equipment and ensure it is replaced when needed. We will explore this topic in more detail later in the chapter. </a:t>
            </a:r>
            <a:endParaRPr lang="en-AU" sz="1800" dirty="0">
              <a:effectLst/>
              <a:latin typeface="Times New Roman" panose="02020603050405020304" pitchFamily="18" charset="0"/>
              <a:ea typeface="Times New Roman" panose="02020603050405020304" pitchFamily="18" charset="0"/>
            </a:endParaRPr>
          </a:p>
        </p:txBody>
      </p:sp>
      <p:pic>
        <p:nvPicPr>
          <p:cNvPr id="8194" name="Picture 2" descr="pile of books">
            <a:extLst>
              <a:ext uri="{FF2B5EF4-FFF2-40B4-BE49-F238E27FC236}">
                <a16:creationId xmlns:a16="http://schemas.microsoft.com/office/drawing/2014/main" id="{7275E76F-4089-8E7A-73F3-814D80ECE6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09980" cy="6332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734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78AC9-83B0-BD1F-832F-28834AF6CB36}"/>
              </a:ext>
            </a:extLst>
          </p:cNvPr>
          <p:cNvSpPr>
            <a:spLocks noGrp="1"/>
          </p:cNvSpPr>
          <p:nvPr>
            <p:ph type="title"/>
          </p:nvPr>
        </p:nvSpPr>
        <p:spPr>
          <a:xfrm>
            <a:off x="1097280" y="286603"/>
            <a:ext cx="6873013" cy="1450757"/>
          </a:xfrm>
        </p:spPr>
        <p:txBody>
          <a:bodyPr/>
          <a:lstStyle/>
          <a:p>
            <a:r>
              <a:rPr lang="en-GB" dirty="0"/>
              <a:t>Training and Education Procedure</a:t>
            </a:r>
            <a:endParaRPr lang="en-AU" dirty="0"/>
          </a:p>
        </p:txBody>
      </p:sp>
      <p:sp>
        <p:nvSpPr>
          <p:cNvPr id="3" name="Content Placeholder 2">
            <a:extLst>
              <a:ext uri="{FF2B5EF4-FFF2-40B4-BE49-F238E27FC236}">
                <a16:creationId xmlns:a16="http://schemas.microsoft.com/office/drawing/2014/main" id="{EE4D551B-0DED-65FA-6D77-33D3F9AF61D1}"/>
              </a:ext>
            </a:extLst>
          </p:cNvPr>
          <p:cNvSpPr>
            <a:spLocks noGrp="1"/>
          </p:cNvSpPr>
          <p:nvPr>
            <p:ph idx="1"/>
          </p:nvPr>
        </p:nvSpPr>
        <p:spPr>
          <a:xfrm>
            <a:off x="1097281" y="1845734"/>
            <a:ext cx="6231568" cy="4023360"/>
          </a:xfrm>
        </p:spPr>
        <p:txBody>
          <a:bodyPr/>
          <a:lstStyle/>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Organisations should provide training and education to staff members responsible for maintaining, storing, and completing minor repairs equipment to ensure they have the necessary skills and knowledge to identify and fix any issues and store equipment in the correct way.</a:t>
            </a:r>
            <a:endParaRPr lang="en-AU" sz="1800" dirty="0">
              <a:effectLst/>
              <a:latin typeface="Times New Roman" panose="02020603050405020304" pitchFamily="18" charset="0"/>
              <a:ea typeface="Times New Roman" panose="02020603050405020304" pitchFamily="18" charset="0"/>
            </a:endParaRPr>
          </a:p>
          <a:p>
            <a:endParaRPr lang="en-AU" dirty="0"/>
          </a:p>
        </p:txBody>
      </p:sp>
      <p:pic>
        <p:nvPicPr>
          <p:cNvPr id="9220" name="Picture 4" descr="man standing in front of group of men">
            <a:extLst>
              <a:ext uri="{FF2B5EF4-FFF2-40B4-BE49-F238E27FC236}">
                <a16:creationId xmlns:a16="http://schemas.microsoft.com/office/drawing/2014/main" id="{7F2BB2E4-AEAA-2E84-7AAD-383BD54235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62418" b="-699"/>
          <a:stretch/>
        </p:blipFill>
        <p:spPr bwMode="auto">
          <a:xfrm flipH="1">
            <a:off x="7970292" y="0"/>
            <a:ext cx="4221707" cy="635728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898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5033-C1EB-DB82-6EF0-FA590C2AE342}"/>
              </a:ext>
            </a:extLst>
          </p:cNvPr>
          <p:cNvSpPr>
            <a:spLocks noGrp="1"/>
          </p:cNvSpPr>
          <p:nvPr>
            <p:ph type="title"/>
          </p:nvPr>
        </p:nvSpPr>
        <p:spPr/>
        <p:txBody>
          <a:bodyPr/>
          <a:lstStyle/>
          <a:p>
            <a:r>
              <a:rPr lang="en-GB" dirty="0"/>
              <a:t>Compliance with Standards</a:t>
            </a:r>
            <a:endParaRPr lang="en-AU" dirty="0"/>
          </a:p>
        </p:txBody>
      </p:sp>
      <p:sp>
        <p:nvSpPr>
          <p:cNvPr id="3" name="Content Placeholder 2">
            <a:extLst>
              <a:ext uri="{FF2B5EF4-FFF2-40B4-BE49-F238E27FC236}">
                <a16:creationId xmlns:a16="http://schemas.microsoft.com/office/drawing/2014/main" id="{EDBB7D0E-D690-0299-F3A5-178CC0F475AE}"/>
              </a:ext>
            </a:extLst>
          </p:cNvPr>
          <p:cNvSpPr>
            <a:spLocks noGrp="1"/>
          </p:cNvSpPr>
          <p:nvPr>
            <p:ph idx="1"/>
          </p:nvPr>
        </p:nvSpPr>
        <p:spPr/>
        <p:txBody>
          <a:bodyPr>
            <a:normAutofit/>
          </a:bodyPr>
          <a:lstStyle/>
          <a:p>
            <a:pPr algn="just"/>
            <a:r>
              <a:rPr lang="en-AU" dirty="0">
                <a:latin typeface="Helvetica" panose="020B0604020202020204" pitchFamily="34" charset="0"/>
                <a:ea typeface="Times New Roman" panose="02020603050405020304" pitchFamily="18" charset="0"/>
                <a:cs typeface="Times New Roman" panose="02020603050405020304" pitchFamily="18" charset="0"/>
              </a:rPr>
              <a:t>Organisations should ensure that their equipment meets industry safety standards and regulations. Regular audits carried out by qualified safety technicians should be conducted on all pieces of equipment within an organisation.  </a:t>
            </a:r>
            <a:endParaRPr lang="en-AU" dirty="0">
              <a:latin typeface="Times New Roman" panose="02020603050405020304" pitchFamily="18" charset="0"/>
              <a:ea typeface="Times New Roman" panose="02020603050405020304" pitchFamily="18" charset="0"/>
            </a:endParaRPr>
          </a:p>
          <a:p>
            <a:pPr algn="just"/>
            <a:r>
              <a:rPr lang="en-AU" dirty="0">
                <a:latin typeface="Helvetica" panose="020B0604020202020204" pitchFamily="34" charset="0"/>
                <a:ea typeface="Times New Roman" panose="02020603050405020304" pitchFamily="18" charset="0"/>
                <a:cs typeface="Times New Roman" panose="02020603050405020304" pitchFamily="18" charset="0"/>
              </a:rPr>
              <a:t> </a:t>
            </a:r>
            <a:endParaRPr lang="en-AU" dirty="0">
              <a:latin typeface="Times New Roman" panose="02020603050405020304" pitchFamily="18" charset="0"/>
              <a:ea typeface="Times New Roman" panose="02020603050405020304" pitchFamily="18" charset="0"/>
            </a:endParaRPr>
          </a:p>
          <a:p>
            <a:pPr algn="just"/>
            <a:r>
              <a:rPr lang="en-AU" dirty="0">
                <a:latin typeface="Helvetica" panose="020B0604020202020204" pitchFamily="34" charset="0"/>
                <a:ea typeface="Times New Roman" panose="02020603050405020304" pitchFamily="18" charset="0"/>
                <a:cs typeface="Times New Roman" panose="02020603050405020304" pitchFamily="18" charset="0"/>
              </a:rPr>
              <a:t>The organisational procedures for maintaining, repairing, storing, and securing activity equipment in the sport and recreation industry play a vital role in ensuring the safety and effectiveness of equipment for participants. </a:t>
            </a:r>
          </a:p>
          <a:p>
            <a:pPr algn="just"/>
            <a:endParaRPr lang="en-AU" dirty="0">
              <a:latin typeface="Helvetica" panose="020B0604020202020204" pitchFamily="34" charset="0"/>
              <a:ea typeface="Times New Roman" panose="02020603050405020304" pitchFamily="18" charset="0"/>
              <a:cs typeface="Times New Roman" panose="02020603050405020304" pitchFamily="18" charset="0"/>
            </a:endParaRPr>
          </a:p>
          <a:p>
            <a:pPr algn="just"/>
            <a:r>
              <a:rPr lang="en-AU" dirty="0">
                <a:latin typeface="Helvetica" panose="020B0604020202020204" pitchFamily="34" charset="0"/>
                <a:ea typeface="Times New Roman" panose="02020603050405020304" pitchFamily="18" charset="0"/>
                <a:cs typeface="Times New Roman" panose="02020603050405020304" pitchFamily="18" charset="0"/>
              </a:rPr>
              <a:t>Maintaining, repairing, and storing equipment correctly, organisations can extend the lifespan of equipment, reduce the need for costly replacements, and ultimately provide a safe and enjoyable experience for all.</a:t>
            </a:r>
            <a:endParaRPr lang="en-AU" dirty="0"/>
          </a:p>
        </p:txBody>
      </p:sp>
    </p:spTree>
    <p:extLst>
      <p:ext uri="{BB962C8B-B14F-4D97-AF65-F5344CB8AC3E}">
        <p14:creationId xmlns:p14="http://schemas.microsoft.com/office/powerpoint/2010/main" val="3012297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D8E0-AC46-F56C-904D-D6D4D4A6B5AF}"/>
              </a:ext>
            </a:extLst>
          </p:cNvPr>
          <p:cNvSpPr>
            <a:spLocks noGrp="1"/>
          </p:cNvSpPr>
          <p:nvPr>
            <p:ph type="title"/>
          </p:nvPr>
        </p:nvSpPr>
        <p:spPr>
          <a:xfrm>
            <a:off x="1036320" y="887104"/>
            <a:ext cx="10058400" cy="1450757"/>
          </a:xfrm>
        </p:spPr>
        <p:txBody>
          <a:bodyPr>
            <a:noAutofit/>
          </a:bodyPr>
          <a:lstStyle/>
          <a:p>
            <a:r>
              <a:rPr lang="en-AU" sz="4400" dirty="0">
                <a:effectLst/>
                <a:latin typeface="+mn-lt"/>
                <a:ea typeface="Cambria" panose="02040503050406030204" pitchFamily="18" charset="0"/>
                <a:cs typeface="Times New Roman" panose="02020603050405020304" pitchFamily="18" charset="0"/>
              </a:rPr>
              <a:t>Role responsibilities, boundaries and reporting lines for repair and maintenance activities </a:t>
            </a:r>
            <a:endParaRPr lang="en-AU" sz="4400" dirty="0">
              <a:latin typeface="+mn-lt"/>
            </a:endParaRPr>
          </a:p>
        </p:txBody>
      </p:sp>
      <p:sp>
        <p:nvSpPr>
          <p:cNvPr id="3" name="Content Placeholder 2">
            <a:extLst>
              <a:ext uri="{FF2B5EF4-FFF2-40B4-BE49-F238E27FC236}">
                <a16:creationId xmlns:a16="http://schemas.microsoft.com/office/drawing/2014/main" id="{B919634B-BF7C-9607-56F7-209042016881}"/>
              </a:ext>
            </a:extLst>
          </p:cNvPr>
          <p:cNvSpPr>
            <a:spLocks noGrp="1"/>
          </p:cNvSpPr>
          <p:nvPr>
            <p:ph idx="1"/>
          </p:nvPr>
        </p:nvSpPr>
        <p:spPr>
          <a:xfrm>
            <a:off x="1097280" y="2961564"/>
            <a:ext cx="10058400" cy="2907529"/>
          </a:xfrm>
        </p:spPr>
        <p:txBody>
          <a:bodyPr/>
          <a:lstStyle/>
          <a:p>
            <a:r>
              <a:rPr lang="en-AU" dirty="0">
                <a:latin typeface="Helvetica" panose="020B0604020202020204" pitchFamily="34" charset="0"/>
                <a:ea typeface="Times New Roman" panose="02020603050405020304" pitchFamily="18" charset="0"/>
                <a:cs typeface="Times New Roman" panose="02020603050405020304" pitchFamily="18" charset="0"/>
              </a:rPr>
              <a:t>It is crucial to establish clear organisational roles, responsibilities, boundaries, and reporting lines. </a:t>
            </a:r>
          </a:p>
          <a:p>
            <a:r>
              <a:rPr lang="en-AU" dirty="0">
                <a:latin typeface="Helvetica" panose="020B0604020202020204" pitchFamily="34" charset="0"/>
                <a:ea typeface="Times New Roman" panose="02020603050405020304" pitchFamily="18" charset="0"/>
                <a:cs typeface="Times New Roman" panose="02020603050405020304" pitchFamily="18" charset="0"/>
              </a:rPr>
              <a:t>This helps prevent misunderstandings and conflict among team members, ensures that repairs are completed efficiently, and maintains the overall safety and enjoyment of participants. </a:t>
            </a:r>
          </a:p>
          <a:p>
            <a:endParaRPr lang="en-AU" dirty="0"/>
          </a:p>
          <a:p>
            <a:r>
              <a:rPr lang="en-AU" dirty="0"/>
              <a:t>Different organisational may include:</a:t>
            </a:r>
          </a:p>
        </p:txBody>
      </p:sp>
    </p:spTree>
    <p:extLst>
      <p:ext uri="{BB962C8B-B14F-4D97-AF65-F5344CB8AC3E}">
        <p14:creationId xmlns:p14="http://schemas.microsoft.com/office/powerpoint/2010/main" val="251351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lassic white Porsche 911 at pit stop with crew">
            <a:extLst>
              <a:ext uri="{FF2B5EF4-FFF2-40B4-BE49-F238E27FC236}">
                <a16:creationId xmlns:a16="http://schemas.microsoft.com/office/drawing/2014/main" id="{CC70A253-24B4-EC18-2883-E8B7EB710DD5}"/>
              </a:ext>
            </a:extLst>
          </p:cNvPr>
          <p:cNvPicPr>
            <a:picLocks noChangeAspect="1" noChangeArrowheads="1"/>
          </p:cNvPicPr>
          <p:nvPr/>
        </p:nvPicPr>
        <p:blipFill>
          <a:blip r:embed="rId2">
            <a:alphaModFix amt="64000"/>
            <a:extLst>
              <a:ext uri="{28A0092B-C50C-407E-A947-70E740481C1C}">
                <a14:useLocalDpi xmlns:a14="http://schemas.microsoft.com/office/drawing/2010/main" val="0"/>
              </a:ext>
            </a:extLst>
          </a:blip>
          <a:srcRect/>
          <a:stretch>
            <a:fillRect/>
          </a:stretch>
        </p:blipFill>
        <p:spPr bwMode="auto">
          <a:xfrm>
            <a:off x="2946210" y="0"/>
            <a:ext cx="6299579" cy="62995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CE50E23-22C3-163F-43C5-4DC6841486B9}"/>
              </a:ext>
            </a:extLst>
          </p:cNvPr>
          <p:cNvSpPr>
            <a:spLocks noGrp="1"/>
          </p:cNvSpPr>
          <p:nvPr>
            <p:ph type="title"/>
          </p:nvPr>
        </p:nvSpPr>
        <p:spPr/>
        <p:txBody>
          <a:bodyPr/>
          <a:lstStyle/>
          <a:p>
            <a:r>
              <a:rPr lang="en-GB" dirty="0">
                <a:solidFill>
                  <a:schemeClr val="tx1"/>
                </a:solidFill>
              </a:rPr>
              <a:t>Equipment manager</a:t>
            </a:r>
            <a:endParaRPr lang="en-AU" dirty="0">
              <a:solidFill>
                <a:schemeClr val="tx1"/>
              </a:solidFill>
            </a:endParaRPr>
          </a:p>
        </p:txBody>
      </p:sp>
      <p:sp>
        <p:nvSpPr>
          <p:cNvPr id="3" name="Content Placeholder 2">
            <a:extLst>
              <a:ext uri="{FF2B5EF4-FFF2-40B4-BE49-F238E27FC236}">
                <a16:creationId xmlns:a16="http://schemas.microsoft.com/office/drawing/2014/main" id="{59496FB9-179B-D782-43B0-B8743DCF983F}"/>
              </a:ext>
            </a:extLst>
          </p:cNvPr>
          <p:cNvSpPr>
            <a:spLocks noGrp="1"/>
          </p:cNvSpPr>
          <p:nvPr>
            <p:ph idx="1"/>
          </p:nvPr>
        </p:nvSpPr>
        <p:spPr/>
        <p:txBody>
          <a:bodyPr/>
          <a:lstStyle/>
          <a:p>
            <a:pPr marL="0" indent="0">
              <a:buNone/>
            </a:pPr>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Ensures that the organisation's equipment is properly stored, maintained, repaired, and replaced when necessary</a:t>
            </a:r>
          </a:p>
          <a:p>
            <a:pPr marL="0" indent="0">
              <a:buNone/>
            </a:pPr>
            <a:endParaRPr lang="en-AU" dirty="0">
              <a:solidFill>
                <a:schemeClr val="tx1"/>
              </a:solidFill>
              <a:latin typeface="Helvetica" panose="020B0604020202020204" pitchFamily="34" charset="0"/>
              <a:cs typeface="Times New Roman" panose="02020603050405020304" pitchFamily="18" charset="0"/>
            </a:endParaRPr>
          </a:p>
          <a:p>
            <a:pPr marL="0" indent="0">
              <a:buNone/>
            </a:pPr>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They may work closely with manufacturers to ensure that equipment is serviced according to their specifications and to obtain replacement parts when necessary.</a:t>
            </a:r>
          </a:p>
          <a:p>
            <a:pPr marL="0" indent="0">
              <a:buNone/>
            </a:pPr>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They create and implement maintenance schedules, as well as inspection, maintenance, removal and replacement, while also managing the equipment budget for the club.</a:t>
            </a:r>
            <a:endParaRPr lang="en-AU" dirty="0">
              <a:solidFill>
                <a:schemeClr val="tx1"/>
              </a:solidFill>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61577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ree black handled pliers on brown surface">
            <a:extLst>
              <a:ext uri="{FF2B5EF4-FFF2-40B4-BE49-F238E27FC236}">
                <a16:creationId xmlns:a16="http://schemas.microsoft.com/office/drawing/2014/main" id="{FDFD554E-E20A-AA13-3EC3-14EBDACC7891}"/>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1"/>
            <a:ext cx="9498842" cy="63357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8866F6-D162-6D31-FE60-6BBD6C4F0F15}"/>
              </a:ext>
            </a:extLst>
          </p:cNvPr>
          <p:cNvSpPr>
            <a:spLocks noGrp="1"/>
          </p:cNvSpPr>
          <p:nvPr>
            <p:ph type="title"/>
          </p:nvPr>
        </p:nvSpPr>
        <p:spPr/>
        <p:txBody>
          <a:bodyPr>
            <a:normAutofit/>
          </a:bodyPr>
          <a:lstStyle/>
          <a:p>
            <a:r>
              <a:rPr lang="en-AU" dirty="0">
                <a:solidFill>
                  <a:schemeClr val="tx1"/>
                </a:solidFill>
                <a:effectLst/>
                <a:latin typeface="+mn-lt"/>
                <a:ea typeface="Times New Roman" panose="02020603050405020304" pitchFamily="18" charset="0"/>
                <a:cs typeface="Times New Roman" panose="02020603050405020304" pitchFamily="18" charset="0"/>
              </a:rPr>
              <a:t>Maintenance technicians  </a:t>
            </a:r>
            <a:endParaRPr lang="en-AU" dirty="0">
              <a:solidFill>
                <a:schemeClr val="tx1"/>
              </a:solidFill>
              <a:latin typeface="+mn-lt"/>
            </a:endParaRPr>
          </a:p>
        </p:txBody>
      </p:sp>
      <p:sp>
        <p:nvSpPr>
          <p:cNvPr id="3" name="Content Placeholder 2">
            <a:extLst>
              <a:ext uri="{FF2B5EF4-FFF2-40B4-BE49-F238E27FC236}">
                <a16:creationId xmlns:a16="http://schemas.microsoft.com/office/drawing/2014/main" id="{8F846343-3297-6132-5C68-9FCA3C1BFFD4}"/>
              </a:ext>
            </a:extLst>
          </p:cNvPr>
          <p:cNvSpPr>
            <a:spLocks noGrp="1"/>
          </p:cNvSpPr>
          <p:nvPr>
            <p:ph idx="1"/>
          </p:nvPr>
        </p:nvSpPr>
        <p:spPr/>
        <p:txBody>
          <a:bodyPr/>
          <a:lstStyle/>
          <a:p>
            <a:pPr algn="just"/>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They are responsible for carrying out routine maintenance, repairs, and troubleshooting of equipment to make sure that it is safe and reliable for everyone to use.</a:t>
            </a:r>
            <a:endParaRPr lang="en-AU" dirty="0">
              <a:solidFill>
                <a:schemeClr val="tx1"/>
              </a:solidFill>
              <a:latin typeface="Times New Roman" panose="02020603050405020304" pitchFamily="18" charset="0"/>
              <a:ea typeface="Times New Roman" panose="02020603050405020304" pitchFamily="18" charset="0"/>
            </a:endParaRPr>
          </a:p>
          <a:p>
            <a:pPr algn="just"/>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 </a:t>
            </a:r>
            <a:endParaRPr lang="en-AU" dirty="0">
              <a:solidFill>
                <a:schemeClr val="tx1"/>
              </a:solidFill>
              <a:latin typeface="Times New Roman" panose="02020603050405020304" pitchFamily="18" charset="0"/>
              <a:ea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Maintenance technicians may work on a variety of equipment, including athletic gear, fitness equipment and sports facilities. </a:t>
            </a:r>
          </a:p>
          <a:p>
            <a:endPar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They are qualified in many maintenance and repair techniques and may have specialised knowledge in certain areas, such as electronics or mechanics.</a:t>
            </a:r>
            <a:endParaRPr lang="en-AU" dirty="0">
              <a:solidFill>
                <a:schemeClr val="tx1"/>
              </a:solidFill>
            </a:endParaRPr>
          </a:p>
        </p:txBody>
      </p:sp>
    </p:spTree>
    <p:extLst>
      <p:ext uri="{BB962C8B-B14F-4D97-AF65-F5344CB8AC3E}">
        <p14:creationId xmlns:p14="http://schemas.microsoft.com/office/powerpoint/2010/main" val="1436139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CB14-4CBF-04DD-7288-C2561CE744A5}"/>
              </a:ext>
            </a:extLst>
          </p:cNvPr>
          <p:cNvSpPr>
            <a:spLocks noGrp="1"/>
          </p:cNvSpPr>
          <p:nvPr>
            <p:ph type="title"/>
          </p:nvPr>
        </p:nvSpPr>
        <p:spPr/>
        <p:txBody>
          <a:bodyPr/>
          <a:lstStyle/>
          <a:p>
            <a:r>
              <a:rPr lang="en-GB" dirty="0"/>
              <a:t>Employees</a:t>
            </a:r>
            <a:endParaRPr lang="en-AU" dirty="0"/>
          </a:p>
        </p:txBody>
      </p:sp>
      <p:sp>
        <p:nvSpPr>
          <p:cNvPr id="3" name="Content Placeholder 2">
            <a:extLst>
              <a:ext uri="{FF2B5EF4-FFF2-40B4-BE49-F238E27FC236}">
                <a16:creationId xmlns:a16="http://schemas.microsoft.com/office/drawing/2014/main" id="{04EC9621-EC76-0C81-FC2D-CCEA07EA301C}"/>
              </a:ext>
            </a:extLst>
          </p:cNvPr>
          <p:cNvSpPr>
            <a:spLocks noGrp="1"/>
          </p:cNvSpPr>
          <p:nvPr>
            <p:ph idx="1"/>
          </p:nvPr>
        </p:nvSpPr>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Within your role, you may need check equipment once it has been used for an activity.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You will need to check the work environment and equipment for damage or deterioration and report any issues as required. </a:t>
            </a:r>
            <a:endParaRPr lang="en-GB"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Where possible, you should carry out minor repairs as directed within your own role and responsibility.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1220507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women playing soccer during daytime">
            <a:extLst>
              <a:ext uri="{FF2B5EF4-FFF2-40B4-BE49-F238E27FC236}">
                <a16:creationId xmlns:a16="http://schemas.microsoft.com/office/drawing/2014/main" id="{AABB08F6-6116-832F-FD38-0A1725F6E18C}"/>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a:stretch>
            <a:fillRect/>
          </a:stretch>
        </p:blipFill>
        <p:spPr bwMode="auto">
          <a:xfrm>
            <a:off x="2166426" y="0"/>
            <a:ext cx="7859148" cy="631891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693C7ED-ACEB-AA50-59AF-3B819519A53E}"/>
              </a:ext>
            </a:extLst>
          </p:cNvPr>
          <p:cNvSpPr>
            <a:spLocks noGrp="1"/>
          </p:cNvSpPr>
          <p:nvPr>
            <p:ph idx="1"/>
          </p:nvPr>
        </p:nvSpPr>
        <p:spPr>
          <a:xfrm>
            <a:off x="1097280" y="2834640"/>
            <a:ext cx="10058400" cy="4023360"/>
          </a:xfrm>
        </p:spPr>
        <p:txBody>
          <a:bodyPr/>
          <a:lstStyle/>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The responsibilities of individuals involved in repair and maintenance of activities will be dependent on your role within your organisation. </a:t>
            </a:r>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endPar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They may</a:t>
            </a: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 include inspecting equipment, identifying issues, scheduling repairs, conducting repairs, and testing equipment. </a:t>
            </a:r>
          </a:p>
          <a:p>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It is important to ensure that responsibilities are clearly outlined and communicated to everyone involved </a:t>
            </a:r>
            <a:endParaRPr lang="en-AU" dirty="0">
              <a:solidFill>
                <a:schemeClr val="tx1"/>
              </a:solidFill>
            </a:endParaRPr>
          </a:p>
        </p:txBody>
      </p:sp>
      <p:sp>
        <p:nvSpPr>
          <p:cNvPr id="2" name="Title 1">
            <a:extLst>
              <a:ext uri="{FF2B5EF4-FFF2-40B4-BE49-F238E27FC236}">
                <a16:creationId xmlns:a16="http://schemas.microsoft.com/office/drawing/2014/main" id="{DBFDB5BA-C4CF-1439-3DB7-9A6456208F84}"/>
              </a:ext>
            </a:extLst>
          </p:cNvPr>
          <p:cNvSpPr>
            <a:spLocks noGrp="1"/>
          </p:cNvSpPr>
          <p:nvPr>
            <p:ph type="title"/>
          </p:nvPr>
        </p:nvSpPr>
        <p:spPr/>
        <p:txBody>
          <a:bodyPr/>
          <a:lstStyle/>
          <a:p>
            <a:r>
              <a:rPr lang="en-GB" dirty="0">
                <a:solidFill>
                  <a:schemeClr val="tx1"/>
                </a:solidFill>
              </a:rPr>
              <a:t>Responsibilities</a:t>
            </a:r>
            <a:endParaRPr lang="en-AU" dirty="0">
              <a:solidFill>
                <a:schemeClr val="tx1"/>
              </a:solidFill>
            </a:endParaRPr>
          </a:p>
        </p:txBody>
      </p:sp>
    </p:spTree>
    <p:extLst>
      <p:ext uri="{BB962C8B-B14F-4D97-AF65-F5344CB8AC3E}">
        <p14:creationId xmlns:p14="http://schemas.microsoft.com/office/powerpoint/2010/main" val="2524863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587A-79CC-AFF9-44CD-92133EBAC124}"/>
              </a:ext>
            </a:extLst>
          </p:cNvPr>
          <p:cNvSpPr>
            <a:spLocks noGrp="1"/>
          </p:cNvSpPr>
          <p:nvPr>
            <p:ph type="title"/>
          </p:nvPr>
        </p:nvSpPr>
        <p:spPr>
          <a:xfrm>
            <a:off x="4827678" y="251955"/>
            <a:ext cx="3635763" cy="1451845"/>
          </a:xfrm>
        </p:spPr>
        <p:txBody>
          <a:bodyPr/>
          <a:lstStyle/>
          <a:p>
            <a:r>
              <a:rPr lang="en-GB" dirty="0"/>
              <a:t>Boundaries</a:t>
            </a:r>
            <a:endParaRPr lang="en-AU" dirty="0"/>
          </a:p>
        </p:txBody>
      </p:sp>
      <p:sp>
        <p:nvSpPr>
          <p:cNvPr id="3" name="Content Placeholder 2">
            <a:extLst>
              <a:ext uri="{FF2B5EF4-FFF2-40B4-BE49-F238E27FC236}">
                <a16:creationId xmlns:a16="http://schemas.microsoft.com/office/drawing/2014/main" id="{2ED34598-1E97-108A-838C-C14DDF0131E9}"/>
              </a:ext>
            </a:extLst>
          </p:cNvPr>
          <p:cNvSpPr>
            <a:spLocks noGrp="1"/>
          </p:cNvSpPr>
          <p:nvPr>
            <p:ph idx="1"/>
          </p:nvPr>
        </p:nvSpPr>
        <p:spPr>
          <a:xfrm>
            <a:off x="4827678" y="2146794"/>
            <a:ext cx="6328002" cy="3722300"/>
          </a:xfrm>
        </p:spPr>
        <p:txBody>
          <a:bodyPr>
            <a:normAutofit/>
          </a:bodyPr>
          <a:lstStyle/>
          <a:p>
            <a:r>
              <a:rPr lang="en-AU" dirty="0">
                <a:ea typeface="Times New Roman" panose="02020603050405020304" pitchFamily="18" charset="0"/>
                <a:cs typeface="Times New Roman" panose="02020603050405020304" pitchFamily="18" charset="0"/>
              </a:rPr>
              <a:t>Boundaries are very important as they make sure that people do not go outside of their roles and responsibilities. Boundaries can include budget constraints, time constraints, and scope of work limitations</a:t>
            </a:r>
          </a:p>
          <a:p>
            <a:endParaRPr lang="en-AU" dirty="0">
              <a:cs typeface="Times New Roman" panose="02020603050405020304" pitchFamily="18" charset="0"/>
            </a:endParaRPr>
          </a:p>
          <a:p>
            <a:r>
              <a:rPr lang="en-AU" dirty="0">
                <a:effectLst/>
                <a:ea typeface="Times New Roman" panose="02020603050405020304" pitchFamily="18" charset="0"/>
                <a:cs typeface="Times New Roman" panose="02020603050405020304" pitchFamily="18" charset="0"/>
              </a:rPr>
              <a:t>Establishing clear boundaries can also help prevent misunderstandings and conflicts among team members and ensure that the repair and maintenance process runs smoothly and promotes accountability</a:t>
            </a:r>
            <a:endParaRPr lang="en-AU" dirty="0"/>
          </a:p>
        </p:txBody>
      </p:sp>
      <p:pic>
        <p:nvPicPr>
          <p:cNvPr id="13314" name="Picture 2" descr="a red white and blue clock on a wall">
            <a:extLst>
              <a:ext uri="{FF2B5EF4-FFF2-40B4-BE49-F238E27FC236}">
                <a16:creationId xmlns:a16="http://schemas.microsoft.com/office/drawing/2014/main" id="{93A87983-DCCB-DADF-EC1F-05FAFA9D3001}"/>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4827678" cy="6434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759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erson stepping on blue stairs">
            <a:extLst>
              <a:ext uri="{FF2B5EF4-FFF2-40B4-BE49-F238E27FC236}">
                <a16:creationId xmlns:a16="http://schemas.microsoft.com/office/drawing/2014/main" id="{C1270E85-9413-EBD9-C57C-F40E794D1B72}"/>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a:stretch>
            <a:fillRect/>
          </a:stretch>
        </p:blipFill>
        <p:spPr bwMode="auto">
          <a:xfrm>
            <a:off x="2718261" y="0"/>
            <a:ext cx="9473739" cy="63189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5C40FF5-073D-7FBC-9CDE-0E2937D4C7A2}"/>
              </a:ext>
            </a:extLst>
          </p:cNvPr>
          <p:cNvSpPr>
            <a:spLocks noGrp="1"/>
          </p:cNvSpPr>
          <p:nvPr>
            <p:ph type="title"/>
          </p:nvPr>
        </p:nvSpPr>
        <p:spPr/>
        <p:txBody>
          <a:bodyPr/>
          <a:lstStyle/>
          <a:p>
            <a:r>
              <a:rPr lang="en-GB" dirty="0">
                <a:solidFill>
                  <a:schemeClr val="tx1"/>
                </a:solidFill>
              </a:rPr>
              <a:t>Reporting Lines</a:t>
            </a:r>
            <a:endParaRPr lang="en-AU" dirty="0">
              <a:solidFill>
                <a:schemeClr val="tx1"/>
              </a:solidFill>
            </a:endParaRPr>
          </a:p>
        </p:txBody>
      </p:sp>
      <p:sp>
        <p:nvSpPr>
          <p:cNvPr id="3" name="Content Placeholder 2">
            <a:extLst>
              <a:ext uri="{FF2B5EF4-FFF2-40B4-BE49-F238E27FC236}">
                <a16:creationId xmlns:a16="http://schemas.microsoft.com/office/drawing/2014/main" id="{CA20C2BF-0038-FB0E-292E-097268C3A871}"/>
              </a:ext>
            </a:extLst>
          </p:cNvPr>
          <p:cNvSpPr>
            <a:spLocks noGrp="1"/>
          </p:cNvSpPr>
          <p:nvPr>
            <p:ph idx="1"/>
          </p:nvPr>
        </p:nvSpPr>
        <p:spPr/>
        <p:txBody>
          <a:bodyPr>
            <a:normAutofit fontScale="92500" lnSpcReduction="20000"/>
          </a:bodyPr>
          <a:lstStyle/>
          <a:p>
            <a:r>
              <a:rPr lang="en-GB" dirty="0">
                <a:solidFill>
                  <a:schemeClr val="tx1"/>
                </a:solidFill>
              </a:rPr>
              <a:t>Participants should report equipment failure or damage to their coach, teacher or supervisor as soon as a possible</a:t>
            </a:r>
          </a:p>
          <a:p>
            <a:endParaRPr lang="en-GB" dirty="0">
              <a:solidFill>
                <a:schemeClr val="tx1"/>
              </a:solidFill>
            </a:endParaRPr>
          </a:p>
          <a:p>
            <a:r>
              <a:rPr lang="en-GB" dirty="0">
                <a:solidFill>
                  <a:schemeClr val="tx1"/>
                </a:solidFill>
              </a:rPr>
              <a:t>They then report it to the equipment manager.</a:t>
            </a:r>
          </a:p>
          <a:p>
            <a:endParaRPr lang="en-GB" dirty="0">
              <a:solidFill>
                <a:schemeClr val="tx1"/>
              </a:solidFill>
            </a:endParaRPr>
          </a:p>
          <a:p>
            <a:r>
              <a:rPr lang="en-GB" dirty="0">
                <a:solidFill>
                  <a:schemeClr val="tx1"/>
                </a:solidFill>
              </a:rPr>
              <a:t>The equipment manager will assess the issue,  and seek help from appropriate maintenance techs.</a:t>
            </a:r>
          </a:p>
          <a:p>
            <a:endParaRPr lang="en-GB" dirty="0">
              <a:solidFill>
                <a:schemeClr val="tx1"/>
              </a:solidFill>
            </a:endParaRPr>
          </a:p>
          <a:p>
            <a:r>
              <a:rPr lang="en-GB" dirty="0">
                <a:solidFill>
                  <a:schemeClr val="tx1"/>
                </a:solidFill>
              </a:rPr>
              <a:t>Maintenance will complete required repairs, or if unable to do so, report back to the equipment manager.</a:t>
            </a:r>
          </a:p>
          <a:p>
            <a:endParaRPr lang="en-AU" dirty="0">
              <a:solidFill>
                <a:schemeClr val="tx1"/>
              </a:solidFill>
            </a:endParaRPr>
          </a:p>
          <a:p>
            <a:r>
              <a:rPr lang="en-AU" dirty="0">
                <a:solidFill>
                  <a:schemeClr val="tx1"/>
                </a:solidFill>
              </a:rPr>
              <a:t>If the issue cannot be resolved, specialists may need to be contacted, or the item replaced.</a:t>
            </a:r>
          </a:p>
        </p:txBody>
      </p:sp>
    </p:spTree>
    <p:extLst>
      <p:ext uri="{BB962C8B-B14F-4D97-AF65-F5344CB8AC3E}">
        <p14:creationId xmlns:p14="http://schemas.microsoft.com/office/powerpoint/2010/main" val="2525210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an in black and white uniform holding black smartphone">
            <a:extLst>
              <a:ext uri="{FF2B5EF4-FFF2-40B4-BE49-F238E27FC236}">
                <a16:creationId xmlns:a16="http://schemas.microsoft.com/office/drawing/2014/main" id="{CE1573F4-3DD2-7A23-6EBC-C36EEEE6629E}"/>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a:stretch>
            <a:fillRect/>
          </a:stretch>
        </p:blipFill>
        <p:spPr bwMode="auto">
          <a:xfrm>
            <a:off x="1333500" y="0"/>
            <a:ext cx="9525000" cy="63531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D2525B7-D248-E23E-AB40-5F7A1E04DE44}"/>
              </a:ext>
            </a:extLst>
          </p:cNvPr>
          <p:cNvSpPr>
            <a:spLocks noGrp="1"/>
          </p:cNvSpPr>
          <p:nvPr>
            <p:ph type="title"/>
          </p:nvPr>
        </p:nvSpPr>
        <p:spPr>
          <a:xfrm>
            <a:off x="1066800" y="1527741"/>
            <a:ext cx="10058400" cy="1450757"/>
          </a:xfrm>
        </p:spPr>
        <p:txBody>
          <a:bodyPr>
            <a:noAutofit/>
          </a:bodyPr>
          <a:lstStyle/>
          <a:p>
            <a:r>
              <a:rPr lang="en-AU" dirty="0">
                <a:solidFill>
                  <a:schemeClr val="tx1"/>
                </a:solidFill>
                <a:effectLst/>
                <a:ea typeface="Times New Roman" panose="02020603050405020304" pitchFamily="18" charset="0"/>
                <a:cs typeface="Times New Roman" panose="02020603050405020304" pitchFamily="18" charset="0"/>
              </a:rPr>
              <a:t>Reporting as a coach, trainer, or instructor</a:t>
            </a:r>
            <a:endParaRPr lang="en-AU" dirty="0">
              <a:solidFill>
                <a:schemeClr val="tx1"/>
              </a:solidFill>
            </a:endParaRPr>
          </a:p>
        </p:txBody>
      </p:sp>
      <p:sp>
        <p:nvSpPr>
          <p:cNvPr id="3" name="Content Placeholder 2">
            <a:extLst>
              <a:ext uri="{FF2B5EF4-FFF2-40B4-BE49-F238E27FC236}">
                <a16:creationId xmlns:a16="http://schemas.microsoft.com/office/drawing/2014/main" id="{8A5F294D-BC78-E751-39D4-11F77CF9A789}"/>
              </a:ext>
            </a:extLst>
          </p:cNvPr>
          <p:cNvSpPr>
            <a:spLocks noGrp="1"/>
          </p:cNvSpPr>
          <p:nvPr>
            <p:ph idx="1"/>
          </p:nvPr>
        </p:nvSpPr>
        <p:spPr>
          <a:xfrm>
            <a:off x="1066800" y="2978498"/>
            <a:ext cx="10058400" cy="4023360"/>
          </a:xfrm>
        </p:spPr>
        <p:txBody>
          <a:bodyPr/>
          <a:lstStyle/>
          <a:p>
            <a:r>
              <a:rPr lang="en-AU" sz="24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As a coach, trainer, or instructor your role in reporting equipment repairs and maintenance may vary depending on the policies and procedures of your organisation, however, below is a guide to follow when you need to report any issues with a piece of activity equipment.</a:t>
            </a:r>
            <a:endParaRPr lang="en-AU" sz="2400" dirty="0">
              <a:solidFill>
                <a:schemeClr val="tx1"/>
              </a:solidFill>
              <a:effectLst/>
              <a:latin typeface="Times New Roman" panose="02020603050405020304" pitchFamily="18" charset="0"/>
              <a:ea typeface="Times New Roman" panose="02020603050405020304" pitchFamily="18" charset="0"/>
            </a:endParaRPr>
          </a:p>
          <a:p>
            <a:endParaRPr lang="en-AU" dirty="0"/>
          </a:p>
        </p:txBody>
      </p:sp>
      <p:sp>
        <p:nvSpPr>
          <p:cNvPr id="4" name="Rectangle 3">
            <a:extLst>
              <a:ext uri="{FF2B5EF4-FFF2-40B4-BE49-F238E27FC236}">
                <a16:creationId xmlns:a16="http://schemas.microsoft.com/office/drawing/2014/main" id="{67B57EEF-DD65-768C-439A-9776C6A60325}"/>
              </a:ext>
            </a:extLst>
          </p:cNvPr>
          <p:cNvSpPr/>
          <p:nvPr/>
        </p:nvSpPr>
        <p:spPr>
          <a:xfrm>
            <a:off x="1133475" y="5483225"/>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A</a:t>
            </a:r>
            <a:endParaRPr lang="en-AU" dirty="0"/>
          </a:p>
        </p:txBody>
      </p:sp>
      <p:sp>
        <p:nvSpPr>
          <p:cNvPr id="5" name="Oval 4">
            <a:extLst>
              <a:ext uri="{FF2B5EF4-FFF2-40B4-BE49-F238E27FC236}">
                <a16:creationId xmlns:a16="http://schemas.microsoft.com/office/drawing/2014/main" id="{F776123A-2E64-E22C-332C-9DC10C604157}"/>
              </a:ext>
            </a:extLst>
          </p:cNvPr>
          <p:cNvSpPr/>
          <p:nvPr/>
        </p:nvSpPr>
        <p:spPr>
          <a:xfrm>
            <a:off x="457200" y="5245100"/>
            <a:ext cx="1504950" cy="1485900"/>
          </a:xfrm>
          <a:prstGeom prst="ellipse">
            <a:avLst/>
          </a:prstGeom>
          <a:solidFill>
            <a:srgbClr val="E483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1F91BC80-8CEE-C149-2752-4B8F7BCB531A}"/>
              </a:ext>
            </a:extLst>
          </p:cNvPr>
          <p:cNvSpPr/>
          <p:nvPr/>
        </p:nvSpPr>
        <p:spPr>
          <a:xfrm>
            <a:off x="764046" y="5483225"/>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2308859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CE291-3378-79CE-667A-32621D6E4929}"/>
              </a:ext>
            </a:extLst>
          </p:cNvPr>
          <p:cNvSpPr>
            <a:spLocks noGrp="1"/>
          </p:cNvSpPr>
          <p:nvPr>
            <p:ph type="title"/>
          </p:nvPr>
        </p:nvSpPr>
        <p:spPr/>
        <p:txBody>
          <a:bodyPr/>
          <a:lstStyle/>
          <a:p>
            <a:r>
              <a:rPr lang="en-GB" dirty="0"/>
              <a:t>Complete the routine maintenance</a:t>
            </a:r>
            <a:endParaRPr lang="en-AU" dirty="0"/>
          </a:p>
        </p:txBody>
      </p:sp>
      <p:sp>
        <p:nvSpPr>
          <p:cNvPr id="3" name="Content Placeholder 2">
            <a:extLst>
              <a:ext uri="{FF2B5EF4-FFF2-40B4-BE49-F238E27FC236}">
                <a16:creationId xmlns:a16="http://schemas.microsoft.com/office/drawing/2014/main" id="{92186BA9-E84E-8290-065C-DFD7C972BEAE}"/>
              </a:ext>
            </a:extLst>
          </p:cNvPr>
          <p:cNvSpPr>
            <a:spLocks noGrp="1"/>
          </p:cNvSpPr>
          <p:nvPr>
            <p:ph idx="1"/>
          </p:nvPr>
        </p:nvSpPr>
        <p:spPr/>
        <p:txBody>
          <a:bodyPr/>
          <a:lstStyle/>
          <a:p>
            <a:r>
              <a:rPr lang="en-GB" dirty="0"/>
              <a:t>Completing routine maintenance, such as cleaning, inspecting for problems, doing non specialised repairs and making adjustments will keep equipment in good working order for a long time.</a:t>
            </a:r>
          </a:p>
          <a:p>
            <a:endParaRPr lang="en-GB" dirty="0"/>
          </a:p>
          <a:p>
            <a:r>
              <a:rPr lang="en-GB" dirty="0"/>
              <a:t>It helps you catch issues early before problems become expensive or hazardous and can keep equipment working effectively . Maintenance should include</a:t>
            </a:r>
          </a:p>
        </p:txBody>
      </p:sp>
      <p:sp>
        <p:nvSpPr>
          <p:cNvPr id="5" name="TextBox 4">
            <a:extLst>
              <a:ext uri="{FF2B5EF4-FFF2-40B4-BE49-F238E27FC236}">
                <a16:creationId xmlns:a16="http://schemas.microsoft.com/office/drawing/2014/main" id="{CBAE19D7-C251-0B46-26D0-0FEA057AA476}"/>
              </a:ext>
            </a:extLst>
          </p:cNvPr>
          <p:cNvSpPr txBox="1"/>
          <p:nvPr/>
        </p:nvSpPr>
        <p:spPr>
          <a:xfrm>
            <a:off x="1036320" y="4520476"/>
            <a:ext cx="10058400" cy="1200329"/>
          </a:xfrm>
          <a:prstGeom prst="rect">
            <a:avLst/>
          </a:prstGeom>
          <a:noFill/>
        </p:spPr>
        <p:txBody>
          <a:bodyPr wrap="square" numCol="2">
            <a:spAutoFit/>
          </a:bodyPr>
          <a:lstStyle/>
          <a:p>
            <a:pPr>
              <a:buFont typeface="Arial" panose="020B0604020202020204" pitchFamily="34" charset="0"/>
              <a:buChar char="•"/>
            </a:pPr>
            <a:r>
              <a:rPr lang="en-GB" dirty="0"/>
              <a:t>Reading manufacturers instructions</a:t>
            </a:r>
          </a:p>
          <a:p>
            <a:pPr>
              <a:buFont typeface="Arial" panose="020B0604020202020204" pitchFamily="34" charset="0"/>
              <a:buChar char="•"/>
            </a:pPr>
            <a:r>
              <a:rPr lang="en-GB" dirty="0"/>
              <a:t>Inspect equipment</a:t>
            </a:r>
          </a:p>
          <a:p>
            <a:pPr>
              <a:buFont typeface="Arial" panose="020B0604020202020204" pitchFamily="34" charset="0"/>
              <a:buChar char="•"/>
            </a:pPr>
            <a:r>
              <a:rPr lang="en-GB" dirty="0"/>
              <a:t>Prepare tools and materials</a:t>
            </a:r>
          </a:p>
          <a:p>
            <a:pPr>
              <a:buFont typeface="Arial" panose="020B0604020202020204" pitchFamily="34" charset="0"/>
              <a:buChar char="•"/>
            </a:pPr>
            <a:r>
              <a:rPr lang="en-GB" dirty="0"/>
              <a:t>Clean equipment</a:t>
            </a:r>
          </a:p>
          <a:p>
            <a:pPr>
              <a:buFont typeface="Arial" panose="020B0604020202020204" pitchFamily="34" charset="0"/>
              <a:buChar char="•"/>
            </a:pPr>
            <a:r>
              <a:rPr lang="en-GB" dirty="0"/>
              <a:t>Check for proper function</a:t>
            </a:r>
          </a:p>
          <a:p>
            <a:pPr>
              <a:buFont typeface="Arial" panose="020B0604020202020204" pitchFamily="34" charset="0"/>
              <a:buChar char="•"/>
            </a:pPr>
            <a:r>
              <a:rPr lang="en-GB" dirty="0"/>
              <a:t>Replace worn or damaged parts</a:t>
            </a:r>
          </a:p>
          <a:p>
            <a:pPr>
              <a:buFont typeface="Arial" panose="020B0604020202020204" pitchFamily="34" charset="0"/>
              <a:buChar char="•"/>
            </a:pPr>
            <a:r>
              <a:rPr lang="en-GB" dirty="0"/>
              <a:t>Document maintenance and follow schedule</a:t>
            </a:r>
            <a:endParaRPr lang="en-AU" dirty="0"/>
          </a:p>
        </p:txBody>
      </p:sp>
    </p:spTree>
    <p:extLst>
      <p:ext uri="{BB962C8B-B14F-4D97-AF65-F5344CB8AC3E}">
        <p14:creationId xmlns:p14="http://schemas.microsoft.com/office/powerpoint/2010/main" val="1080061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48011-5130-7426-5602-9B6F331853AE}"/>
              </a:ext>
            </a:extLst>
          </p:cNvPr>
          <p:cNvSpPr>
            <a:spLocks noGrp="1"/>
          </p:cNvSpPr>
          <p:nvPr>
            <p:ph type="title"/>
          </p:nvPr>
        </p:nvSpPr>
        <p:spPr/>
        <p:txBody>
          <a:bodyPr/>
          <a:lstStyle/>
          <a:p>
            <a:r>
              <a:rPr lang="en-GB" dirty="0"/>
              <a:t>Emergency Equipment</a:t>
            </a:r>
            <a:endParaRPr lang="en-AU" dirty="0"/>
          </a:p>
        </p:txBody>
      </p:sp>
      <p:sp>
        <p:nvSpPr>
          <p:cNvPr id="3" name="Content Placeholder 2">
            <a:extLst>
              <a:ext uri="{FF2B5EF4-FFF2-40B4-BE49-F238E27FC236}">
                <a16:creationId xmlns:a16="http://schemas.microsoft.com/office/drawing/2014/main" id="{08425A51-F614-5299-2B41-C33E5E8A3709}"/>
              </a:ext>
            </a:extLst>
          </p:cNvPr>
          <p:cNvSpPr>
            <a:spLocks noGrp="1"/>
          </p:cNvSpPr>
          <p:nvPr>
            <p:ph idx="1"/>
          </p:nvPr>
        </p:nvSpPr>
        <p:spPr>
          <a:xfrm>
            <a:off x="400834" y="1845734"/>
            <a:ext cx="4626622" cy="4023360"/>
          </a:xfrm>
        </p:spPr>
        <p:txBody>
          <a:bodyPr>
            <a:normAutofit/>
          </a:bodyPr>
          <a:lstStyle/>
          <a:p>
            <a:r>
              <a:rPr lang="en-GB" dirty="0"/>
              <a:t>Emergency equipment </a:t>
            </a:r>
            <a:r>
              <a:rPr lang="en-AU" dirty="0">
                <a:effectLst/>
                <a:latin typeface="Helvetica" panose="020B0604020202020204" pitchFamily="34" charset="0"/>
                <a:ea typeface="Times New Roman" panose="02020603050405020304" pitchFamily="18" charset="0"/>
                <a:cs typeface="Cambria" panose="02040503050406030204" pitchFamily="18" charset="0"/>
              </a:rPr>
              <a:t>such as the contents of first aid kits and fire safety equipment should be routinely inspected, to ensure serviceability, that it is within use-by date and everything is where it should be.</a:t>
            </a:r>
          </a:p>
          <a:p>
            <a:endParaRPr lang="en-AU" dirty="0">
              <a:latin typeface="Helvetica" panose="020B0604020202020204" pitchFamily="34" charset="0"/>
            </a:endParaRPr>
          </a:p>
          <a:p>
            <a:r>
              <a:rPr lang="en-AU" dirty="0">
                <a:latin typeface="Helvetica" panose="020B0604020202020204" pitchFamily="34" charset="0"/>
              </a:rPr>
              <a:t>Automatic External Defibrillators (AEDs) should also be inspected according to manufacturers instructions to ensure battery is working and there are no signs of wear or damage.</a:t>
            </a:r>
            <a:endParaRPr lang="en-AU" dirty="0"/>
          </a:p>
        </p:txBody>
      </p:sp>
      <p:pic>
        <p:nvPicPr>
          <p:cNvPr id="7" name="Picture 6">
            <a:extLst>
              <a:ext uri="{FF2B5EF4-FFF2-40B4-BE49-F238E27FC236}">
                <a16:creationId xmlns:a16="http://schemas.microsoft.com/office/drawing/2014/main" id="{433622F6-5230-D68B-FE88-FD88A3D291A5}"/>
              </a:ext>
            </a:extLst>
          </p:cNvPr>
          <p:cNvPicPr>
            <a:picLocks noChangeAspect="1"/>
          </p:cNvPicPr>
          <p:nvPr/>
        </p:nvPicPr>
        <p:blipFill>
          <a:blip r:embed="rId2"/>
          <a:stretch>
            <a:fillRect/>
          </a:stretch>
        </p:blipFill>
        <p:spPr>
          <a:xfrm>
            <a:off x="5027455" y="1590804"/>
            <a:ext cx="6530075" cy="4434215"/>
          </a:xfrm>
          <a:prstGeom prst="rect">
            <a:avLst/>
          </a:prstGeom>
        </p:spPr>
      </p:pic>
    </p:spTree>
    <p:extLst>
      <p:ext uri="{BB962C8B-B14F-4D97-AF65-F5344CB8AC3E}">
        <p14:creationId xmlns:p14="http://schemas.microsoft.com/office/powerpoint/2010/main" val="2320691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ck of books on table">
            <a:extLst>
              <a:ext uri="{FF2B5EF4-FFF2-40B4-BE49-F238E27FC236}">
                <a16:creationId xmlns:a16="http://schemas.microsoft.com/office/drawing/2014/main" id="{345D0B97-FCCF-C950-A30C-D08158AAF043}"/>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a:stretch>
            <a:fillRect/>
          </a:stretch>
        </p:blipFill>
        <p:spPr bwMode="auto">
          <a:xfrm>
            <a:off x="1036320" y="0"/>
            <a:ext cx="9507254" cy="6341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B2DAB2-FA2B-1234-6670-A764303BAFC3}"/>
              </a:ext>
            </a:extLst>
          </p:cNvPr>
          <p:cNvSpPr>
            <a:spLocks noGrp="1"/>
          </p:cNvSpPr>
          <p:nvPr>
            <p:ph type="title"/>
          </p:nvPr>
        </p:nvSpPr>
        <p:spPr/>
        <p:txBody>
          <a:bodyPr/>
          <a:lstStyle/>
          <a:p>
            <a:r>
              <a:rPr lang="en-GB" dirty="0">
                <a:solidFill>
                  <a:schemeClr val="tx1"/>
                </a:solidFill>
              </a:rPr>
              <a:t>Maintenance Documentation</a:t>
            </a:r>
            <a:endParaRPr lang="en-AU" dirty="0">
              <a:solidFill>
                <a:schemeClr val="tx1"/>
              </a:solidFill>
            </a:endParaRPr>
          </a:p>
        </p:txBody>
      </p:sp>
      <p:sp>
        <p:nvSpPr>
          <p:cNvPr id="3" name="Content Placeholder 2">
            <a:extLst>
              <a:ext uri="{FF2B5EF4-FFF2-40B4-BE49-F238E27FC236}">
                <a16:creationId xmlns:a16="http://schemas.microsoft.com/office/drawing/2014/main" id="{C74D72AD-5219-3A90-6994-C71076F512EC}"/>
              </a:ext>
            </a:extLst>
          </p:cNvPr>
          <p:cNvSpPr>
            <a:spLocks noGrp="1"/>
          </p:cNvSpPr>
          <p:nvPr>
            <p:ph idx="1"/>
          </p:nvPr>
        </p:nvSpPr>
        <p:spPr/>
        <p:txBody>
          <a:bodyPr/>
          <a:lstStyle/>
          <a:p>
            <a:pPr marL="0" indent="0">
              <a:buNone/>
            </a:pPr>
            <a:r>
              <a:rPr lang="en-GB" dirty="0">
                <a:solidFill>
                  <a:schemeClr val="tx1"/>
                </a:solidFill>
              </a:rPr>
              <a:t>Keeping a record of all the information about the maintenance work done on equipment helps keep track of tasks completed, when, and who completed them.</a:t>
            </a:r>
          </a:p>
          <a:p>
            <a:pPr marL="0" indent="0">
              <a:buNone/>
            </a:pPr>
            <a:r>
              <a:rPr lang="en-GB" dirty="0">
                <a:solidFill>
                  <a:schemeClr val="tx1"/>
                </a:solidFill>
              </a:rPr>
              <a:t>Important documents may include:</a:t>
            </a:r>
            <a:endParaRPr lang="en-AU" dirty="0">
              <a:solidFill>
                <a:schemeClr val="tx1"/>
              </a:solidFill>
            </a:endParaRPr>
          </a:p>
        </p:txBody>
      </p:sp>
      <p:sp>
        <p:nvSpPr>
          <p:cNvPr id="4" name="TextBox 3">
            <a:extLst>
              <a:ext uri="{FF2B5EF4-FFF2-40B4-BE49-F238E27FC236}">
                <a16:creationId xmlns:a16="http://schemas.microsoft.com/office/drawing/2014/main" id="{EF6AC954-0CDA-4D20-E141-D66DE23D3BE8}"/>
              </a:ext>
            </a:extLst>
          </p:cNvPr>
          <p:cNvSpPr txBox="1"/>
          <p:nvPr/>
        </p:nvSpPr>
        <p:spPr>
          <a:xfrm>
            <a:off x="964504" y="3607496"/>
            <a:ext cx="9770301" cy="1200329"/>
          </a:xfrm>
          <a:prstGeom prst="rect">
            <a:avLst/>
          </a:prstGeom>
          <a:noFill/>
        </p:spPr>
        <p:txBody>
          <a:bodyPr wrap="square" numCol="2" rtlCol="0">
            <a:spAutoFit/>
          </a:bodyPr>
          <a:lstStyle/>
          <a:p>
            <a:pPr marL="285750" indent="-285750">
              <a:buFont typeface="Arial" panose="020B0604020202020204" pitchFamily="34" charset="0"/>
              <a:buChar char="•"/>
            </a:pPr>
            <a:r>
              <a:rPr lang="en-GB" dirty="0"/>
              <a:t>Maintenance logs</a:t>
            </a:r>
          </a:p>
          <a:p>
            <a:pPr marL="285750" indent="-285750">
              <a:buFont typeface="Arial" panose="020B0604020202020204" pitchFamily="34" charset="0"/>
              <a:buChar char="•"/>
            </a:pPr>
            <a:r>
              <a:rPr lang="en-GB" dirty="0"/>
              <a:t>Work Orders</a:t>
            </a:r>
          </a:p>
          <a:p>
            <a:pPr marL="285750" indent="-285750">
              <a:buFont typeface="Arial" panose="020B0604020202020204" pitchFamily="34" charset="0"/>
              <a:buChar char="•"/>
            </a:pPr>
            <a:r>
              <a:rPr lang="en-GB" dirty="0"/>
              <a:t>Inspection Checklists</a:t>
            </a:r>
          </a:p>
          <a:p>
            <a:pPr marL="285750" indent="-285750">
              <a:buFont typeface="Arial" panose="020B0604020202020204" pitchFamily="34" charset="0"/>
              <a:buChar char="•"/>
            </a:pPr>
            <a:r>
              <a:rPr lang="en-GB" dirty="0"/>
              <a:t>Repair Reports</a:t>
            </a:r>
          </a:p>
          <a:p>
            <a:pPr marL="285750" indent="-285750">
              <a:buFont typeface="Arial" panose="020B0604020202020204" pitchFamily="34" charset="0"/>
              <a:buChar char="•"/>
            </a:pPr>
            <a:r>
              <a:rPr lang="en-GB" dirty="0"/>
              <a:t>Service Contracts</a:t>
            </a:r>
          </a:p>
          <a:p>
            <a:pPr marL="285750" indent="-285750">
              <a:buFont typeface="Arial" panose="020B0604020202020204" pitchFamily="34" charset="0"/>
              <a:buChar char="•"/>
            </a:pPr>
            <a:r>
              <a:rPr lang="en-GB" dirty="0"/>
              <a:t>Equipment Manuals</a:t>
            </a:r>
          </a:p>
          <a:p>
            <a:pPr marL="285750" indent="-285750">
              <a:buFont typeface="Arial" panose="020B0604020202020204" pitchFamily="34" charset="0"/>
              <a:buChar char="•"/>
            </a:pPr>
            <a:r>
              <a:rPr lang="en-GB" dirty="0"/>
              <a:t>Calibration Certificates</a:t>
            </a:r>
            <a:endParaRPr lang="en-AU" dirty="0"/>
          </a:p>
        </p:txBody>
      </p:sp>
      <p:sp>
        <p:nvSpPr>
          <p:cNvPr id="5" name="Rectangle 4">
            <a:extLst>
              <a:ext uri="{FF2B5EF4-FFF2-40B4-BE49-F238E27FC236}">
                <a16:creationId xmlns:a16="http://schemas.microsoft.com/office/drawing/2014/main" id="{71571D81-963F-52AB-5F7E-942EE87229FC}"/>
              </a:ext>
            </a:extLst>
          </p:cNvPr>
          <p:cNvSpPr/>
          <p:nvPr/>
        </p:nvSpPr>
        <p:spPr>
          <a:xfrm>
            <a:off x="1133475" y="5483225"/>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B</a:t>
            </a:r>
            <a:endParaRPr lang="en-AU" dirty="0"/>
          </a:p>
        </p:txBody>
      </p:sp>
      <p:sp>
        <p:nvSpPr>
          <p:cNvPr id="6" name="Oval 5">
            <a:extLst>
              <a:ext uri="{FF2B5EF4-FFF2-40B4-BE49-F238E27FC236}">
                <a16:creationId xmlns:a16="http://schemas.microsoft.com/office/drawing/2014/main" id="{626C8A41-6C40-3302-8D42-FFA2C4A074D7}"/>
              </a:ext>
            </a:extLst>
          </p:cNvPr>
          <p:cNvSpPr/>
          <p:nvPr/>
        </p:nvSpPr>
        <p:spPr>
          <a:xfrm>
            <a:off x="457200" y="5245100"/>
            <a:ext cx="1504950" cy="1485900"/>
          </a:xfrm>
          <a:prstGeom prst="ellipse">
            <a:avLst/>
          </a:prstGeom>
          <a:solidFill>
            <a:srgbClr val="E483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AFB66C9D-E1E6-01CF-9E1A-28662B255968}"/>
              </a:ext>
            </a:extLst>
          </p:cNvPr>
          <p:cNvSpPr/>
          <p:nvPr/>
        </p:nvSpPr>
        <p:spPr>
          <a:xfrm>
            <a:off x="764046" y="5483225"/>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89189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17B99-C9E6-CEBF-E93A-EA15BF9250D7}"/>
              </a:ext>
            </a:extLst>
          </p:cNvPr>
          <p:cNvSpPr>
            <a:spLocks noGrp="1"/>
          </p:cNvSpPr>
          <p:nvPr>
            <p:ph type="title"/>
          </p:nvPr>
        </p:nvSpPr>
        <p:spPr/>
        <p:txBody>
          <a:bodyPr/>
          <a:lstStyle/>
          <a:p>
            <a:r>
              <a:rPr lang="en-GB" dirty="0"/>
              <a:t>Complete minor equipment repairs on activity equipment</a:t>
            </a:r>
            <a:endParaRPr lang="en-AU" dirty="0"/>
          </a:p>
        </p:txBody>
      </p:sp>
      <p:sp>
        <p:nvSpPr>
          <p:cNvPr id="3" name="Content Placeholder 2">
            <a:extLst>
              <a:ext uri="{FF2B5EF4-FFF2-40B4-BE49-F238E27FC236}">
                <a16:creationId xmlns:a16="http://schemas.microsoft.com/office/drawing/2014/main" id="{63589401-980E-9701-B090-76110ED8AF26}"/>
              </a:ext>
            </a:extLst>
          </p:cNvPr>
          <p:cNvSpPr>
            <a:spLocks noGrp="1"/>
          </p:cNvSpPr>
          <p:nvPr>
            <p:ph idx="1"/>
          </p:nvPr>
        </p:nvSpPr>
        <p:spPr/>
        <p:txBody>
          <a:bodyPr/>
          <a:lstStyle/>
          <a:p>
            <a:r>
              <a:rPr lang="en-GB" dirty="0"/>
              <a:t>Minor repairs that you may need to carry out within your role can include:</a:t>
            </a:r>
            <a:endParaRPr lang="en-AU" dirty="0"/>
          </a:p>
        </p:txBody>
      </p:sp>
      <p:pic>
        <p:nvPicPr>
          <p:cNvPr id="4" name="Picture 3" descr="A picture containing text, screenshot&#10;&#10;Description automatically generated">
            <a:extLst>
              <a:ext uri="{FF2B5EF4-FFF2-40B4-BE49-F238E27FC236}">
                <a16:creationId xmlns:a16="http://schemas.microsoft.com/office/drawing/2014/main" id="{52208DFA-8462-BFB3-72BD-268120D6156C}"/>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5548" t="9363" r="3492" b="16691"/>
          <a:stretch/>
        </p:blipFill>
        <p:spPr bwMode="auto">
          <a:xfrm>
            <a:off x="3738553" y="2571190"/>
            <a:ext cx="6106905" cy="32092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17397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1AF21-BE0D-05D6-4A46-8920CECCA8DF}"/>
              </a:ext>
            </a:extLst>
          </p:cNvPr>
          <p:cNvSpPr>
            <a:spLocks noGrp="1"/>
          </p:cNvSpPr>
          <p:nvPr>
            <p:ph type="title"/>
          </p:nvPr>
        </p:nvSpPr>
        <p:spPr/>
        <p:txBody>
          <a:bodyPr/>
          <a:lstStyle/>
          <a:p>
            <a:r>
              <a:rPr lang="en-GB" dirty="0"/>
              <a:t>Tools for minor repairs and maintenance</a:t>
            </a:r>
            <a:endParaRPr lang="en-AU" dirty="0"/>
          </a:p>
        </p:txBody>
      </p:sp>
      <p:sp>
        <p:nvSpPr>
          <p:cNvPr id="3" name="Content Placeholder 2">
            <a:extLst>
              <a:ext uri="{FF2B5EF4-FFF2-40B4-BE49-F238E27FC236}">
                <a16:creationId xmlns:a16="http://schemas.microsoft.com/office/drawing/2014/main" id="{1F8339A5-F4AD-B5DC-C72E-DA2D8B57606D}"/>
              </a:ext>
            </a:extLst>
          </p:cNvPr>
          <p:cNvSpPr>
            <a:spLocks noGrp="1"/>
          </p:cNvSpPr>
          <p:nvPr>
            <p:ph idx="1"/>
          </p:nvPr>
        </p:nvSpPr>
        <p:spPr>
          <a:xfrm>
            <a:off x="1097280" y="1845734"/>
            <a:ext cx="3387038" cy="4023360"/>
          </a:xfrm>
        </p:spPr>
        <p:txBody>
          <a:bodyPr>
            <a:normAutofit/>
          </a:bodyPr>
          <a:lstStyle/>
          <a:p>
            <a:r>
              <a:rPr lang="en-GB" sz="2800" dirty="0"/>
              <a:t>It is important to have the right tools to perform maintenance tasks on hand - as well as keeping your tool box tidy and organised to remain efficient.</a:t>
            </a:r>
          </a:p>
          <a:p>
            <a:r>
              <a:rPr lang="en-GB" sz="2800" dirty="0"/>
              <a:t>Useful tools will include:</a:t>
            </a:r>
            <a:endParaRPr lang="en-AU" sz="2800" dirty="0"/>
          </a:p>
        </p:txBody>
      </p:sp>
      <p:pic>
        <p:nvPicPr>
          <p:cNvPr id="4" name="Picture 3" descr="A picture containing text&#10;&#10;Description automatically generated">
            <a:extLst>
              <a:ext uri="{FF2B5EF4-FFF2-40B4-BE49-F238E27FC236}">
                <a16:creationId xmlns:a16="http://schemas.microsoft.com/office/drawing/2014/main" id="{A8AEC1E0-FBCE-09B8-3253-FE0139F5CA8D}"/>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t="3689" b="7373"/>
          <a:stretch/>
        </p:blipFill>
        <p:spPr bwMode="auto">
          <a:xfrm>
            <a:off x="4672626" y="1845734"/>
            <a:ext cx="6973657" cy="43877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2341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ssorted handheld tools in tool rack">
            <a:extLst>
              <a:ext uri="{FF2B5EF4-FFF2-40B4-BE49-F238E27FC236}">
                <a16:creationId xmlns:a16="http://schemas.microsoft.com/office/drawing/2014/main" id="{A199FBAB-CCF1-66AB-7E5C-93F038F80811}"/>
              </a:ext>
            </a:extLst>
          </p:cNvPr>
          <p:cNvPicPr>
            <a:picLocks noChangeAspect="1" noChangeArrowheads="1"/>
          </p:cNvPicPr>
          <p:nvPr/>
        </p:nvPicPr>
        <p:blipFill>
          <a:blip r:embed="rId2">
            <a:alphaModFix amt="45000"/>
            <a:extLst>
              <a:ext uri="{28A0092B-C50C-407E-A947-70E740481C1C}">
                <a14:useLocalDpi xmlns:a14="http://schemas.microsoft.com/office/drawing/2010/main" val="0"/>
              </a:ext>
            </a:extLst>
          </a:blip>
          <a:srcRect/>
          <a:stretch>
            <a:fillRect/>
          </a:stretch>
        </p:blipFill>
        <p:spPr bwMode="auto">
          <a:xfrm>
            <a:off x="0" y="0"/>
            <a:ext cx="9525000" cy="63531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F0780B-25BF-3D97-CE70-1014986DA594}"/>
              </a:ext>
            </a:extLst>
          </p:cNvPr>
          <p:cNvSpPr>
            <a:spLocks noGrp="1"/>
          </p:cNvSpPr>
          <p:nvPr>
            <p:ph type="title"/>
          </p:nvPr>
        </p:nvSpPr>
        <p:spPr/>
        <p:txBody>
          <a:bodyPr/>
          <a:lstStyle/>
          <a:p>
            <a:r>
              <a:rPr lang="en-GB" dirty="0">
                <a:solidFill>
                  <a:schemeClr val="tx1"/>
                </a:solidFill>
              </a:rPr>
              <a:t>Taking care of tools</a:t>
            </a:r>
            <a:endParaRPr lang="en-AU" dirty="0">
              <a:solidFill>
                <a:schemeClr val="tx1"/>
              </a:solidFill>
            </a:endParaRPr>
          </a:p>
        </p:txBody>
      </p:sp>
      <p:sp>
        <p:nvSpPr>
          <p:cNvPr id="3" name="Content Placeholder 2">
            <a:extLst>
              <a:ext uri="{FF2B5EF4-FFF2-40B4-BE49-F238E27FC236}">
                <a16:creationId xmlns:a16="http://schemas.microsoft.com/office/drawing/2014/main" id="{3E4888B2-3EBB-E70E-1703-BF77C0AC55BF}"/>
              </a:ext>
            </a:extLst>
          </p:cNvPr>
          <p:cNvSpPr>
            <a:spLocks noGrp="1"/>
          </p:cNvSpPr>
          <p:nvPr>
            <p:ph idx="1"/>
          </p:nvPr>
        </p:nvSpPr>
        <p:spPr/>
        <p:txBody>
          <a:bodyPr/>
          <a:lstStyle/>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Regular maintenance means cleaning and checking your tools to make sure they are in good shape. This helps you do your work faster and more efficiently. </a:t>
            </a:r>
          </a:p>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When you take care of your tools, you can prevent accidents and injuries that could happen if they are not working properly. </a:t>
            </a:r>
          </a:p>
          <a:p>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Maintaining your tools also makes them last longer, so you don't have to buy new ones as often</a:t>
            </a:r>
            <a:endParaRPr lang="en-AU" dirty="0">
              <a:solidFill>
                <a:schemeClr val="tx1"/>
              </a:solidFill>
            </a:endParaRPr>
          </a:p>
        </p:txBody>
      </p:sp>
    </p:spTree>
    <p:extLst>
      <p:ext uri="{BB962C8B-B14F-4D97-AF65-F5344CB8AC3E}">
        <p14:creationId xmlns:p14="http://schemas.microsoft.com/office/powerpoint/2010/main" val="76123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lue and black circuit board">
            <a:extLst>
              <a:ext uri="{FF2B5EF4-FFF2-40B4-BE49-F238E27FC236}">
                <a16:creationId xmlns:a16="http://schemas.microsoft.com/office/drawing/2014/main" id="{E3839B44-42E6-035D-35AA-340A48840E32}"/>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0" y="0"/>
            <a:ext cx="9525000" cy="63531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8F4956-E76E-8E4C-4EB3-65AE213EEE8C}"/>
              </a:ext>
            </a:extLst>
          </p:cNvPr>
          <p:cNvSpPr>
            <a:spLocks noGrp="1"/>
          </p:cNvSpPr>
          <p:nvPr>
            <p:ph type="title"/>
          </p:nvPr>
        </p:nvSpPr>
        <p:spPr/>
        <p:txBody>
          <a:bodyPr/>
          <a:lstStyle/>
          <a:p>
            <a:r>
              <a:rPr lang="en-GB" dirty="0">
                <a:solidFill>
                  <a:schemeClr val="tx1"/>
                </a:solidFill>
              </a:rPr>
              <a:t>Outside your scope of skills</a:t>
            </a:r>
            <a:endParaRPr lang="en-AU" dirty="0">
              <a:solidFill>
                <a:schemeClr val="tx1"/>
              </a:solidFill>
            </a:endParaRPr>
          </a:p>
        </p:txBody>
      </p:sp>
      <p:sp>
        <p:nvSpPr>
          <p:cNvPr id="3" name="Content Placeholder 2">
            <a:extLst>
              <a:ext uri="{FF2B5EF4-FFF2-40B4-BE49-F238E27FC236}">
                <a16:creationId xmlns:a16="http://schemas.microsoft.com/office/drawing/2014/main" id="{071F0E94-E703-8C9D-9B14-2988BA4B02AB}"/>
              </a:ext>
            </a:extLst>
          </p:cNvPr>
          <p:cNvSpPr>
            <a:spLocks noGrp="1"/>
          </p:cNvSpPr>
          <p:nvPr>
            <p:ph idx="1"/>
          </p:nvPr>
        </p:nvSpPr>
        <p:spPr/>
        <p:txBody>
          <a:bodyPr/>
          <a:lstStyle/>
          <a:p>
            <a:r>
              <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T</a:t>
            </a: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rying to fix something you don't have the knowledge or training for can be risky and very dangerous. </a:t>
            </a:r>
          </a:p>
          <a:p>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By reporting the issue to someone with the right skills, such as a supervisor or maintenance person, you ensure that the repair is handled by someone who knows what they're doing. </a:t>
            </a:r>
          </a:p>
          <a:p>
            <a:endPar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endParaRPr>
          </a:p>
          <a:p>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This helps prevent further damage to the equipment and reduces the chance of accidents or injuries. </a:t>
            </a:r>
            <a:endParaRPr lang="en-AU" dirty="0">
              <a:solidFill>
                <a:schemeClr val="tx1"/>
              </a:solidFill>
            </a:endParaRPr>
          </a:p>
        </p:txBody>
      </p:sp>
    </p:spTree>
    <p:extLst>
      <p:ext uri="{BB962C8B-B14F-4D97-AF65-F5344CB8AC3E}">
        <p14:creationId xmlns:p14="http://schemas.microsoft.com/office/powerpoint/2010/main" val="1277281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29E5-1356-38FA-A2F9-CEA595426D85}"/>
              </a:ext>
            </a:extLst>
          </p:cNvPr>
          <p:cNvSpPr>
            <a:spLocks noGrp="1"/>
          </p:cNvSpPr>
          <p:nvPr>
            <p:ph type="title"/>
          </p:nvPr>
        </p:nvSpPr>
        <p:spPr/>
        <p:txBody>
          <a:bodyPr/>
          <a:lstStyle/>
          <a:p>
            <a:r>
              <a:rPr lang="en-GB" dirty="0"/>
              <a:t>Faulty Equipment</a:t>
            </a:r>
            <a:endParaRPr lang="en-AU" dirty="0"/>
          </a:p>
        </p:txBody>
      </p:sp>
      <p:sp>
        <p:nvSpPr>
          <p:cNvPr id="3" name="Content Placeholder 2">
            <a:extLst>
              <a:ext uri="{FF2B5EF4-FFF2-40B4-BE49-F238E27FC236}">
                <a16:creationId xmlns:a16="http://schemas.microsoft.com/office/drawing/2014/main" id="{637F8024-0B8F-7162-BF5C-75421C5931CE}"/>
              </a:ext>
            </a:extLst>
          </p:cNvPr>
          <p:cNvSpPr>
            <a:spLocks noGrp="1"/>
          </p:cNvSpPr>
          <p:nvPr>
            <p:ph idx="1"/>
          </p:nvPr>
        </p:nvSpPr>
        <p:spPr/>
        <p:txBody>
          <a:bodyPr/>
          <a:lstStyle/>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 faulty piece of activity equipment in the sport and recreation industry is something used for games, sports, or physical activities that isn't working properly</a:t>
            </a:r>
          </a:p>
          <a:p>
            <a:endParaRPr lang="en-AU" sz="1800" dirty="0">
              <a:latin typeface="Helvetica" panose="020B0604020202020204" pitchFamily="34" charset="0"/>
              <a:cs typeface="Times New Roman" panose="02020603050405020304" pitchFamily="18" charset="0"/>
            </a:endParaRPr>
          </a:p>
          <a:p>
            <a:r>
              <a:rPr lang="en-AU" sz="1800" dirty="0">
                <a:latin typeface="Helvetica" panose="020B0604020202020204" pitchFamily="34" charset="0"/>
                <a:cs typeface="Times New Roman" panose="02020603050405020304" pitchFamily="18" charset="0"/>
              </a:rPr>
              <a:t>If you come across faulty equipment, you should:</a:t>
            </a:r>
          </a:p>
          <a:p>
            <a:endParaRPr lang="en-AU" sz="1800" dirty="0">
              <a:latin typeface="Helvetica" panose="020B0604020202020204" pitchFamily="34" charset="0"/>
              <a:cs typeface="Times New Roman" panose="02020603050405020304" pitchFamily="18" charset="0"/>
            </a:endParaRPr>
          </a:p>
          <a:p>
            <a:pPr marL="342900" indent="-342900">
              <a:buFont typeface="+mj-lt"/>
              <a:buAutoNum type="arabicPeriod"/>
            </a:pPr>
            <a:r>
              <a:rPr lang="en-AU" sz="1800" dirty="0">
                <a:latin typeface="Helvetica" panose="020B0604020202020204" pitchFamily="34" charset="0"/>
                <a:cs typeface="Times New Roman" panose="02020603050405020304" pitchFamily="18" charset="0"/>
              </a:rPr>
              <a:t>Tag the equipment using the appropriate equipment tag.</a:t>
            </a:r>
          </a:p>
          <a:p>
            <a:pPr marL="342900" indent="-342900">
              <a:buFont typeface="+mj-lt"/>
              <a:buAutoNum type="arabicPeriod"/>
            </a:pPr>
            <a:r>
              <a:rPr lang="en-AU" sz="1800" dirty="0">
                <a:latin typeface="Helvetica" panose="020B0604020202020204" pitchFamily="34" charset="0"/>
                <a:cs typeface="Times New Roman" panose="02020603050405020304" pitchFamily="18" charset="0"/>
              </a:rPr>
              <a:t>Isolate the equipment so that it is not easily reached</a:t>
            </a:r>
          </a:p>
          <a:p>
            <a:pPr marL="342900" indent="-342900">
              <a:buFont typeface="+mj-lt"/>
              <a:buAutoNum type="arabicPeriod"/>
            </a:pPr>
            <a:r>
              <a:rPr lang="en-AU" sz="1800" dirty="0">
                <a:latin typeface="Helvetica" panose="020B0604020202020204" pitchFamily="34" charset="0"/>
                <a:cs typeface="Times New Roman" panose="02020603050405020304" pitchFamily="18" charset="0"/>
              </a:rPr>
              <a:t>Report the fault to someone who can assist</a:t>
            </a:r>
            <a:endParaRPr lang="en-AU" dirty="0"/>
          </a:p>
        </p:txBody>
      </p:sp>
      <p:pic>
        <p:nvPicPr>
          <p:cNvPr id="4" name="Picture 3">
            <a:extLst>
              <a:ext uri="{FF2B5EF4-FFF2-40B4-BE49-F238E27FC236}">
                <a16:creationId xmlns:a16="http://schemas.microsoft.com/office/drawing/2014/main" id="{4A991A8F-F3AA-ED64-AFDA-59FA73D0A72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290" r="4467"/>
          <a:stretch/>
        </p:blipFill>
        <p:spPr bwMode="auto">
          <a:xfrm>
            <a:off x="7803716" y="2391558"/>
            <a:ext cx="3723796" cy="38429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3965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1048-174E-E7D7-347A-0C45F31311E4}"/>
              </a:ext>
            </a:extLst>
          </p:cNvPr>
          <p:cNvSpPr>
            <a:spLocks noGrp="1"/>
          </p:cNvSpPr>
          <p:nvPr>
            <p:ph type="title"/>
          </p:nvPr>
        </p:nvSpPr>
        <p:spPr/>
        <p:txBody>
          <a:bodyPr/>
          <a:lstStyle/>
          <a:p>
            <a:r>
              <a:rPr lang="en-GB" dirty="0"/>
              <a:t>Specialist Repairs</a:t>
            </a:r>
            <a:endParaRPr lang="en-AU" dirty="0"/>
          </a:p>
        </p:txBody>
      </p:sp>
      <p:sp>
        <p:nvSpPr>
          <p:cNvPr id="3" name="Content Placeholder 2">
            <a:extLst>
              <a:ext uri="{FF2B5EF4-FFF2-40B4-BE49-F238E27FC236}">
                <a16:creationId xmlns:a16="http://schemas.microsoft.com/office/drawing/2014/main" id="{0F2DAA10-10B7-1F32-652C-BC3A66BEC195}"/>
              </a:ext>
            </a:extLst>
          </p:cNvPr>
          <p:cNvSpPr>
            <a:spLocks noGrp="1"/>
          </p:cNvSpPr>
          <p:nvPr>
            <p:ph idx="1"/>
          </p:nvPr>
        </p:nvSpPr>
        <p:spPr/>
        <p:txBody>
          <a:bodyPr/>
          <a:lstStyle/>
          <a:p>
            <a:r>
              <a:rPr lang="en-GB" dirty="0"/>
              <a:t>Some repairs are best left to the professionals.</a:t>
            </a:r>
          </a:p>
          <a:p>
            <a:endParaRPr lang="en-GB" dirty="0"/>
          </a:p>
          <a:p>
            <a:r>
              <a:rPr lang="en-GB" dirty="0"/>
              <a:t>Complex repairs may require </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fixing electrical problems, repairing big structural damage, dealing with complex mechanical issues, or working on delicate parts and mechanisms – any of which could cause damage or injury in the wrong hands.</a:t>
            </a:r>
          </a:p>
          <a:p>
            <a:endParaRPr lang="en-AU" sz="1800" dirty="0">
              <a:latin typeface="Helvetica" panose="020B0604020202020204" pitchFamily="34" charset="0"/>
              <a:cs typeface="Times New Roman" panose="02020603050405020304" pitchFamily="18" charset="0"/>
            </a:endParaRPr>
          </a:p>
          <a:p>
            <a:r>
              <a:rPr lang="en-AU" sz="1800" dirty="0">
                <a:latin typeface="Helvetica" panose="020B0604020202020204" pitchFamily="34" charset="0"/>
                <a:cs typeface="Times New Roman" panose="02020603050405020304" pitchFamily="18" charset="0"/>
              </a:rPr>
              <a:t>If you’re not sure, or the repair seems too complicated, it’s better to check </a:t>
            </a:r>
            <a:endParaRPr lang="en-AU" dirty="0"/>
          </a:p>
        </p:txBody>
      </p:sp>
      <p:sp>
        <p:nvSpPr>
          <p:cNvPr id="4" name="Rectangle 3">
            <a:extLst>
              <a:ext uri="{FF2B5EF4-FFF2-40B4-BE49-F238E27FC236}">
                <a16:creationId xmlns:a16="http://schemas.microsoft.com/office/drawing/2014/main" id="{BE7CBAAA-8A94-1B53-70A3-2058449453CC}"/>
              </a:ext>
            </a:extLst>
          </p:cNvPr>
          <p:cNvSpPr/>
          <p:nvPr/>
        </p:nvSpPr>
        <p:spPr>
          <a:xfrm>
            <a:off x="1133475" y="5483225"/>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a:t>
            </a:r>
            <a:r>
              <a:rPr lang="en-GB"/>
              <a:t>task </a:t>
            </a:r>
            <a:r>
              <a:rPr lang="en-GB" dirty="0"/>
              <a:t>C</a:t>
            </a:r>
            <a:endParaRPr lang="en-AU" dirty="0"/>
          </a:p>
        </p:txBody>
      </p:sp>
      <p:sp>
        <p:nvSpPr>
          <p:cNvPr id="5" name="Oval 4">
            <a:extLst>
              <a:ext uri="{FF2B5EF4-FFF2-40B4-BE49-F238E27FC236}">
                <a16:creationId xmlns:a16="http://schemas.microsoft.com/office/drawing/2014/main" id="{71898EDF-A4AF-0E30-2AC5-D8FD3D411DCC}"/>
              </a:ext>
            </a:extLst>
          </p:cNvPr>
          <p:cNvSpPr/>
          <p:nvPr/>
        </p:nvSpPr>
        <p:spPr>
          <a:xfrm>
            <a:off x="457200" y="5245100"/>
            <a:ext cx="1504950" cy="1485900"/>
          </a:xfrm>
          <a:prstGeom prst="ellipse">
            <a:avLst/>
          </a:prstGeom>
          <a:solidFill>
            <a:srgbClr val="E483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9D349A40-F86A-0C5A-2C3C-26252C550D34}"/>
              </a:ext>
            </a:extLst>
          </p:cNvPr>
          <p:cNvSpPr/>
          <p:nvPr/>
        </p:nvSpPr>
        <p:spPr>
          <a:xfrm>
            <a:off x="764046" y="5483225"/>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474933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F14DA-3DFA-588A-10E6-9C7F2F689FE6}"/>
              </a:ext>
            </a:extLst>
          </p:cNvPr>
          <p:cNvSpPr>
            <a:spLocks noGrp="1"/>
          </p:cNvSpPr>
          <p:nvPr>
            <p:ph type="title"/>
          </p:nvPr>
        </p:nvSpPr>
        <p:spPr>
          <a:solidFill>
            <a:schemeClr val="bg1">
              <a:alpha val="60000"/>
            </a:schemeClr>
          </a:solidFill>
        </p:spPr>
        <p:txBody>
          <a:bodyPr/>
          <a:lstStyle/>
          <a:p>
            <a:r>
              <a:rPr lang="en-GB" dirty="0">
                <a:solidFill>
                  <a:schemeClr val="tx1"/>
                </a:solidFill>
              </a:rPr>
              <a:t>Store activity equipment to maintain serviceable condition</a:t>
            </a:r>
            <a:endParaRPr lang="en-AU" dirty="0">
              <a:solidFill>
                <a:schemeClr val="tx1"/>
              </a:solidFill>
            </a:endParaRPr>
          </a:p>
        </p:txBody>
      </p:sp>
      <p:sp>
        <p:nvSpPr>
          <p:cNvPr id="3" name="Content Placeholder 2">
            <a:extLst>
              <a:ext uri="{FF2B5EF4-FFF2-40B4-BE49-F238E27FC236}">
                <a16:creationId xmlns:a16="http://schemas.microsoft.com/office/drawing/2014/main" id="{A5276CC3-C3BF-0AFC-E586-F6ED43965658}"/>
              </a:ext>
            </a:extLst>
          </p:cNvPr>
          <p:cNvSpPr>
            <a:spLocks noGrp="1"/>
          </p:cNvSpPr>
          <p:nvPr>
            <p:ph idx="1"/>
          </p:nvPr>
        </p:nvSpPr>
        <p:spPr>
          <a:solidFill>
            <a:schemeClr val="bg1">
              <a:alpha val="65000"/>
            </a:schemeClr>
          </a:solidFill>
        </p:spPr>
        <p:txBody>
          <a:bodyPr>
            <a:normAutofit/>
          </a:bodyPr>
          <a:lstStyle/>
          <a:p>
            <a:pPr marL="0" indent="0" algn="just">
              <a:buNone/>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When you have finished with a piece of equipment and want to store it, it's important to ensure that it is packed up properly. </a:t>
            </a:r>
            <a:endParaRPr lang="en-AU" sz="1800" dirty="0">
              <a:solidFill>
                <a:schemeClr val="tx1"/>
              </a:solidFill>
              <a:effectLst/>
              <a:latin typeface="Times New Roman" panose="02020603050405020304" pitchFamily="18" charset="0"/>
              <a:ea typeface="Times New Roman" panose="02020603050405020304" pitchFamily="18" charset="0"/>
            </a:endParaRPr>
          </a:p>
          <a:p>
            <a:pPr algn="just"/>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In order to pack up safely and efficiently you should:</a:t>
            </a:r>
            <a:endParaRPr lang="en-AU" sz="1800" dirty="0">
              <a:solidFill>
                <a:schemeClr val="tx1"/>
              </a:solidFill>
              <a:effectLst/>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77520" algn="l"/>
              </a:tabLst>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Be calm, organised and take your time.</a:t>
            </a:r>
          </a:p>
          <a:p>
            <a:pPr marL="342900" lvl="0" indent="-342900" algn="just">
              <a:buSzPts val="1000"/>
              <a:buFont typeface="Symbol" panose="05050102010706020507" pitchFamily="18" charset="2"/>
              <a:buChar char=""/>
              <a:tabLst>
                <a:tab pos="477520" algn="l"/>
              </a:tabLst>
            </a:pPr>
            <a:r>
              <a:rPr lang="en-AU" sz="1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D</a:t>
            </a: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isassemble any detachable parts of the equipment</a:t>
            </a:r>
          </a:p>
          <a:p>
            <a:pPr marL="342900" lvl="0" indent="-342900" algn="just">
              <a:buSzPts val="1000"/>
              <a:buFont typeface="Symbol" panose="05050102010706020507" pitchFamily="18" charset="2"/>
              <a:buChar char=""/>
              <a:tabLst>
                <a:tab pos="477520" algn="l"/>
              </a:tabLst>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Get help for heavy and awkward pieces of equipment</a:t>
            </a:r>
          </a:p>
          <a:p>
            <a:pPr marL="342900" lvl="0" indent="-342900" algn="just">
              <a:buSzPts val="1000"/>
              <a:buFont typeface="Symbol" panose="05050102010706020507" pitchFamily="18" charset="2"/>
              <a:buChar char=""/>
              <a:tabLst>
                <a:tab pos="477520" algn="l"/>
              </a:tabLst>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Ensure that you have a clear run to the storage area and that there are no obvious hazards that could cause a potential problem. </a:t>
            </a:r>
            <a:endParaRPr lang="en-AU" sz="1800" dirty="0">
              <a:solidFill>
                <a:schemeClr val="tx1"/>
              </a:solidFill>
              <a:effectLst/>
              <a:latin typeface="Times New Roman" panose="02020603050405020304" pitchFamily="18" charset="0"/>
              <a:ea typeface="Times New Roman" panose="02020603050405020304" pitchFamily="18" charset="0"/>
            </a:endParaRPr>
          </a:p>
          <a:p>
            <a:pPr marL="342900" marR="84455" lvl="0" indent="-342900" algn="just">
              <a:buSzPts val="1000"/>
              <a:buFont typeface="Symbol" panose="05050102010706020507" pitchFamily="18" charset="2"/>
              <a:buChar char=""/>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Stack items safely</a:t>
            </a:r>
          </a:p>
          <a:p>
            <a:pPr marL="342900" marR="84455" lvl="0" indent="-342900" algn="just">
              <a:buSzPts val="1000"/>
              <a:buFont typeface="Symbol" panose="05050102010706020507" pitchFamily="18" charset="2"/>
              <a:buChar char=""/>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Always store and handle equipment according to the manufacturer instructions.</a:t>
            </a:r>
            <a:endParaRPr lang="en-AU" sz="1800" dirty="0">
              <a:solidFill>
                <a:schemeClr val="tx1"/>
              </a:solidFill>
              <a:effectLst/>
              <a:latin typeface="Times New Roman" panose="02020603050405020304" pitchFamily="18" charset="0"/>
              <a:ea typeface="Times New Roman" panose="02020603050405020304" pitchFamily="18" charset="0"/>
            </a:endParaRPr>
          </a:p>
          <a:p>
            <a:endParaRPr lang="en-AU" dirty="0">
              <a:solidFill>
                <a:schemeClr val="tx1"/>
              </a:solidFill>
            </a:endParaRPr>
          </a:p>
        </p:txBody>
      </p:sp>
    </p:spTree>
    <p:extLst>
      <p:ext uri="{BB962C8B-B14F-4D97-AF65-F5344CB8AC3E}">
        <p14:creationId xmlns:p14="http://schemas.microsoft.com/office/powerpoint/2010/main" val="3807005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54891-07D4-5FDF-ADB1-BEAE8B71D1BC}"/>
              </a:ext>
            </a:extLst>
          </p:cNvPr>
          <p:cNvSpPr>
            <a:spLocks noGrp="1"/>
          </p:cNvSpPr>
          <p:nvPr>
            <p:ph type="title"/>
          </p:nvPr>
        </p:nvSpPr>
        <p:spPr>
          <a:xfrm>
            <a:off x="611944" y="159995"/>
            <a:ext cx="10086535" cy="1106098"/>
          </a:xfrm>
        </p:spPr>
        <p:txBody>
          <a:bodyPr/>
          <a:lstStyle/>
          <a:p>
            <a:r>
              <a:rPr lang="en-GB" dirty="0">
                <a:solidFill>
                  <a:schemeClr val="bg1"/>
                </a:solidFill>
              </a:rPr>
              <a:t>Work Health and safety practices</a:t>
            </a:r>
            <a:endParaRPr lang="en-AU" dirty="0">
              <a:solidFill>
                <a:schemeClr val="bg1"/>
              </a:solidFill>
            </a:endParaRPr>
          </a:p>
        </p:txBody>
      </p:sp>
      <p:sp>
        <p:nvSpPr>
          <p:cNvPr id="3" name="Content Placeholder 2">
            <a:extLst>
              <a:ext uri="{FF2B5EF4-FFF2-40B4-BE49-F238E27FC236}">
                <a16:creationId xmlns:a16="http://schemas.microsoft.com/office/drawing/2014/main" id="{192A318C-115B-2478-D4A4-6EE0937D007E}"/>
              </a:ext>
            </a:extLst>
          </p:cNvPr>
          <p:cNvSpPr>
            <a:spLocks noGrp="1"/>
          </p:cNvSpPr>
          <p:nvPr>
            <p:ph idx="1"/>
          </p:nvPr>
        </p:nvSpPr>
        <p:spPr>
          <a:xfrm>
            <a:off x="611944" y="2141156"/>
            <a:ext cx="8124093" cy="3802444"/>
          </a:xfrm>
          <a:solidFill>
            <a:schemeClr val="bg1">
              <a:alpha val="70000"/>
            </a:schemeClr>
          </a:solidFill>
        </p:spPr>
        <p:txBody>
          <a:bodyPr/>
          <a:lstStyle/>
          <a:p>
            <a:pPr marL="0" indent="0">
              <a:buNone/>
            </a:pPr>
            <a:r>
              <a:rPr lang="en-AU" sz="1800" dirty="0">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It's important for organisations in the sport and recreation industry to have proper work health and safety practices in place for maintaining and storing equipment.</a:t>
            </a:r>
          </a:p>
          <a:p>
            <a:pPr marL="0" indent="0">
              <a:buNone/>
            </a:pPr>
            <a:r>
              <a:rPr lang="en-AU" sz="1800" dirty="0">
                <a:solidFill>
                  <a:schemeClr val="tx1"/>
                </a:solidFill>
                <a:effectLst/>
                <a:latin typeface="Helvetica" panose="020B0604020202020204" pitchFamily="34" charset="0"/>
                <a:ea typeface="Cambria" panose="02040503050406030204" pitchFamily="18" charset="0"/>
                <a:cs typeface="Cambria" panose="02040503050406030204" pitchFamily="18" charset="0"/>
              </a:rPr>
              <a:t>When preparing to lift or move</a:t>
            </a:r>
            <a:r>
              <a:rPr lang="en-AU" sz="1800" dirty="0">
                <a:solidFill>
                  <a:schemeClr val="tx1"/>
                </a:solidFill>
                <a:effectLst/>
                <a:latin typeface="Helvetica" panose="020B0604020202020204" pitchFamily="34" charset="0"/>
                <a:ea typeface="Times New Roman" panose="02020603050405020304" pitchFamily="18" charset="0"/>
                <a:cs typeface="Cambria" panose="02040503050406030204" pitchFamily="18" charset="0"/>
              </a:rPr>
              <a:t> activity</a:t>
            </a:r>
            <a:r>
              <a:rPr lang="en-AU" sz="1800" dirty="0">
                <a:solidFill>
                  <a:schemeClr val="tx1"/>
                </a:solidFill>
                <a:effectLst/>
                <a:latin typeface="Helvetica" panose="020B0604020202020204" pitchFamily="34" charset="0"/>
                <a:ea typeface="Cambria" panose="02040503050406030204" pitchFamily="18" charset="0"/>
                <a:cs typeface="Cambria" panose="02040503050406030204" pitchFamily="18" charset="0"/>
              </a:rPr>
              <a:t> equipment, you should consider:</a:t>
            </a:r>
          </a:p>
          <a:p>
            <a:pPr marL="0" indent="0">
              <a:buNone/>
            </a:pPr>
            <a:r>
              <a:rPr lang="en-AU" sz="1800" dirty="0">
                <a:solidFill>
                  <a:schemeClr val="tx1"/>
                </a:solidFill>
                <a:latin typeface="Helvetica" panose="020B0604020202020204" pitchFamily="34" charset="0"/>
                <a:ea typeface="Cambria" panose="02040503050406030204" pitchFamily="18" charset="0"/>
              </a:rPr>
              <a:t>How heavy is the equipment?</a:t>
            </a:r>
          </a:p>
          <a:p>
            <a:pPr marL="0" indent="0">
              <a:buNone/>
            </a:pPr>
            <a:r>
              <a:rPr lang="en-AU" sz="1800" dirty="0">
                <a:solidFill>
                  <a:schemeClr val="tx1"/>
                </a:solidFill>
                <a:latin typeface="Helvetica" panose="020B0604020202020204" pitchFamily="34" charset="0"/>
                <a:ea typeface="Cambria" panose="02040503050406030204" pitchFamily="18" charset="0"/>
              </a:rPr>
              <a:t>Is a manual handling aid available?</a:t>
            </a:r>
          </a:p>
          <a:p>
            <a:pPr marL="0" indent="0">
              <a:buNone/>
            </a:pPr>
            <a:r>
              <a:rPr lang="en-AU" sz="1800" dirty="0">
                <a:solidFill>
                  <a:schemeClr val="tx1"/>
                </a:solidFill>
                <a:latin typeface="Helvetica" panose="020B0604020202020204" pitchFamily="34" charset="0"/>
                <a:ea typeface="Cambria" panose="02040503050406030204" pitchFamily="18" charset="0"/>
              </a:rPr>
              <a:t>Have you surveyed the area?</a:t>
            </a:r>
          </a:p>
          <a:p>
            <a:pPr marL="0" indent="0">
              <a:buNone/>
            </a:pPr>
            <a:r>
              <a:rPr lang="en-AU" sz="1800" dirty="0">
                <a:solidFill>
                  <a:schemeClr val="tx1"/>
                </a:solidFill>
                <a:latin typeface="Helvetica" panose="020B0604020202020204" pitchFamily="34" charset="0"/>
                <a:ea typeface="Cambria" panose="02040503050406030204" pitchFamily="18" charset="0"/>
              </a:rPr>
              <a:t>Have you considered you strength and ability?</a:t>
            </a:r>
          </a:p>
          <a:p>
            <a:pPr marL="0" indent="0">
              <a:buNone/>
            </a:pPr>
            <a:r>
              <a:rPr lang="en-AU" sz="1800" dirty="0">
                <a:solidFill>
                  <a:schemeClr val="tx1"/>
                </a:solidFill>
                <a:latin typeface="Helvetica" panose="020B0604020202020204" pitchFamily="34" charset="0"/>
                <a:ea typeface="Cambria" panose="02040503050406030204" pitchFamily="18" charset="0"/>
              </a:rPr>
              <a:t>Are you lifting, pushing or pulling?</a:t>
            </a:r>
          </a:p>
          <a:p>
            <a:pPr marL="0" indent="0">
              <a:buNone/>
            </a:pP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3541709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2DEDFA-381D-F12F-4A22-349209B93BD9}"/>
              </a:ext>
            </a:extLst>
          </p:cNvPr>
          <p:cNvPicPr>
            <a:picLocks noChangeAspect="1"/>
          </p:cNvPicPr>
          <p:nvPr/>
        </p:nvPicPr>
        <p:blipFill>
          <a:blip r:embed="rId2"/>
          <a:stretch>
            <a:fillRect/>
          </a:stretch>
        </p:blipFill>
        <p:spPr>
          <a:xfrm>
            <a:off x="7130479" y="3751907"/>
            <a:ext cx="5005250" cy="3036071"/>
          </a:xfrm>
          <a:prstGeom prst="rect">
            <a:avLst/>
          </a:prstGeom>
        </p:spPr>
      </p:pic>
      <p:sp>
        <p:nvSpPr>
          <p:cNvPr id="2" name="Title 1">
            <a:extLst>
              <a:ext uri="{FF2B5EF4-FFF2-40B4-BE49-F238E27FC236}">
                <a16:creationId xmlns:a16="http://schemas.microsoft.com/office/drawing/2014/main" id="{F0F1A077-C62B-11B7-AD2D-F0E7A7A3856B}"/>
              </a:ext>
            </a:extLst>
          </p:cNvPr>
          <p:cNvSpPr>
            <a:spLocks noGrp="1"/>
          </p:cNvSpPr>
          <p:nvPr>
            <p:ph type="title"/>
          </p:nvPr>
        </p:nvSpPr>
        <p:spPr>
          <a:xfrm>
            <a:off x="1121230" y="274320"/>
            <a:ext cx="10058400" cy="808892"/>
          </a:xfrm>
        </p:spPr>
        <p:txBody>
          <a:bodyPr/>
          <a:lstStyle/>
          <a:p>
            <a:r>
              <a:rPr lang="en-GB" dirty="0"/>
              <a:t>Use the correct technique</a:t>
            </a:r>
            <a:endParaRPr lang="en-AU" dirty="0"/>
          </a:p>
        </p:txBody>
      </p:sp>
      <p:sp>
        <p:nvSpPr>
          <p:cNvPr id="3" name="Content Placeholder 2">
            <a:extLst>
              <a:ext uri="{FF2B5EF4-FFF2-40B4-BE49-F238E27FC236}">
                <a16:creationId xmlns:a16="http://schemas.microsoft.com/office/drawing/2014/main" id="{8AE857DB-0C1B-6D8E-43A5-C4C6BB37ED10}"/>
              </a:ext>
            </a:extLst>
          </p:cNvPr>
          <p:cNvSpPr>
            <a:spLocks noGrp="1"/>
          </p:cNvSpPr>
          <p:nvPr>
            <p:ph idx="1"/>
          </p:nvPr>
        </p:nvSpPr>
        <p:spPr>
          <a:xfrm>
            <a:off x="316523" y="1094413"/>
            <a:ext cx="10403058" cy="4023360"/>
          </a:xfrm>
          <a:solidFill>
            <a:schemeClr val="bg1">
              <a:alpha val="60000"/>
            </a:schemeClr>
          </a:solidFill>
        </p:spPr>
        <p:txBody>
          <a:bodyPr>
            <a:normAutofit/>
          </a:bodyPr>
          <a:lstStyle/>
          <a:p>
            <a:pPr marL="396240" marR="205105" indent="0" algn="just">
              <a:spcAft>
                <a:spcPts val="0"/>
              </a:spcAft>
              <a:buNone/>
            </a:pPr>
            <a:r>
              <a:rPr lang="en-AU" sz="1800" dirty="0">
                <a:solidFill>
                  <a:srgbClr val="0E101A"/>
                </a:solidFill>
                <a:latin typeface="Helvetica" panose="020B0604020202020204" pitchFamily="34" charset="0"/>
                <a:ea typeface="Times New Roman" panose="02020603050405020304" pitchFamily="18" charset="0"/>
                <a:cs typeface="Times New Roman" panose="02020603050405020304" pitchFamily="18" charset="0"/>
              </a:rPr>
              <a:t>W</a:t>
            </a: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hen preparing to lift a piece of equipment, you should:</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Adopt a stable position, with feet shoulder-width apart with one leg slightly forward.</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Grip the equipment securely. Hug it as close to your body as you can. </a:t>
            </a:r>
            <a:r>
              <a:rPr lang="en-AU" sz="1800" dirty="0">
                <a:solidFill>
                  <a:srgbClr val="0E101A"/>
                </a:solidFill>
                <a:latin typeface="Helvetica" panose="020B0604020202020204" pitchFamily="34" charset="0"/>
                <a:ea typeface="Times New Roman" panose="02020603050405020304" pitchFamily="18" charset="0"/>
                <a:cs typeface="Times New Roman" panose="02020603050405020304" pitchFamily="18" charset="0"/>
              </a:rPr>
              <a:t>T</a:t>
            </a: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he heavier side should be closest to your body.</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As you start to lift the equipment, you will need to bend your knees and hips to squat down.</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When carrying the equipment, try and keep it as close to your waist as you can. </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Walk with your head up so you can see where you are going.</a:t>
            </a:r>
            <a:endParaRPr lang="en-AU" sz="1800" dirty="0">
              <a:effectLst/>
              <a:latin typeface="Times New Roman" panose="02020603050405020304" pitchFamily="18" charset="0"/>
              <a:ea typeface="Times New Roman" panose="02020603050405020304" pitchFamily="18" charset="0"/>
            </a:endParaRP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If your grip slips or you are having trouble, stop and re-set before </a:t>
            </a:r>
          </a:p>
          <a:p>
            <a:pPr marL="342900" marR="205105" lvl="0" indent="-342900" algn="just">
              <a:spcAft>
                <a:spcPts val="0"/>
              </a:spcAft>
              <a:buFont typeface="Symbol" panose="05050102010706020507" pitchFamily="18" charset="2"/>
              <a:buChar char=""/>
            </a:pPr>
            <a:r>
              <a:rPr lang="en-AU" sz="1800" dirty="0">
                <a:solidFill>
                  <a:srgbClr val="0E101A"/>
                </a:solidFill>
                <a:effectLst/>
                <a:latin typeface="Helvetica" panose="020B0604020202020204" pitchFamily="34" charset="0"/>
                <a:ea typeface="Times New Roman" panose="02020603050405020304" pitchFamily="18" charset="0"/>
                <a:cs typeface="Times New Roman" panose="02020603050405020304" pitchFamily="18" charset="0"/>
              </a:rPr>
              <a:t>attempting to lift and carry the equipment again.</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
        <p:nvSpPr>
          <p:cNvPr id="7" name="Rectangle 6">
            <a:extLst>
              <a:ext uri="{FF2B5EF4-FFF2-40B4-BE49-F238E27FC236}">
                <a16:creationId xmlns:a16="http://schemas.microsoft.com/office/drawing/2014/main" id="{B87E5916-4C67-5DF1-59BB-9A936465CCE4}"/>
              </a:ext>
            </a:extLst>
          </p:cNvPr>
          <p:cNvSpPr/>
          <p:nvPr/>
        </p:nvSpPr>
        <p:spPr>
          <a:xfrm>
            <a:off x="1133475" y="5483225"/>
            <a:ext cx="5886303"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D</a:t>
            </a:r>
            <a:endParaRPr lang="en-AU" dirty="0"/>
          </a:p>
        </p:txBody>
      </p:sp>
      <p:sp>
        <p:nvSpPr>
          <p:cNvPr id="8" name="Oval 7">
            <a:extLst>
              <a:ext uri="{FF2B5EF4-FFF2-40B4-BE49-F238E27FC236}">
                <a16:creationId xmlns:a16="http://schemas.microsoft.com/office/drawing/2014/main" id="{BC8756EB-E283-BB62-6511-DC24329E01F4}"/>
              </a:ext>
            </a:extLst>
          </p:cNvPr>
          <p:cNvSpPr/>
          <p:nvPr/>
        </p:nvSpPr>
        <p:spPr>
          <a:xfrm>
            <a:off x="457200" y="5245100"/>
            <a:ext cx="1504950" cy="1485900"/>
          </a:xfrm>
          <a:prstGeom prst="ellipse">
            <a:avLst/>
          </a:prstGeom>
          <a:solidFill>
            <a:srgbClr val="E483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0280814E-0D87-F0E9-3255-3E514A306062}"/>
              </a:ext>
            </a:extLst>
          </p:cNvPr>
          <p:cNvSpPr/>
          <p:nvPr/>
        </p:nvSpPr>
        <p:spPr>
          <a:xfrm>
            <a:off x="764046" y="5483225"/>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972590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90A54-229E-3053-48DE-320477750073}"/>
              </a:ext>
            </a:extLst>
          </p:cNvPr>
          <p:cNvSpPr>
            <a:spLocks noGrp="1"/>
          </p:cNvSpPr>
          <p:nvPr>
            <p:ph type="title"/>
          </p:nvPr>
        </p:nvSpPr>
        <p:spPr>
          <a:solidFill>
            <a:schemeClr val="bg1"/>
          </a:solidFill>
        </p:spPr>
        <p:txBody>
          <a:bodyPr/>
          <a:lstStyle/>
          <a:p>
            <a:r>
              <a:rPr lang="en-GB" dirty="0"/>
              <a:t>Maintain storage areas</a:t>
            </a:r>
            <a:endParaRPr lang="en-AU" dirty="0"/>
          </a:p>
        </p:txBody>
      </p:sp>
      <p:sp>
        <p:nvSpPr>
          <p:cNvPr id="3" name="Content Placeholder 2">
            <a:extLst>
              <a:ext uri="{FF2B5EF4-FFF2-40B4-BE49-F238E27FC236}">
                <a16:creationId xmlns:a16="http://schemas.microsoft.com/office/drawing/2014/main" id="{1DF6F61C-654A-7D3B-4B6B-CC95311F3DA1}"/>
              </a:ext>
            </a:extLst>
          </p:cNvPr>
          <p:cNvSpPr>
            <a:spLocks noGrp="1"/>
          </p:cNvSpPr>
          <p:nvPr>
            <p:ph idx="1"/>
          </p:nvPr>
        </p:nvSpPr>
        <p:spPr>
          <a:solidFill>
            <a:schemeClr val="bg1">
              <a:alpha val="75000"/>
            </a:schemeClr>
          </a:solidFill>
        </p:spPr>
        <p:txBody>
          <a:bodyPr/>
          <a:lstStyle/>
          <a:p>
            <a:r>
              <a:rPr lang="en-AU" sz="1800" dirty="0">
                <a:effectLst/>
                <a:latin typeface="Helvetica" panose="020B0604020202020204" pitchFamily="34" charset="0"/>
                <a:ea typeface="Cambria" panose="02040503050406030204" pitchFamily="18" charset="0"/>
                <a:cs typeface="Cambria" panose="02040503050406030204" pitchFamily="18" charset="0"/>
              </a:rPr>
              <a:t>Storage areas that are cluttered and disorganised can be dangerous. Maintaining storage areas is just as important as maintaining equipment</a:t>
            </a:r>
          </a:p>
          <a:p>
            <a:endParaRPr lang="en-AU" sz="1800" dirty="0">
              <a:latin typeface="Helvetica" panose="020B0604020202020204" pitchFamily="34" charset="0"/>
              <a:ea typeface="Cambria" panose="02040503050406030204" pitchFamily="18" charset="0"/>
            </a:endParaRPr>
          </a:p>
          <a:p>
            <a:r>
              <a:rPr lang="en-AU" sz="1800" dirty="0">
                <a:effectLst/>
                <a:latin typeface="Helvetica" panose="020B0604020202020204" pitchFamily="34" charset="0"/>
                <a:ea typeface="Cambria" panose="02040503050406030204" pitchFamily="18" charset="0"/>
                <a:cs typeface="Cambria" panose="02040503050406030204" pitchFamily="18" charset="0"/>
              </a:rPr>
              <a:t>Poorly stored equipment can become damaged, broken, and lost, leading to costly repairs and replacements.</a:t>
            </a:r>
          </a:p>
          <a:p>
            <a:endParaRPr lang="en-AU" sz="1800" dirty="0">
              <a:latin typeface="Helvetica" panose="020B0604020202020204" pitchFamily="34" charset="0"/>
              <a:ea typeface="Cambria" panose="02040503050406030204" pitchFamily="18" charset="0"/>
            </a:endParaRPr>
          </a:p>
          <a:p>
            <a:r>
              <a:rPr lang="en-AU" sz="1800" dirty="0">
                <a:latin typeface="Helvetica" panose="020B0604020202020204" pitchFamily="34" charset="0"/>
                <a:ea typeface="Cambria" panose="02040503050406030204" pitchFamily="18" charset="0"/>
                <a:cs typeface="Cambria" panose="02040503050406030204" pitchFamily="18" charset="0"/>
              </a:rPr>
              <a:t>E</a:t>
            </a:r>
            <a:r>
              <a:rPr lang="en-AU" sz="1800" dirty="0">
                <a:effectLst/>
                <a:latin typeface="Helvetica" panose="020B0604020202020204" pitchFamily="34" charset="0"/>
                <a:ea typeface="Cambria" panose="02040503050406030204" pitchFamily="18" charset="0"/>
                <a:cs typeface="Cambria" panose="02040503050406030204" pitchFamily="18" charset="0"/>
              </a:rPr>
              <a:t>quipment in each area should be clearly labelled and grouped with similar equipment to make it easy to access. </a:t>
            </a:r>
          </a:p>
          <a:p>
            <a:endParaRPr lang="en-AU" sz="1800" dirty="0">
              <a:latin typeface="Helvetica" panose="020B0604020202020204" pitchFamily="34" charset="0"/>
              <a:ea typeface="Cambria" panose="02040503050406030204" pitchFamily="18" charset="0"/>
            </a:endParaRPr>
          </a:p>
          <a:p>
            <a:r>
              <a:rPr lang="en-AU" sz="1800" dirty="0">
                <a:effectLst/>
                <a:latin typeface="Helvetica" panose="020B0604020202020204" pitchFamily="34" charset="0"/>
                <a:ea typeface="Cambria" panose="02040503050406030204" pitchFamily="18" charset="0"/>
                <a:cs typeface="Cambria" panose="02040503050406030204" pitchFamily="18" charset="0"/>
              </a:rPr>
              <a:t>Records of equipment being hired out, checked, and stored should be completed and kept</a:t>
            </a:r>
            <a:endParaRPr lang="en-AU" dirty="0"/>
          </a:p>
        </p:txBody>
      </p:sp>
    </p:spTree>
    <p:extLst>
      <p:ext uri="{BB962C8B-B14F-4D97-AF65-F5344CB8AC3E}">
        <p14:creationId xmlns:p14="http://schemas.microsoft.com/office/powerpoint/2010/main" val="1052454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2240-E614-011B-28A4-003A8BC23C5C}"/>
              </a:ext>
            </a:extLst>
          </p:cNvPr>
          <p:cNvSpPr>
            <a:spLocks noGrp="1"/>
          </p:cNvSpPr>
          <p:nvPr>
            <p:ph type="title"/>
          </p:nvPr>
        </p:nvSpPr>
        <p:spPr/>
        <p:txBody>
          <a:bodyPr/>
          <a:lstStyle/>
          <a:p>
            <a:r>
              <a:rPr lang="en-GB" dirty="0">
                <a:solidFill>
                  <a:schemeClr val="bg1"/>
                </a:solidFill>
              </a:rPr>
              <a:t>Security</a:t>
            </a:r>
            <a:endParaRPr lang="en-AU" dirty="0">
              <a:solidFill>
                <a:schemeClr val="bg1"/>
              </a:solidFill>
            </a:endParaRPr>
          </a:p>
        </p:txBody>
      </p:sp>
      <p:sp>
        <p:nvSpPr>
          <p:cNvPr id="3" name="Content Placeholder 2">
            <a:extLst>
              <a:ext uri="{FF2B5EF4-FFF2-40B4-BE49-F238E27FC236}">
                <a16:creationId xmlns:a16="http://schemas.microsoft.com/office/drawing/2014/main" id="{15D36446-1067-684D-6344-FF1A05C2119D}"/>
              </a:ext>
            </a:extLst>
          </p:cNvPr>
          <p:cNvSpPr>
            <a:spLocks noGrp="1"/>
          </p:cNvSpPr>
          <p:nvPr>
            <p:ph idx="1"/>
          </p:nvPr>
        </p:nvSpPr>
        <p:spPr>
          <a:xfrm>
            <a:off x="1097280" y="1845734"/>
            <a:ext cx="7434775" cy="4463626"/>
          </a:xfrm>
        </p:spPr>
        <p:txBody>
          <a:bodyPr>
            <a:normAutofit fontScale="92500" lnSpcReduction="10000"/>
          </a:bodyPr>
          <a:lstStyle/>
          <a:p>
            <a:r>
              <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rPr>
              <a:t>You need to make sure that equipment is stored in a locked and safe place where only the right people can get to it. </a:t>
            </a:r>
          </a:p>
          <a:p>
            <a:endParaRPr lang="en-AU" sz="1800" dirty="0">
              <a:solidFill>
                <a:schemeClr val="bg1"/>
              </a:solidFill>
              <a:latin typeface="Helvetica" panose="020B0604020202020204" pitchFamily="34" charset="0"/>
              <a:ea typeface="Cambria" panose="02040503050406030204" pitchFamily="18" charset="0"/>
            </a:endParaRPr>
          </a:p>
          <a:p>
            <a:r>
              <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rPr>
              <a:t>If anything does go missing, you should report it immediately</a:t>
            </a:r>
          </a:p>
          <a:p>
            <a:endPar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endParaRPr>
          </a:p>
          <a:p>
            <a:r>
              <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rPr>
              <a:t>Putting labels or marks on the equipment can help identify it if it gets lost or stolen. </a:t>
            </a:r>
          </a:p>
          <a:p>
            <a:endPar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endParaRPr>
          </a:p>
          <a:p>
            <a:r>
              <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rPr>
              <a:t>You should always be aware of anything suspicious and tell someone if you see something strange happening. </a:t>
            </a:r>
          </a:p>
          <a:p>
            <a:endParaRPr lang="en-AU" sz="1800" dirty="0">
              <a:solidFill>
                <a:schemeClr val="bg1"/>
              </a:solidFill>
              <a:latin typeface="Helvetica" panose="020B0604020202020204" pitchFamily="34" charset="0"/>
              <a:ea typeface="Cambria" panose="02040503050406030204" pitchFamily="18" charset="0"/>
              <a:cs typeface="Cambria" panose="02040503050406030204" pitchFamily="18" charset="0"/>
            </a:endParaRPr>
          </a:p>
          <a:p>
            <a:r>
              <a:rPr lang="en-AU" sz="1800" dirty="0">
                <a:solidFill>
                  <a:schemeClr val="bg1"/>
                </a:solidFill>
                <a:effectLst/>
                <a:latin typeface="Helvetica" panose="020B0604020202020204" pitchFamily="34" charset="0"/>
                <a:ea typeface="Cambria" panose="02040503050406030204" pitchFamily="18" charset="0"/>
                <a:cs typeface="Cambria" panose="02040503050406030204" pitchFamily="18" charset="0"/>
              </a:rPr>
              <a:t>Lastly, you should also keep any important information about the equipment safe and protected.</a:t>
            </a:r>
            <a:endParaRPr lang="en-AU" dirty="0">
              <a:solidFill>
                <a:schemeClr val="bg1"/>
              </a:solidFill>
            </a:endParaRPr>
          </a:p>
        </p:txBody>
      </p:sp>
    </p:spTree>
    <p:extLst>
      <p:ext uri="{BB962C8B-B14F-4D97-AF65-F5344CB8AC3E}">
        <p14:creationId xmlns:p14="http://schemas.microsoft.com/office/powerpoint/2010/main" val="3528396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9853CE-E1B4-E984-A1E4-95851947499D}"/>
              </a:ext>
            </a:extLst>
          </p:cNvPr>
          <p:cNvSpPr/>
          <p:nvPr/>
        </p:nvSpPr>
        <p:spPr>
          <a:xfrm>
            <a:off x="1492202" y="333668"/>
            <a:ext cx="9804155"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E</a:t>
            </a:r>
            <a:endParaRPr lang="en-AU" dirty="0"/>
          </a:p>
        </p:txBody>
      </p:sp>
      <p:sp>
        <p:nvSpPr>
          <p:cNvPr id="5" name="Oval 4">
            <a:extLst>
              <a:ext uri="{FF2B5EF4-FFF2-40B4-BE49-F238E27FC236}">
                <a16:creationId xmlns:a16="http://schemas.microsoft.com/office/drawing/2014/main" id="{67711BF9-C415-8437-AD37-9FA980473761}"/>
              </a:ext>
            </a:extLst>
          </p:cNvPr>
          <p:cNvSpPr/>
          <p:nvPr/>
        </p:nvSpPr>
        <p:spPr>
          <a:xfrm>
            <a:off x="780758" y="95543"/>
            <a:ext cx="1504950" cy="1485900"/>
          </a:xfrm>
          <a:prstGeom prst="ellipse">
            <a:avLst/>
          </a:prstGeom>
          <a:solidFill>
            <a:srgbClr val="E4831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27DAE7E2-FF99-F877-9AD0-B819BA31DF1E}"/>
              </a:ext>
            </a:extLst>
          </p:cNvPr>
          <p:cNvSpPr/>
          <p:nvPr/>
        </p:nvSpPr>
        <p:spPr>
          <a:xfrm>
            <a:off x="1087604" y="333668"/>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
        <p:nvSpPr>
          <p:cNvPr id="7" name="Rectangle 6">
            <a:extLst>
              <a:ext uri="{FF2B5EF4-FFF2-40B4-BE49-F238E27FC236}">
                <a16:creationId xmlns:a16="http://schemas.microsoft.com/office/drawing/2014/main" id="{21FF7B20-6D45-66B4-E678-26FFD8173330}"/>
              </a:ext>
            </a:extLst>
          </p:cNvPr>
          <p:cNvSpPr/>
          <p:nvPr/>
        </p:nvSpPr>
        <p:spPr>
          <a:xfrm>
            <a:off x="1492202" y="2181225"/>
            <a:ext cx="9804155" cy="1009650"/>
          </a:xfrm>
          <a:prstGeom prst="rect">
            <a:avLst/>
          </a:prstGeom>
          <a:solidFill>
            <a:srgbClr val="E483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the Reflection Bank</a:t>
            </a:r>
            <a:endParaRPr lang="en-AU" dirty="0"/>
          </a:p>
        </p:txBody>
      </p:sp>
      <p:sp>
        <p:nvSpPr>
          <p:cNvPr id="8" name="Oval 7">
            <a:extLst>
              <a:ext uri="{FF2B5EF4-FFF2-40B4-BE49-F238E27FC236}">
                <a16:creationId xmlns:a16="http://schemas.microsoft.com/office/drawing/2014/main" id="{EF3A5058-90E8-65DC-DB24-955426F22902}"/>
              </a:ext>
            </a:extLst>
          </p:cNvPr>
          <p:cNvSpPr/>
          <p:nvPr/>
        </p:nvSpPr>
        <p:spPr>
          <a:xfrm>
            <a:off x="780758" y="1943100"/>
            <a:ext cx="1504950" cy="1485900"/>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AB55643A-9372-E7F1-38C6-790A7D3D66D0}"/>
              </a:ext>
            </a:extLst>
          </p:cNvPr>
          <p:cNvSpPr/>
          <p:nvPr/>
        </p:nvSpPr>
        <p:spPr>
          <a:xfrm>
            <a:off x="1087604" y="2181225"/>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285420925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TM02900769[[fn=Retrospect]]</Template>
  <TotalTime>10391</TotalTime>
  <Words>2479</Words>
  <Application>Microsoft Office PowerPoint</Application>
  <PresentationFormat>Widescreen</PresentationFormat>
  <Paragraphs>210</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Arial Black</vt:lpstr>
      <vt:lpstr>Calibri</vt:lpstr>
      <vt:lpstr>Calibri Light</vt:lpstr>
      <vt:lpstr>Cambria</vt:lpstr>
      <vt:lpstr>Helvetica</vt:lpstr>
      <vt:lpstr>Symbol</vt:lpstr>
      <vt:lpstr>Times New Roman</vt:lpstr>
      <vt:lpstr>Retrospect</vt:lpstr>
      <vt:lpstr>SISXFAC006 Maintain activity equipment </vt:lpstr>
      <vt:lpstr>Maintain activity equipment</vt:lpstr>
      <vt:lpstr>Trainers and Coaches role in maintenance</vt:lpstr>
      <vt:lpstr>Duty of Care</vt:lpstr>
      <vt:lpstr>Organisational Procedures</vt:lpstr>
      <vt:lpstr>Maintenance Procedure</vt:lpstr>
      <vt:lpstr>Repair Procedure</vt:lpstr>
      <vt:lpstr>Storage</vt:lpstr>
      <vt:lpstr>Security Procedure</vt:lpstr>
      <vt:lpstr>Documentation </vt:lpstr>
      <vt:lpstr>Training and Education Procedure</vt:lpstr>
      <vt:lpstr>Compliance with Standards</vt:lpstr>
      <vt:lpstr>Role responsibilities, boundaries and reporting lines for repair and maintenance activities </vt:lpstr>
      <vt:lpstr>Equipment manager</vt:lpstr>
      <vt:lpstr>Maintenance technicians  </vt:lpstr>
      <vt:lpstr>Employees</vt:lpstr>
      <vt:lpstr>Responsibilities</vt:lpstr>
      <vt:lpstr>Boundaries</vt:lpstr>
      <vt:lpstr>Reporting Lines</vt:lpstr>
      <vt:lpstr>Reporting as a coach, trainer, or instructor</vt:lpstr>
      <vt:lpstr>Complete the routine maintenance</vt:lpstr>
      <vt:lpstr>Emergency Equipment</vt:lpstr>
      <vt:lpstr>Maintenance Documentation</vt:lpstr>
      <vt:lpstr>Complete minor equipment repairs on activity equipment</vt:lpstr>
      <vt:lpstr>Tools for minor repairs and maintenance</vt:lpstr>
      <vt:lpstr>Taking care of tools</vt:lpstr>
      <vt:lpstr>Outside your scope of skills</vt:lpstr>
      <vt:lpstr>Faulty Equipment</vt:lpstr>
      <vt:lpstr>Specialist Repairs</vt:lpstr>
      <vt:lpstr>Store activity equipment to maintain serviceable condition</vt:lpstr>
      <vt:lpstr>Work Health and safety practices</vt:lpstr>
      <vt:lpstr>Use the correct technique</vt:lpstr>
      <vt:lpstr>Maintain storage areas</vt:lpstr>
      <vt:lpstr>Security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SISXFAC006 Maintain activity equipment</dc:title>
  <dc:creator>Damian Manfre</dc:creator>
  <cp:lastModifiedBy>Damian Manfre</cp:lastModifiedBy>
  <cp:revision>4</cp:revision>
  <dcterms:created xsi:type="dcterms:W3CDTF">2023-08-22T05:08:45Z</dcterms:created>
  <dcterms:modified xsi:type="dcterms:W3CDTF">2023-11-17T00:22:33Z</dcterms:modified>
</cp:coreProperties>
</file>