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081D91-E76C-462C-91B3-F69D55D112B9}">
          <p14:sldIdLst>
            <p14:sldId id="256"/>
            <p14:sldId id="270"/>
            <p14:sldId id="271"/>
            <p14:sldId id="272"/>
            <p14:sldId id="273"/>
            <p14:sldId id="274"/>
            <p14:sldId id="275"/>
            <p14:sldId id="276"/>
            <p14:sldId id="277"/>
            <p14:sldId id="278"/>
            <p14:sldId id="279"/>
            <p14:sldId id="280"/>
            <p14:sldId id="281"/>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76"/>
    <a:srgbClr val="3979AC"/>
    <a:srgbClr val="D40F8C"/>
    <a:srgbClr val="EA6B14"/>
    <a:srgbClr val="F99E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autoAdjust="0"/>
    <p:restoredTop sz="94660"/>
  </p:normalViewPr>
  <p:slideViewPr>
    <p:cSldViewPr snapToGrid="0">
      <p:cViewPr varScale="1">
        <p:scale>
          <a:sx n="114" d="100"/>
          <a:sy n="114" d="100"/>
        </p:scale>
        <p:origin x="41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DCD88-49EC-2A9F-A8FE-DE2A6E6D9E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C1DFAE5D-F4D6-E4AA-822A-D9250D277E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68EBC3EC-EA84-3434-E85C-46940AD2751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9B219517-62FD-5C92-CB84-664861F2BDB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74ACBEF-CD51-57C9-C3E6-24D276BDFF63}"/>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342552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B739-9849-4FAA-C0B6-F9CD023911E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A92518B-17DA-5102-7D5C-363E7CD052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7698D4E-FF84-D7DB-8969-14C18BBE6CE6}"/>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03ED5E80-A92B-7030-4239-DB891A42AD7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9A53C7C-7BEB-EE44-2116-8CBB311B3029}"/>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794653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9F946-F58B-E122-D48F-A1FAFE76EF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E252582F-5B33-18D7-8A9C-0DE32B4F45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E89832-F330-DD7F-2ABE-1A304D0844E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416AD0E9-8221-565C-C6D8-2403BA631B4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C6A9C64-27D6-2428-78D7-D71FAA066DC0}"/>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140968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1DF8-6ADC-4F7D-04D6-130383FDF09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2E12AD3-BFD8-B940-0A8F-F294780AC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9F09ACB-817A-EC6A-0889-6638FC5D42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0931B1D-09E8-82C4-115D-0F659E312C41}"/>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6" name="Footer Placeholder 5">
            <a:extLst>
              <a:ext uri="{FF2B5EF4-FFF2-40B4-BE49-F238E27FC236}">
                <a16:creationId xmlns:a16="http://schemas.microsoft.com/office/drawing/2014/main" id="{65A9D182-9F9A-5D5D-8ED4-D75E139CC0A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0343B37-6DF8-5039-19E5-48C88E7F705F}"/>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818400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DD503-0F37-C31B-D173-A57B174297A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8802AFD-067E-9115-B39F-33C1BF3938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A8319-8EFE-D46C-DC22-527E8A4886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6B19D64D-32B7-36F8-B4DF-1B8C28CD6F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8034-1138-E15C-0D96-3762908CA8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0814F42C-81CD-9690-296D-6D8A59B2FB41}"/>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8" name="Footer Placeholder 7">
            <a:extLst>
              <a:ext uri="{FF2B5EF4-FFF2-40B4-BE49-F238E27FC236}">
                <a16:creationId xmlns:a16="http://schemas.microsoft.com/office/drawing/2014/main" id="{5A674782-381F-6618-A957-B83CD11B664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0857FB7-1522-C77C-E813-E43B526235AA}"/>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733027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AF16-8D3F-3935-FE9F-44C6F97ABAE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2E94BE5-DA80-17BE-E120-38BAA716DFCB}"/>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4" name="Footer Placeholder 3">
            <a:extLst>
              <a:ext uri="{FF2B5EF4-FFF2-40B4-BE49-F238E27FC236}">
                <a16:creationId xmlns:a16="http://schemas.microsoft.com/office/drawing/2014/main" id="{4F0A13A9-7A07-C926-34FD-E3C832C2B0E7}"/>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1599668D-9A33-CB9D-D391-629801B3021F}"/>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58797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341665-E823-58C5-F7EF-C382CF77A50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3" name="Footer Placeholder 2">
            <a:extLst>
              <a:ext uri="{FF2B5EF4-FFF2-40B4-BE49-F238E27FC236}">
                <a16:creationId xmlns:a16="http://schemas.microsoft.com/office/drawing/2014/main" id="{6F1F2AA3-CDC9-D6E6-B0C4-DEBE451934D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152B74BF-8A58-C858-6A7F-D7F896CD315B}"/>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2593244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C8E9F-EF43-DF40-C961-A3C97798DB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FA3C050-A914-6E34-B2BD-4015A459AF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0C806D0F-694F-A3A7-692D-4BF92C900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F0FFBF-B986-5388-89C9-D1B91DE4B34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6" name="Footer Placeholder 5">
            <a:extLst>
              <a:ext uri="{FF2B5EF4-FFF2-40B4-BE49-F238E27FC236}">
                <a16:creationId xmlns:a16="http://schemas.microsoft.com/office/drawing/2014/main" id="{2BF08EAC-1DA4-A7E8-3AB9-2C3D7959B09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FF92C0D-3085-39CD-F3E0-82F69854007E}"/>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2566315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7DF0-152A-586E-7138-0FE8F6BAF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245A720-88EB-753F-5E9A-C242AA30B6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4988227-7293-EAD3-A3AF-9C4AE8624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1EA905-D601-BF1E-0BD9-0F95132691D9}"/>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6" name="Footer Placeholder 5">
            <a:extLst>
              <a:ext uri="{FF2B5EF4-FFF2-40B4-BE49-F238E27FC236}">
                <a16:creationId xmlns:a16="http://schemas.microsoft.com/office/drawing/2014/main" id="{E8F8C682-D751-4C9E-0374-810E0D86260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A800312-677B-B8FD-FAA6-EDC4952A861B}"/>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640616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0E58-3F78-2A30-9DC3-1AA15D62A5A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A1F4278-4644-425A-2EAC-2E8AF42362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41A9FE0-10DE-DCB5-EE8A-13AC99F36EF7}"/>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CB664766-E460-DAE2-0BC2-9D321612BEE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23257AD-213F-DEC3-1021-6A3227379484}"/>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3044967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294DF4-A5CF-03C8-C304-17A4C17ACD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09E39B9-4204-B02A-71E6-49B41FCF4D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E6B3C24-B48E-973D-97B6-8E747A39C230}"/>
              </a:ext>
            </a:extLst>
          </p:cNvPr>
          <p:cNvSpPr>
            <a:spLocks noGrp="1"/>
          </p:cNvSpPr>
          <p:nvPr>
            <p:ph type="dt" sz="half" idx="10"/>
          </p:nvPr>
        </p:nvSpPr>
        <p:spPr/>
        <p:txBody>
          <a:body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5BC639C4-298F-E41E-F6C2-14CEDFEA56C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20C8365-CD34-C614-AFCB-CBA134D231D5}"/>
              </a:ext>
            </a:extLst>
          </p:cNvPr>
          <p:cNvSpPr>
            <a:spLocks noGrp="1"/>
          </p:cNvSpPr>
          <p:nvPr>
            <p:ph type="sldNum" sz="quarter" idx="12"/>
          </p:nvPr>
        </p:nvSpPr>
        <p:spPr/>
        <p:txBody>
          <a:bodyPr/>
          <a:lstStyle/>
          <a:p>
            <a:fld id="{69C1A0E8-B179-4D5F-A21B-E98C0EFD99E3}" type="slidenum">
              <a:rPr lang="en-AU" smtClean="0"/>
              <a:t>‹#›</a:t>
            </a:fld>
            <a:endParaRPr lang="en-AU"/>
          </a:p>
        </p:txBody>
      </p:sp>
    </p:spTree>
    <p:extLst>
      <p:ext uri="{BB962C8B-B14F-4D97-AF65-F5344CB8AC3E}">
        <p14:creationId xmlns:p14="http://schemas.microsoft.com/office/powerpoint/2010/main" val="1065429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F9F740-786A-32E1-7315-32FEEAF85F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305D6A3-3D93-12E7-DE6E-365A8B3285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49AC3E5-F267-9728-8F75-4E9E4D5E43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EEEE15-D571-46DB-99F0-87D1A6DE7D2F}" type="datetimeFigureOut">
              <a:rPr lang="en-AU" smtClean="0"/>
              <a:t>1/12/2023</a:t>
            </a:fld>
            <a:endParaRPr lang="en-AU"/>
          </a:p>
        </p:txBody>
      </p:sp>
      <p:sp>
        <p:nvSpPr>
          <p:cNvPr id="5" name="Footer Placeholder 4">
            <a:extLst>
              <a:ext uri="{FF2B5EF4-FFF2-40B4-BE49-F238E27FC236}">
                <a16:creationId xmlns:a16="http://schemas.microsoft.com/office/drawing/2014/main" id="{40F2197C-3D7B-BEF9-A878-EF39949878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19AB13A8-E620-F14C-BF6D-E019CF805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1A0E8-B179-4D5F-A21B-E98C0EFD99E3}" type="slidenum">
              <a:rPr lang="en-AU" smtClean="0"/>
              <a:t>‹#›</a:t>
            </a:fld>
            <a:endParaRPr lang="en-AU"/>
          </a:p>
        </p:txBody>
      </p:sp>
    </p:spTree>
    <p:extLst>
      <p:ext uri="{BB962C8B-B14F-4D97-AF65-F5344CB8AC3E}">
        <p14:creationId xmlns:p14="http://schemas.microsoft.com/office/powerpoint/2010/main" val="3628443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0B7D-884E-F74C-E571-D77E260DC9FE}"/>
              </a:ext>
            </a:extLst>
          </p:cNvPr>
          <p:cNvSpPr>
            <a:spLocks noGrp="1"/>
          </p:cNvSpPr>
          <p:nvPr>
            <p:ph type="ctrTitle"/>
          </p:nvPr>
        </p:nvSpPr>
        <p:spPr/>
        <p:txBody>
          <a:bodyPr>
            <a:normAutofit/>
          </a:bodyPr>
          <a:lstStyle/>
          <a:p>
            <a:pPr marL="121920"/>
            <a:r>
              <a:rPr lang="en-US" sz="3200" b="1" dirty="0">
                <a:solidFill>
                  <a:schemeClr val="bg1"/>
                </a:solidFill>
                <a:effectLst/>
                <a:latin typeface="Helvetica" panose="020B0604020202020204" pitchFamily="34" charset="0"/>
                <a:ea typeface="Cambria" panose="02040503050406030204" pitchFamily="18" charset="0"/>
                <a:cs typeface="Times New Roman" panose="02020603050405020304" pitchFamily="18" charset="0"/>
              </a:rPr>
              <a:t>SISXEMR003</a:t>
            </a:r>
            <a:br>
              <a:rPr lang="en-AU" sz="3200" dirty="0">
                <a:solidFill>
                  <a:schemeClr val="bg1"/>
                </a:solidFill>
                <a:effectLst/>
                <a:latin typeface="Arial Black" panose="020B0A04020102020204" pitchFamily="34" charset="0"/>
                <a:ea typeface="Cambria" panose="02040503050406030204" pitchFamily="18" charset="0"/>
                <a:cs typeface="Times New Roman" panose="02020603050405020304" pitchFamily="18" charset="0"/>
              </a:rPr>
            </a:br>
            <a:r>
              <a:rPr lang="en-AU" sz="3200" b="1"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Respond to emergency situations. </a:t>
            </a:r>
            <a:endParaRPr lang="en-AU" sz="3200" dirty="0">
              <a:solidFill>
                <a:schemeClr val="bg1"/>
              </a:solidFill>
            </a:endParaRPr>
          </a:p>
        </p:txBody>
      </p:sp>
      <p:sp>
        <p:nvSpPr>
          <p:cNvPr id="3" name="Subtitle 2">
            <a:extLst>
              <a:ext uri="{FF2B5EF4-FFF2-40B4-BE49-F238E27FC236}">
                <a16:creationId xmlns:a16="http://schemas.microsoft.com/office/drawing/2014/main" id="{DCA23719-02DF-5ABD-D9B7-4D029323513C}"/>
              </a:ext>
            </a:extLst>
          </p:cNvPr>
          <p:cNvSpPr>
            <a:spLocks noGrp="1"/>
          </p:cNvSpPr>
          <p:nvPr>
            <p:ph type="subTitle" idx="1"/>
          </p:nvPr>
        </p:nvSpPr>
        <p:spPr>
          <a:solidFill>
            <a:schemeClr val="tx2">
              <a:alpha val="30000"/>
            </a:schemeClr>
          </a:solidFill>
        </p:spPr>
        <p:txBody>
          <a:bodyPr>
            <a:normAutofit/>
          </a:bodyPr>
          <a:lstStyle/>
          <a:p>
            <a:pPr algn="just"/>
            <a:r>
              <a:rPr lang="en-US" sz="1800" dirty="0">
                <a:solidFill>
                  <a:schemeClr val="bg1"/>
                </a:solidFill>
                <a:effectLst/>
                <a:latin typeface="Helvetica" panose="020B0604020202020204" pitchFamily="34" charset="0"/>
                <a:ea typeface="Cambria" panose="02040503050406030204" pitchFamily="18" charset="0"/>
                <a:cs typeface="Times New Roman" panose="02020603050405020304" pitchFamily="18" charset="0"/>
              </a:rPr>
              <a:t>Emergencies can happen anytime, anywhere. They don't care where you are or what you're doing. That's why it's so important to have the right skills and know-how to deal with them, whether it's a fire, an accident, or bad weather.</a:t>
            </a: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solidFill>
                <a:schemeClr val="bg1"/>
              </a:solidFill>
              <a:effectLst/>
              <a:latin typeface="Times New Roman" panose="02020603050405020304" pitchFamily="18" charset="0"/>
              <a:ea typeface="Times New Roman" panose="02020603050405020304" pitchFamily="18" charset="0"/>
            </a:endParaRPr>
          </a:p>
          <a:p>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When there's an emergency, the most important thing is to keep everyone safe – whether they're participants, clients, or visitors.</a:t>
            </a:r>
            <a:endParaRPr lang="en-AU" dirty="0">
              <a:solidFill>
                <a:schemeClr val="bg1"/>
              </a:solidFill>
            </a:endParaRPr>
          </a:p>
        </p:txBody>
      </p:sp>
      <p:sp>
        <p:nvSpPr>
          <p:cNvPr id="4" name="Title 1">
            <a:extLst>
              <a:ext uri="{FF2B5EF4-FFF2-40B4-BE49-F238E27FC236}">
                <a16:creationId xmlns:a16="http://schemas.microsoft.com/office/drawing/2014/main" id="{47AE0D21-15B2-2305-024E-EE0550D5FEC9}"/>
              </a:ext>
            </a:extLst>
          </p:cNvPr>
          <p:cNvSpPr txBox="1">
            <a:spLocks/>
          </p:cNvSpPr>
          <p:nvPr/>
        </p:nvSpPr>
        <p:spPr>
          <a:xfrm>
            <a:off x="6003072" y="-1357312"/>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1920"/>
            <a:r>
              <a:rPr lang="en-AU" sz="3200" b="1" dirty="0">
                <a:solidFill>
                  <a:schemeClr val="bg1"/>
                </a:solidFill>
                <a:latin typeface="Helvetica" panose="020B0604020202020204" pitchFamily="34" charset="0"/>
                <a:ea typeface="Cambria" panose="02040503050406030204" pitchFamily="18" charset="0"/>
                <a:cs typeface="Times New Roman" panose="02020603050405020304" pitchFamily="18" charset="0"/>
              </a:rPr>
              <a:t>Part 2</a:t>
            </a:r>
            <a:endParaRPr lang="en-AU" sz="3200" dirty="0">
              <a:solidFill>
                <a:schemeClr val="bg1"/>
              </a:solidFill>
            </a:endParaRPr>
          </a:p>
        </p:txBody>
      </p:sp>
    </p:spTree>
    <p:extLst>
      <p:ext uri="{BB962C8B-B14F-4D97-AF65-F5344CB8AC3E}">
        <p14:creationId xmlns:p14="http://schemas.microsoft.com/office/powerpoint/2010/main" val="305159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CD314-3E08-76C4-C137-1DABA2F98AC8}"/>
              </a:ext>
            </a:extLst>
          </p:cNvPr>
          <p:cNvSpPr>
            <a:spLocks noGrp="1"/>
          </p:cNvSpPr>
          <p:nvPr>
            <p:ph type="title"/>
          </p:nvPr>
        </p:nvSpPr>
        <p:spPr>
          <a:xfrm>
            <a:off x="343009" y="365125"/>
            <a:ext cx="10515600" cy="1325563"/>
          </a:xfrm>
        </p:spPr>
        <p:txBody>
          <a:bodyPr/>
          <a:lstStyle/>
          <a:p>
            <a:r>
              <a:rPr lang="en-GB" dirty="0">
                <a:solidFill>
                  <a:schemeClr val="bg1"/>
                </a:solidFill>
              </a:rPr>
              <a:t>Equipment Failure</a:t>
            </a:r>
            <a:endParaRPr lang="en-AU" dirty="0">
              <a:solidFill>
                <a:schemeClr val="bg1"/>
              </a:solidFill>
            </a:endParaRPr>
          </a:p>
        </p:txBody>
      </p:sp>
      <p:sp>
        <p:nvSpPr>
          <p:cNvPr id="3" name="Content Placeholder 2">
            <a:extLst>
              <a:ext uri="{FF2B5EF4-FFF2-40B4-BE49-F238E27FC236}">
                <a16:creationId xmlns:a16="http://schemas.microsoft.com/office/drawing/2014/main" id="{EE019349-2562-BE8B-97C5-721D712763CC}"/>
              </a:ext>
            </a:extLst>
          </p:cNvPr>
          <p:cNvSpPr>
            <a:spLocks noGrp="1"/>
          </p:cNvSpPr>
          <p:nvPr>
            <p:ph idx="1"/>
          </p:nvPr>
        </p:nvSpPr>
        <p:spPr>
          <a:xfrm>
            <a:off x="5704973" y="1861720"/>
            <a:ext cx="4769759" cy="2108701"/>
          </a:xfrm>
          <a:solidFill>
            <a:srgbClr val="3979AC">
              <a:alpha val="80000"/>
            </a:srgbClr>
          </a:solidFill>
        </p:spPr>
        <p:txBody>
          <a:bodyPr/>
          <a:lstStyle/>
          <a:p>
            <a:pPr marL="0" indent="0">
              <a:buNone/>
            </a:pPr>
            <a:r>
              <a:rPr lang="en-AU" sz="1800"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T</a:t>
            </a: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o effectively respond to equipment failure will depend on the type of equipment and its function. </a:t>
            </a:r>
          </a:p>
          <a:p>
            <a:pPr marL="0" indent="0">
              <a:buNone/>
            </a:pPr>
            <a:endParaRPr lang="en-AU" sz="1800"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However here are some general steps you can take when equipment fails:</a:t>
            </a:r>
            <a:endParaRPr lang="en-AU" sz="1800" dirty="0">
              <a:solidFill>
                <a:schemeClr val="bg1"/>
              </a:solidFill>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2DD38F96-0E8B-C8B8-6954-767CFFE5A74B}"/>
              </a:ext>
            </a:extLst>
          </p:cNvPr>
          <p:cNvPicPr>
            <a:picLocks noChangeAspect="1"/>
          </p:cNvPicPr>
          <p:nvPr/>
        </p:nvPicPr>
        <p:blipFill>
          <a:blip r:embed="rId3"/>
          <a:stretch>
            <a:fillRect/>
          </a:stretch>
        </p:blipFill>
        <p:spPr>
          <a:xfrm>
            <a:off x="968651" y="1861720"/>
            <a:ext cx="4496452" cy="4081525"/>
          </a:xfrm>
          <a:prstGeom prst="rect">
            <a:avLst/>
          </a:prstGeom>
        </p:spPr>
      </p:pic>
    </p:spTree>
    <p:extLst>
      <p:ext uri="{BB962C8B-B14F-4D97-AF65-F5344CB8AC3E}">
        <p14:creationId xmlns:p14="http://schemas.microsoft.com/office/powerpoint/2010/main" val="1548954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40481-DC21-7A79-3003-F9B2CB338177}"/>
              </a:ext>
            </a:extLst>
          </p:cNvPr>
          <p:cNvSpPr>
            <a:spLocks noGrp="1"/>
          </p:cNvSpPr>
          <p:nvPr>
            <p:ph type="title"/>
          </p:nvPr>
        </p:nvSpPr>
        <p:spPr>
          <a:solidFill>
            <a:schemeClr val="tx1">
              <a:alpha val="80000"/>
            </a:schemeClr>
          </a:solidFill>
        </p:spPr>
        <p:txBody>
          <a:bodyPr/>
          <a:lstStyle/>
          <a:p>
            <a:r>
              <a:rPr lang="en-GB" dirty="0">
                <a:solidFill>
                  <a:schemeClr val="bg1"/>
                </a:solidFill>
              </a:rPr>
              <a:t>Participant response and panic</a:t>
            </a:r>
            <a:endParaRPr lang="en-AU" dirty="0">
              <a:solidFill>
                <a:schemeClr val="bg1"/>
              </a:solidFill>
            </a:endParaRPr>
          </a:p>
        </p:txBody>
      </p:sp>
      <p:sp>
        <p:nvSpPr>
          <p:cNvPr id="3" name="Content Placeholder 2">
            <a:extLst>
              <a:ext uri="{FF2B5EF4-FFF2-40B4-BE49-F238E27FC236}">
                <a16:creationId xmlns:a16="http://schemas.microsoft.com/office/drawing/2014/main" id="{1F45458A-52B6-3859-0EAF-6CB8DE0647FC}"/>
              </a:ext>
            </a:extLst>
          </p:cNvPr>
          <p:cNvSpPr>
            <a:spLocks noGrp="1"/>
          </p:cNvSpPr>
          <p:nvPr>
            <p:ph idx="1"/>
          </p:nvPr>
        </p:nvSpPr>
        <p:spPr>
          <a:xfrm>
            <a:off x="838200" y="3606299"/>
            <a:ext cx="10515600" cy="3029117"/>
          </a:xfrm>
          <a:solidFill>
            <a:schemeClr val="tx1">
              <a:alpha val="70000"/>
            </a:schemeClr>
          </a:solidFill>
        </p:spPr>
        <p:txBody>
          <a:bodyPr/>
          <a:lstStyle/>
          <a:p>
            <a:pPr marL="0" indent="0">
              <a:buNone/>
            </a:pPr>
            <a:r>
              <a:rPr lang="en-AU" sz="1800"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M</a:t>
            </a: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aintaining composure and taking swift, organised action is crucial. </a:t>
            </a:r>
            <a:r>
              <a:rPr lang="en-AU" sz="1800"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Beginning by</a:t>
            </a: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 assessing the situation – understanding whether it’s a medical issue, a fear-driven reaction, or some other concern.</a:t>
            </a:r>
          </a:p>
          <a:p>
            <a:pPr marL="0" indent="0">
              <a:buNone/>
            </a:pPr>
            <a:endParaRPr lang="en-AU" sz="1800" dirty="0">
              <a:solidFill>
                <a:schemeClr val="bg1"/>
              </a:solidFill>
              <a:latin typeface="Helvetica" panose="020B0604020202020204" pitchFamily="34" charset="0"/>
              <a:cs typeface="Times New Roman" panose="02020603050405020304" pitchFamily="18" charset="0"/>
            </a:endParaRPr>
          </a:p>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Keeping participants informed about the situation and the actions being taken can help lessen anxiety. Delegation of responsibilities within your team, if available, helps with tasks like calling for assistance and providing first aid</a:t>
            </a:r>
          </a:p>
          <a:p>
            <a:pPr marL="0" indent="0">
              <a:buNone/>
            </a:pPr>
            <a:endParaRPr lang="en-AU" sz="1800" dirty="0">
              <a:solidFill>
                <a:schemeClr val="bg1"/>
              </a:solidFill>
              <a:latin typeface="Helvetica" panose="020B0604020202020204" pitchFamily="34" charset="0"/>
              <a:cs typeface="Times New Roman" panose="02020603050405020304" pitchFamily="18" charset="0"/>
            </a:endParaRPr>
          </a:p>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Post-incident, conducting a debrief with your team helps in learning from the experience and identifying areas for improvement</a:t>
            </a:r>
            <a:endParaRPr lang="en-AU" dirty="0">
              <a:solidFill>
                <a:schemeClr val="bg1"/>
              </a:solidFill>
            </a:endParaRPr>
          </a:p>
        </p:txBody>
      </p:sp>
    </p:spTree>
    <p:extLst>
      <p:ext uri="{BB962C8B-B14F-4D97-AF65-F5344CB8AC3E}">
        <p14:creationId xmlns:p14="http://schemas.microsoft.com/office/powerpoint/2010/main" val="129833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09F79-A624-ED86-3718-87CDF05150D8}"/>
              </a:ext>
            </a:extLst>
          </p:cNvPr>
          <p:cNvSpPr>
            <a:spLocks noGrp="1"/>
          </p:cNvSpPr>
          <p:nvPr>
            <p:ph type="title"/>
          </p:nvPr>
        </p:nvSpPr>
        <p:spPr/>
        <p:txBody>
          <a:bodyPr>
            <a:normAutofit/>
          </a:bodyPr>
          <a:lstStyle/>
          <a:p>
            <a:r>
              <a:rPr lang="en-AU" dirty="0">
                <a:effectLst/>
                <a:ea typeface="Times New Roman" panose="02020603050405020304" pitchFamily="18" charset="0"/>
                <a:cs typeface="Times New Roman" panose="02020603050405020304" pitchFamily="18" charset="0"/>
              </a:rPr>
              <a:t>Medical and accident events</a:t>
            </a:r>
            <a:endParaRPr lang="en-AU" dirty="0"/>
          </a:p>
        </p:txBody>
      </p:sp>
      <p:sp>
        <p:nvSpPr>
          <p:cNvPr id="3" name="Content Placeholder 2">
            <a:extLst>
              <a:ext uri="{FF2B5EF4-FFF2-40B4-BE49-F238E27FC236}">
                <a16:creationId xmlns:a16="http://schemas.microsoft.com/office/drawing/2014/main" id="{68A6834B-AF5D-8279-6867-052B07E58AFD}"/>
              </a:ext>
            </a:extLst>
          </p:cNvPr>
          <p:cNvSpPr>
            <a:spLocks noGrp="1"/>
          </p:cNvSpPr>
          <p:nvPr>
            <p:ph idx="1"/>
          </p:nvPr>
        </p:nvSpPr>
        <p:spPr/>
        <p:txBody>
          <a:bodyPr>
            <a:normAutofit fontScale="92500" lnSpcReduction="1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Here are steps to take when faced with these types of medical and accident situations: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latin typeface="Helvetica" panose="020B0604020202020204" pitchFamily="34" charset="0"/>
                <a:cs typeface="Times New Roman" panose="02020603050405020304" pitchFamily="18" charset="0"/>
              </a:rPr>
              <a:t>Assess the situation</a:t>
            </a:r>
          </a:p>
          <a:p>
            <a:pPr marL="0" indent="0">
              <a:buNone/>
            </a:pPr>
            <a:r>
              <a:rPr lang="en-AU" sz="1800" dirty="0">
                <a:latin typeface="Helvetica" panose="020B0604020202020204" pitchFamily="34" charset="0"/>
                <a:cs typeface="Times New Roman" panose="02020603050405020304" pitchFamily="18" charset="0"/>
              </a:rPr>
              <a:t>Ensure safety</a:t>
            </a:r>
          </a:p>
          <a:p>
            <a:pPr marL="0" indent="0">
              <a:buNone/>
            </a:pPr>
            <a:r>
              <a:rPr lang="en-AU" sz="1800" dirty="0">
                <a:latin typeface="Helvetica" panose="020B0604020202020204" pitchFamily="34" charset="0"/>
                <a:cs typeface="Times New Roman" panose="02020603050405020304" pitchFamily="18" charset="0"/>
              </a:rPr>
              <a:t>Call for help</a:t>
            </a:r>
          </a:p>
          <a:p>
            <a:pPr marL="0" indent="0">
              <a:buNone/>
            </a:pPr>
            <a:r>
              <a:rPr lang="en-AU" sz="1800" dirty="0">
                <a:latin typeface="Helvetica" panose="020B0604020202020204" pitchFamily="34" charset="0"/>
                <a:cs typeface="Times New Roman" panose="02020603050405020304" pitchFamily="18" charset="0"/>
              </a:rPr>
              <a:t>Provide first aid</a:t>
            </a:r>
          </a:p>
          <a:p>
            <a:pPr marL="0" indent="0">
              <a:buNone/>
            </a:pPr>
            <a:r>
              <a:rPr lang="en-AU" sz="1800" dirty="0">
                <a:latin typeface="Helvetica" panose="020B0604020202020204" pitchFamily="34" charset="0"/>
                <a:cs typeface="Times New Roman" panose="02020603050405020304" pitchFamily="18" charset="0"/>
              </a:rPr>
              <a:t>Gather information</a:t>
            </a:r>
          </a:p>
          <a:p>
            <a:pPr marL="0" indent="0">
              <a:buNone/>
            </a:pPr>
            <a:r>
              <a:rPr lang="en-AU" sz="1800" dirty="0">
                <a:latin typeface="Helvetica" panose="020B0604020202020204" pitchFamily="34" charset="0"/>
                <a:cs typeface="Times New Roman" panose="02020603050405020304" pitchFamily="18" charset="0"/>
              </a:rPr>
              <a:t>Communicate</a:t>
            </a:r>
          </a:p>
          <a:p>
            <a:pPr marL="0" indent="0">
              <a:buNone/>
            </a:pPr>
            <a:r>
              <a:rPr lang="en-AU" sz="1800" dirty="0">
                <a:latin typeface="Helvetica" panose="020B0604020202020204" pitchFamily="34" charset="0"/>
                <a:cs typeface="Times New Roman" panose="02020603050405020304" pitchFamily="18" charset="0"/>
              </a:rPr>
              <a:t>Prevent further injury</a:t>
            </a:r>
          </a:p>
          <a:p>
            <a:pPr marL="0" indent="0">
              <a:buNone/>
            </a:pPr>
            <a:r>
              <a:rPr lang="en-AU" sz="1800" dirty="0">
                <a:latin typeface="Helvetica" panose="020B0604020202020204" pitchFamily="34" charset="0"/>
                <a:cs typeface="Times New Roman" panose="02020603050405020304" pitchFamily="18" charset="0"/>
              </a:rPr>
              <a:t>Document the incident</a:t>
            </a:r>
          </a:p>
          <a:p>
            <a:pPr marL="0" indent="0">
              <a:buNone/>
            </a:pPr>
            <a:r>
              <a:rPr lang="en-AU" sz="1800" dirty="0">
                <a:latin typeface="Helvetica" panose="020B0604020202020204" pitchFamily="34" charset="0"/>
                <a:cs typeface="Times New Roman" panose="02020603050405020304" pitchFamily="18" charset="0"/>
              </a:rPr>
              <a:t>Reassure and support</a:t>
            </a:r>
          </a:p>
          <a:p>
            <a:pPr marL="0" indent="0">
              <a:buNone/>
            </a:pPr>
            <a:r>
              <a:rPr lang="en-AU" sz="1800" dirty="0">
                <a:latin typeface="Helvetica" panose="020B0604020202020204" pitchFamily="34" charset="0"/>
                <a:cs typeface="Times New Roman" panose="02020603050405020304" pitchFamily="18" charset="0"/>
              </a:rPr>
              <a:t>Follow organisational protocols</a:t>
            </a:r>
          </a:p>
          <a:p>
            <a:pPr marL="0" indent="0">
              <a:buNone/>
            </a:pPr>
            <a:r>
              <a:rPr lang="en-AU" sz="1800" dirty="0">
                <a:latin typeface="Helvetica" panose="020B0604020202020204" pitchFamily="34" charset="0"/>
                <a:cs typeface="Times New Roman" panose="02020603050405020304" pitchFamily="18" charset="0"/>
              </a:rPr>
              <a:t>Preventative measures</a:t>
            </a:r>
          </a:p>
        </p:txBody>
      </p:sp>
      <p:pic>
        <p:nvPicPr>
          <p:cNvPr id="4" name="Picture 3">
            <a:extLst>
              <a:ext uri="{FF2B5EF4-FFF2-40B4-BE49-F238E27FC236}">
                <a16:creationId xmlns:a16="http://schemas.microsoft.com/office/drawing/2014/main" id="{348D5153-CB81-9F72-E064-BBECC9B1E54E}"/>
              </a:ext>
            </a:extLst>
          </p:cNvPr>
          <p:cNvPicPr>
            <a:picLocks noChangeAspect="1"/>
          </p:cNvPicPr>
          <p:nvPr/>
        </p:nvPicPr>
        <p:blipFill>
          <a:blip r:embed="rId2"/>
          <a:stretch>
            <a:fillRect/>
          </a:stretch>
        </p:blipFill>
        <p:spPr>
          <a:xfrm>
            <a:off x="6262437" y="2410800"/>
            <a:ext cx="4644002" cy="3484673"/>
          </a:xfrm>
          <a:prstGeom prst="rect">
            <a:avLst/>
          </a:prstGeom>
        </p:spPr>
      </p:pic>
    </p:spTree>
    <p:extLst>
      <p:ext uri="{BB962C8B-B14F-4D97-AF65-F5344CB8AC3E}">
        <p14:creationId xmlns:p14="http://schemas.microsoft.com/office/powerpoint/2010/main" val="360699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arge skydiving group mid-air">
            <a:extLst>
              <a:ext uri="{FF2B5EF4-FFF2-40B4-BE49-F238E27FC236}">
                <a16:creationId xmlns:a16="http://schemas.microsoft.com/office/drawing/2014/main" id="{B3FA5865-DD83-1559-5935-53D964684C69}"/>
              </a:ext>
            </a:extLst>
          </p:cNvPr>
          <p:cNvPicPr>
            <a:picLocks noChangeAspect="1"/>
          </p:cNvPicPr>
          <p:nvPr/>
        </p:nvPicPr>
        <p:blipFill rotWithShape="1">
          <a:blip r:embed="rId2"/>
          <a:srcRect l="3702" r="2534"/>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AB908E-8859-81EE-4838-2AA9DB56F1BF}"/>
              </a:ext>
            </a:extLst>
          </p:cNvPr>
          <p:cNvSpPr>
            <a:spLocks noGrp="1"/>
          </p:cNvSpPr>
          <p:nvPr>
            <p:ph type="title"/>
          </p:nvPr>
        </p:nvSpPr>
        <p:spPr>
          <a:xfrm>
            <a:off x="7531610" y="365125"/>
            <a:ext cx="3822189" cy="1899912"/>
          </a:xfrm>
        </p:spPr>
        <p:txBody>
          <a:bodyPr>
            <a:normAutofit/>
          </a:bodyPr>
          <a:lstStyle/>
          <a:p>
            <a:r>
              <a:rPr lang="en-GB" sz="4000"/>
              <a:t>Violent and threatening behaviour</a:t>
            </a:r>
            <a:endParaRPr lang="en-AU" sz="4000"/>
          </a:p>
        </p:txBody>
      </p:sp>
      <p:sp>
        <p:nvSpPr>
          <p:cNvPr id="3" name="Content Placeholder 2">
            <a:extLst>
              <a:ext uri="{FF2B5EF4-FFF2-40B4-BE49-F238E27FC236}">
                <a16:creationId xmlns:a16="http://schemas.microsoft.com/office/drawing/2014/main" id="{F8D38738-25E0-357A-D7D3-E112704D1933}"/>
              </a:ext>
            </a:extLst>
          </p:cNvPr>
          <p:cNvSpPr>
            <a:spLocks noGrp="1"/>
          </p:cNvSpPr>
          <p:nvPr>
            <p:ph idx="1"/>
          </p:nvPr>
        </p:nvSpPr>
        <p:spPr>
          <a:xfrm>
            <a:off x="8172450" y="2434201"/>
            <a:ext cx="3181349" cy="3742762"/>
          </a:xfrm>
        </p:spPr>
        <p:txBody>
          <a:bodyPr>
            <a:noAutofit/>
          </a:bodyPr>
          <a:lstStyle/>
          <a:p>
            <a:pPr marL="0" indent="0">
              <a:buNone/>
            </a:pPr>
            <a:r>
              <a:rPr lang="en-GB" sz="1600" dirty="0"/>
              <a:t>Stay Calm</a:t>
            </a:r>
          </a:p>
          <a:p>
            <a:pPr marL="0" indent="0">
              <a:buNone/>
            </a:pPr>
            <a:r>
              <a:rPr lang="en-GB" sz="1600" dirty="0"/>
              <a:t>Assess the threat</a:t>
            </a:r>
          </a:p>
          <a:p>
            <a:pPr marL="0" indent="0">
              <a:buNone/>
            </a:pPr>
            <a:r>
              <a:rPr lang="en-GB" sz="1600" dirty="0"/>
              <a:t>Ensure personal safety</a:t>
            </a:r>
          </a:p>
          <a:p>
            <a:pPr marL="0" indent="0">
              <a:buNone/>
            </a:pPr>
            <a:r>
              <a:rPr lang="en-GB" sz="1600" dirty="0"/>
              <a:t>Avoid aggravation</a:t>
            </a:r>
          </a:p>
          <a:p>
            <a:pPr marL="0" indent="0">
              <a:buNone/>
            </a:pPr>
            <a:r>
              <a:rPr lang="en-GB" sz="1600" dirty="0"/>
              <a:t>Call for help</a:t>
            </a:r>
          </a:p>
          <a:p>
            <a:pPr marL="0" indent="0">
              <a:buNone/>
            </a:pPr>
            <a:r>
              <a:rPr lang="en-AU" sz="1600" dirty="0"/>
              <a:t>Maintain distance</a:t>
            </a:r>
          </a:p>
          <a:p>
            <a:pPr marL="0" indent="0">
              <a:buNone/>
            </a:pPr>
            <a:r>
              <a:rPr lang="en-AU" sz="1600" dirty="0"/>
              <a:t>Engage and actively listen</a:t>
            </a:r>
          </a:p>
          <a:p>
            <a:pPr marL="0" indent="0">
              <a:buNone/>
            </a:pPr>
            <a:r>
              <a:rPr lang="en-AU" sz="1600" dirty="0"/>
              <a:t>Use verbal de-escalation</a:t>
            </a:r>
          </a:p>
          <a:p>
            <a:pPr marL="0" indent="0">
              <a:buNone/>
            </a:pPr>
            <a:r>
              <a:rPr lang="en-AU" sz="1600" dirty="0"/>
              <a:t>Involve authorities</a:t>
            </a:r>
          </a:p>
          <a:p>
            <a:pPr marL="0" indent="0">
              <a:buNone/>
            </a:pPr>
            <a:r>
              <a:rPr lang="en-AU" sz="1600" dirty="0"/>
              <a:t>Document Incident</a:t>
            </a:r>
          </a:p>
          <a:p>
            <a:pPr marL="0" indent="0">
              <a:buNone/>
            </a:pPr>
            <a:r>
              <a:rPr lang="en-AU" sz="1600" dirty="0"/>
              <a:t>Follow organisational protocols</a:t>
            </a:r>
          </a:p>
          <a:p>
            <a:pPr marL="0" indent="0">
              <a:buNone/>
            </a:pPr>
            <a:r>
              <a:rPr lang="en-AU" sz="1600" dirty="0"/>
              <a:t>Support and reassurance</a:t>
            </a:r>
          </a:p>
        </p:txBody>
      </p:sp>
    </p:spTree>
    <p:extLst>
      <p:ext uri="{BB962C8B-B14F-4D97-AF65-F5344CB8AC3E}">
        <p14:creationId xmlns:p14="http://schemas.microsoft.com/office/powerpoint/2010/main" val="3157594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06E3-0A7E-2E4E-540A-208C6F190973}"/>
              </a:ext>
            </a:extLst>
          </p:cNvPr>
          <p:cNvSpPr>
            <a:spLocks noGrp="1"/>
          </p:cNvSpPr>
          <p:nvPr>
            <p:ph type="title"/>
          </p:nvPr>
        </p:nvSpPr>
        <p:spPr/>
        <p:txBody>
          <a:bodyPr/>
          <a:lstStyle/>
          <a:p>
            <a:r>
              <a:rPr lang="en-GB" dirty="0"/>
              <a:t>Threats to safety and security of facilities</a:t>
            </a:r>
            <a:endParaRPr lang="en-AU" dirty="0"/>
          </a:p>
        </p:txBody>
      </p:sp>
      <p:pic>
        <p:nvPicPr>
          <p:cNvPr id="4" name="Picture 3">
            <a:extLst>
              <a:ext uri="{FF2B5EF4-FFF2-40B4-BE49-F238E27FC236}">
                <a16:creationId xmlns:a16="http://schemas.microsoft.com/office/drawing/2014/main" id="{3D2BED00-7094-A2EC-5658-C7654E11D1E0}"/>
              </a:ext>
            </a:extLst>
          </p:cNvPr>
          <p:cNvPicPr>
            <a:picLocks noChangeAspect="1"/>
          </p:cNvPicPr>
          <p:nvPr/>
        </p:nvPicPr>
        <p:blipFill>
          <a:blip r:embed="rId2"/>
          <a:stretch>
            <a:fillRect/>
          </a:stretch>
        </p:blipFill>
        <p:spPr>
          <a:xfrm>
            <a:off x="541731" y="1296026"/>
            <a:ext cx="5518215" cy="5329473"/>
          </a:xfrm>
          <a:prstGeom prst="rect">
            <a:avLst/>
          </a:prstGeom>
        </p:spPr>
      </p:pic>
      <p:sp>
        <p:nvSpPr>
          <p:cNvPr id="5" name="Rectangle 4">
            <a:extLst>
              <a:ext uri="{FF2B5EF4-FFF2-40B4-BE49-F238E27FC236}">
                <a16:creationId xmlns:a16="http://schemas.microsoft.com/office/drawing/2014/main" id="{A6F19086-3BE8-D13E-3EBB-02464EC3AE84}"/>
              </a:ext>
            </a:extLst>
          </p:cNvPr>
          <p:cNvSpPr/>
          <p:nvPr/>
        </p:nvSpPr>
        <p:spPr>
          <a:xfrm>
            <a:off x="6781800" y="3455938"/>
            <a:ext cx="525780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5D</a:t>
            </a:r>
            <a:endParaRPr lang="en-AU" dirty="0"/>
          </a:p>
        </p:txBody>
      </p:sp>
      <p:sp>
        <p:nvSpPr>
          <p:cNvPr id="6" name="Oval 5">
            <a:extLst>
              <a:ext uri="{FF2B5EF4-FFF2-40B4-BE49-F238E27FC236}">
                <a16:creationId xmlns:a16="http://schemas.microsoft.com/office/drawing/2014/main" id="{D6AAD464-5484-ED93-2CFC-56D86C9C3ABE}"/>
              </a:ext>
            </a:extLst>
          </p:cNvPr>
          <p:cNvSpPr/>
          <p:nvPr/>
        </p:nvSpPr>
        <p:spPr>
          <a:xfrm>
            <a:off x="6096000" y="3217813"/>
            <a:ext cx="1504950" cy="1485900"/>
          </a:xfrm>
          <a:prstGeom prst="ellipse">
            <a:avLst/>
          </a:prstGeom>
          <a:solidFill>
            <a:srgbClr val="EA6B1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7" name="Rectangle 6" descr="Pencil">
            <a:extLst>
              <a:ext uri="{FF2B5EF4-FFF2-40B4-BE49-F238E27FC236}">
                <a16:creationId xmlns:a16="http://schemas.microsoft.com/office/drawing/2014/main" id="{B698F4E2-30A3-0B60-F217-5785B4494C5C}"/>
              </a:ext>
            </a:extLst>
          </p:cNvPr>
          <p:cNvSpPr/>
          <p:nvPr/>
        </p:nvSpPr>
        <p:spPr>
          <a:xfrm>
            <a:off x="6402846" y="3455938"/>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3773685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49F7F8-D5D7-F610-4C85-C44BBDEC2190}"/>
              </a:ext>
            </a:extLst>
          </p:cNvPr>
          <p:cNvSpPr>
            <a:spLocks noGrp="1"/>
          </p:cNvSpPr>
          <p:nvPr>
            <p:ph type="title"/>
          </p:nvPr>
        </p:nvSpPr>
        <p:spPr>
          <a:xfrm>
            <a:off x="411480" y="991443"/>
            <a:ext cx="4443154" cy="1087819"/>
          </a:xfrm>
        </p:spPr>
        <p:txBody>
          <a:bodyPr anchor="b">
            <a:normAutofit/>
          </a:bodyPr>
          <a:lstStyle/>
          <a:p>
            <a:r>
              <a:rPr lang="en-GB" sz="3400"/>
              <a:t>Emergency equipment</a:t>
            </a:r>
            <a:endParaRPr lang="en-AU" sz="3400"/>
          </a:p>
        </p:txBody>
      </p:sp>
      <p:sp>
        <p:nvSpPr>
          <p:cNvPr id="15" name="Rectangle 14">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CA9CB50-9C22-F9F1-DECA-066403EB8041}"/>
              </a:ext>
            </a:extLst>
          </p:cNvPr>
          <p:cNvSpPr>
            <a:spLocks noGrp="1"/>
          </p:cNvSpPr>
          <p:nvPr>
            <p:ph idx="1"/>
          </p:nvPr>
        </p:nvSpPr>
        <p:spPr>
          <a:xfrm>
            <a:off x="411480" y="2684095"/>
            <a:ext cx="4443154" cy="3492868"/>
          </a:xfrm>
        </p:spPr>
        <p:txBody>
          <a:bodyPr>
            <a:normAutofit/>
          </a:bodyPr>
          <a:lstStyle/>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S</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pecialised tools and resources are carefully selected and maintained to respond effectively to a wide range of emergencies.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F</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ires, power outages, or hazardous material incidents - emergency equipment ensures that the right resources are readily available to address the situation and protect participants, staff and visitors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endParaRPr lang="en-AU" sz="1800" dirty="0">
              <a:latin typeface="Helvetica" panose="020B0604020202020204" pitchFamily="34" charset="0"/>
              <a:cs typeface="Times New Roman" panose="02020603050405020304" pitchFamily="18" charset="0"/>
            </a:endParaRPr>
          </a:p>
          <a:p>
            <a:pPr marL="0" indent="0">
              <a:buNone/>
            </a:pPr>
            <a:endParaRPr lang="en-AU" sz="1800"/>
          </a:p>
        </p:txBody>
      </p:sp>
      <p:sp>
        <p:nvSpPr>
          <p:cNvPr id="5" name="TextBox 4">
            <a:extLst>
              <a:ext uri="{FF2B5EF4-FFF2-40B4-BE49-F238E27FC236}">
                <a16:creationId xmlns:a16="http://schemas.microsoft.com/office/drawing/2014/main" id="{47C2F191-BA07-7041-E1FF-2DC6D3B709B0}"/>
              </a:ext>
            </a:extLst>
          </p:cNvPr>
          <p:cNvSpPr txBox="1"/>
          <p:nvPr/>
        </p:nvSpPr>
        <p:spPr>
          <a:xfrm>
            <a:off x="5564674" y="1107443"/>
            <a:ext cx="6134487" cy="2200602"/>
          </a:xfrm>
          <a:prstGeom prst="rect">
            <a:avLst/>
          </a:prstGeom>
          <a:solidFill>
            <a:schemeClr val="accent2">
              <a:alpha val="63000"/>
            </a:schemeClr>
          </a:solidFill>
        </p:spPr>
        <p:txBody>
          <a:bodyPr wrap="square" numCol="2">
            <a:spAutoFit/>
          </a:bodyPr>
          <a:lstStyle/>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Fire Extinguishers</a:t>
            </a: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Fire Blankets</a:t>
            </a: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AEDs (automated external defibrillators)</a:t>
            </a: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Emergency Lighting</a:t>
            </a:r>
          </a:p>
          <a:p>
            <a:pPr defTabSz="530352">
              <a:spcAft>
                <a:spcPts val="600"/>
              </a:spcAft>
            </a:pPr>
            <a:endParaRPr lang="en-AU" sz="1600" kern="1200" dirty="0">
              <a:solidFill>
                <a:schemeClr val="tx1"/>
              </a:solidFill>
              <a:latin typeface="Helvetica" panose="020B0604020202020204" pitchFamily="34" charset="0"/>
              <a:ea typeface="+mn-ea"/>
              <a:cs typeface="Times New Roman" panose="02020603050405020304" pitchFamily="18" charset="0"/>
            </a:endParaRPr>
          </a:p>
          <a:p>
            <a:pPr defTabSz="530352">
              <a:spcAft>
                <a:spcPts val="600"/>
              </a:spcAft>
            </a:pPr>
            <a:endParaRPr lang="en-AU" sz="1600" kern="1200" dirty="0">
              <a:solidFill>
                <a:schemeClr val="tx1"/>
              </a:solidFill>
              <a:latin typeface="Helvetica" panose="020B0604020202020204" pitchFamily="34" charset="0"/>
              <a:ea typeface="+mn-ea"/>
              <a:cs typeface="Times New Roman" panose="02020603050405020304" pitchFamily="18" charset="0"/>
            </a:endParaRP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First Aid Kits</a:t>
            </a: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Emergency Signalling Devices</a:t>
            </a: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Thermal Blankets</a:t>
            </a: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Life Jackets</a:t>
            </a:r>
          </a:p>
          <a:p>
            <a:pPr defTabSz="530352">
              <a:spcAft>
                <a:spcPts val="600"/>
              </a:spcAft>
            </a:pPr>
            <a:r>
              <a:rPr lang="en-AU" sz="1600" kern="1200" dirty="0">
                <a:solidFill>
                  <a:schemeClr val="tx1"/>
                </a:solidFill>
                <a:latin typeface="Helvetica" panose="020B0604020202020204" pitchFamily="34" charset="0"/>
                <a:ea typeface="+mn-ea"/>
                <a:cs typeface="Times New Roman" panose="02020603050405020304" pitchFamily="18" charset="0"/>
              </a:rPr>
              <a:t>Emergency Communication Devices</a:t>
            </a:r>
            <a:endParaRPr lang="en-AU" sz="1600" dirty="0">
              <a:latin typeface="Helvetica"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BCFC3671-80CB-CC28-C23C-5177605D8C44}"/>
              </a:ext>
            </a:extLst>
          </p:cNvPr>
          <p:cNvSpPr/>
          <p:nvPr/>
        </p:nvSpPr>
        <p:spPr>
          <a:xfrm>
            <a:off x="5739846" y="4719354"/>
            <a:ext cx="6040674" cy="588522"/>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352">
              <a:spcAft>
                <a:spcPts val="600"/>
              </a:spcAft>
            </a:pPr>
            <a:r>
              <a:rPr lang="en-GB" sz="1600" kern="1200" dirty="0">
                <a:solidFill>
                  <a:schemeClr val="lt1"/>
                </a:solidFill>
                <a:latin typeface="+mn-lt"/>
                <a:ea typeface="+mn-ea"/>
                <a:cs typeface="+mn-cs"/>
              </a:rPr>
              <a:t>Complete Inquiry task 5E</a:t>
            </a:r>
            <a:endParaRPr lang="en-AU" sz="1600" dirty="0"/>
          </a:p>
        </p:txBody>
      </p:sp>
      <p:sp>
        <p:nvSpPr>
          <p:cNvPr id="7" name="Oval 6">
            <a:extLst>
              <a:ext uri="{FF2B5EF4-FFF2-40B4-BE49-F238E27FC236}">
                <a16:creationId xmlns:a16="http://schemas.microsoft.com/office/drawing/2014/main" id="{77F2E546-A23F-6EA4-E559-541B16F5F385}"/>
              </a:ext>
            </a:extLst>
          </p:cNvPr>
          <p:cNvSpPr/>
          <p:nvPr/>
        </p:nvSpPr>
        <p:spPr>
          <a:xfrm>
            <a:off x="5126060" y="4580552"/>
            <a:ext cx="877230" cy="866126"/>
          </a:xfrm>
          <a:prstGeom prst="ellipse">
            <a:avLst/>
          </a:prstGeom>
          <a:solidFill>
            <a:srgbClr val="EA6B1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8" name="Rectangle 7" descr="Pencil">
            <a:extLst>
              <a:ext uri="{FF2B5EF4-FFF2-40B4-BE49-F238E27FC236}">
                <a16:creationId xmlns:a16="http://schemas.microsoft.com/office/drawing/2014/main" id="{B9C2117F-6968-12BE-E3E0-5AF191BFEDBE}"/>
              </a:ext>
            </a:extLst>
          </p:cNvPr>
          <p:cNvSpPr/>
          <p:nvPr/>
        </p:nvSpPr>
        <p:spPr>
          <a:xfrm>
            <a:off x="5304919" y="4677877"/>
            <a:ext cx="519511" cy="550227"/>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17124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0476-6808-7217-E93E-C7D965E6BE90}"/>
              </a:ext>
            </a:extLst>
          </p:cNvPr>
          <p:cNvSpPr>
            <a:spLocks noGrp="1"/>
          </p:cNvSpPr>
          <p:nvPr>
            <p:ph type="title"/>
          </p:nvPr>
        </p:nvSpPr>
        <p:spPr>
          <a:xfrm>
            <a:off x="132156" y="88388"/>
            <a:ext cx="10515600" cy="1325563"/>
          </a:xfrm>
        </p:spPr>
        <p:txBody>
          <a:bodyPr/>
          <a:lstStyle/>
          <a:p>
            <a:r>
              <a:rPr lang="en-GB" dirty="0"/>
              <a:t>Communication Systems</a:t>
            </a:r>
            <a:endParaRPr lang="en-AU" dirty="0"/>
          </a:p>
        </p:txBody>
      </p:sp>
      <p:sp>
        <p:nvSpPr>
          <p:cNvPr id="3" name="Content Placeholder 2">
            <a:extLst>
              <a:ext uri="{FF2B5EF4-FFF2-40B4-BE49-F238E27FC236}">
                <a16:creationId xmlns:a16="http://schemas.microsoft.com/office/drawing/2014/main" id="{A9C67F22-52A4-A7CB-A87D-23A3CB0412A9}"/>
              </a:ext>
            </a:extLst>
          </p:cNvPr>
          <p:cNvSpPr>
            <a:spLocks noGrp="1"/>
          </p:cNvSpPr>
          <p:nvPr>
            <p:ph idx="1"/>
          </p:nvPr>
        </p:nvSpPr>
        <p:spPr>
          <a:xfrm>
            <a:off x="531393" y="1151177"/>
            <a:ext cx="10515600" cy="4351338"/>
          </a:xfrm>
        </p:spPr>
        <p:txBody>
          <a:bodyPr>
            <a:normAutofit/>
          </a:bodyPr>
          <a:lstStyle/>
          <a:p>
            <a:pPr marL="0" indent="0">
              <a:buNone/>
            </a:pPr>
            <a:r>
              <a:rPr lang="en-GB" sz="1600" dirty="0"/>
              <a:t>When </a:t>
            </a:r>
            <a:r>
              <a:rPr lang="en-AU" sz="1600" dirty="0">
                <a:solidFill>
                  <a:srgbClr val="000000"/>
                </a:solidFill>
                <a:effectLst/>
                <a:latin typeface="Helvetica" panose="020B0604020202020204" pitchFamily="34" charset="0"/>
                <a:ea typeface="Times New Roman" panose="02020603050405020304" pitchFamily="18" charset="0"/>
                <a:cs typeface="Arial" panose="020B0604020202020204" pitchFamily="34" charset="0"/>
              </a:rPr>
              <a:t>there's an emergency, it's really important to let the right people know as quickly as possible. Sometimes, you'll have to use different communication systems, like phones or radios to talk to others and emergency service.</a:t>
            </a:r>
            <a:endParaRPr lang="en-AU" sz="1600" dirty="0"/>
          </a:p>
        </p:txBody>
      </p:sp>
      <p:pic>
        <p:nvPicPr>
          <p:cNvPr id="4" name="Picture 3">
            <a:extLst>
              <a:ext uri="{FF2B5EF4-FFF2-40B4-BE49-F238E27FC236}">
                <a16:creationId xmlns:a16="http://schemas.microsoft.com/office/drawing/2014/main" id="{2A2C41AF-AF44-8273-9CF3-C3EF3C0CFCA1}"/>
              </a:ext>
            </a:extLst>
          </p:cNvPr>
          <p:cNvPicPr>
            <a:picLocks noChangeAspect="1"/>
          </p:cNvPicPr>
          <p:nvPr/>
        </p:nvPicPr>
        <p:blipFill>
          <a:blip r:embed="rId2"/>
          <a:stretch>
            <a:fillRect/>
          </a:stretch>
        </p:blipFill>
        <p:spPr>
          <a:xfrm>
            <a:off x="132156" y="2051184"/>
            <a:ext cx="6236749" cy="2755631"/>
          </a:xfrm>
          <a:prstGeom prst="rect">
            <a:avLst/>
          </a:prstGeom>
        </p:spPr>
      </p:pic>
      <p:pic>
        <p:nvPicPr>
          <p:cNvPr id="5" name="Picture 4">
            <a:extLst>
              <a:ext uri="{FF2B5EF4-FFF2-40B4-BE49-F238E27FC236}">
                <a16:creationId xmlns:a16="http://schemas.microsoft.com/office/drawing/2014/main" id="{4C2997B7-E4D5-3AAE-6514-1A7A4417B21D}"/>
              </a:ext>
            </a:extLst>
          </p:cNvPr>
          <p:cNvPicPr>
            <a:picLocks noChangeAspect="1"/>
          </p:cNvPicPr>
          <p:nvPr/>
        </p:nvPicPr>
        <p:blipFill>
          <a:blip r:embed="rId3"/>
          <a:stretch>
            <a:fillRect/>
          </a:stretch>
        </p:blipFill>
        <p:spPr>
          <a:xfrm>
            <a:off x="6491325" y="2051184"/>
            <a:ext cx="5312805" cy="4611016"/>
          </a:xfrm>
          <a:prstGeom prst="rect">
            <a:avLst/>
          </a:prstGeom>
        </p:spPr>
      </p:pic>
      <p:sp>
        <p:nvSpPr>
          <p:cNvPr id="6" name="Rectangle 5">
            <a:extLst>
              <a:ext uri="{FF2B5EF4-FFF2-40B4-BE49-F238E27FC236}">
                <a16:creationId xmlns:a16="http://schemas.microsoft.com/office/drawing/2014/main" id="{51B0F387-269F-42B8-F01A-0FCF16C0A332}"/>
              </a:ext>
            </a:extLst>
          </p:cNvPr>
          <p:cNvSpPr/>
          <p:nvPr/>
        </p:nvSpPr>
        <p:spPr>
          <a:xfrm>
            <a:off x="1145007" y="5502275"/>
            <a:ext cx="6513094"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5F&amp;G</a:t>
            </a:r>
            <a:endParaRPr lang="en-AU" dirty="0"/>
          </a:p>
        </p:txBody>
      </p:sp>
      <p:sp>
        <p:nvSpPr>
          <p:cNvPr id="7" name="Oval 6">
            <a:extLst>
              <a:ext uri="{FF2B5EF4-FFF2-40B4-BE49-F238E27FC236}">
                <a16:creationId xmlns:a16="http://schemas.microsoft.com/office/drawing/2014/main" id="{5A40E535-856B-85B1-D1AF-6A9CD3DD0D4E}"/>
              </a:ext>
            </a:extLst>
          </p:cNvPr>
          <p:cNvSpPr/>
          <p:nvPr/>
        </p:nvSpPr>
        <p:spPr>
          <a:xfrm>
            <a:off x="459206" y="5264150"/>
            <a:ext cx="1504950" cy="1485900"/>
          </a:xfrm>
          <a:prstGeom prst="ellipse">
            <a:avLst/>
          </a:prstGeom>
          <a:solidFill>
            <a:srgbClr val="EA6B1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8" name="Rectangle 7" descr="Pencil">
            <a:extLst>
              <a:ext uri="{FF2B5EF4-FFF2-40B4-BE49-F238E27FC236}">
                <a16:creationId xmlns:a16="http://schemas.microsoft.com/office/drawing/2014/main" id="{C682DDAC-7F1E-6917-FAA6-4495410A7DBB}"/>
              </a:ext>
            </a:extLst>
          </p:cNvPr>
          <p:cNvSpPr/>
          <p:nvPr/>
        </p:nvSpPr>
        <p:spPr>
          <a:xfrm>
            <a:off x="766052" y="5502275"/>
            <a:ext cx="891257" cy="943952"/>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3930899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7427E-8029-17C9-27F0-CA1D665FC796}"/>
              </a:ext>
            </a:extLst>
          </p:cNvPr>
          <p:cNvSpPr>
            <a:spLocks noGrp="1"/>
          </p:cNvSpPr>
          <p:nvPr>
            <p:ph type="title"/>
          </p:nvPr>
        </p:nvSpPr>
        <p:spPr>
          <a:xfrm>
            <a:off x="115744" y="82383"/>
            <a:ext cx="10515600" cy="1325563"/>
          </a:xfrm>
        </p:spPr>
        <p:txBody>
          <a:bodyPr/>
          <a:lstStyle/>
          <a:p>
            <a:r>
              <a:rPr lang="en-GB" dirty="0"/>
              <a:t>Exits and assembly points</a:t>
            </a:r>
            <a:endParaRPr lang="en-AU" dirty="0"/>
          </a:p>
        </p:txBody>
      </p:sp>
      <p:pic>
        <p:nvPicPr>
          <p:cNvPr id="4" name="Picture 3">
            <a:extLst>
              <a:ext uri="{FF2B5EF4-FFF2-40B4-BE49-F238E27FC236}">
                <a16:creationId xmlns:a16="http://schemas.microsoft.com/office/drawing/2014/main" id="{ACEBF66C-337E-11C7-4D0F-93AB35F8564B}"/>
              </a:ext>
            </a:extLst>
          </p:cNvPr>
          <p:cNvPicPr>
            <a:picLocks noChangeAspect="1"/>
          </p:cNvPicPr>
          <p:nvPr/>
        </p:nvPicPr>
        <p:blipFill>
          <a:blip r:embed="rId3"/>
          <a:stretch>
            <a:fillRect/>
          </a:stretch>
        </p:blipFill>
        <p:spPr>
          <a:xfrm>
            <a:off x="115744" y="1726783"/>
            <a:ext cx="3161103" cy="3928059"/>
          </a:xfrm>
          <a:prstGeom prst="rect">
            <a:avLst/>
          </a:prstGeom>
        </p:spPr>
      </p:pic>
      <p:pic>
        <p:nvPicPr>
          <p:cNvPr id="5" name="Picture 4">
            <a:extLst>
              <a:ext uri="{FF2B5EF4-FFF2-40B4-BE49-F238E27FC236}">
                <a16:creationId xmlns:a16="http://schemas.microsoft.com/office/drawing/2014/main" id="{EA482E10-2FA4-B088-A17E-9D165E8F333E}"/>
              </a:ext>
            </a:extLst>
          </p:cNvPr>
          <p:cNvPicPr>
            <a:picLocks noChangeAspect="1"/>
          </p:cNvPicPr>
          <p:nvPr/>
        </p:nvPicPr>
        <p:blipFill>
          <a:blip r:embed="rId4"/>
          <a:stretch>
            <a:fillRect/>
          </a:stretch>
        </p:blipFill>
        <p:spPr>
          <a:xfrm>
            <a:off x="3441827" y="1726783"/>
            <a:ext cx="3016259" cy="3873917"/>
          </a:xfrm>
          <a:prstGeom prst="rect">
            <a:avLst/>
          </a:prstGeom>
        </p:spPr>
      </p:pic>
    </p:spTree>
    <p:extLst>
      <p:ext uri="{BB962C8B-B14F-4D97-AF65-F5344CB8AC3E}">
        <p14:creationId xmlns:p14="http://schemas.microsoft.com/office/powerpoint/2010/main" val="3399378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6646FC9-C66D-4EC7-8310-0DD4ACC49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rgbClr val="DEDEDE"/>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CE2829-2C96-644B-F34B-A6250AAD84C4}"/>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en-US" sz="4000"/>
              <a:t>Communication during an emergency</a:t>
            </a:r>
          </a:p>
        </p:txBody>
      </p:sp>
      <p:sp>
        <p:nvSpPr>
          <p:cNvPr id="14" name="Rectangle: Rounded Corners 13">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pic>
        <p:nvPicPr>
          <p:cNvPr id="4" name="Picture 3">
            <a:extLst>
              <a:ext uri="{FF2B5EF4-FFF2-40B4-BE49-F238E27FC236}">
                <a16:creationId xmlns:a16="http://schemas.microsoft.com/office/drawing/2014/main" id="{D3740482-86A0-3959-C2F8-956309805478}"/>
              </a:ext>
            </a:extLst>
          </p:cNvPr>
          <p:cNvPicPr>
            <a:picLocks noChangeAspect="1"/>
          </p:cNvPicPr>
          <p:nvPr/>
        </p:nvPicPr>
        <p:blipFill>
          <a:blip r:embed="rId2"/>
          <a:stretch>
            <a:fillRect/>
          </a:stretch>
        </p:blipFill>
        <p:spPr>
          <a:xfrm>
            <a:off x="1647444" y="2139484"/>
            <a:ext cx="3072384" cy="4096512"/>
          </a:xfrm>
          <a:prstGeom prst="rect">
            <a:avLst/>
          </a:prstGeom>
          <a:solidFill>
            <a:schemeClr val="bg1"/>
          </a:solidFill>
        </p:spPr>
      </p:pic>
      <p:pic>
        <p:nvPicPr>
          <p:cNvPr id="5" name="Picture 4">
            <a:extLst>
              <a:ext uri="{FF2B5EF4-FFF2-40B4-BE49-F238E27FC236}">
                <a16:creationId xmlns:a16="http://schemas.microsoft.com/office/drawing/2014/main" id="{4AE194FA-C104-23FB-A1DA-B2847E136FCE}"/>
              </a:ext>
            </a:extLst>
          </p:cNvPr>
          <p:cNvPicPr>
            <a:picLocks noChangeAspect="1"/>
          </p:cNvPicPr>
          <p:nvPr/>
        </p:nvPicPr>
        <p:blipFill>
          <a:blip r:embed="rId3"/>
          <a:stretch>
            <a:fillRect/>
          </a:stretch>
        </p:blipFill>
        <p:spPr>
          <a:xfrm>
            <a:off x="6640441" y="2139484"/>
            <a:ext cx="4735850" cy="4096512"/>
          </a:xfrm>
          <a:prstGeom prst="rect">
            <a:avLst/>
          </a:prstGeom>
        </p:spPr>
      </p:pic>
    </p:spTree>
    <p:extLst>
      <p:ext uri="{BB962C8B-B14F-4D97-AF65-F5344CB8AC3E}">
        <p14:creationId xmlns:p14="http://schemas.microsoft.com/office/powerpoint/2010/main" val="2347299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9F35D2-E8AB-B5CE-E7F8-E42D09318115}"/>
              </a:ext>
            </a:extLst>
          </p:cNvPr>
          <p:cNvSpPr>
            <a:spLocks noGrp="1"/>
          </p:cNvSpPr>
          <p:nvPr>
            <p:ph type="title"/>
          </p:nvPr>
        </p:nvSpPr>
        <p:spPr>
          <a:xfrm>
            <a:off x="6513788" y="365125"/>
            <a:ext cx="4840010" cy="1807305"/>
          </a:xfrm>
        </p:spPr>
        <p:txBody>
          <a:bodyPr>
            <a:normAutofit/>
          </a:bodyPr>
          <a:lstStyle/>
          <a:p>
            <a:r>
              <a:rPr lang="en-GB" dirty="0"/>
              <a:t>Support and reassurance</a:t>
            </a:r>
            <a:endParaRPr lang="en-AU" dirty="0"/>
          </a:p>
        </p:txBody>
      </p:sp>
      <p:pic>
        <p:nvPicPr>
          <p:cNvPr id="5" name="Picture 4" descr="Hands moving forward">
            <a:extLst>
              <a:ext uri="{FF2B5EF4-FFF2-40B4-BE49-F238E27FC236}">
                <a16:creationId xmlns:a16="http://schemas.microsoft.com/office/drawing/2014/main" id="{3649B99F-E6FD-2B07-B506-6A20971CF3E9}"/>
              </a:ext>
            </a:extLst>
          </p:cNvPr>
          <p:cNvPicPr>
            <a:picLocks noChangeAspect="1"/>
          </p:cNvPicPr>
          <p:nvPr/>
        </p:nvPicPr>
        <p:blipFill rotWithShape="1">
          <a:blip r:embed="rId2"/>
          <a:srcRect l="5584" r="18608" b="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07AFE2B-222C-44A4-AE8F-9A971FEE8603}"/>
              </a:ext>
            </a:extLst>
          </p:cNvPr>
          <p:cNvSpPr>
            <a:spLocks noGrp="1"/>
          </p:cNvSpPr>
          <p:nvPr>
            <p:ph idx="1"/>
          </p:nvPr>
        </p:nvSpPr>
        <p:spPr>
          <a:xfrm>
            <a:off x="6513788" y="2333297"/>
            <a:ext cx="4840010" cy="3843666"/>
          </a:xfrm>
        </p:spPr>
        <p:txBody>
          <a:bodyPr>
            <a:noAutofit/>
          </a:bodyPr>
          <a:lstStyle/>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S</a:t>
            </a: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taying calm and composed is crucial. This helps people feel safe and reduces panic.</a:t>
            </a: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Use simple and clear language. </a:t>
            </a: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Avoid using complicated words or phrases that may confuse.</a:t>
            </a:r>
            <a:endParaRPr lang="en-AU" sz="1600" dirty="0">
              <a:effectLst/>
              <a:latin typeface="Times New Roman" panose="02020603050405020304" pitchFamily="18" charset="0"/>
              <a:ea typeface="Times New Roman" panose="02020603050405020304" pitchFamily="18" charset="0"/>
            </a:endParaRP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Pay close attention to what people are saying and show empathy. </a:t>
            </a: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Providing regular updates keeps everyone informed and reduces anxiety. </a:t>
            </a: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Non-verbal signals like hand gestures and maintaining eye contact convey reassurance. </a:t>
            </a:r>
          </a:p>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S</a:t>
            </a: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howing understanding of people's emotions and concerns creates a more caring environment.</a:t>
            </a: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Being honest and open builds trust during emergencies.</a:t>
            </a:r>
            <a:endParaRPr lang="en-AU" sz="1600" dirty="0"/>
          </a:p>
        </p:txBody>
      </p:sp>
    </p:spTree>
    <p:extLst>
      <p:ext uri="{BB962C8B-B14F-4D97-AF65-F5344CB8AC3E}">
        <p14:creationId xmlns:p14="http://schemas.microsoft.com/office/powerpoint/2010/main" val="669149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2F0967-9A0B-CF48-672A-6C9A15897B6A}"/>
              </a:ext>
            </a:extLst>
          </p:cNvPr>
          <p:cNvSpPr>
            <a:spLocks noGrp="1"/>
          </p:cNvSpPr>
          <p:nvPr>
            <p:ph type="title"/>
          </p:nvPr>
        </p:nvSpPr>
        <p:spPr>
          <a:xfrm>
            <a:off x="322837" y="200689"/>
            <a:ext cx="5458838" cy="1325563"/>
          </a:xfrm>
        </p:spPr>
        <p:txBody>
          <a:bodyPr>
            <a:normAutofit/>
          </a:bodyPr>
          <a:lstStyle/>
          <a:p>
            <a:r>
              <a:rPr lang="en-GB" dirty="0"/>
              <a:t>Debriefing and reporting</a:t>
            </a:r>
            <a:endParaRPr lang="en-AU" dirty="0"/>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6958CD0C-D960-1E59-1B84-857555B4260D}"/>
              </a:ext>
            </a:extLst>
          </p:cNvPr>
          <p:cNvPicPr>
            <a:picLocks noChangeAspect="1"/>
          </p:cNvPicPr>
          <p:nvPr/>
        </p:nvPicPr>
        <p:blipFill>
          <a:blip r:embed="rId2"/>
          <a:stretch>
            <a:fillRect/>
          </a:stretch>
        </p:blipFill>
        <p:spPr>
          <a:xfrm>
            <a:off x="2766822" y="2946959"/>
            <a:ext cx="7402235" cy="394169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77C2DDE5-6A6E-BBA0-EF60-BB221559470F}"/>
              </a:ext>
            </a:extLst>
          </p:cNvPr>
          <p:cNvSpPr>
            <a:spLocks noGrp="1"/>
          </p:cNvSpPr>
          <p:nvPr>
            <p:ph idx="1"/>
          </p:nvPr>
        </p:nvSpPr>
        <p:spPr>
          <a:xfrm>
            <a:off x="4480297" y="988523"/>
            <a:ext cx="5458838" cy="2158932"/>
          </a:xfrm>
        </p:spPr>
        <p:txBody>
          <a:bodyPr>
            <a:normAutofit/>
          </a:bodyPr>
          <a:lstStyle/>
          <a:p>
            <a:pPr marL="0" indent="0">
              <a:buNone/>
            </a:pPr>
            <a:r>
              <a:rPr lang="en-GB" dirty="0"/>
              <a:t>Debriefing is an in-depth discussion of what happened during an incident. Encouraging reflection and learning from experience, so things can be done better in the future.</a:t>
            </a:r>
          </a:p>
          <a:p>
            <a:pPr marL="0" indent="0">
              <a:buNone/>
            </a:pPr>
            <a:endParaRPr lang="en-AU" dirty="0"/>
          </a:p>
        </p:txBody>
      </p:sp>
    </p:spTree>
    <p:extLst>
      <p:ext uri="{BB962C8B-B14F-4D97-AF65-F5344CB8AC3E}">
        <p14:creationId xmlns:p14="http://schemas.microsoft.com/office/powerpoint/2010/main" val="283015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AE3D-90E5-FF19-F4FB-6FA7230352B4}"/>
              </a:ext>
            </a:extLst>
          </p:cNvPr>
          <p:cNvSpPr>
            <a:spLocks noGrp="1"/>
          </p:cNvSpPr>
          <p:nvPr>
            <p:ph type="title"/>
          </p:nvPr>
        </p:nvSpPr>
        <p:spPr>
          <a:xfrm>
            <a:off x="838200" y="365125"/>
            <a:ext cx="4106779" cy="1325563"/>
          </a:xfrm>
        </p:spPr>
        <p:txBody>
          <a:bodyPr/>
          <a:lstStyle/>
          <a:p>
            <a:r>
              <a:rPr lang="en-GB" dirty="0"/>
              <a:t>Reporting Requirements </a:t>
            </a:r>
            <a:endParaRPr lang="en-AU" dirty="0"/>
          </a:p>
        </p:txBody>
      </p:sp>
      <p:pic>
        <p:nvPicPr>
          <p:cNvPr id="4" name="Picture 3">
            <a:extLst>
              <a:ext uri="{FF2B5EF4-FFF2-40B4-BE49-F238E27FC236}">
                <a16:creationId xmlns:a16="http://schemas.microsoft.com/office/drawing/2014/main" id="{E7A688C7-8D30-3AE9-5658-1DCCE04EB006}"/>
              </a:ext>
            </a:extLst>
          </p:cNvPr>
          <p:cNvPicPr>
            <a:picLocks noChangeAspect="1"/>
          </p:cNvPicPr>
          <p:nvPr/>
        </p:nvPicPr>
        <p:blipFill>
          <a:blip r:embed="rId2"/>
          <a:stretch>
            <a:fillRect/>
          </a:stretch>
        </p:blipFill>
        <p:spPr>
          <a:xfrm>
            <a:off x="5942961" y="182562"/>
            <a:ext cx="5767917" cy="6492875"/>
          </a:xfrm>
          <a:prstGeom prst="rect">
            <a:avLst/>
          </a:prstGeom>
        </p:spPr>
      </p:pic>
      <p:pic>
        <p:nvPicPr>
          <p:cNvPr id="5" name="Picture 4">
            <a:extLst>
              <a:ext uri="{FF2B5EF4-FFF2-40B4-BE49-F238E27FC236}">
                <a16:creationId xmlns:a16="http://schemas.microsoft.com/office/drawing/2014/main" id="{376B0C27-1022-CC98-F3FA-66392384DF85}"/>
              </a:ext>
            </a:extLst>
          </p:cNvPr>
          <p:cNvPicPr>
            <a:picLocks noChangeAspect="1"/>
          </p:cNvPicPr>
          <p:nvPr/>
        </p:nvPicPr>
        <p:blipFill>
          <a:blip r:embed="rId3"/>
          <a:stretch>
            <a:fillRect/>
          </a:stretch>
        </p:blipFill>
        <p:spPr>
          <a:xfrm>
            <a:off x="1450557" y="1982704"/>
            <a:ext cx="3419475" cy="4552950"/>
          </a:xfrm>
          <a:prstGeom prst="rect">
            <a:avLst/>
          </a:prstGeom>
        </p:spPr>
      </p:pic>
    </p:spTree>
    <p:extLst>
      <p:ext uri="{BB962C8B-B14F-4D97-AF65-F5344CB8AC3E}">
        <p14:creationId xmlns:p14="http://schemas.microsoft.com/office/powerpoint/2010/main" val="421373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A1599-B2A7-AE4E-C24A-F27C72FED500}"/>
              </a:ext>
            </a:extLst>
          </p:cNvPr>
          <p:cNvSpPr>
            <a:spLocks noGrp="1"/>
          </p:cNvSpPr>
          <p:nvPr>
            <p:ph type="title"/>
          </p:nvPr>
        </p:nvSpPr>
        <p:spPr>
          <a:xfrm>
            <a:off x="62163" y="0"/>
            <a:ext cx="10515600" cy="1325563"/>
          </a:xfrm>
        </p:spPr>
        <p:txBody>
          <a:bodyPr/>
          <a:lstStyle/>
          <a:p>
            <a:r>
              <a:rPr lang="en-GB" dirty="0"/>
              <a:t>Incident Reports</a:t>
            </a:r>
            <a:endParaRPr lang="en-AU" dirty="0"/>
          </a:p>
        </p:txBody>
      </p:sp>
      <p:sp>
        <p:nvSpPr>
          <p:cNvPr id="3" name="Content Placeholder 2">
            <a:extLst>
              <a:ext uri="{FF2B5EF4-FFF2-40B4-BE49-F238E27FC236}">
                <a16:creationId xmlns:a16="http://schemas.microsoft.com/office/drawing/2014/main" id="{DBBF965B-D00B-FC0A-EC7E-69843033A3AA}"/>
              </a:ext>
            </a:extLst>
          </p:cNvPr>
          <p:cNvSpPr>
            <a:spLocks noGrp="1"/>
          </p:cNvSpPr>
          <p:nvPr>
            <p:ph idx="1"/>
          </p:nvPr>
        </p:nvSpPr>
        <p:spPr>
          <a:xfrm>
            <a:off x="62163" y="1055604"/>
            <a:ext cx="10515600" cy="713038"/>
          </a:xfrm>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In Australia, written incident reports typically follow a specific format to ensure all essential information is included. The key inclusions in these reports are:</a:t>
            </a:r>
            <a:endParaRPr lang="en-AU" sz="1800" dirty="0">
              <a:effectLst/>
              <a:latin typeface="Times New Roman" panose="02020603050405020304" pitchFamily="18" charset="0"/>
              <a:ea typeface="Times New Roman" panose="02020603050405020304" pitchFamily="18" charset="0"/>
            </a:endParaRPr>
          </a:p>
          <a:p>
            <a:endParaRPr lang="en-AU" dirty="0"/>
          </a:p>
        </p:txBody>
      </p:sp>
      <p:pic>
        <p:nvPicPr>
          <p:cNvPr id="4" name="Picture 3">
            <a:extLst>
              <a:ext uri="{FF2B5EF4-FFF2-40B4-BE49-F238E27FC236}">
                <a16:creationId xmlns:a16="http://schemas.microsoft.com/office/drawing/2014/main" id="{3237BF20-1149-CD06-0250-724F99C1EC28}"/>
              </a:ext>
            </a:extLst>
          </p:cNvPr>
          <p:cNvPicPr>
            <a:picLocks noChangeAspect="1"/>
          </p:cNvPicPr>
          <p:nvPr/>
        </p:nvPicPr>
        <p:blipFill>
          <a:blip r:embed="rId2"/>
          <a:stretch>
            <a:fillRect/>
          </a:stretch>
        </p:blipFill>
        <p:spPr>
          <a:xfrm>
            <a:off x="-8759" y="1657451"/>
            <a:ext cx="3088843" cy="3912295"/>
          </a:xfrm>
          <a:prstGeom prst="rect">
            <a:avLst/>
          </a:prstGeom>
        </p:spPr>
      </p:pic>
      <p:pic>
        <p:nvPicPr>
          <p:cNvPr id="5" name="Picture 4">
            <a:extLst>
              <a:ext uri="{FF2B5EF4-FFF2-40B4-BE49-F238E27FC236}">
                <a16:creationId xmlns:a16="http://schemas.microsoft.com/office/drawing/2014/main" id="{0830A7E1-2F04-E1F2-55AC-DDFE0F042D7A}"/>
              </a:ext>
            </a:extLst>
          </p:cNvPr>
          <p:cNvPicPr>
            <a:picLocks noChangeAspect="1"/>
          </p:cNvPicPr>
          <p:nvPr/>
        </p:nvPicPr>
        <p:blipFill>
          <a:blip r:embed="rId3"/>
          <a:stretch>
            <a:fillRect/>
          </a:stretch>
        </p:blipFill>
        <p:spPr>
          <a:xfrm>
            <a:off x="3078667" y="1768643"/>
            <a:ext cx="2970058" cy="3696470"/>
          </a:xfrm>
          <a:prstGeom prst="rect">
            <a:avLst/>
          </a:prstGeom>
        </p:spPr>
      </p:pic>
      <p:pic>
        <p:nvPicPr>
          <p:cNvPr id="6" name="Picture 5">
            <a:extLst>
              <a:ext uri="{FF2B5EF4-FFF2-40B4-BE49-F238E27FC236}">
                <a16:creationId xmlns:a16="http://schemas.microsoft.com/office/drawing/2014/main" id="{273834C6-43F7-1781-14BB-A5D7E6DD9EDC}"/>
              </a:ext>
            </a:extLst>
          </p:cNvPr>
          <p:cNvPicPr>
            <a:picLocks noChangeAspect="1"/>
          </p:cNvPicPr>
          <p:nvPr/>
        </p:nvPicPr>
        <p:blipFill>
          <a:blip r:embed="rId4"/>
          <a:stretch>
            <a:fillRect/>
          </a:stretch>
        </p:blipFill>
        <p:spPr>
          <a:xfrm>
            <a:off x="6686062" y="2303380"/>
            <a:ext cx="3713496" cy="2480528"/>
          </a:xfrm>
          <a:prstGeom prst="rect">
            <a:avLst/>
          </a:prstGeom>
        </p:spPr>
      </p:pic>
      <p:sp>
        <p:nvSpPr>
          <p:cNvPr id="7" name="Rectangle 6">
            <a:extLst>
              <a:ext uri="{FF2B5EF4-FFF2-40B4-BE49-F238E27FC236}">
                <a16:creationId xmlns:a16="http://schemas.microsoft.com/office/drawing/2014/main" id="{5693AC2F-9D25-C0E7-3825-D88854B1D10F}"/>
              </a:ext>
            </a:extLst>
          </p:cNvPr>
          <p:cNvSpPr/>
          <p:nvPr/>
        </p:nvSpPr>
        <p:spPr>
          <a:xfrm>
            <a:off x="6868026" y="5465112"/>
            <a:ext cx="5257800" cy="1009650"/>
          </a:xfrm>
          <a:prstGeom prst="rect">
            <a:avLst/>
          </a:prstGeom>
          <a:solidFill>
            <a:srgbClr val="EA6B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Reflection Bank </a:t>
            </a:r>
            <a:r>
              <a:rPr lang="en-GB"/>
              <a:t>Set B</a:t>
            </a:r>
            <a:endParaRPr lang="en-AU" dirty="0"/>
          </a:p>
        </p:txBody>
      </p:sp>
      <p:sp>
        <p:nvSpPr>
          <p:cNvPr id="8" name="Oval 7">
            <a:extLst>
              <a:ext uri="{FF2B5EF4-FFF2-40B4-BE49-F238E27FC236}">
                <a16:creationId xmlns:a16="http://schemas.microsoft.com/office/drawing/2014/main" id="{7A07501F-A22B-5CB4-98B8-D9AD6EECA91B}"/>
              </a:ext>
            </a:extLst>
          </p:cNvPr>
          <p:cNvSpPr/>
          <p:nvPr/>
        </p:nvSpPr>
        <p:spPr>
          <a:xfrm>
            <a:off x="6167510" y="5226987"/>
            <a:ext cx="1504950" cy="1485900"/>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9" name="Rectangle 8" descr="Pencil">
            <a:extLst>
              <a:ext uri="{FF2B5EF4-FFF2-40B4-BE49-F238E27FC236}">
                <a16:creationId xmlns:a16="http://schemas.microsoft.com/office/drawing/2014/main" id="{FE6A42C4-30AD-3FCE-419F-49DC1D269A08}"/>
              </a:ext>
            </a:extLst>
          </p:cNvPr>
          <p:cNvSpPr/>
          <p:nvPr/>
        </p:nvSpPr>
        <p:spPr>
          <a:xfrm>
            <a:off x="6555246" y="5465112"/>
            <a:ext cx="891257" cy="943952"/>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196147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597</Words>
  <Application>Microsoft Macintosh PowerPoint</Application>
  <PresentationFormat>Widescreen</PresentationFormat>
  <Paragraphs>80</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Arial Black</vt:lpstr>
      <vt:lpstr>Avenir Next LT Pro</vt:lpstr>
      <vt:lpstr>Calibri</vt:lpstr>
      <vt:lpstr>Calibri Light</vt:lpstr>
      <vt:lpstr>Helvetica</vt:lpstr>
      <vt:lpstr>Times New Roman</vt:lpstr>
      <vt:lpstr>Office Theme</vt:lpstr>
      <vt:lpstr>SISXEMR003 Respond to emergency situations. </vt:lpstr>
      <vt:lpstr>Equipment Failure</vt:lpstr>
      <vt:lpstr>Participant response and panic</vt:lpstr>
      <vt:lpstr>Medical and accident events</vt:lpstr>
      <vt:lpstr>Violent and threatening behaviour</vt:lpstr>
      <vt:lpstr>Threats to safety and security of facilities</vt:lpstr>
      <vt:lpstr>Emergency equipment</vt:lpstr>
      <vt:lpstr>Communication Systems</vt:lpstr>
      <vt:lpstr>Exits and assembly points</vt:lpstr>
      <vt:lpstr>Communication during an emergency</vt:lpstr>
      <vt:lpstr>Support and reassurance</vt:lpstr>
      <vt:lpstr>Debriefing and reporting</vt:lpstr>
      <vt:lpstr>Reporting Requirements </vt:lpstr>
      <vt:lpstr>Incident Reports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SISXEMR003 Respond to emergency situations. </dc:title>
  <dc:creator>Damian Manfre</dc:creator>
  <cp:lastModifiedBy>Joshua Miller</cp:lastModifiedBy>
  <cp:revision>3</cp:revision>
  <dcterms:created xsi:type="dcterms:W3CDTF">2023-11-13T05:12:32Z</dcterms:created>
  <dcterms:modified xsi:type="dcterms:W3CDTF">2023-11-30T19:52:17Z</dcterms:modified>
</cp:coreProperties>
</file>