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081D91-E76C-462C-91B3-F69D55D112B9}">
          <p14:sldIdLst>
            <p14:sldId id="256"/>
            <p14:sldId id="257"/>
            <p14:sldId id="258"/>
            <p14:sldId id="259"/>
            <p14:sldId id="260"/>
            <p14:sldId id="261"/>
            <p14:sldId id="262"/>
            <p14:sldId id="263"/>
            <p14:sldId id="264"/>
            <p14:sldId id="265"/>
            <p14:sldId id="266"/>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76"/>
    <a:srgbClr val="3979AC"/>
    <a:srgbClr val="D40F8C"/>
    <a:srgbClr val="EA6B14"/>
    <a:srgbClr val="F99E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4660"/>
  </p:normalViewPr>
  <p:slideViewPr>
    <p:cSldViewPr snapToGrid="0">
      <p:cViewPr varScale="1">
        <p:scale>
          <a:sx n="89" d="100"/>
          <a:sy n="89" d="100"/>
        </p:scale>
        <p:origin x="168"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CD88-49EC-2A9F-A8FE-DE2A6E6D9E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C1DFAE5D-F4D6-E4AA-822A-D9250D277E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8EBC3EC-EA84-3434-E85C-46940AD2751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9B219517-62FD-5C92-CB84-664861F2BDB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74ACBEF-CD51-57C9-C3E6-24D276BDFF63}"/>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342552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B739-9849-4FAA-C0B6-F9CD023911E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A92518B-17DA-5102-7D5C-363E7CD052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7698D4E-FF84-D7DB-8969-14C18BBE6CE6}"/>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03ED5E80-A92B-7030-4239-DB891A42AD7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9A53C7C-7BEB-EE44-2116-8CBB311B3029}"/>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794653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F946-F58B-E122-D48F-A1FAFE76EF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E252582F-5B33-18D7-8A9C-0DE32B4F45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E89832-F330-DD7F-2ABE-1A304D0844E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416AD0E9-8221-565C-C6D8-2403BA631B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C6A9C64-27D6-2428-78D7-D71FAA066DC0}"/>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140968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1DF8-6ADC-4F7D-04D6-130383FDF09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2E12AD3-BFD8-B940-0A8F-F294780AC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9F09ACB-817A-EC6A-0889-6638FC5D42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931B1D-09E8-82C4-115D-0F659E312C41}"/>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65A9D182-9F9A-5D5D-8ED4-D75E139CC0A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0343B37-6DF8-5039-19E5-48C88E7F705F}"/>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818400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DD503-0F37-C31B-D173-A57B174297A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802AFD-067E-9115-B39F-33C1BF393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A8319-8EFE-D46C-DC22-527E8A4886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B19D64D-32B7-36F8-B4DF-1B8C28CD6F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8034-1138-E15C-0D96-3762908CA8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0814F42C-81CD-9690-296D-6D8A59B2FB41}"/>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8" name="Footer Placeholder 7">
            <a:extLst>
              <a:ext uri="{FF2B5EF4-FFF2-40B4-BE49-F238E27FC236}">
                <a16:creationId xmlns:a16="http://schemas.microsoft.com/office/drawing/2014/main" id="{5A674782-381F-6618-A957-B83CD11B664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0857FB7-1522-C77C-E813-E43B526235AA}"/>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733027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AF16-8D3F-3935-FE9F-44C6F97ABAE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2E94BE5-DA80-17BE-E120-38BAA716DFCB}"/>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4" name="Footer Placeholder 3">
            <a:extLst>
              <a:ext uri="{FF2B5EF4-FFF2-40B4-BE49-F238E27FC236}">
                <a16:creationId xmlns:a16="http://schemas.microsoft.com/office/drawing/2014/main" id="{4F0A13A9-7A07-C926-34FD-E3C832C2B0E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1599668D-9A33-CB9D-D391-629801B3021F}"/>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58797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41665-E823-58C5-F7EF-C382CF77A50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3" name="Footer Placeholder 2">
            <a:extLst>
              <a:ext uri="{FF2B5EF4-FFF2-40B4-BE49-F238E27FC236}">
                <a16:creationId xmlns:a16="http://schemas.microsoft.com/office/drawing/2014/main" id="{6F1F2AA3-CDC9-D6E6-B0C4-DEBE451934D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152B74BF-8A58-C858-6A7F-D7F896CD315B}"/>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2593244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C8E9F-EF43-DF40-C961-A3C97798DB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FA3C050-A914-6E34-B2BD-4015A459AF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C806D0F-694F-A3A7-692D-4BF92C900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0FFBF-B986-5388-89C9-D1B91DE4B34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2BF08EAC-1DA4-A7E8-3AB9-2C3D7959B09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FF92C0D-3085-39CD-F3E0-82F69854007E}"/>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2566315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7DF0-152A-586E-7138-0FE8F6BAF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245A720-88EB-753F-5E9A-C242AA30B6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4988227-7293-EAD3-A3AF-9C4AE8624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1EA905-D601-BF1E-0BD9-0F95132691D9}"/>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E8F8C682-D751-4C9E-0374-810E0D86260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A800312-677B-B8FD-FAA6-EDC4952A861B}"/>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640616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0E58-3F78-2A30-9DC3-1AA15D62A5A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A1F4278-4644-425A-2EAC-2E8AF42362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1A9FE0-10DE-DCB5-EE8A-13AC99F36EF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CB664766-E460-DAE2-0BC2-9D321612BE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23257AD-213F-DEC3-1021-6A3227379484}"/>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044967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94DF4-A5CF-03C8-C304-17A4C17ACD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09E39B9-4204-B02A-71E6-49B41FCF4D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E6B3C24-B48E-973D-97B6-8E747A39C230}"/>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5BC639C4-298F-E41E-F6C2-14CEDFEA56C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0C8365-CD34-C614-AFCB-CBA134D231D5}"/>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065429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F9F740-786A-32E1-7315-32FEEAF85F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305D6A3-3D93-12E7-DE6E-365A8B3285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49AC3E5-F267-9728-8F75-4E9E4D5E43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40F2197C-3D7B-BEF9-A878-EF39949878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19AB13A8-E620-F14C-BF6D-E019CF805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1A0E8-B179-4D5F-A21B-E98C0EFD99E3}" type="slidenum">
              <a:rPr lang="en-AU" smtClean="0"/>
              <a:t>‹#›</a:t>
            </a:fld>
            <a:endParaRPr lang="en-AU"/>
          </a:p>
        </p:txBody>
      </p:sp>
    </p:spTree>
    <p:extLst>
      <p:ext uri="{BB962C8B-B14F-4D97-AF65-F5344CB8AC3E}">
        <p14:creationId xmlns:p14="http://schemas.microsoft.com/office/powerpoint/2010/main" val="3628443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0B7D-884E-F74C-E571-D77E260DC9FE}"/>
              </a:ext>
            </a:extLst>
          </p:cNvPr>
          <p:cNvSpPr>
            <a:spLocks noGrp="1"/>
          </p:cNvSpPr>
          <p:nvPr>
            <p:ph type="ctrTitle"/>
          </p:nvPr>
        </p:nvSpPr>
        <p:spPr/>
        <p:txBody>
          <a:bodyPr>
            <a:normAutofit/>
          </a:bodyPr>
          <a:lstStyle/>
          <a:p>
            <a:pPr marL="121920"/>
            <a:r>
              <a:rPr lang="en-US" sz="3200" b="1" dirty="0">
                <a:solidFill>
                  <a:schemeClr val="bg1"/>
                </a:solidFill>
                <a:effectLst/>
                <a:latin typeface="Helvetica" panose="020B0604020202020204" pitchFamily="34" charset="0"/>
                <a:ea typeface="Cambria" panose="02040503050406030204" pitchFamily="18" charset="0"/>
                <a:cs typeface="Times New Roman" panose="02020603050405020304" pitchFamily="18" charset="0"/>
              </a:rPr>
              <a:t>SISXEMR003</a:t>
            </a:r>
            <a:br>
              <a:rPr lang="en-AU" sz="3200" dirty="0">
                <a:solidFill>
                  <a:schemeClr val="bg1"/>
                </a:solidFill>
                <a:effectLst/>
                <a:latin typeface="Arial Black" panose="020B0A04020102020204" pitchFamily="34" charset="0"/>
                <a:ea typeface="Cambria" panose="02040503050406030204" pitchFamily="18" charset="0"/>
                <a:cs typeface="Times New Roman" panose="02020603050405020304" pitchFamily="18" charset="0"/>
              </a:rPr>
            </a:br>
            <a:r>
              <a:rPr lang="en-AU" sz="3200" b="1"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Respond to emergency situations. </a:t>
            </a:r>
            <a:endParaRPr lang="en-AU" sz="3200" dirty="0">
              <a:solidFill>
                <a:schemeClr val="bg1"/>
              </a:solidFill>
            </a:endParaRPr>
          </a:p>
        </p:txBody>
      </p:sp>
      <p:sp>
        <p:nvSpPr>
          <p:cNvPr id="3" name="Subtitle 2">
            <a:extLst>
              <a:ext uri="{FF2B5EF4-FFF2-40B4-BE49-F238E27FC236}">
                <a16:creationId xmlns:a16="http://schemas.microsoft.com/office/drawing/2014/main" id="{DCA23719-02DF-5ABD-D9B7-4D029323513C}"/>
              </a:ext>
            </a:extLst>
          </p:cNvPr>
          <p:cNvSpPr>
            <a:spLocks noGrp="1"/>
          </p:cNvSpPr>
          <p:nvPr>
            <p:ph type="subTitle" idx="1"/>
          </p:nvPr>
        </p:nvSpPr>
        <p:spPr>
          <a:solidFill>
            <a:schemeClr val="tx2">
              <a:alpha val="30000"/>
            </a:schemeClr>
          </a:solidFill>
        </p:spPr>
        <p:txBody>
          <a:bodyPr>
            <a:normAutofit/>
          </a:bodyPr>
          <a:lstStyle/>
          <a:p>
            <a:pPr algn="just"/>
            <a:r>
              <a:rPr lang="en-US" sz="1800" dirty="0">
                <a:solidFill>
                  <a:schemeClr val="bg1"/>
                </a:solidFill>
                <a:effectLst/>
                <a:latin typeface="Helvetica" panose="020B0604020202020204" pitchFamily="34" charset="0"/>
                <a:ea typeface="Cambria" panose="02040503050406030204" pitchFamily="18" charset="0"/>
                <a:cs typeface="Times New Roman" panose="02020603050405020304" pitchFamily="18" charset="0"/>
              </a:rPr>
              <a:t>Emergencies can happen anytime, anywhere. They don't care where you are or what you're doing. That's why it's so important to have the right skills and know-how to deal with them, whether it's a fire, an accident, or bad weather.</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solidFill>
                <a:schemeClr val="bg1"/>
              </a:solidFill>
              <a:effectLst/>
              <a:latin typeface="Times New Roman" panose="02020603050405020304" pitchFamily="18" charset="0"/>
              <a:ea typeface="Times New Roman" panose="02020603050405020304" pitchFamily="18" charset="0"/>
            </a:endParaRPr>
          </a:p>
          <a:p>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When there's an emergency, the most important thing is to keep everyone safe – whether they're participants, clients, or visitors.</a:t>
            </a:r>
            <a:endParaRPr lang="en-AU" dirty="0">
              <a:solidFill>
                <a:schemeClr val="bg1"/>
              </a:solidFill>
            </a:endParaRPr>
          </a:p>
        </p:txBody>
      </p:sp>
      <p:sp>
        <p:nvSpPr>
          <p:cNvPr id="4" name="Title 1">
            <a:extLst>
              <a:ext uri="{FF2B5EF4-FFF2-40B4-BE49-F238E27FC236}">
                <a16:creationId xmlns:a16="http://schemas.microsoft.com/office/drawing/2014/main" id="{34EEF207-B5C2-80B9-3B6B-0F7C6817E731}"/>
              </a:ext>
            </a:extLst>
          </p:cNvPr>
          <p:cNvSpPr txBox="1">
            <a:spLocks/>
          </p:cNvSpPr>
          <p:nvPr/>
        </p:nvSpPr>
        <p:spPr>
          <a:xfrm>
            <a:off x="6096000" y="-1646857"/>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3200" b="1" dirty="0">
                <a:solidFill>
                  <a:schemeClr val="bg1"/>
                </a:solidFill>
                <a:latin typeface="Helvetica" panose="020B0604020202020204" pitchFamily="34" charset="0"/>
                <a:ea typeface="Cambria" panose="02040503050406030204" pitchFamily="18" charset="0"/>
                <a:cs typeface="Times New Roman" panose="02020603050405020304" pitchFamily="18" charset="0"/>
              </a:rPr>
              <a:t>Part 1</a:t>
            </a:r>
            <a:endParaRPr lang="en-AU" sz="3200" dirty="0">
              <a:solidFill>
                <a:schemeClr val="bg1"/>
              </a:solidFill>
            </a:endParaRPr>
          </a:p>
        </p:txBody>
      </p:sp>
    </p:spTree>
    <p:extLst>
      <p:ext uri="{BB962C8B-B14F-4D97-AF65-F5344CB8AC3E}">
        <p14:creationId xmlns:p14="http://schemas.microsoft.com/office/powerpoint/2010/main" val="305159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ts in a glass tube">
            <a:extLst>
              <a:ext uri="{FF2B5EF4-FFF2-40B4-BE49-F238E27FC236}">
                <a16:creationId xmlns:a16="http://schemas.microsoft.com/office/drawing/2014/main" id="{F5706D19-2667-FEE1-E110-DEFD577229F3}"/>
              </a:ext>
            </a:extLst>
          </p:cNvPr>
          <p:cNvPicPr>
            <a:picLocks noChangeAspect="1"/>
          </p:cNvPicPr>
          <p:nvPr/>
        </p:nvPicPr>
        <p:blipFill rotWithShape="1">
          <a:blip r:embed="rId2"/>
          <a:srcRect l="15362" r="25372"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68F24E-A553-DB74-3188-C2EC29DA240C}"/>
              </a:ext>
            </a:extLst>
          </p:cNvPr>
          <p:cNvSpPr>
            <a:spLocks noGrp="1"/>
          </p:cNvSpPr>
          <p:nvPr>
            <p:ph type="title"/>
          </p:nvPr>
        </p:nvSpPr>
        <p:spPr>
          <a:xfrm>
            <a:off x="761801" y="328512"/>
            <a:ext cx="4778387" cy="1628970"/>
          </a:xfrm>
        </p:spPr>
        <p:txBody>
          <a:bodyPr anchor="ctr">
            <a:normAutofit/>
          </a:bodyPr>
          <a:lstStyle/>
          <a:p>
            <a:r>
              <a:rPr lang="en-GB" sz="4000"/>
              <a:t>Types of Emergencies</a:t>
            </a:r>
            <a:endParaRPr lang="en-AU" sz="4000"/>
          </a:p>
        </p:txBody>
      </p:sp>
      <p:sp>
        <p:nvSpPr>
          <p:cNvPr id="3" name="Content Placeholder 2">
            <a:extLst>
              <a:ext uri="{FF2B5EF4-FFF2-40B4-BE49-F238E27FC236}">
                <a16:creationId xmlns:a16="http://schemas.microsoft.com/office/drawing/2014/main" id="{DB433B08-93F1-913C-2834-2786F1EBA76A}"/>
              </a:ext>
            </a:extLst>
          </p:cNvPr>
          <p:cNvSpPr>
            <a:spLocks noGrp="1"/>
          </p:cNvSpPr>
          <p:nvPr>
            <p:ph idx="1"/>
          </p:nvPr>
        </p:nvSpPr>
        <p:spPr>
          <a:xfrm>
            <a:off x="144966" y="2884929"/>
            <a:ext cx="6103025" cy="3374137"/>
          </a:xfrm>
        </p:spPr>
        <p:txBody>
          <a:bodyPr anchor="ctr">
            <a:noAutofit/>
          </a:bodyPr>
          <a:lstStyle/>
          <a:p>
            <a:pPr marL="0" indent="0">
              <a:buNone/>
            </a:pPr>
            <a:r>
              <a:rPr lang="en-GB" sz="1600" dirty="0"/>
              <a:t>Medical Emergencies – Heart attacks, strokes, seizures, burns etc</a:t>
            </a:r>
          </a:p>
          <a:p>
            <a:pPr marL="0" indent="0">
              <a:buNone/>
            </a:pPr>
            <a:r>
              <a:rPr lang="en-GB" sz="1600" dirty="0"/>
              <a:t>Weather and Water – Lightning, extreme winds, floods, drownings etc.</a:t>
            </a:r>
          </a:p>
          <a:p>
            <a:pPr marL="0" indent="0">
              <a:buNone/>
            </a:pPr>
            <a:r>
              <a:rPr lang="en-GB" sz="1600" dirty="0"/>
              <a:t>Fire – Indoor or bushfires, smoke inhalation</a:t>
            </a:r>
            <a:br>
              <a:rPr lang="en-GB" sz="1600" dirty="0"/>
            </a:br>
            <a:r>
              <a:rPr lang="en-GB" sz="1600" dirty="0"/>
              <a:t>Environmental – Animal encounters, hypo/hyperthermia, dehydration, exposure to poisonous plants</a:t>
            </a:r>
          </a:p>
          <a:p>
            <a:pPr marL="0" indent="0">
              <a:buNone/>
            </a:pPr>
            <a:r>
              <a:rPr lang="en-GB" sz="1600" dirty="0"/>
              <a:t>Facility Specific – equipment malfunction or misuse, spills, structural failures</a:t>
            </a:r>
          </a:p>
          <a:p>
            <a:pPr marL="0" indent="0">
              <a:buNone/>
            </a:pPr>
            <a:r>
              <a:rPr lang="en-GB" sz="1600" dirty="0"/>
              <a:t>Person and activity specific – Lost or missing persons, activity specific injuries, panic</a:t>
            </a:r>
          </a:p>
          <a:p>
            <a:pPr marL="0" indent="0">
              <a:buNone/>
            </a:pPr>
            <a:r>
              <a:rPr lang="en-GB" sz="1600" dirty="0"/>
              <a:t>Security and Safety threats – security breaches, threats, assaults, altercations etc </a:t>
            </a:r>
          </a:p>
          <a:p>
            <a:pPr marL="0" indent="0">
              <a:buNone/>
            </a:pPr>
            <a:r>
              <a:rPr lang="en-GB" sz="1600" dirty="0"/>
              <a:t>Communication – Loss of reception, language barriers</a:t>
            </a:r>
          </a:p>
          <a:p>
            <a:pPr marL="0" indent="0">
              <a:buNone/>
            </a:pPr>
            <a:endParaRPr lang="en-AU" sz="1600" dirty="0"/>
          </a:p>
        </p:txBody>
      </p:sp>
    </p:spTree>
    <p:extLst>
      <p:ext uri="{BB962C8B-B14F-4D97-AF65-F5344CB8AC3E}">
        <p14:creationId xmlns:p14="http://schemas.microsoft.com/office/powerpoint/2010/main" val="209261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33BD12-0992-2AA7-DF77-BAD8D47DEBD7}"/>
              </a:ext>
            </a:extLst>
          </p:cNvPr>
          <p:cNvSpPr>
            <a:spLocks noGrp="1"/>
          </p:cNvSpPr>
          <p:nvPr>
            <p:ph type="title"/>
          </p:nvPr>
        </p:nvSpPr>
        <p:spPr>
          <a:xfrm>
            <a:off x="686834" y="1153572"/>
            <a:ext cx="3200400" cy="4461163"/>
          </a:xfrm>
        </p:spPr>
        <p:txBody>
          <a:bodyPr>
            <a:normAutofit/>
          </a:bodyPr>
          <a:lstStyle/>
          <a:p>
            <a:r>
              <a:rPr lang="en-GB">
                <a:solidFill>
                  <a:srgbClr val="FFFFFF"/>
                </a:solidFill>
              </a:rPr>
              <a:t>Prepare in advance for emergencies</a:t>
            </a:r>
            <a:endParaRPr lang="en-AU">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5E4AD81-020E-B44A-7614-F68659225420}"/>
              </a:ext>
            </a:extLst>
          </p:cNvPr>
          <p:cNvSpPr>
            <a:spLocks noGrp="1"/>
          </p:cNvSpPr>
          <p:nvPr>
            <p:ph idx="1"/>
          </p:nvPr>
        </p:nvSpPr>
        <p:spPr>
          <a:xfrm>
            <a:off x="4447308" y="591344"/>
            <a:ext cx="6906491" cy="5585619"/>
          </a:xfrm>
        </p:spPr>
        <p:txBody>
          <a:bodyPr anchor="ctr">
            <a:normAutofit/>
          </a:bodyPr>
          <a:lstStyle/>
          <a:p>
            <a:pPr marL="0" indent="0">
              <a:buNone/>
            </a:pPr>
            <a:r>
              <a:rPr lang="en-GB" sz="2200">
                <a:latin typeface="Helvetica" panose="020B0604020202020204" pitchFamily="34" charset="0"/>
                <a:cs typeface="Helvetica" panose="020B0604020202020204" pitchFamily="34" charset="0"/>
              </a:rPr>
              <a:t>Emergency procedures </a:t>
            </a:r>
            <a:r>
              <a:rPr lang="en-AU" sz="2200">
                <a:effectLst/>
                <a:latin typeface="Helvetica" panose="020B0604020202020204" pitchFamily="34" charset="0"/>
                <a:ea typeface="Times New Roman" panose="02020603050405020304" pitchFamily="18" charset="0"/>
                <a:cs typeface="Times New Roman" panose="02020603050405020304" pitchFamily="18" charset="0"/>
              </a:rPr>
              <a:t>provide an orderly and coordinated approach to managing emergencies, minimising risks, and try to reduce the impact of any adverse events. It's extremely important to understand and be aware of the emergency response procedures in your specific sport and recreation environment</a:t>
            </a:r>
          </a:p>
          <a:p>
            <a:pPr marL="0" indent="0">
              <a:buNone/>
            </a:pPr>
            <a:endParaRPr lang="en-AU" sz="2200">
              <a:latin typeface="Helvetica" panose="020B0604020202020204" pitchFamily="34" charset="0"/>
              <a:cs typeface="Times New Roman" panose="02020603050405020304" pitchFamily="18" charset="0"/>
            </a:endParaRPr>
          </a:p>
          <a:p>
            <a:pPr marL="0" indent="0">
              <a:buNone/>
            </a:pPr>
            <a:r>
              <a:rPr lang="en-AU" sz="2200">
                <a:effectLst/>
                <a:latin typeface="Helvetica" panose="020B0604020202020204" pitchFamily="34" charset="0"/>
                <a:ea typeface="Times New Roman" panose="02020603050405020304" pitchFamily="18" charset="0"/>
                <a:cs typeface="Times New Roman" panose="02020603050405020304" pitchFamily="18" charset="0"/>
              </a:rPr>
              <a:t>It's also your duty of care to be safe and responsible and it's the law to be ready for emergencies</a:t>
            </a:r>
          </a:p>
          <a:p>
            <a:pPr marL="0" indent="0">
              <a:buNone/>
            </a:pPr>
            <a:endParaRPr lang="en-AU" sz="2200">
              <a:latin typeface="Helvetica" panose="020B0604020202020204" pitchFamily="34" charset="0"/>
              <a:cs typeface="Times New Roman" panose="02020603050405020304" pitchFamily="18" charset="0"/>
            </a:endParaRPr>
          </a:p>
          <a:p>
            <a:pPr marL="0" indent="0">
              <a:buNone/>
            </a:pPr>
            <a:r>
              <a:rPr lang="en-AU" sz="2200">
                <a:effectLst/>
                <a:latin typeface="Helvetica" panose="020B0604020202020204" pitchFamily="34" charset="0"/>
                <a:ea typeface="Times New Roman" panose="02020603050405020304" pitchFamily="18" charset="0"/>
                <a:cs typeface="Times New Roman" panose="02020603050405020304" pitchFamily="18" charset="0"/>
              </a:rPr>
              <a:t>Organisational emergency response procedures in the sport, fitness, aquatic, and recreation industry include a range of specific actions and protocols suited to various types of emergencies.</a:t>
            </a:r>
            <a:endParaRPr lang="en-AU" sz="2200"/>
          </a:p>
        </p:txBody>
      </p:sp>
    </p:spTree>
    <p:extLst>
      <p:ext uri="{BB962C8B-B14F-4D97-AF65-F5344CB8AC3E}">
        <p14:creationId xmlns:p14="http://schemas.microsoft.com/office/powerpoint/2010/main" val="330277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F876B4-F1B6-3030-28F6-4F870FF92546}"/>
              </a:ext>
            </a:extLst>
          </p:cNvPr>
          <p:cNvPicPr>
            <a:picLocks noChangeAspect="1"/>
          </p:cNvPicPr>
          <p:nvPr/>
        </p:nvPicPr>
        <p:blipFill>
          <a:blip r:embed="rId3"/>
          <a:stretch>
            <a:fillRect/>
          </a:stretch>
        </p:blipFill>
        <p:spPr>
          <a:xfrm>
            <a:off x="153401" y="1696452"/>
            <a:ext cx="5942599" cy="3574667"/>
          </a:xfrm>
          <a:prstGeom prst="rect">
            <a:avLst/>
          </a:prstGeom>
        </p:spPr>
      </p:pic>
      <p:sp>
        <p:nvSpPr>
          <p:cNvPr id="5" name="TextBox 4">
            <a:extLst>
              <a:ext uri="{FF2B5EF4-FFF2-40B4-BE49-F238E27FC236}">
                <a16:creationId xmlns:a16="http://schemas.microsoft.com/office/drawing/2014/main" id="{BAE12312-79E6-00BD-9A87-111853FE8AB2}"/>
              </a:ext>
            </a:extLst>
          </p:cNvPr>
          <p:cNvSpPr txBox="1"/>
          <p:nvPr/>
        </p:nvSpPr>
        <p:spPr>
          <a:xfrm>
            <a:off x="42111" y="1277705"/>
            <a:ext cx="2424382" cy="369332"/>
          </a:xfrm>
          <a:prstGeom prst="rect">
            <a:avLst/>
          </a:prstGeom>
          <a:noFill/>
        </p:spPr>
        <p:txBody>
          <a:bodyPr wrap="none" rtlCol="0">
            <a:spAutoFit/>
          </a:bodyPr>
          <a:lstStyle/>
          <a:p>
            <a:r>
              <a:rPr lang="en-GB" dirty="0"/>
              <a:t>Examples of procedures</a:t>
            </a:r>
            <a:endParaRPr lang="en-AU" dirty="0"/>
          </a:p>
        </p:txBody>
      </p:sp>
    </p:spTree>
    <p:extLst>
      <p:ext uri="{BB962C8B-B14F-4D97-AF65-F5344CB8AC3E}">
        <p14:creationId xmlns:p14="http://schemas.microsoft.com/office/powerpoint/2010/main" val="358799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emergency action plan&#10;&#10;Description automatically generated">
            <a:extLst>
              <a:ext uri="{FF2B5EF4-FFF2-40B4-BE49-F238E27FC236}">
                <a16:creationId xmlns:a16="http://schemas.microsoft.com/office/drawing/2014/main" id="{CF4B8BA2-F9DE-E9CE-62BD-EA6B3620C3A8}"/>
              </a:ext>
            </a:extLst>
          </p:cNvPr>
          <p:cNvPicPr>
            <a:picLocks noChangeAspect="1"/>
          </p:cNvPicPr>
          <p:nvPr/>
        </p:nvPicPr>
        <p:blipFill rotWithShape="1">
          <a:blip r:embed="rId2"/>
          <a:srcRect t="6036" b="6987"/>
          <a:stretch/>
        </p:blipFill>
        <p:spPr bwMode="auto">
          <a:xfrm>
            <a:off x="20" y="10"/>
            <a:ext cx="12191980" cy="6866290"/>
          </a:xfrm>
          <a:prstGeom prst="rect">
            <a:avLst/>
          </a:prstGeom>
          <a:solidFill>
            <a:schemeClr val="accent1">
              <a:alpha val="45000"/>
            </a:schemeClr>
          </a:solid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546895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and white sign with text&#10;&#10;Description automatically generated">
            <a:extLst>
              <a:ext uri="{FF2B5EF4-FFF2-40B4-BE49-F238E27FC236}">
                <a16:creationId xmlns:a16="http://schemas.microsoft.com/office/drawing/2014/main" id="{ABA2B1E5-B3B6-98BA-A104-04551E46B78C}"/>
              </a:ext>
            </a:extLst>
          </p:cNvPr>
          <p:cNvPicPr>
            <a:picLocks noChangeAspect="1"/>
          </p:cNvPicPr>
          <p:nvPr/>
        </p:nvPicPr>
        <p:blipFill rotWithShape="1">
          <a:blip r:embed="rId2"/>
          <a:srcRect/>
          <a:stretch/>
        </p:blipFill>
        <p:spPr bwMode="auto">
          <a:xfrm>
            <a:off x="334807" y="868423"/>
            <a:ext cx="6366031" cy="3600930"/>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C9A561AF-6C1A-17CC-E3DE-54796E92A188}"/>
              </a:ext>
            </a:extLst>
          </p:cNvPr>
          <p:cNvPicPr>
            <a:picLocks noChangeAspect="1"/>
          </p:cNvPicPr>
          <p:nvPr/>
        </p:nvPicPr>
        <p:blipFill>
          <a:blip r:embed="rId3"/>
          <a:stretch>
            <a:fillRect/>
          </a:stretch>
        </p:blipFill>
        <p:spPr>
          <a:xfrm>
            <a:off x="7351868" y="457200"/>
            <a:ext cx="3962400" cy="5943600"/>
          </a:xfrm>
          <a:prstGeom prst="rect">
            <a:avLst/>
          </a:prstGeom>
        </p:spPr>
      </p:pic>
      <p:sp>
        <p:nvSpPr>
          <p:cNvPr id="6" name="Rectangle 5">
            <a:extLst>
              <a:ext uri="{FF2B5EF4-FFF2-40B4-BE49-F238E27FC236}">
                <a16:creationId xmlns:a16="http://schemas.microsoft.com/office/drawing/2014/main" id="{60820B04-BF39-672B-9E09-7F9C63E3109D}"/>
              </a:ext>
            </a:extLst>
          </p:cNvPr>
          <p:cNvSpPr/>
          <p:nvPr/>
        </p:nvSpPr>
        <p:spPr>
          <a:xfrm>
            <a:off x="1511238" y="5183260"/>
            <a:ext cx="8601710" cy="87503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6384">
              <a:spcAft>
                <a:spcPts val="600"/>
              </a:spcAft>
            </a:pPr>
            <a:r>
              <a:rPr lang="en-GB" sz="1548" kern="1200">
                <a:solidFill>
                  <a:schemeClr val="lt1"/>
                </a:solidFill>
                <a:latin typeface="+mn-lt"/>
                <a:ea typeface="+mn-ea"/>
                <a:cs typeface="+mn-cs"/>
              </a:rPr>
              <a:t>Complete Inquiry task 5A</a:t>
            </a:r>
            <a:endParaRPr lang="en-AU"/>
          </a:p>
        </p:txBody>
      </p:sp>
      <p:sp>
        <p:nvSpPr>
          <p:cNvPr id="7" name="Oval 6">
            <a:extLst>
              <a:ext uri="{FF2B5EF4-FFF2-40B4-BE49-F238E27FC236}">
                <a16:creationId xmlns:a16="http://schemas.microsoft.com/office/drawing/2014/main" id="{2984A137-E7C9-F083-5BA6-A3D76D20310A}"/>
              </a:ext>
            </a:extLst>
          </p:cNvPr>
          <p:cNvSpPr/>
          <p:nvPr/>
        </p:nvSpPr>
        <p:spPr>
          <a:xfrm>
            <a:off x="925133" y="4976885"/>
            <a:ext cx="1304290" cy="1287780"/>
          </a:xfrm>
          <a:prstGeom prst="ellipse">
            <a:avLst/>
          </a:prstGeom>
          <a:solidFill>
            <a:srgbClr val="EA6B1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8" name="Rectangle 7" descr="Pencil">
            <a:extLst>
              <a:ext uri="{FF2B5EF4-FFF2-40B4-BE49-F238E27FC236}">
                <a16:creationId xmlns:a16="http://schemas.microsoft.com/office/drawing/2014/main" id="{77BAB321-BF01-A99A-4085-8E9B5B9EB7AE}"/>
              </a:ext>
            </a:extLst>
          </p:cNvPr>
          <p:cNvSpPr/>
          <p:nvPr/>
        </p:nvSpPr>
        <p:spPr>
          <a:xfrm>
            <a:off x="1191067" y="5183260"/>
            <a:ext cx="772423" cy="818092"/>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501535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9E2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BB060-8F52-BDB5-6228-A6E4AA7E9BE1}"/>
              </a:ext>
            </a:extLst>
          </p:cNvPr>
          <p:cNvSpPr>
            <a:spLocks noGrp="1"/>
          </p:cNvSpPr>
          <p:nvPr>
            <p:ph type="title"/>
          </p:nvPr>
        </p:nvSpPr>
        <p:spPr/>
        <p:txBody>
          <a:bodyPr/>
          <a:lstStyle/>
          <a:p>
            <a:r>
              <a:rPr lang="en-GB" dirty="0"/>
              <a:t>Recognising an Emergency</a:t>
            </a:r>
            <a:endParaRPr lang="en-AU" dirty="0"/>
          </a:p>
        </p:txBody>
      </p:sp>
      <p:sp>
        <p:nvSpPr>
          <p:cNvPr id="3" name="Content Placeholder 2">
            <a:extLst>
              <a:ext uri="{FF2B5EF4-FFF2-40B4-BE49-F238E27FC236}">
                <a16:creationId xmlns:a16="http://schemas.microsoft.com/office/drawing/2014/main" id="{126D823B-0237-6B23-3E02-2F2EC730616F}"/>
              </a:ext>
            </a:extLst>
          </p:cNvPr>
          <p:cNvSpPr>
            <a:spLocks noGrp="1"/>
          </p:cNvSpPr>
          <p:nvPr>
            <p:ph idx="1"/>
          </p:nvPr>
        </p:nvSpPr>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faster you notice that something is seriously wrong, the quicker you can take action to prevent more harm. What counts as an emergency can vary – you can recognise an emergency in four ways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6" name="Picture 5">
            <a:extLst>
              <a:ext uri="{FF2B5EF4-FFF2-40B4-BE49-F238E27FC236}">
                <a16:creationId xmlns:a16="http://schemas.microsoft.com/office/drawing/2014/main" id="{6A9156B8-4268-14B5-5652-587B09730E20}"/>
              </a:ext>
            </a:extLst>
          </p:cNvPr>
          <p:cNvPicPr>
            <a:picLocks noChangeAspect="1"/>
          </p:cNvPicPr>
          <p:nvPr/>
        </p:nvPicPr>
        <p:blipFill>
          <a:blip r:embed="rId2"/>
          <a:stretch>
            <a:fillRect/>
          </a:stretch>
        </p:blipFill>
        <p:spPr>
          <a:xfrm>
            <a:off x="4331424" y="2863515"/>
            <a:ext cx="3529151" cy="3555332"/>
          </a:xfrm>
          <a:prstGeom prst="rect">
            <a:avLst/>
          </a:prstGeom>
        </p:spPr>
      </p:pic>
    </p:spTree>
    <p:extLst>
      <p:ext uri="{BB962C8B-B14F-4D97-AF65-F5344CB8AC3E}">
        <p14:creationId xmlns:p14="http://schemas.microsoft.com/office/powerpoint/2010/main" val="1505947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276994-CD28-F9E3-A270-7D2700216F30}"/>
              </a:ext>
            </a:extLst>
          </p:cNvPr>
          <p:cNvSpPr>
            <a:spLocks noGrp="1"/>
          </p:cNvSpPr>
          <p:nvPr>
            <p:ph type="title"/>
          </p:nvPr>
        </p:nvSpPr>
        <p:spPr>
          <a:xfrm>
            <a:off x="6513788" y="365125"/>
            <a:ext cx="4840010" cy="1807305"/>
          </a:xfrm>
        </p:spPr>
        <p:txBody>
          <a:bodyPr>
            <a:normAutofit/>
          </a:bodyPr>
          <a:lstStyle/>
          <a:p>
            <a:r>
              <a:rPr lang="en-GB" sz="4100"/>
              <a:t>Role responsibilities in emergency situations</a:t>
            </a:r>
            <a:endParaRPr lang="en-AU" sz="4100"/>
          </a:p>
        </p:txBody>
      </p:sp>
      <p:pic>
        <p:nvPicPr>
          <p:cNvPr id="4" name="Picture 3">
            <a:extLst>
              <a:ext uri="{FF2B5EF4-FFF2-40B4-BE49-F238E27FC236}">
                <a16:creationId xmlns:a16="http://schemas.microsoft.com/office/drawing/2014/main" id="{ACC0F516-1CF9-A38A-060E-BEDEAA9B5DBD}"/>
              </a:ext>
            </a:extLst>
          </p:cNvPr>
          <p:cNvPicPr>
            <a:picLocks noChangeAspect="1"/>
          </p:cNvPicPr>
          <p:nvPr/>
        </p:nvPicPr>
        <p:blipFill rotWithShape="1">
          <a:blip r:embed="rId2"/>
          <a:srcRect t="13489" r="-2" b="2418"/>
          <a:stretch/>
        </p:blipFill>
        <p:spPr>
          <a:xfrm>
            <a:off x="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solidFill>
            <a:schemeClr val="tx1"/>
          </a:solidFill>
        </p:spPr>
      </p:pic>
      <p:sp>
        <p:nvSpPr>
          <p:cNvPr id="3" name="Content Placeholder 2">
            <a:extLst>
              <a:ext uri="{FF2B5EF4-FFF2-40B4-BE49-F238E27FC236}">
                <a16:creationId xmlns:a16="http://schemas.microsoft.com/office/drawing/2014/main" id="{BDB78CC4-67D1-E490-9432-48F25111DA36}"/>
              </a:ext>
            </a:extLst>
          </p:cNvPr>
          <p:cNvSpPr>
            <a:spLocks noGrp="1"/>
          </p:cNvSpPr>
          <p:nvPr>
            <p:ph idx="1"/>
          </p:nvPr>
        </p:nvSpPr>
        <p:spPr>
          <a:xfrm>
            <a:off x="2829273" y="2593382"/>
            <a:ext cx="8624885" cy="4175408"/>
          </a:xfrm>
          <a:solidFill>
            <a:schemeClr val="accent2"/>
          </a:solidFill>
        </p:spPr>
        <p:txBody>
          <a:bodyPr>
            <a:noAutofit/>
          </a:bodyPr>
          <a:lstStyle/>
          <a:p>
            <a:pPr marL="0" indent="0">
              <a:buNone/>
            </a:pPr>
            <a:r>
              <a:rPr lang="en-AU" sz="1600" dirty="0">
                <a:effectLst/>
                <a:latin typeface="Helvetica" panose="020B0604020202020204" pitchFamily="34" charset="0"/>
                <a:ea typeface="Times New Roman" panose="02020603050405020304" pitchFamily="18" charset="0"/>
                <a:cs typeface="Arial" panose="020B0604020202020204" pitchFamily="34" charset="0"/>
              </a:rPr>
              <a:t>When an emergency situation presents itself, it is important to know who is responsible</a:t>
            </a:r>
            <a:r>
              <a:rPr lang="en-AU" sz="1600" b="1" dirty="0">
                <a:effectLst/>
                <a:latin typeface="Helvetica" panose="020B0604020202020204" pitchFamily="34" charset="0"/>
                <a:ea typeface="Times New Roman" panose="02020603050405020304" pitchFamily="18" charset="0"/>
                <a:cs typeface="Arial" panose="020B0604020202020204" pitchFamily="34" charset="0"/>
              </a:rPr>
              <a:t> </a:t>
            </a:r>
            <a:r>
              <a:rPr lang="en-AU" sz="1600" dirty="0">
                <a:effectLst/>
                <a:latin typeface="Helvetica" panose="020B0604020202020204" pitchFamily="34" charset="0"/>
                <a:ea typeface="Times New Roman" panose="02020603050405020304" pitchFamily="18" charset="0"/>
                <a:cs typeface="Arial" panose="020B0604020202020204" pitchFamily="34" charset="0"/>
              </a:rPr>
              <a:t>for attending to the emergency situation. Who is responsible will depend on the nature of the emergency.</a:t>
            </a:r>
            <a:endParaRPr lang="en-AU" sz="1600" dirty="0">
              <a:latin typeface="Helvetica" panose="020B0604020202020204" pitchFamily="34" charset="0"/>
              <a:cs typeface="Arial" panose="020B0604020202020204" pitchFamily="34" charset="0"/>
            </a:endParaRPr>
          </a:p>
          <a:p>
            <a:pPr marL="0" indent="0">
              <a:buNone/>
            </a:pPr>
            <a:r>
              <a:rPr lang="en-AU" sz="1600" dirty="0">
                <a:latin typeface="Helvetica" panose="020B0604020202020204" pitchFamily="34" charset="0"/>
                <a:cs typeface="Arial" panose="020B0604020202020204" pitchFamily="34" charset="0"/>
              </a:rPr>
              <a:t>Wardens and marshals - work</a:t>
            </a:r>
            <a:r>
              <a:rPr lang="en-AU" sz="1600" dirty="0">
                <a:effectLst/>
                <a:latin typeface="Helvetica" panose="020B0604020202020204" pitchFamily="34" charset="0"/>
                <a:ea typeface="Times New Roman" panose="02020603050405020304" pitchFamily="18" charset="0"/>
                <a:cs typeface="Arial" panose="020B0604020202020204" pitchFamily="34" charset="0"/>
              </a:rPr>
              <a:t> to ensure the safety and orderly evacuation of people in different settings. They lead evacuations, guiding people to safe exit routes, accounting for everyone, and helping communication</a:t>
            </a:r>
            <a:endParaRPr lang="en-AU" sz="1600" dirty="0">
              <a:latin typeface="Helvetica" panose="020B0604020202020204" pitchFamily="34" charset="0"/>
              <a:cs typeface="Arial" panose="020B0604020202020204" pitchFamily="34" charset="0"/>
            </a:endParaRPr>
          </a:p>
          <a:p>
            <a:pPr marL="0" indent="0">
              <a:buNone/>
            </a:pPr>
            <a:r>
              <a:rPr lang="en-AU" sz="1600" dirty="0">
                <a:effectLst/>
                <a:latin typeface="Helvetica" panose="020B0604020202020204" pitchFamily="34" charset="0"/>
                <a:ea typeface="Times New Roman" panose="02020603050405020304" pitchFamily="18" charset="0"/>
                <a:cs typeface="Arial" panose="020B0604020202020204" pitchFamily="34" charset="0"/>
              </a:rPr>
              <a:t>Work health and safety/occupational health and safety representatives (HSR) - make sure everyone stays safe and follows the rules</a:t>
            </a:r>
            <a:endParaRPr lang="en-AU" sz="1600" dirty="0">
              <a:latin typeface="Helvetica" panose="020B0604020202020204" pitchFamily="34" charset="0"/>
              <a:cs typeface="Arial" panose="020B0604020202020204" pitchFamily="34" charset="0"/>
            </a:endParaRPr>
          </a:p>
          <a:p>
            <a:pPr marL="0" indent="0">
              <a:buNone/>
            </a:pPr>
            <a:r>
              <a:rPr lang="en-AU" sz="1600" dirty="0">
                <a:latin typeface="Helvetica" panose="020B0604020202020204" pitchFamily="34" charset="0"/>
                <a:cs typeface="Arial" panose="020B0604020202020204" pitchFamily="34" charset="0"/>
              </a:rPr>
              <a:t>Human resources personnel - </a:t>
            </a:r>
            <a:r>
              <a:rPr lang="en-AU" sz="1600" dirty="0">
                <a:effectLst/>
                <a:latin typeface="Helvetica" panose="020B0604020202020204" pitchFamily="34" charset="0"/>
                <a:ea typeface="Times New Roman" panose="02020603050405020304" pitchFamily="18" charset="0"/>
                <a:cs typeface="Arial" panose="020B0604020202020204" pitchFamily="34" charset="0"/>
              </a:rPr>
              <a:t>make sure everyone knows what's happening and what to do</a:t>
            </a:r>
            <a:endParaRPr lang="en-AU" sz="1600" dirty="0">
              <a:latin typeface="Helvetica" panose="020B0604020202020204" pitchFamily="34" charset="0"/>
              <a:cs typeface="Arial" panose="020B0604020202020204" pitchFamily="34" charset="0"/>
            </a:endParaRPr>
          </a:p>
          <a:p>
            <a:pPr marL="0" indent="0">
              <a:buNone/>
            </a:pPr>
            <a:r>
              <a:rPr lang="en-AU" sz="1600" dirty="0">
                <a:latin typeface="Helvetica" panose="020B0604020202020204" pitchFamily="34" charset="0"/>
                <a:cs typeface="Arial" panose="020B0604020202020204" pitchFamily="34" charset="0"/>
              </a:rPr>
              <a:t>Security personnel - </a:t>
            </a:r>
            <a:r>
              <a:rPr lang="en-AU" sz="1600" dirty="0">
                <a:effectLst/>
                <a:latin typeface="Helvetica" panose="020B0604020202020204" pitchFamily="34" charset="0"/>
                <a:ea typeface="Times New Roman" panose="02020603050405020304" pitchFamily="18" charset="0"/>
                <a:cs typeface="Arial" panose="020B0604020202020204" pitchFamily="34" charset="0"/>
              </a:rPr>
              <a:t>Security personnel keep a watchful eye to ensure people stay calm and orderly, preventing chaos during emergency situations</a:t>
            </a:r>
            <a:endParaRPr lang="en-AU" sz="1600" dirty="0">
              <a:latin typeface="Helvetica" panose="020B0604020202020204" pitchFamily="34" charset="0"/>
              <a:cs typeface="Arial" panose="020B0604020202020204" pitchFamily="34" charset="0"/>
            </a:endParaRPr>
          </a:p>
          <a:p>
            <a:pPr marL="0" indent="0">
              <a:buNone/>
            </a:pPr>
            <a:r>
              <a:rPr lang="en-AU" sz="1600" dirty="0">
                <a:latin typeface="Helvetica" panose="020B0604020202020204" pitchFamily="34" charset="0"/>
                <a:cs typeface="Arial" panose="020B0604020202020204" pitchFamily="34" charset="0"/>
              </a:rPr>
              <a:t>Fire Wardens - </a:t>
            </a:r>
            <a:r>
              <a:rPr lang="en-AU" sz="1600" dirty="0">
                <a:effectLst/>
                <a:latin typeface="Helvetica" panose="020B0604020202020204" pitchFamily="34" charset="0"/>
                <a:ea typeface="Times New Roman" panose="02020603050405020304" pitchFamily="18" charset="0"/>
                <a:cs typeface="Arial" panose="020B0604020202020204" pitchFamily="34" charset="0"/>
              </a:rPr>
              <a:t>the captains of fire safety in sport and recreation workplaces. When there's a fire emergency, they step up to lead the way</a:t>
            </a:r>
            <a:endParaRPr lang="en-AU" sz="1600" dirty="0">
              <a:latin typeface="Helvetica" panose="020B0604020202020204" pitchFamily="34" charset="0"/>
              <a:cs typeface="Arial" panose="020B0604020202020204" pitchFamily="34" charset="0"/>
            </a:endParaRPr>
          </a:p>
          <a:p>
            <a:pPr marL="0" indent="0">
              <a:buNone/>
            </a:pPr>
            <a:r>
              <a:rPr lang="en-AU" sz="1600" dirty="0">
                <a:latin typeface="Helvetica" panose="020B0604020202020204" pitchFamily="34" charset="0"/>
                <a:cs typeface="Arial" panose="020B0604020202020204" pitchFamily="34" charset="0"/>
              </a:rPr>
              <a:t>First aider and AED operators - </a:t>
            </a:r>
            <a:r>
              <a:rPr lang="en-AU" sz="1600" dirty="0">
                <a:effectLst/>
                <a:latin typeface="Helvetica" panose="020B0604020202020204" pitchFamily="34" charset="0"/>
                <a:ea typeface="Times New Roman" panose="02020603050405020304" pitchFamily="18" charset="0"/>
                <a:cs typeface="Arial" panose="020B0604020202020204" pitchFamily="34" charset="0"/>
              </a:rPr>
              <a:t>step in to provide immediate medical help to those who are injured or unwell, assessing, and stabilising injuries until advanced medical assistance arrives</a:t>
            </a:r>
            <a:endParaRPr lang="en-AU" sz="1600" dirty="0"/>
          </a:p>
        </p:txBody>
      </p:sp>
    </p:spTree>
    <p:extLst>
      <p:ext uri="{BB962C8B-B14F-4D97-AF65-F5344CB8AC3E}">
        <p14:creationId xmlns:p14="http://schemas.microsoft.com/office/powerpoint/2010/main" val="3598401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32D7E4-63FD-A3DE-D327-CF98E1CF2B77}"/>
              </a:ext>
            </a:extLst>
          </p:cNvPr>
          <p:cNvPicPr>
            <a:picLocks noChangeAspect="1"/>
          </p:cNvPicPr>
          <p:nvPr/>
        </p:nvPicPr>
        <p:blipFill>
          <a:blip r:embed="rId2"/>
          <a:stretch>
            <a:fillRect/>
          </a:stretch>
        </p:blipFill>
        <p:spPr>
          <a:xfrm>
            <a:off x="7620000" y="-2695"/>
            <a:ext cx="4572000" cy="6858000"/>
          </a:xfrm>
          <a:prstGeom prst="rect">
            <a:avLst/>
          </a:prstGeom>
        </p:spPr>
      </p:pic>
      <p:sp>
        <p:nvSpPr>
          <p:cNvPr id="3" name="Content Placeholder 2">
            <a:extLst>
              <a:ext uri="{FF2B5EF4-FFF2-40B4-BE49-F238E27FC236}">
                <a16:creationId xmlns:a16="http://schemas.microsoft.com/office/drawing/2014/main" id="{3D93D747-2148-8EED-8BFA-235C9F5E8E4B}"/>
              </a:ext>
            </a:extLst>
          </p:cNvPr>
          <p:cNvSpPr>
            <a:spLocks noGrp="1"/>
          </p:cNvSpPr>
          <p:nvPr>
            <p:ph idx="1"/>
          </p:nvPr>
        </p:nvSpPr>
        <p:spPr>
          <a:xfrm>
            <a:off x="350920" y="1067636"/>
            <a:ext cx="8991601" cy="4351338"/>
          </a:xfrm>
          <a:solidFill>
            <a:schemeClr val="bg1">
              <a:alpha val="60000"/>
            </a:schemeClr>
          </a:solidFill>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Having clear rules about who does what during emergencies is very important. makes things go smoother and faster because everyone knows their job</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This is especially important when things are dangerous. It also helps prevent mistakes. When everyone knows their job, they are less likely to make errors.</a:t>
            </a:r>
            <a:endParaRPr lang="en-AU" dirty="0"/>
          </a:p>
        </p:txBody>
      </p:sp>
      <p:graphicFrame>
        <p:nvGraphicFramePr>
          <p:cNvPr id="5" name="Table 4">
            <a:extLst>
              <a:ext uri="{FF2B5EF4-FFF2-40B4-BE49-F238E27FC236}">
                <a16:creationId xmlns:a16="http://schemas.microsoft.com/office/drawing/2014/main" id="{8EE2EF26-C23D-5F80-209B-869BEAAFB33D}"/>
              </a:ext>
            </a:extLst>
          </p:cNvPr>
          <p:cNvGraphicFramePr>
            <a:graphicFrameLocks noGrp="1"/>
          </p:cNvGraphicFramePr>
          <p:nvPr>
            <p:extLst>
              <p:ext uri="{D42A27DB-BD31-4B8C-83A1-F6EECF244321}">
                <p14:modId xmlns:p14="http://schemas.microsoft.com/office/powerpoint/2010/main" val="2456653238"/>
              </p:ext>
            </p:extLst>
          </p:nvPr>
        </p:nvGraphicFramePr>
        <p:xfrm>
          <a:off x="442963" y="2944521"/>
          <a:ext cx="6469380" cy="3657600"/>
        </p:xfrm>
        <a:graphic>
          <a:graphicData uri="http://schemas.openxmlformats.org/drawingml/2006/table">
            <a:tbl>
              <a:tblPr firstRow="1" firstCol="1" bandRow="1">
                <a:tableStyleId>{5C22544A-7EE6-4342-B048-85BDC9FD1C3A}</a:tableStyleId>
              </a:tblPr>
              <a:tblGrid>
                <a:gridCol w="3234690">
                  <a:extLst>
                    <a:ext uri="{9D8B030D-6E8A-4147-A177-3AD203B41FA5}">
                      <a16:colId xmlns:a16="http://schemas.microsoft.com/office/drawing/2014/main" val="991188412"/>
                    </a:ext>
                  </a:extLst>
                </a:gridCol>
                <a:gridCol w="3234690">
                  <a:extLst>
                    <a:ext uri="{9D8B030D-6E8A-4147-A177-3AD203B41FA5}">
                      <a16:colId xmlns:a16="http://schemas.microsoft.com/office/drawing/2014/main" val="1063001819"/>
                    </a:ext>
                  </a:extLst>
                </a:gridCol>
              </a:tblGrid>
              <a:tr h="0">
                <a:tc>
                  <a:txBody>
                    <a:bodyPr/>
                    <a:lstStyle/>
                    <a:p>
                      <a:r>
                        <a:rPr lang="en-AU" sz="1000">
                          <a:effectLst/>
                        </a:rPr>
                        <a:t>Chain of command</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3180" algn="just"/>
                      <a:r>
                        <a:rPr lang="en-AU" sz="1000">
                          <a:effectLst/>
                        </a:rPr>
                        <a:t>Decide who's in charge during emergencies. Others follow their lead.</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94864714"/>
                  </a:ext>
                </a:extLst>
              </a:tr>
              <a:tr h="0">
                <a:tc>
                  <a:txBody>
                    <a:bodyPr/>
                    <a:lstStyle/>
                    <a:p>
                      <a:r>
                        <a:rPr lang="en-AU" sz="1000">
                          <a:effectLst/>
                        </a:rPr>
                        <a:t>Qualifications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3180" algn="just"/>
                      <a:r>
                        <a:rPr lang="en-AU" sz="1000">
                          <a:effectLst/>
                        </a:rPr>
                        <a:t>People doing special jobs should be trained and qualified. For example, those giving first aid or using special equipment.</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49841812"/>
                  </a:ext>
                </a:extLst>
              </a:tr>
              <a:tr h="0">
                <a:tc>
                  <a:txBody>
                    <a:bodyPr/>
                    <a:lstStyle/>
                    <a:p>
                      <a:r>
                        <a:rPr lang="en-AU" sz="1000">
                          <a:effectLst/>
                        </a:rPr>
                        <a:t>Duty of care</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n-AU" sz="1000">
                          <a:effectLst/>
                        </a:rPr>
                        <a:t>Protecting others is crucial, but you should also stay safe. Don't risk your own safety to help others.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0553140"/>
                  </a:ext>
                </a:extLst>
              </a:tr>
              <a:tr h="0">
                <a:tc>
                  <a:txBody>
                    <a:bodyPr/>
                    <a:lstStyle/>
                    <a:p>
                      <a:r>
                        <a:rPr lang="en-AU" sz="1000">
                          <a:effectLst/>
                        </a:rPr>
                        <a:t>Communication</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n-AU" sz="1000" dirty="0">
                          <a:effectLst/>
                        </a:rPr>
                        <a:t>Say who talks to emergency services and how everyone gets information.</a:t>
                      </a:r>
                      <a:endParaRPr lang="en-AU"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27691663"/>
                  </a:ext>
                </a:extLst>
              </a:tr>
              <a:tr h="0">
                <a:tc>
                  <a:txBody>
                    <a:bodyPr/>
                    <a:lstStyle/>
                    <a:p>
                      <a:r>
                        <a:rPr lang="en-AU" sz="1000">
                          <a:effectLst/>
                        </a:rPr>
                        <a:t>Special jobs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3180" algn="just"/>
                      <a:r>
                        <a:rPr lang="en-AU" sz="1000" dirty="0">
                          <a:effectLst/>
                        </a:rPr>
                        <a:t>Only trained people should do special tasks, like first aid.</a:t>
                      </a:r>
                      <a:endParaRPr lang="en-AU"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18114254"/>
                  </a:ext>
                </a:extLst>
              </a:tr>
              <a:tr h="0">
                <a:tc>
                  <a:txBody>
                    <a:bodyPr/>
                    <a:lstStyle/>
                    <a:p>
                      <a:r>
                        <a:rPr lang="en-AU" sz="1000">
                          <a:effectLst/>
                        </a:rPr>
                        <a:t>Search and rescue</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3180" algn="just"/>
                      <a:r>
                        <a:rPr lang="en-AU" sz="1000">
                          <a:effectLst/>
                        </a:rPr>
                        <a:t>In outdoor places, only experts should do search and rescue missions.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04370577"/>
                  </a:ext>
                </a:extLst>
              </a:tr>
              <a:tr h="0">
                <a:tc>
                  <a:txBody>
                    <a:bodyPr/>
                    <a:lstStyle/>
                    <a:p>
                      <a:r>
                        <a:rPr lang="en-AU" sz="1000">
                          <a:effectLst/>
                        </a:rPr>
                        <a:t>Security</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3180" algn="just"/>
                      <a:r>
                        <a:rPr lang="en-AU" sz="1000">
                          <a:effectLst/>
                        </a:rPr>
                        <a:t>Security staff should keep order. They shouldn't do medical or lifeguard jobs unless they're trained.</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65232988"/>
                  </a:ext>
                </a:extLst>
              </a:tr>
              <a:tr h="0">
                <a:tc>
                  <a:txBody>
                    <a:bodyPr/>
                    <a:lstStyle/>
                    <a:p>
                      <a:r>
                        <a:rPr lang="en-AU" sz="1000">
                          <a:effectLst/>
                        </a:rPr>
                        <a:t>Emotional support</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n-AU" sz="1000">
                          <a:effectLst/>
                        </a:rPr>
                        <a:t>Give comfort to people, but let experts handle serious emotional help.</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83221845"/>
                  </a:ext>
                </a:extLst>
              </a:tr>
              <a:tr h="0">
                <a:tc>
                  <a:txBody>
                    <a:bodyPr/>
                    <a:lstStyle/>
                    <a:p>
                      <a:r>
                        <a:rPr lang="en-AU" sz="1000">
                          <a:effectLst/>
                        </a:rPr>
                        <a:t>Records</a:t>
                      </a:r>
                      <a:endParaRPr lang="en-AU" sz="1200">
                        <a:effectLst/>
                      </a:endParaRPr>
                    </a:p>
                    <a:p>
                      <a:r>
                        <a:rPr lang="en-AU" sz="1000">
                          <a:effectLst/>
                        </a:rPr>
                        <a:t> </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a:r>
                        <a:rPr lang="en-AU" sz="1000">
                          <a:effectLst/>
                        </a:rPr>
                        <a:t>Write down what happened and who did what.</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99334859"/>
                  </a:ext>
                </a:extLst>
              </a:tr>
              <a:tr h="0">
                <a:tc>
                  <a:txBody>
                    <a:bodyPr/>
                    <a:lstStyle/>
                    <a:p>
                      <a:r>
                        <a:rPr lang="en-AU" sz="1000">
                          <a:effectLst/>
                        </a:rPr>
                        <a:t>Medical decisions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n-AU" sz="1000">
                          <a:effectLst/>
                        </a:rPr>
                        <a:t>Respect rules about who can say yes to medical help.</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38162782"/>
                  </a:ext>
                </a:extLst>
              </a:tr>
              <a:tr h="0">
                <a:tc>
                  <a:txBody>
                    <a:bodyPr/>
                    <a:lstStyle/>
                    <a:p>
                      <a:r>
                        <a:rPr lang="en-AU" sz="1000">
                          <a:effectLst/>
                        </a:rPr>
                        <a:t>Working with authorities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a:r>
                        <a:rPr lang="en-AU" sz="1000">
                          <a:effectLst/>
                        </a:rPr>
                        <a:t>Understand your role when dealing with police or fire departments.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58892328"/>
                  </a:ext>
                </a:extLst>
              </a:tr>
              <a:tr h="0">
                <a:tc>
                  <a:txBody>
                    <a:bodyPr/>
                    <a:lstStyle/>
                    <a:p>
                      <a:r>
                        <a:rPr lang="en-AU" sz="1000">
                          <a:effectLst/>
                        </a:rPr>
                        <a:t>Evacuation</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a:r>
                        <a:rPr lang="en-AU" sz="1000" dirty="0">
                          <a:effectLst/>
                        </a:rPr>
                        <a:t>Follow rules for leaving safely during an emergency.</a:t>
                      </a:r>
                      <a:endParaRPr lang="en-AU"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37629445"/>
                  </a:ext>
                </a:extLst>
              </a:tr>
              <a:tr h="0">
                <a:tc>
                  <a:txBody>
                    <a:bodyPr/>
                    <a:lstStyle/>
                    <a:p>
                      <a:r>
                        <a:rPr lang="en-AU" sz="1000">
                          <a:effectLst/>
                        </a:rPr>
                        <a:t> </a:t>
                      </a:r>
                      <a:endParaRPr lang="en-AU" sz="1200">
                        <a:effectLst/>
                      </a:endParaRPr>
                    </a:p>
                    <a:p>
                      <a:r>
                        <a:rPr lang="en-AU" sz="1000">
                          <a:effectLst/>
                        </a:rPr>
                        <a:t>Safety tools</a:t>
                      </a:r>
                      <a:endParaRPr lang="en-AU" sz="120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n-AU" sz="1000" dirty="0">
                          <a:effectLst/>
                        </a:rPr>
                        <a:t> </a:t>
                      </a:r>
                      <a:endParaRPr lang="en-AU" sz="1200" dirty="0">
                        <a:effectLst/>
                      </a:endParaRPr>
                    </a:p>
                    <a:p>
                      <a:r>
                        <a:rPr lang="en-AU" sz="1000" dirty="0">
                          <a:effectLst/>
                        </a:rPr>
                        <a:t>Only trained people should use safety equipment.</a:t>
                      </a:r>
                      <a:endParaRPr lang="en-AU"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24040898"/>
                  </a:ext>
                </a:extLst>
              </a:tr>
            </a:tbl>
          </a:graphicData>
        </a:graphic>
      </p:graphicFrame>
      <p:sp>
        <p:nvSpPr>
          <p:cNvPr id="2" name="Title 1">
            <a:extLst>
              <a:ext uri="{FF2B5EF4-FFF2-40B4-BE49-F238E27FC236}">
                <a16:creationId xmlns:a16="http://schemas.microsoft.com/office/drawing/2014/main" id="{82B996B8-7B73-040F-0EFD-381F91031049}"/>
              </a:ext>
            </a:extLst>
          </p:cNvPr>
          <p:cNvSpPr>
            <a:spLocks noGrp="1"/>
          </p:cNvSpPr>
          <p:nvPr>
            <p:ph type="title"/>
          </p:nvPr>
        </p:nvSpPr>
        <p:spPr>
          <a:xfrm>
            <a:off x="0" y="-2695"/>
            <a:ext cx="10515600" cy="1325563"/>
          </a:xfrm>
        </p:spPr>
        <p:txBody>
          <a:bodyPr/>
          <a:lstStyle/>
          <a:p>
            <a:r>
              <a:rPr lang="en-GB" dirty="0"/>
              <a:t>Boundaries of emergency responses</a:t>
            </a:r>
            <a:endParaRPr lang="en-AU" dirty="0"/>
          </a:p>
        </p:txBody>
      </p:sp>
    </p:spTree>
    <p:extLst>
      <p:ext uri="{BB962C8B-B14F-4D97-AF65-F5344CB8AC3E}">
        <p14:creationId xmlns:p14="http://schemas.microsoft.com/office/powerpoint/2010/main" val="1136618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B2A1B-E416-5098-B0A0-DD80056ED714}"/>
              </a:ext>
            </a:extLst>
          </p:cNvPr>
          <p:cNvSpPr>
            <a:spLocks noGrp="1"/>
          </p:cNvSpPr>
          <p:nvPr>
            <p:ph type="title"/>
          </p:nvPr>
        </p:nvSpPr>
        <p:spPr>
          <a:xfrm>
            <a:off x="252663" y="157079"/>
            <a:ext cx="10515600" cy="1325563"/>
          </a:xfrm>
          <a:solidFill>
            <a:schemeClr val="tx1"/>
          </a:solidFill>
        </p:spPr>
        <p:txBody>
          <a:bodyPr/>
          <a:lstStyle/>
          <a:p>
            <a:r>
              <a:rPr lang="en-GB" dirty="0">
                <a:solidFill>
                  <a:schemeClr val="bg1"/>
                </a:solidFill>
              </a:rPr>
              <a:t>Emergency Services</a:t>
            </a:r>
            <a:endParaRPr lang="en-AU" dirty="0">
              <a:solidFill>
                <a:schemeClr val="bg1"/>
              </a:solidFill>
            </a:endParaRPr>
          </a:p>
        </p:txBody>
      </p:sp>
      <p:pic>
        <p:nvPicPr>
          <p:cNvPr id="4" name="Picture 3">
            <a:extLst>
              <a:ext uri="{FF2B5EF4-FFF2-40B4-BE49-F238E27FC236}">
                <a16:creationId xmlns:a16="http://schemas.microsoft.com/office/drawing/2014/main" id="{43971505-D6F5-51E3-5E37-02ED2B199BD7}"/>
              </a:ext>
            </a:extLst>
          </p:cNvPr>
          <p:cNvPicPr>
            <a:picLocks noChangeAspect="1"/>
          </p:cNvPicPr>
          <p:nvPr/>
        </p:nvPicPr>
        <p:blipFill>
          <a:blip r:embed="rId3"/>
          <a:stretch>
            <a:fillRect/>
          </a:stretch>
        </p:blipFill>
        <p:spPr>
          <a:xfrm>
            <a:off x="511383" y="3190263"/>
            <a:ext cx="5791702" cy="1639966"/>
          </a:xfrm>
          <a:prstGeom prst="rect">
            <a:avLst/>
          </a:prstGeom>
        </p:spPr>
      </p:pic>
      <p:pic>
        <p:nvPicPr>
          <p:cNvPr id="5" name="Picture 4">
            <a:extLst>
              <a:ext uri="{FF2B5EF4-FFF2-40B4-BE49-F238E27FC236}">
                <a16:creationId xmlns:a16="http://schemas.microsoft.com/office/drawing/2014/main" id="{F62666A7-D494-E07C-CF05-4376F200C648}"/>
              </a:ext>
            </a:extLst>
          </p:cNvPr>
          <p:cNvPicPr>
            <a:picLocks noChangeAspect="1"/>
          </p:cNvPicPr>
          <p:nvPr/>
        </p:nvPicPr>
        <p:blipFill>
          <a:blip r:embed="rId4"/>
          <a:stretch>
            <a:fillRect/>
          </a:stretch>
        </p:blipFill>
        <p:spPr>
          <a:xfrm>
            <a:off x="6231777" y="174907"/>
            <a:ext cx="5797798" cy="6291617"/>
          </a:xfrm>
          <a:prstGeom prst="rect">
            <a:avLst/>
          </a:prstGeom>
        </p:spPr>
      </p:pic>
      <p:sp>
        <p:nvSpPr>
          <p:cNvPr id="7" name="Rectangle 6">
            <a:extLst>
              <a:ext uri="{FF2B5EF4-FFF2-40B4-BE49-F238E27FC236}">
                <a16:creationId xmlns:a16="http://schemas.microsoft.com/office/drawing/2014/main" id="{D6CB9CA5-792D-1301-EA1E-9C30766B887E}"/>
              </a:ext>
            </a:extLst>
          </p:cNvPr>
          <p:cNvSpPr/>
          <p:nvPr/>
        </p:nvSpPr>
        <p:spPr>
          <a:xfrm>
            <a:off x="890337" y="5453146"/>
            <a:ext cx="525780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5B</a:t>
            </a:r>
            <a:endParaRPr lang="en-AU" dirty="0"/>
          </a:p>
        </p:txBody>
      </p:sp>
      <p:sp>
        <p:nvSpPr>
          <p:cNvPr id="8" name="Oval 7">
            <a:extLst>
              <a:ext uri="{FF2B5EF4-FFF2-40B4-BE49-F238E27FC236}">
                <a16:creationId xmlns:a16="http://schemas.microsoft.com/office/drawing/2014/main" id="{ED079989-A41E-4477-646A-E8C5277104CE}"/>
              </a:ext>
            </a:extLst>
          </p:cNvPr>
          <p:cNvSpPr/>
          <p:nvPr/>
        </p:nvSpPr>
        <p:spPr>
          <a:xfrm>
            <a:off x="204537" y="5215021"/>
            <a:ext cx="1504950" cy="1485900"/>
          </a:xfrm>
          <a:prstGeom prst="ellipse">
            <a:avLst/>
          </a:prstGeom>
          <a:solidFill>
            <a:srgbClr val="EA6B1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9" name="Rectangle 8" descr="Pencil">
            <a:extLst>
              <a:ext uri="{FF2B5EF4-FFF2-40B4-BE49-F238E27FC236}">
                <a16:creationId xmlns:a16="http://schemas.microsoft.com/office/drawing/2014/main" id="{72557AE1-E5BE-C916-7060-A0954D587F9E}"/>
              </a:ext>
            </a:extLst>
          </p:cNvPr>
          <p:cNvSpPr/>
          <p:nvPr/>
        </p:nvSpPr>
        <p:spPr>
          <a:xfrm>
            <a:off x="511383" y="5453146"/>
            <a:ext cx="891257" cy="943952"/>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484772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FBF730-7112-A513-D1F1-7716EFDA62C3}"/>
              </a:ext>
            </a:extLst>
          </p:cNvPr>
          <p:cNvPicPr>
            <a:picLocks noChangeAspect="1"/>
          </p:cNvPicPr>
          <p:nvPr/>
        </p:nvPicPr>
        <p:blipFill>
          <a:blip r:embed="rId3"/>
          <a:stretch>
            <a:fillRect/>
          </a:stretch>
        </p:blipFill>
        <p:spPr>
          <a:xfrm>
            <a:off x="5589460" y="3419558"/>
            <a:ext cx="6602540" cy="3438442"/>
          </a:xfrm>
          <a:prstGeom prst="rect">
            <a:avLst/>
          </a:prstGeom>
        </p:spPr>
      </p:pic>
      <p:sp>
        <p:nvSpPr>
          <p:cNvPr id="2" name="Title 1">
            <a:extLst>
              <a:ext uri="{FF2B5EF4-FFF2-40B4-BE49-F238E27FC236}">
                <a16:creationId xmlns:a16="http://schemas.microsoft.com/office/drawing/2014/main" id="{F014E4D4-E713-A170-F8C6-9E7D051DDBD8}"/>
              </a:ext>
            </a:extLst>
          </p:cNvPr>
          <p:cNvSpPr>
            <a:spLocks noGrp="1"/>
          </p:cNvSpPr>
          <p:nvPr>
            <p:ph type="title"/>
          </p:nvPr>
        </p:nvSpPr>
        <p:spPr>
          <a:xfrm>
            <a:off x="0" y="0"/>
            <a:ext cx="10515600" cy="1325563"/>
          </a:xfrm>
        </p:spPr>
        <p:txBody>
          <a:bodyPr/>
          <a:lstStyle/>
          <a:p>
            <a:r>
              <a:rPr lang="en-GB" dirty="0">
                <a:solidFill>
                  <a:schemeClr val="bg1"/>
                </a:solidFill>
              </a:rPr>
              <a:t>Types of Emergencies and how to respond</a:t>
            </a:r>
            <a:endParaRPr lang="en-AU" dirty="0">
              <a:solidFill>
                <a:schemeClr val="bg1"/>
              </a:solidFill>
            </a:endParaRPr>
          </a:p>
        </p:txBody>
      </p:sp>
      <p:pic>
        <p:nvPicPr>
          <p:cNvPr id="4" name="Picture 3">
            <a:extLst>
              <a:ext uri="{FF2B5EF4-FFF2-40B4-BE49-F238E27FC236}">
                <a16:creationId xmlns:a16="http://schemas.microsoft.com/office/drawing/2014/main" id="{5E512CDE-2DDF-04C8-FE58-BB12E8E5DA4E}"/>
              </a:ext>
            </a:extLst>
          </p:cNvPr>
          <p:cNvPicPr>
            <a:picLocks noChangeAspect="1"/>
          </p:cNvPicPr>
          <p:nvPr/>
        </p:nvPicPr>
        <p:blipFill>
          <a:blip r:embed="rId4"/>
          <a:stretch>
            <a:fillRect/>
          </a:stretch>
        </p:blipFill>
        <p:spPr>
          <a:xfrm>
            <a:off x="0" y="1318439"/>
            <a:ext cx="5757110" cy="3441519"/>
          </a:xfrm>
          <a:prstGeom prst="rect">
            <a:avLst/>
          </a:prstGeom>
        </p:spPr>
      </p:pic>
      <p:sp>
        <p:nvSpPr>
          <p:cNvPr id="6" name="TextBox 5">
            <a:extLst>
              <a:ext uri="{FF2B5EF4-FFF2-40B4-BE49-F238E27FC236}">
                <a16:creationId xmlns:a16="http://schemas.microsoft.com/office/drawing/2014/main" id="{E7960DA2-D6E4-25AC-B830-6BDE807A2B75}"/>
              </a:ext>
            </a:extLst>
          </p:cNvPr>
          <p:cNvSpPr txBox="1"/>
          <p:nvPr/>
        </p:nvSpPr>
        <p:spPr>
          <a:xfrm>
            <a:off x="90237" y="933428"/>
            <a:ext cx="5041232" cy="369332"/>
          </a:xfrm>
          <a:prstGeom prst="rect">
            <a:avLst/>
          </a:prstGeom>
          <a:noFill/>
        </p:spPr>
        <p:txBody>
          <a:bodyPr wrap="square" rtlCol="0">
            <a:spAutoFit/>
          </a:bodyPr>
          <a:lstStyle/>
          <a:p>
            <a:r>
              <a:rPr lang="en-GB" dirty="0">
                <a:solidFill>
                  <a:schemeClr val="bg1"/>
                </a:solidFill>
              </a:rPr>
              <a:t>Indoor Environments</a:t>
            </a:r>
            <a:endParaRPr lang="en-AU" dirty="0">
              <a:solidFill>
                <a:schemeClr val="bg1"/>
              </a:solidFill>
            </a:endParaRPr>
          </a:p>
        </p:txBody>
      </p:sp>
    </p:spTree>
    <p:extLst>
      <p:ext uri="{BB962C8B-B14F-4D97-AF65-F5344CB8AC3E}">
        <p14:creationId xmlns:p14="http://schemas.microsoft.com/office/powerpoint/2010/main" val="250277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F891B-ECB7-D17F-70D8-6A6993E6D66C}"/>
              </a:ext>
            </a:extLst>
          </p:cNvPr>
          <p:cNvSpPr>
            <a:spLocks noGrp="1"/>
          </p:cNvSpPr>
          <p:nvPr>
            <p:ph idx="1"/>
          </p:nvPr>
        </p:nvSpPr>
        <p:spPr>
          <a:xfrm>
            <a:off x="378994" y="300789"/>
            <a:ext cx="3697705" cy="460375"/>
          </a:xfrm>
        </p:spPr>
        <p:txBody>
          <a:bodyPr>
            <a:normAutofit lnSpcReduction="10000"/>
          </a:bodyPr>
          <a:lstStyle/>
          <a:p>
            <a:pPr marL="0" indent="0">
              <a:buNone/>
            </a:pPr>
            <a:r>
              <a:rPr lang="en-GB" dirty="0"/>
              <a:t>Outdoor Environments</a:t>
            </a:r>
            <a:endParaRPr lang="en-AU" dirty="0"/>
          </a:p>
        </p:txBody>
      </p:sp>
      <p:pic>
        <p:nvPicPr>
          <p:cNvPr id="4" name="Picture 3">
            <a:extLst>
              <a:ext uri="{FF2B5EF4-FFF2-40B4-BE49-F238E27FC236}">
                <a16:creationId xmlns:a16="http://schemas.microsoft.com/office/drawing/2014/main" id="{FBFC7CC5-48BD-4C10-2015-8E3FB405B18A}"/>
              </a:ext>
            </a:extLst>
          </p:cNvPr>
          <p:cNvPicPr>
            <a:picLocks noChangeAspect="1"/>
          </p:cNvPicPr>
          <p:nvPr/>
        </p:nvPicPr>
        <p:blipFill>
          <a:blip r:embed="rId2"/>
          <a:stretch>
            <a:fillRect/>
          </a:stretch>
        </p:blipFill>
        <p:spPr>
          <a:xfrm>
            <a:off x="176489" y="897406"/>
            <a:ext cx="6809822" cy="5291787"/>
          </a:xfrm>
          <a:prstGeom prst="rect">
            <a:avLst/>
          </a:prstGeom>
        </p:spPr>
      </p:pic>
      <p:pic>
        <p:nvPicPr>
          <p:cNvPr id="5" name="Picture 4">
            <a:extLst>
              <a:ext uri="{FF2B5EF4-FFF2-40B4-BE49-F238E27FC236}">
                <a16:creationId xmlns:a16="http://schemas.microsoft.com/office/drawing/2014/main" id="{EC786784-793C-2326-7696-8F3A5F381DC0}"/>
              </a:ext>
            </a:extLst>
          </p:cNvPr>
          <p:cNvPicPr>
            <a:picLocks noChangeAspect="1"/>
          </p:cNvPicPr>
          <p:nvPr/>
        </p:nvPicPr>
        <p:blipFill>
          <a:blip r:embed="rId3"/>
          <a:stretch>
            <a:fillRect/>
          </a:stretch>
        </p:blipFill>
        <p:spPr>
          <a:xfrm>
            <a:off x="7098978" y="-1"/>
            <a:ext cx="5093022" cy="6858000"/>
          </a:xfrm>
          <a:prstGeom prst="rect">
            <a:avLst/>
          </a:prstGeom>
        </p:spPr>
      </p:pic>
    </p:spTree>
    <p:extLst>
      <p:ext uri="{BB962C8B-B14F-4D97-AF65-F5344CB8AC3E}">
        <p14:creationId xmlns:p14="http://schemas.microsoft.com/office/powerpoint/2010/main" val="1296707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F75314-0D11-E7AB-0E09-3D4AE0E7D7C4}"/>
              </a:ext>
            </a:extLst>
          </p:cNvPr>
          <p:cNvPicPr>
            <a:picLocks noChangeAspect="1"/>
          </p:cNvPicPr>
          <p:nvPr/>
        </p:nvPicPr>
        <p:blipFill>
          <a:blip r:embed="rId2"/>
          <a:stretch>
            <a:fillRect/>
          </a:stretch>
        </p:blipFill>
        <p:spPr>
          <a:xfrm>
            <a:off x="5558977" y="89855"/>
            <a:ext cx="6633023" cy="3237257"/>
          </a:xfrm>
          <a:prstGeom prst="rect">
            <a:avLst/>
          </a:prstGeom>
        </p:spPr>
      </p:pic>
      <p:pic>
        <p:nvPicPr>
          <p:cNvPr id="5" name="Picture 4">
            <a:extLst>
              <a:ext uri="{FF2B5EF4-FFF2-40B4-BE49-F238E27FC236}">
                <a16:creationId xmlns:a16="http://schemas.microsoft.com/office/drawing/2014/main" id="{AD74FE70-D986-B40A-1C56-D744E06B6D82}"/>
              </a:ext>
            </a:extLst>
          </p:cNvPr>
          <p:cNvPicPr>
            <a:picLocks noChangeAspect="1"/>
          </p:cNvPicPr>
          <p:nvPr/>
        </p:nvPicPr>
        <p:blipFill>
          <a:blip r:embed="rId3"/>
          <a:stretch>
            <a:fillRect/>
          </a:stretch>
        </p:blipFill>
        <p:spPr>
          <a:xfrm>
            <a:off x="5558977" y="3242511"/>
            <a:ext cx="6594021" cy="3615489"/>
          </a:xfrm>
          <a:prstGeom prst="rect">
            <a:avLst/>
          </a:prstGeom>
        </p:spPr>
      </p:pic>
      <p:pic>
        <p:nvPicPr>
          <p:cNvPr id="2054" name="Picture 6" descr="people riding red boat on sea during daytime">
            <a:extLst>
              <a:ext uri="{FF2B5EF4-FFF2-40B4-BE49-F238E27FC236}">
                <a16:creationId xmlns:a16="http://schemas.microsoft.com/office/drawing/2014/main" id="{AD501DCB-D667-CAC0-35E5-4D582FA1C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02" y="1708483"/>
            <a:ext cx="5396254" cy="3615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469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75E3EF-759E-A5E4-64AB-1331D6D2E310}"/>
              </a:ext>
            </a:extLst>
          </p:cNvPr>
          <p:cNvPicPr>
            <a:picLocks noChangeAspect="1"/>
          </p:cNvPicPr>
          <p:nvPr/>
        </p:nvPicPr>
        <p:blipFill>
          <a:blip r:embed="rId2"/>
          <a:stretch>
            <a:fillRect/>
          </a:stretch>
        </p:blipFill>
        <p:spPr>
          <a:xfrm>
            <a:off x="704909" y="457200"/>
            <a:ext cx="10782181" cy="2703822"/>
          </a:xfrm>
          <a:prstGeom prst="rect">
            <a:avLst/>
          </a:prstGeom>
        </p:spPr>
      </p:pic>
      <p:sp>
        <p:nvSpPr>
          <p:cNvPr id="5" name="Rectangle 4">
            <a:extLst>
              <a:ext uri="{FF2B5EF4-FFF2-40B4-BE49-F238E27FC236}">
                <a16:creationId xmlns:a16="http://schemas.microsoft.com/office/drawing/2014/main" id="{23982B62-6EA7-82CC-DFFF-53B649BB5D13}"/>
              </a:ext>
            </a:extLst>
          </p:cNvPr>
          <p:cNvSpPr/>
          <p:nvPr/>
        </p:nvSpPr>
        <p:spPr>
          <a:xfrm>
            <a:off x="1946352" y="4142062"/>
            <a:ext cx="9517733" cy="1827681"/>
          </a:xfrm>
          <a:prstGeom prst="rect">
            <a:avLst/>
          </a:prstGeom>
          <a:solidFill>
            <a:srgbClr val="EA6B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55064">
              <a:spcAft>
                <a:spcPts val="600"/>
              </a:spcAft>
            </a:pPr>
            <a:r>
              <a:rPr lang="en-GB" sz="3258" kern="1200">
                <a:solidFill>
                  <a:schemeClr val="lt1"/>
                </a:solidFill>
                <a:latin typeface="+mn-lt"/>
                <a:ea typeface="+mn-ea"/>
                <a:cs typeface="+mn-cs"/>
              </a:rPr>
              <a:t>Complete Reflection Bank Set A</a:t>
            </a:r>
            <a:endParaRPr lang="en-AU"/>
          </a:p>
        </p:txBody>
      </p:sp>
      <p:sp>
        <p:nvSpPr>
          <p:cNvPr id="6" name="Oval 5">
            <a:extLst>
              <a:ext uri="{FF2B5EF4-FFF2-40B4-BE49-F238E27FC236}">
                <a16:creationId xmlns:a16="http://schemas.microsoft.com/office/drawing/2014/main" id="{B67F04B5-90D1-9CD9-9330-E02E70A3B37B}"/>
              </a:ext>
            </a:extLst>
          </p:cNvPr>
          <p:cNvSpPr/>
          <p:nvPr/>
        </p:nvSpPr>
        <p:spPr>
          <a:xfrm>
            <a:off x="704909" y="3711006"/>
            <a:ext cx="2724279" cy="2689794"/>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7" name="Rectangle 6" descr="Pencil">
            <a:extLst>
              <a:ext uri="{FF2B5EF4-FFF2-40B4-BE49-F238E27FC236}">
                <a16:creationId xmlns:a16="http://schemas.microsoft.com/office/drawing/2014/main" id="{765B5C04-C784-BFD2-6630-0D3A661C5E04}"/>
              </a:ext>
            </a:extLst>
          </p:cNvPr>
          <p:cNvSpPr/>
          <p:nvPr/>
        </p:nvSpPr>
        <p:spPr>
          <a:xfrm>
            <a:off x="1260365" y="4142062"/>
            <a:ext cx="1613364" cy="1708753"/>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415126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799</Words>
  <Application>Microsoft Macintosh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Calibri</vt:lpstr>
      <vt:lpstr>Calibri Light</vt:lpstr>
      <vt:lpstr>Helvetica</vt:lpstr>
      <vt:lpstr>Times New Roman</vt:lpstr>
      <vt:lpstr>Office Theme</vt:lpstr>
      <vt:lpstr>SISXEMR003 Respond to emergency situations. </vt:lpstr>
      <vt:lpstr>Types of Emergencies</vt:lpstr>
      <vt:lpstr>Prepare in advance for emergencies</vt:lpstr>
      <vt:lpstr>PowerPoint Presentation</vt:lpstr>
      <vt:lpstr>PowerPoint Presentation</vt:lpstr>
      <vt:lpstr>PowerPoint Presentation</vt:lpstr>
      <vt:lpstr>Recognising an Emergency</vt:lpstr>
      <vt:lpstr>Role responsibilities in emergency situations</vt:lpstr>
      <vt:lpstr>Boundaries of emergency responses</vt:lpstr>
      <vt:lpstr>Emergency Services</vt:lpstr>
      <vt:lpstr>Types of Emergencies and how to respond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SISXEMR003 Respond to emergency situations. </dc:title>
  <dc:creator>Damian Manfre</dc:creator>
  <cp:lastModifiedBy>Joshua Miller</cp:lastModifiedBy>
  <cp:revision>4</cp:revision>
  <dcterms:created xsi:type="dcterms:W3CDTF">2023-11-13T05:12:32Z</dcterms:created>
  <dcterms:modified xsi:type="dcterms:W3CDTF">2023-11-30T19:48:03Z</dcterms:modified>
</cp:coreProperties>
</file>