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77" r:id="rId3"/>
    <p:sldId id="278" r:id="rId4"/>
    <p:sldId id="279" r:id="rId5"/>
    <p:sldId id="280" r:id="rId6"/>
    <p:sldId id="281" r:id="rId7"/>
    <p:sldId id="282" r:id="rId8"/>
    <p:sldId id="283" r:id="rId9"/>
    <p:sldId id="284" r:id="rId10"/>
    <p:sldId id="285" r:id="rId11"/>
    <p:sldId id="286" r:id="rId12"/>
    <p:sldId id="287" r:id="rId13"/>
    <p:sldId id="288" r:id="rId14"/>
    <p:sldId id="289" r:id="rId15"/>
    <p:sldId id="290" r:id="rId16"/>
    <p:sldId id="291" r:id="rId17"/>
    <p:sldId id="292" r:id="rId18"/>
    <p:sldId id="293" r:id="rId19"/>
    <p:sldId id="294" r:id="rId20"/>
    <p:sldId id="295" r:id="rId21"/>
    <p:sldId id="296" r:id="rId22"/>
    <p:sldId id="297" r:id="rId23"/>
    <p:sldId id="298" r:id="rId24"/>
    <p:sldId id="299" r:id="rId25"/>
    <p:sldId id="300" r:id="rId26"/>
    <p:sldId id="301" r:id="rId27"/>
    <p:sldId id="30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a:srgbClr val="D40F8C"/>
    <a:srgbClr val="FB7815"/>
    <a:srgbClr val="ED83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47" d="100"/>
          <a:sy n="47" d="100"/>
        </p:scale>
        <p:origin x="240" y="16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01BB1-6720-F61A-17CB-AAAAB83647B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517C60F2-92B8-FCA6-81E0-479579AEB3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19164DBA-872F-788D-6622-260F3B2D2B73}"/>
              </a:ext>
            </a:extLst>
          </p:cNvPr>
          <p:cNvSpPr>
            <a:spLocks noGrp="1"/>
          </p:cNvSpPr>
          <p:nvPr>
            <p:ph type="dt" sz="half" idx="10"/>
          </p:nvPr>
        </p:nvSpPr>
        <p:spPr/>
        <p:txBody>
          <a:bodyPr/>
          <a:lstStyle/>
          <a:p>
            <a:fld id="{7A551EC7-67D6-416A-83B6-2ED2B278F313}" type="datetimeFigureOut">
              <a:rPr lang="en-AU" smtClean="0"/>
              <a:t>16/5/2024</a:t>
            </a:fld>
            <a:endParaRPr lang="en-AU"/>
          </a:p>
        </p:txBody>
      </p:sp>
      <p:sp>
        <p:nvSpPr>
          <p:cNvPr id="5" name="Footer Placeholder 4">
            <a:extLst>
              <a:ext uri="{FF2B5EF4-FFF2-40B4-BE49-F238E27FC236}">
                <a16:creationId xmlns:a16="http://schemas.microsoft.com/office/drawing/2014/main" id="{3318B6A5-D6C2-E15C-8B8D-88603CD785E0}"/>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E1CE150-16A2-6893-E533-905824EE0D7B}"/>
              </a:ext>
            </a:extLst>
          </p:cNvPr>
          <p:cNvSpPr>
            <a:spLocks noGrp="1"/>
          </p:cNvSpPr>
          <p:nvPr>
            <p:ph type="sldNum" sz="quarter" idx="12"/>
          </p:nvPr>
        </p:nvSpPr>
        <p:spPr/>
        <p:txBody>
          <a:bodyPr/>
          <a:lstStyle/>
          <a:p>
            <a:fld id="{D7AC5DDE-13B9-4EB4-9B10-D68B651C0085}" type="slidenum">
              <a:rPr lang="en-AU" smtClean="0"/>
              <a:t>‹#›</a:t>
            </a:fld>
            <a:endParaRPr lang="en-AU"/>
          </a:p>
        </p:txBody>
      </p:sp>
    </p:spTree>
    <p:extLst>
      <p:ext uri="{BB962C8B-B14F-4D97-AF65-F5344CB8AC3E}">
        <p14:creationId xmlns:p14="http://schemas.microsoft.com/office/powerpoint/2010/main" val="2360013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19CFB-BE14-E70F-6B20-F02AC69A51CA}"/>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2E583E48-5782-7A24-BE30-512A6E5E1EB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282FC56-BC8E-1AA9-4956-9AFC00226148}"/>
              </a:ext>
            </a:extLst>
          </p:cNvPr>
          <p:cNvSpPr>
            <a:spLocks noGrp="1"/>
          </p:cNvSpPr>
          <p:nvPr>
            <p:ph type="dt" sz="half" idx="10"/>
          </p:nvPr>
        </p:nvSpPr>
        <p:spPr/>
        <p:txBody>
          <a:bodyPr/>
          <a:lstStyle/>
          <a:p>
            <a:fld id="{7A551EC7-67D6-416A-83B6-2ED2B278F313}" type="datetimeFigureOut">
              <a:rPr lang="en-AU" smtClean="0"/>
              <a:t>16/5/2024</a:t>
            </a:fld>
            <a:endParaRPr lang="en-AU"/>
          </a:p>
        </p:txBody>
      </p:sp>
      <p:sp>
        <p:nvSpPr>
          <p:cNvPr id="5" name="Footer Placeholder 4">
            <a:extLst>
              <a:ext uri="{FF2B5EF4-FFF2-40B4-BE49-F238E27FC236}">
                <a16:creationId xmlns:a16="http://schemas.microsoft.com/office/drawing/2014/main" id="{65C4C3F7-21B4-EA09-84FA-521EB4ACFC1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293F1B8-71C3-11F5-5AD0-625C197625BC}"/>
              </a:ext>
            </a:extLst>
          </p:cNvPr>
          <p:cNvSpPr>
            <a:spLocks noGrp="1"/>
          </p:cNvSpPr>
          <p:nvPr>
            <p:ph type="sldNum" sz="quarter" idx="12"/>
          </p:nvPr>
        </p:nvSpPr>
        <p:spPr/>
        <p:txBody>
          <a:bodyPr/>
          <a:lstStyle/>
          <a:p>
            <a:fld id="{D7AC5DDE-13B9-4EB4-9B10-D68B651C0085}" type="slidenum">
              <a:rPr lang="en-AU" smtClean="0"/>
              <a:t>‹#›</a:t>
            </a:fld>
            <a:endParaRPr lang="en-AU"/>
          </a:p>
        </p:txBody>
      </p:sp>
    </p:spTree>
    <p:extLst>
      <p:ext uri="{BB962C8B-B14F-4D97-AF65-F5344CB8AC3E}">
        <p14:creationId xmlns:p14="http://schemas.microsoft.com/office/powerpoint/2010/main" val="245887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2868A-1660-50EE-77A8-5490A9A114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6088C7C9-0B51-F890-E7C2-4280269198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A0C60E-49C7-E95D-A4E7-81CA61AB0AD9}"/>
              </a:ext>
            </a:extLst>
          </p:cNvPr>
          <p:cNvSpPr>
            <a:spLocks noGrp="1"/>
          </p:cNvSpPr>
          <p:nvPr>
            <p:ph type="dt" sz="half" idx="10"/>
          </p:nvPr>
        </p:nvSpPr>
        <p:spPr/>
        <p:txBody>
          <a:bodyPr/>
          <a:lstStyle/>
          <a:p>
            <a:fld id="{7A551EC7-67D6-416A-83B6-2ED2B278F313}" type="datetimeFigureOut">
              <a:rPr lang="en-AU" smtClean="0"/>
              <a:t>16/5/2024</a:t>
            </a:fld>
            <a:endParaRPr lang="en-AU"/>
          </a:p>
        </p:txBody>
      </p:sp>
      <p:sp>
        <p:nvSpPr>
          <p:cNvPr id="5" name="Footer Placeholder 4">
            <a:extLst>
              <a:ext uri="{FF2B5EF4-FFF2-40B4-BE49-F238E27FC236}">
                <a16:creationId xmlns:a16="http://schemas.microsoft.com/office/drawing/2014/main" id="{6509DF01-349B-382C-B558-268A2B7D404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1672E06-722D-85AC-63B3-A2C73D6F14E9}"/>
              </a:ext>
            </a:extLst>
          </p:cNvPr>
          <p:cNvSpPr>
            <a:spLocks noGrp="1"/>
          </p:cNvSpPr>
          <p:nvPr>
            <p:ph type="sldNum" sz="quarter" idx="12"/>
          </p:nvPr>
        </p:nvSpPr>
        <p:spPr/>
        <p:txBody>
          <a:bodyPr/>
          <a:lstStyle/>
          <a:p>
            <a:fld id="{D7AC5DDE-13B9-4EB4-9B10-D68B651C0085}" type="slidenum">
              <a:rPr lang="en-AU" smtClean="0"/>
              <a:t>‹#›</a:t>
            </a:fld>
            <a:endParaRPr lang="en-AU"/>
          </a:p>
        </p:txBody>
      </p:sp>
    </p:spTree>
    <p:extLst>
      <p:ext uri="{BB962C8B-B14F-4D97-AF65-F5344CB8AC3E}">
        <p14:creationId xmlns:p14="http://schemas.microsoft.com/office/powerpoint/2010/main" val="757095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06C0B-39F8-D9B9-131C-74B7109BC1CE}"/>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ECCE2F2F-E9B9-0E22-5D2C-964E700A594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A82CB76B-FAB7-2BA7-8D28-2C693D739F0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A0E7461C-D65F-8A5E-FCC0-929A47A30F94}"/>
              </a:ext>
            </a:extLst>
          </p:cNvPr>
          <p:cNvSpPr>
            <a:spLocks noGrp="1"/>
          </p:cNvSpPr>
          <p:nvPr>
            <p:ph type="dt" sz="half" idx="10"/>
          </p:nvPr>
        </p:nvSpPr>
        <p:spPr/>
        <p:txBody>
          <a:bodyPr/>
          <a:lstStyle/>
          <a:p>
            <a:fld id="{7A551EC7-67D6-416A-83B6-2ED2B278F313}" type="datetimeFigureOut">
              <a:rPr lang="en-AU" smtClean="0"/>
              <a:t>16/5/2024</a:t>
            </a:fld>
            <a:endParaRPr lang="en-AU"/>
          </a:p>
        </p:txBody>
      </p:sp>
      <p:sp>
        <p:nvSpPr>
          <p:cNvPr id="6" name="Footer Placeholder 5">
            <a:extLst>
              <a:ext uri="{FF2B5EF4-FFF2-40B4-BE49-F238E27FC236}">
                <a16:creationId xmlns:a16="http://schemas.microsoft.com/office/drawing/2014/main" id="{F1C7AA76-5968-15D7-529A-0FEAF8897F67}"/>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B6E023AF-BE4A-C139-CD32-E772EAF96832}"/>
              </a:ext>
            </a:extLst>
          </p:cNvPr>
          <p:cNvSpPr>
            <a:spLocks noGrp="1"/>
          </p:cNvSpPr>
          <p:nvPr>
            <p:ph type="sldNum" sz="quarter" idx="12"/>
          </p:nvPr>
        </p:nvSpPr>
        <p:spPr/>
        <p:txBody>
          <a:bodyPr/>
          <a:lstStyle/>
          <a:p>
            <a:fld id="{D7AC5DDE-13B9-4EB4-9B10-D68B651C0085}" type="slidenum">
              <a:rPr lang="en-AU" smtClean="0"/>
              <a:t>‹#›</a:t>
            </a:fld>
            <a:endParaRPr lang="en-AU"/>
          </a:p>
        </p:txBody>
      </p:sp>
    </p:spTree>
    <p:extLst>
      <p:ext uri="{BB962C8B-B14F-4D97-AF65-F5344CB8AC3E}">
        <p14:creationId xmlns:p14="http://schemas.microsoft.com/office/powerpoint/2010/main" val="107356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28E24-7566-942E-F943-CF458E228781}"/>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5C040BDC-A81C-83E1-0EFF-47383CC327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2A3449-785C-985D-B251-00E9AFEC8B0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C544619C-60C6-DED8-80E3-8B4E9E66AE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C37CDF-C594-F52C-BE3C-B7EF5537CC0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48E85CA9-F531-5F27-AF7A-CD6D6D53E212}"/>
              </a:ext>
            </a:extLst>
          </p:cNvPr>
          <p:cNvSpPr>
            <a:spLocks noGrp="1"/>
          </p:cNvSpPr>
          <p:nvPr>
            <p:ph type="dt" sz="half" idx="10"/>
          </p:nvPr>
        </p:nvSpPr>
        <p:spPr/>
        <p:txBody>
          <a:bodyPr/>
          <a:lstStyle/>
          <a:p>
            <a:fld id="{7A551EC7-67D6-416A-83B6-2ED2B278F313}" type="datetimeFigureOut">
              <a:rPr lang="en-AU" smtClean="0"/>
              <a:t>16/5/2024</a:t>
            </a:fld>
            <a:endParaRPr lang="en-AU"/>
          </a:p>
        </p:txBody>
      </p:sp>
      <p:sp>
        <p:nvSpPr>
          <p:cNvPr id="8" name="Footer Placeholder 7">
            <a:extLst>
              <a:ext uri="{FF2B5EF4-FFF2-40B4-BE49-F238E27FC236}">
                <a16:creationId xmlns:a16="http://schemas.microsoft.com/office/drawing/2014/main" id="{D564AFDE-160D-CAFF-908B-FE6AC1F666BA}"/>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D20565BA-E4F4-3309-6DDE-618B49C33639}"/>
              </a:ext>
            </a:extLst>
          </p:cNvPr>
          <p:cNvSpPr>
            <a:spLocks noGrp="1"/>
          </p:cNvSpPr>
          <p:nvPr>
            <p:ph type="sldNum" sz="quarter" idx="12"/>
          </p:nvPr>
        </p:nvSpPr>
        <p:spPr/>
        <p:txBody>
          <a:bodyPr/>
          <a:lstStyle/>
          <a:p>
            <a:fld id="{D7AC5DDE-13B9-4EB4-9B10-D68B651C0085}" type="slidenum">
              <a:rPr lang="en-AU" smtClean="0"/>
              <a:t>‹#›</a:t>
            </a:fld>
            <a:endParaRPr lang="en-AU"/>
          </a:p>
        </p:txBody>
      </p:sp>
    </p:spTree>
    <p:extLst>
      <p:ext uri="{BB962C8B-B14F-4D97-AF65-F5344CB8AC3E}">
        <p14:creationId xmlns:p14="http://schemas.microsoft.com/office/powerpoint/2010/main" val="1074630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A7196-3E70-BE2B-9657-A34E1AE425BA}"/>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84D8D9C9-F2F3-171A-7211-633ECC820C12}"/>
              </a:ext>
            </a:extLst>
          </p:cNvPr>
          <p:cNvSpPr>
            <a:spLocks noGrp="1"/>
          </p:cNvSpPr>
          <p:nvPr>
            <p:ph type="dt" sz="half" idx="10"/>
          </p:nvPr>
        </p:nvSpPr>
        <p:spPr/>
        <p:txBody>
          <a:bodyPr/>
          <a:lstStyle/>
          <a:p>
            <a:fld id="{7A551EC7-67D6-416A-83B6-2ED2B278F313}" type="datetimeFigureOut">
              <a:rPr lang="en-AU" smtClean="0"/>
              <a:t>16/5/2024</a:t>
            </a:fld>
            <a:endParaRPr lang="en-AU"/>
          </a:p>
        </p:txBody>
      </p:sp>
      <p:sp>
        <p:nvSpPr>
          <p:cNvPr id="4" name="Footer Placeholder 3">
            <a:extLst>
              <a:ext uri="{FF2B5EF4-FFF2-40B4-BE49-F238E27FC236}">
                <a16:creationId xmlns:a16="http://schemas.microsoft.com/office/drawing/2014/main" id="{43CC45FA-15F9-2B21-70E5-B68148DD935E}"/>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B36F75B4-FB12-0E45-9FC6-4889B85F1AE3}"/>
              </a:ext>
            </a:extLst>
          </p:cNvPr>
          <p:cNvSpPr>
            <a:spLocks noGrp="1"/>
          </p:cNvSpPr>
          <p:nvPr>
            <p:ph type="sldNum" sz="quarter" idx="12"/>
          </p:nvPr>
        </p:nvSpPr>
        <p:spPr/>
        <p:txBody>
          <a:bodyPr/>
          <a:lstStyle/>
          <a:p>
            <a:fld id="{D7AC5DDE-13B9-4EB4-9B10-D68B651C0085}" type="slidenum">
              <a:rPr lang="en-AU" smtClean="0"/>
              <a:t>‹#›</a:t>
            </a:fld>
            <a:endParaRPr lang="en-AU"/>
          </a:p>
        </p:txBody>
      </p:sp>
    </p:spTree>
    <p:extLst>
      <p:ext uri="{BB962C8B-B14F-4D97-AF65-F5344CB8AC3E}">
        <p14:creationId xmlns:p14="http://schemas.microsoft.com/office/powerpoint/2010/main" val="2237530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B22FC9-E5B1-0308-1389-97C057D2AC7C}"/>
              </a:ext>
            </a:extLst>
          </p:cNvPr>
          <p:cNvSpPr>
            <a:spLocks noGrp="1"/>
          </p:cNvSpPr>
          <p:nvPr>
            <p:ph type="dt" sz="half" idx="10"/>
          </p:nvPr>
        </p:nvSpPr>
        <p:spPr/>
        <p:txBody>
          <a:bodyPr/>
          <a:lstStyle/>
          <a:p>
            <a:fld id="{7A551EC7-67D6-416A-83B6-2ED2B278F313}" type="datetimeFigureOut">
              <a:rPr lang="en-AU" smtClean="0"/>
              <a:t>16/5/2024</a:t>
            </a:fld>
            <a:endParaRPr lang="en-AU"/>
          </a:p>
        </p:txBody>
      </p:sp>
      <p:sp>
        <p:nvSpPr>
          <p:cNvPr id="3" name="Footer Placeholder 2">
            <a:extLst>
              <a:ext uri="{FF2B5EF4-FFF2-40B4-BE49-F238E27FC236}">
                <a16:creationId xmlns:a16="http://schemas.microsoft.com/office/drawing/2014/main" id="{9DF71C3A-311A-3CDA-A91E-685587A8160B}"/>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0AF8AE24-4F1C-804D-6A67-42CAF113F3DA}"/>
              </a:ext>
            </a:extLst>
          </p:cNvPr>
          <p:cNvSpPr>
            <a:spLocks noGrp="1"/>
          </p:cNvSpPr>
          <p:nvPr>
            <p:ph type="sldNum" sz="quarter" idx="12"/>
          </p:nvPr>
        </p:nvSpPr>
        <p:spPr/>
        <p:txBody>
          <a:bodyPr/>
          <a:lstStyle/>
          <a:p>
            <a:fld id="{D7AC5DDE-13B9-4EB4-9B10-D68B651C0085}" type="slidenum">
              <a:rPr lang="en-AU" smtClean="0"/>
              <a:t>‹#›</a:t>
            </a:fld>
            <a:endParaRPr lang="en-AU"/>
          </a:p>
        </p:txBody>
      </p:sp>
    </p:spTree>
    <p:extLst>
      <p:ext uri="{BB962C8B-B14F-4D97-AF65-F5344CB8AC3E}">
        <p14:creationId xmlns:p14="http://schemas.microsoft.com/office/powerpoint/2010/main" val="641698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6C4E9-A22F-9F82-4806-7D4AEC8CDF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A2FB98E3-519F-D442-4763-66350BA14D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8624E8A9-8AA6-C170-4CD8-600BA2249E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A8ACF6-4EAF-AF8B-9B3B-69A0D0B5DB01}"/>
              </a:ext>
            </a:extLst>
          </p:cNvPr>
          <p:cNvSpPr>
            <a:spLocks noGrp="1"/>
          </p:cNvSpPr>
          <p:nvPr>
            <p:ph type="dt" sz="half" idx="10"/>
          </p:nvPr>
        </p:nvSpPr>
        <p:spPr/>
        <p:txBody>
          <a:bodyPr/>
          <a:lstStyle/>
          <a:p>
            <a:fld id="{7A551EC7-67D6-416A-83B6-2ED2B278F313}" type="datetimeFigureOut">
              <a:rPr lang="en-AU" smtClean="0"/>
              <a:t>16/5/2024</a:t>
            </a:fld>
            <a:endParaRPr lang="en-AU"/>
          </a:p>
        </p:txBody>
      </p:sp>
      <p:sp>
        <p:nvSpPr>
          <p:cNvPr id="6" name="Footer Placeholder 5">
            <a:extLst>
              <a:ext uri="{FF2B5EF4-FFF2-40B4-BE49-F238E27FC236}">
                <a16:creationId xmlns:a16="http://schemas.microsoft.com/office/drawing/2014/main" id="{84ABD373-4383-DA41-160C-B459AFE44D84}"/>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822469E3-F0A2-6B27-A9E1-C30C6330CA14}"/>
              </a:ext>
            </a:extLst>
          </p:cNvPr>
          <p:cNvSpPr>
            <a:spLocks noGrp="1"/>
          </p:cNvSpPr>
          <p:nvPr>
            <p:ph type="sldNum" sz="quarter" idx="12"/>
          </p:nvPr>
        </p:nvSpPr>
        <p:spPr/>
        <p:txBody>
          <a:bodyPr/>
          <a:lstStyle/>
          <a:p>
            <a:fld id="{D7AC5DDE-13B9-4EB4-9B10-D68B651C0085}" type="slidenum">
              <a:rPr lang="en-AU" smtClean="0"/>
              <a:t>‹#›</a:t>
            </a:fld>
            <a:endParaRPr lang="en-AU"/>
          </a:p>
        </p:txBody>
      </p:sp>
    </p:spTree>
    <p:extLst>
      <p:ext uri="{BB962C8B-B14F-4D97-AF65-F5344CB8AC3E}">
        <p14:creationId xmlns:p14="http://schemas.microsoft.com/office/powerpoint/2010/main" val="1446036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E6C2F-A4F0-EDEE-01AC-00415D8002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0BD88E08-C391-8395-90C6-7F0E3574BA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0D04DEBE-B102-CA38-6156-8F3702D201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E37254-E863-2D8F-363E-A94B90A911C0}"/>
              </a:ext>
            </a:extLst>
          </p:cNvPr>
          <p:cNvSpPr>
            <a:spLocks noGrp="1"/>
          </p:cNvSpPr>
          <p:nvPr>
            <p:ph type="dt" sz="half" idx="10"/>
          </p:nvPr>
        </p:nvSpPr>
        <p:spPr/>
        <p:txBody>
          <a:bodyPr/>
          <a:lstStyle/>
          <a:p>
            <a:fld id="{7A551EC7-67D6-416A-83B6-2ED2B278F313}" type="datetimeFigureOut">
              <a:rPr lang="en-AU" smtClean="0"/>
              <a:t>16/5/2024</a:t>
            </a:fld>
            <a:endParaRPr lang="en-AU"/>
          </a:p>
        </p:txBody>
      </p:sp>
      <p:sp>
        <p:nvSpPr>
          <p:cNvPr id="6" name="Footer Placeholder 5">
            <a:extLst>
              <a:ext uri="{FF2B5EF4-FFF2-40B4-BE49-F238E27FC236}">
                <a16:creationId xmlns:a16="http://schemas.microsoft.com/office/drawing/2014/main" id="{5F15D3B1-1371-6754-7636-72684B70C0B1}"/>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63B685D2-1FD1-7255-1BD5-412FF96529CE}"/>
              </a:ext>
            </a:extLst>
          </p:cNvPr>
          <p:cNvSpPr>
            <a:spLocks noGrp="1"/>
          </p:cNvSpPr>
          <p:nvPr>
            <p:ph type="sldNum" sz="quarter" idx="12"/>
          </p:nvPr>
        </p:nvSpPr>
        <p:spPr/>
        <p:txBody>
          <a:bodyPr/>
          <a:lstStyle/>
          <a:p>
            <a:fld id="{D7AC5DDE-13B9-4EB4-9B10-D68B651C0085}" type="slidenum">
              <a:rPr lang="en-AU" smtClean="0"/>
              <a:t>‹#›</a:t>
            </a:fld>
            <a:endParaRPr lang="en-AU"/>
          </a:p>
        </p:txBody>
      </p:sp>
    </p:spTree>
    <p:extLst>
      <p:ext uri="{BB962C8B-B14F-4D97-AF65-F5344CB8AC3E}">
        <p14:creationId xmlns:p14="http://schemas.microsoft.com/office/powerpoint/2010/main" val="2557907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E8BF4-1376-BEB2-1CA9-292A75D9026A}"/>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06C3BF54-8354-B351-29A8-4BD00ABB7F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D4F3BC43-F079-4377-B439-BC82FED30B64}"/>
              </a:ext>
            </a:extLst>
          </p:cNvPr>
          <p:cNvSpPr>
            <a:spLocks noGrp="1"/>
          </p:cNvSpPr>
          <p:nvPr>
            <p:ph type="dt" sz="half" idx="10"/>
          </p:nvPr>
        </p:nvSpPr>
        <p:spPr/>
        <p:txBody>
          <a:bodyPr/>
          <a:lstStyle/>
          <a:p>
            <a:fld id="{7A551EC7-67D6-416A-83B6-2ED2B278F313}" type="datetimeFigureOut">
              <a:rPr lang="en-AU" smtClean="0"/>
              <a:t>16/5/2024</a:t>
            </a:fld>
            <a:endParaRPr lang="en-AU"/>
          </a:p>
        </p:txBody>
      </p:sp>
      <p:sp>
        <p:nvSpPr>
          <p:cNvPr id="5" name="Footer Placeholder 4">
            <a:extLst>
              <a:ext uri="{FF2B5EF4-FFF2-40B4-BE49-F238E27FC236}">
                <a16:creationId xmlns:a16="http://schemas.microsoft.com/office/drawing/2014/main" id="{E8713B80-BECA-9F40-E90C-9B708ABA8DA3}"/>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833AAB96-5927-6F61-84F1-9E08065E709E}"/>
              </a:ext>
            </a:extLst>
          </p:cNvPr>
          <p:cNvSpPr>
            <a:spLocks noGrp="1"/>
          </p:cNvSpPr>
          <p:nvPr>
            <p:ph type="sldNum" sz="quarter" idx="12"/>
          </p:nvPr>
        </p:nvSpPr>
        <p:spPr/>
        <p:txBody>
          <a:bodyPr/>
          <a:lstStyle/>
          <a:p>
            <a:fld id="{D7AC5DDE-13B9-4EB4-9B10-D68B651C0085}" type="slidenum">
              <a:rPr lang="en-AU" smtClean="0"/>
              <a:t>‹#›</a:t>
            </a:fld>
            <a:endParaRPr lang="en-AU"/>
          </a:p>
        </p:txBody>
      </p:sp>
    </p:spTree>
    <p:extLst>
      <p:ext uri="{BB962C8B-B14F-4D97-AF65-F5344CB8AC3E}">
        <p14:creationId xmlns:p14="http://schemas.microsoft.com/office/powerpoint/2010/main" val="208558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D8278A-B582-0711-7953-B0BB8B5D627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BB8C0791-02A3-BA16-741E-E0C2DF0C2C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03B86D09-4B6B-F28E-65AC-1984E51496EA}"/>
              </a:ext>
            </a:extLst>
          </p:cNvPr>
          <p:cNvSpPr>
            <a:spLocks noGrp="1"/>
          </p:cNvSpPr>
          <p:nvPr>
            <p:ph type="dt" sz="half" idx="10"/>
          </p:nvPr>
        </p:nvSpPr>
        <p:spPr/>
        <p:txBody>
          <a:bodyPr/>
          <a:lstStyle/>
          <a:p>
            <a:fld id="{7A551EC7-67D6-416A-83B6-2ED2B278F313}" type="datetimeFigureOut">
              <a:rPr lang="en-AU" smtClean="0"/>
              <a:t>16/5/2024</a:t>
            </a:fld>
            <a:endParaRPr lang="en-AU"/>
          </a:p>
        </p:txBody>
      </p:sp>
      <p:sp>
        <p:nvSpPr>
          <p:cNvPr id="5" name="Footer Placeholder 4">
            <a:extLst>
              <a:ext uri="{FF2B5EF4-FFF2-40B4-BE49-F238E27FC236}">
                <a16:creationId xmlns:a16="http://schemas.microsoft.com/office/drawing/2014/main" id="{A860605E-0119-5BFD-2BD6-FB071703D47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84C8142-B850-3C9C-C9EA-839B6191B756}"/>
              </a:ext>
            </a:extLst>
          </p:cNvPr>
          <p:cNvSpPr>
            <a:spLocks noGrp="1"/>
          </p:cNvSpPr>
          <p:nvPr>
            <p:ph type="sldNum" sz="quarter" idx="12"/>
          </p:nvPr>
        </p:nvSpPr>
        <p:spPr/>
        <p:txBody>
          <a:bodyPr/>
          <a:lstStyle/>
          <a:p>
            <a:fld id="{D7AC5DDE-13B9-4EB4-9B10-D68B651C0085}" type="slidenum">
              <a:rPr lang="en-AU" smtClean="0"/>
              <a:t>‹#›</a:t>
            </a:fld>
            <a:endParaRPr lang="en-AU"/>
          </a:p>
        </p:txBody>
      </p:sp>
    </p:spTree>
    <p:extLst>
      <p:ext uri="{BB962C8B-B14F-4D97-AF65-F5344CB8AC3E}">
        <p14:creationId xmlns:p14="http://schemas.microsoft.com/office/powerpoint/2010/main" val="2048327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650DC9-2044-0D15-F789-00C933552F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5B54F2A-4ED9-4CA1-E474-D40F310690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2DDA7A0-3DD6-0E68-EAA7-FE5C215304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551EC7-67D6-416A-83B6-2ED2B278F313}" type="datetimeFigureOut">
              <a:rPr lang="en-AU" smtClean="0"/>
              <a:t>16/5/2024</a:t>
            </a:fld>
            <a:endParaRPr lang="en-AU"/>
          </a:p>
        </p:txBody>
      </p:sp>
      <p:sp>
        <p:nvSpPr>
          <p:cNvPr id="5" name="Footer Placeholder 4">
            <a:extLst>
              <a:ext uri="{FF2B5EF4-FFF2-40B4-BE49-F238E27FC236}">
                <a16:creationId xmlns:a16="http://schemas.microsoft.com/office/drawing/2014/main" id="{BDDD45ED-638D-2A98-AAE3-A18CBEB321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E68C8116-914F-D873-A52D-2587DEA118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AC5DDE-13B9-4EB4-9B10-D68B651C0085}" type="slidenum">
              <a:rPr lang="en-AU" smtClean="0"/>
              <a:t>‹#›</a:t>
            </a:fld>
            <a:endParaRPr lang="en-AU"/>
          </a:p>
        </p:txBody>
      </p:sp>
    </p:spTree>
    <p:extLst>
      <p:ext uri="{BB962C8B-B14F-4D97-AF65-F5344CB8AC3E}">
        <p14:creationId xmlns:p14="http://schemas.microsoft.com/office/powerpoint/2010/main" val="36929694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emf"/><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emf"/><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3.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5.emf"/><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6.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6.emf"/><Relationship Id="rId1" Type="http://schemas.openxmlformats.org/officeDocument/2006/relationships/slideLayout" Target="../slideLayouts/slideLayout2.xml"/><Relationship Id="rId4" Type="http://schemas.openxmlformats.org/officeDocument/2006/relationships/image" Target="../media/image8.sv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1661A-F1FC-1E07-7122-5272E33524CA}"/>
              </a:ext>
            </a:extLst>
          </p:cNvPr>
          <p:cNvSpPr>
            <a:spLocks noGrp="1"/>
          </p:cNvSpPr>
          <p:nvPr>
            <p:ph type="ctrTitle"/>
          </p:nvPr>
        </p:nvSpPr>
        <p:spPr>
          <a:xfrm>
            <a:off x="0" y="217488"/>
            <a:ext cx="9144000" cy="2387600"/>
          </a:xfrm>
        </p:spPr>
        <p:txBody>
          <a:bodyPr>
            <a:normAutofit/>
          </a:bodyPr>
          <a:lstStyle/>
          <a:p>
            <a:pPr marL="121920"/>
            <a:r>
              <a:rPr lang="en-US" sz="4400" b="1" dirty="0">
                <a:solidFill>
                  <a:srgbClr val="000000"/>
                </a:solidFill>
                <a:effectLst/>
                <a:latin typeface="Helvetica" panose="020B0604020202020204" pitchFamily="34" charset="0"/>
                <a:ea typeface="Cambria" panose="02040503050406030204" pitchFamily="18" charset="0"/>
                <a:cs typeface="Times New Roman" panose="02020603050405020304" pitchFamily="18" charset="0"/>
              </a:rPr>
              <a:t>SISSPAR009</a:t>
            </a:r>
            <a:br>
              <a:rPr lang="en-AU" sz="4400" dirty="0">
                <a:solidFill>
                  <a:srgbClr val="002060"/>
                </a:solidFill>
                <a:effectLst/>
                <a:latin typeface="Arial Black" panose="020B0A04020102020204" pitchFamily="34" charset="0"/>
                <a:ea typeface="Cambria" panose="02040503050406030204" pitchFamily="18" charset="0"/>
                <a:cs typeface="Times New Roman" panose="02020603050405020304" pitchFamily="18" charset="0"/>
              </a:rPr>
            </a:br>
            <a:r>
              <a:rPr lang="en-AU" sz="4400" b="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Participate in conditioning for sport </a:t>
            </a:r>
            <a:endParaRPr lang="en-AU" sz="4400" dirty="0"/>
          </a:p>
        </p:txBody>
      </p:sp>
      <p:sp>
        <p:nvSpPr>
          <p:cNvPr id="3" name="Subtitle 2">
            <a:extLst>
              <a:ext uri="{FF2B5EF4-FFF2-40B4-BE49-F238E27FC236}">
                <a16:creationId xmlns:a16="http://schemas.microsoft.com/office/drawing/2014/main" id="{7EA92958-8227-30E9-0FBC-E168E4F3F8EC}"/>
              </a:ext>
            </a:extLst>
          </p:cNvPr>
          <p:cNvSpPr>
            <a:spLocks noGrp="1"/>
          </p:cNvSpPr>
          <p:nvPr>
            <p:ph type="subTitle" idx="1"/>
          </p:nvPr>
        </p:nvSpPr>
        <p:spPr>
          <a:xfrm>
            <a:off x="371475" y="3078163"/>
            <a:ext cx="6981825" cy="1655762"/>
          </a:xfrm>
        </p:spPr>
        <p:txBody>
          <a:bodyPr/>
          <a:lstStyle/>
          <a:p>
            <a:r>
              <a:rPr lang="en-AU" sz="1800" b="1" dirty="0">
                <a:effectLst/>
                <a:latin typeface="Helvetica" panose="020B0604020202020204" pitchFamily="34" charset="0"/>
                <a:ea typeface="Cambria" panose="02040503050406030204" pitchFamily="18" charset="0"/>
                <a:cs typeface="Times New Roman" panose="02020603050405020304" pitchFamily="18" charset="0"/>
              </a:rPr>
              <a:t>Through this unit you will develop the skills and knowledge required to participate in strength and conditioning to physically prepare for competition in a specific sport. </a:t>
            </a:r>
            <a:endParaRPr lang="en-AU" sz="1800" dirty="0">
              <a:effectLst/>
              <a:latin typeface="Cambria" panose="02040503050406030204" pitchFamily="18" charset="0"/>
              <a:ea typeface="Cambria" panose="02040503050406030204" pitchFamily="18" charset="0"/>
              <a:cs typeface="Times New Roman" panose="02020603050405020304" pitchFamily="18" charset="0"/>
            </a:endParaRPr>
          </a:p>
          <a:p>
            <a:endParaRPr lang="en-AU" dirty="0"/>
          </a:p>
        </p:txBody>
      </p:sp>
      <p:sp>
        <p:nvSpPr>
          <p:cNvPr id="4" name="Title 1">
            <a:extLst>
              <a:ext uri="{FF2B5EF4-FFF2-40B4-BE49-F238E27FC236}">
                <a16:creationId xmlns:a16="http://schemas.microsoft.com/office/drawing/2014/main" id="{3A1984ED-D526-49AC-9662-2C528CE644F8}"/>
              </a:ext>
            </a:extLst>
          </p:cNvPr>
          <p:cNvSpPr txBox="1">
            <a:spLocks/>
          </p:cNvSpPr>
          <p:nvPr/>
        </p:nvSpPr>
        <p:spPr>
          <a:xfrm>
            <a:off x="-137532" y="3540125"/>
            <a:ext cx="914400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1920"/>
            <a:r>
              <a:rPr lang="en-AU" sz="4400" b="1" dirty="0">
                <a:solidFill>
                  <a:srgbClr val="000000"/>
                </a:solidFill>
                <a:latin typeface="Helvetica" panose="020B0604020202020204" pitchFamily="34" charset="0"/>
                <a:ea typeface="Cambria" panose="02040503050406030204" pitchFamily="18" charset="0"/>
                <a:cs typeface="Times New Roman" panose="02020603050405020304" pitchFamily="18" charset="0"/>
              </a:rPr>
              <a:t>Part 2</a:t>
            </a:r>
            <a:endParaRPr lang="en-AU" sz="4400" dirty="0"/>
          </a:p>
        </p:txBody>
      </p:sp>
    </p:spTree>
    <p:extLst>
      <p:ext uri="{BB962C8B-B14F-4D97-AF65-F5344CB8AC3E}">
        <p14:creationId xmlns:p14="http://schemas.microsoft.com/office/powerpoint/2010/main" val="1841069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D7D3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FF420-7F3B-D18F-3261-3700168DE933}"/>
              </a:ext>
            </a:extLst>
          </p:cNvPr>
          <p:cNvSpPr>
            <a:spLocks noGrp="1"/>
          </p:cNvSpPr>
          <p:nvPr>
            <p:ph type="title"/>
          </p:nvPr>
        </p:nvSpPr>
        <p:spPr/>
        <p:txBody>
          <a:bodyPr/>
          <a:lstStyle/>
          <a:p>
            <a:r>
              <a:rPr lang="en-GB" dirty="0"/>
              <a:t>Muscle Contractions</a:t>
            </a:r>
            <a:endParaRPr lang="en-AU" dirty="0"/>
          </a:p>
        </p:txBody>
      </p:sp>
      <p:pic>
        <p:nvPicPr>
          <p:cNvPr id="8" name="Picture 7">
            <a:extLst>
              <a:ext uri="{FF2B5EF4-FFF2-40B4-BE49-F238E27FC236}">
                <a16:creationId xmlns:a16="http://schemas.microsoft.com/office/drawing/2014/main" id="{4A904D9A-B363-39EA-4518-2D7D5217A511}"/>
              </a:ext>
            </a:extLst>
          </p:cNvPr>
          <p:cNvPicPr>
            <a:picLocks noChangeAspect="1"/>
          </p:cNvPicPr>
          <p:nvPr/>
        </p:nvPicPr>
        <p:blipFill>
          <a:blip r:embed="rId2"/>
          <a:stretch>
            <a:fillRect/>
          </a:stretch>
        </p:blipFill>
        <p:spPr>
          <a:xfrm>
            <a:off x="723419" y="1533265"/>
            <a:ext cx="6473952" cy="4344924"/>
          </a:xfrm>
          <a:prstGeom prst="rect">
            <a:avLst/>
          </a:prstGeom>
        </p:spPr>
      </p:pic>
      <p:pic>
        <p:nvPicPr>
          <p:cNvPr id="9" name="Picture 8">
            <a:extLst>
              <a:ext uri="{FF2B5EF4-FFF2-40B4-BE49-F238E27FC236}">
                <a16:creationId xmlns:a16="http://schemas.microsoft.com/office/drawing/2014/main" id="{0B052D50-8E91-1115-E774-348E300EDDF3}"/>
              </a:ext>
            </a:extLst>
          </p:cNvPr>
          <p:cNvPicPr>
            <a:picLocks noChangeAspect="1"/>
          </p:cNvPicPr>
          <p:nvPr/>
        </p:nvPicPr>
        <p:blipFill>
          <a:blip r:embed="rId3"/>
          <a:stretch>
            <a:fillRect/>
          </a:stretch>
        </p:blipFill>
        <p:spPr>
          <a:xfrm>
            <a:off x="7592784" y="2251705"/>
            <a:ext cx="4261473" cy="2908044"/>
          </a:xfrm>
          <a:prstGeom prst="rect">
            <a:avLst/>
          </a:prstGeom>
        </p:spPr>
      </p:pic>
    </p:spTree>
    <p:extLst>
      <p:ext uri="{BB962C8B-B14F-4D97-AF65-F5344CB8AC3E}">
        <p14:creationId xmlns:p14="http://schemas.microsoft.com/office/powerpoint/2010/main" val="1911978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439FD-E793-434B-C908-80BF53A7B3CD}"/>
              </a:ext>
            </a:extLst>
          </p:cNvPr>
          <p:cNvSpPr>
            <a:spLocks noGrp="1"/>
          </p:cNvSpPr>
          <p:nvPr>
            <p:ph type="title"/>
          </p:nvPr>
        </p:nvSpPr>
        <p:spPr/>
        <p:txBody>
          <a:bodyPr/>
          <a:lstStyle/>
          <a:p>
            <a:r>
              <a:rPr lang="en-GB" dirty="0"/>
              <a:t>Agonist and Antagonist muscles</a:t>
            </a:r>
            <a:endParaRPr lang="en-AU" dirty="0"/>
          </a:p>
        </p:txBody>
      </p:sp>
      <p:pic>
        <p:nvPicPr>
          <p:cNvPr id="8" name="Picture 7">
            <a:extLst>
              <a:ext uri="{FF2B5EF4-FFF2-40B4-BE49-F238E27FC236}">
                <a16:creationId xmlns:a16="http://schemas.microsoft.com/office/drawing/2014/main" id="{6A5EB4C2-8210-5D01-F866-FAEBED218792}"/>
              </a:ext>
            </a:extLst>
          </p:cNvPr>
          <p:cNvPicPr>
            <a:picLocks noChangeAspect="1"/>
          </p:cNvPicPr>
          <p:nvPr/>
        </p:nvPicPr>
        <p:blipFill>
          <a:blip r:embed="rId2"/>
          <a:stretch>
            <a:fillRect/>
          </a:stretch>
        </p:blipFill>
        <p:spPr>
          <a:xfrm>
            <a:off x="266562" y="1361203"/>
            <a:ext cx="5640608" cy="1510406"/>
          </a:xfrm>
          <a:prstGeom prst="rect">
            <a:avLst/>
          </a:prstGeom>
        </p:spPr>
      </p:pic>
      <p:pic>
        <p:nvPicPr>
          <p:cNvPr id="9" name="Picture 8">
            <a:extLst>
              <a:ext uri="{FF2B5EF4-FFF2-40B4-BE49-F238E27FC236}">
                <a16:creationId xmlns:a16="http://schemas.microsoft.com/office/drawing/2014/main" id="{1CD79716-AEDA-D1EB-10B7-AF7C44AB3020}"/>
              </a:ext>
            </a:extLst>
          </p:cNvPr>
          <p:cNvPicPr>
            <a:picLocks noChangeAspect="1"/>
          </p:cNvPicPr>
          <p:nvPr/>
        </p:nvPicPr>
        <p:blipFill>
          <a:blip r:embed="rId3"/>
          <a:stretch>
            <a:fillRect/>
          </a:stretch>
        </p:blipFill>
        <p:spPr>
          <a:xfrm>
            <a:off x="672387" y="3109734"/>
            <a:ext cx="4368845" cy="1643900"/>
          </a:xfrm>
          <a:prstGeom prst="rect">
            <a:avLst/>
          </a:prstGeom>
        </p:spPr>
      </p:pic>
      <p:pic>
        <p:nvPicPr>
          <p:cNvPr id="10" name="Picture 9">
            <a:extLst>
              <a:ext uri="{FF2B5EF4-FFF2-40B4-BE49-F238E27FC236}">
                <a16:creationId xmlns:a16="http://schemas.microsoft.com/office/drawing/2014/main" id="{FCFA5F93-0021-713C-AC3D-6257B7C1D917}"/>
              </a:ext>
            </a:extLst>
          </p:cNvPr>
          <p:cNvPicPr>
            <a:picLocks noChangeAspect="1"/>
          </p:cNvPicPr>
          <p:nvPr/>
        </p:nvPicPr>
        <p:blipFill>
          <a:blip r:embed="rId4"/>
          <a:stretch>
            <a:fillRect/>
          </a:stretch>
        </p:blipFill>
        <p:spPr>
          <a:xfrm>
            <a:off x="6284831" y="1655645"/>
            <a:ext cx="5352192" cy="3546709"/>
          </a:xfrm>
          <a:prstGeom prst="rect">
            <a:avLst/>
          </a:prstGeom>
        </p:spPr>
      </p:pic>
      <p:sp>
        <p:nvSpPr>
          <p:cNvPr id="11" name="Rectangle 10">
            <a:extLst>
              <a:ext uri="{FF2B5EF4-FFF2-40B4-BE49-F238E27FC236}">
                <a16:creationId xmlns:a16="http://schemas.microsoft.com/office/drawing/2014/main" id="{19B8F07A-A5D4-96E1-B574-B1FF634BA2AF}"/>
              </a:ext>
            </a:extLst>
          </p:cNvPr>
          <p:cNvSpPr/>
          <p:nvPr/>
        </p:nvSpPr>
        <p:spPr>
          <a:xfrm>
            <a:off x="1133475" y="5514120"/>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2E, 2F &amp; 2G</a:t>
            </a:r>
            <a:endParaRPr lang="en-AU" dirty="0"/>
          </a:p>
        </p:txBody>
      </p:sp>
      <p:sp>
        <p:nvSpPr>
          <p:cNvPr id="12" name="Oval 11">
            <a:extLst>
              <a:ext uri="{FF2B5EF4-FFF2-40B4-BE49-F238E27FC236}">
                <a16:creationId xmlns:a16="http://schemas.microsoft.com/office/drawing/2014/main" id="{80C066BD-99B6-3C38-A398-B5FA8EC27C56}"/>
              </a:ext>
            </a:extLst>
          </p:cNvPr>
          <p:cNvSpPr/>
          <p:nvPr/>
        </p:nvSpPr>
        <p:spPr>
          <a:xfrm>
            <a:off x="457200" y="5275995"/>
            <a:ext cx="1504950" cy="14859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13" name="Rectangle 12" descr="Pencil">
            <a:extLst>
              <a:ext uri="{FF2B5EF4-FFF2-40B4-BE49-F238E27FC236}">
                <a16:creationId xmlns:a16="http://schemas.microsoft.com/office/drawing/2014/main" id="{AA943A8D-5653-223D-B882-5E85BB244937}"/>
              </a:ext>
            </a:extLst>
          </p:cNvPr>
          <p:cNvSpPr/>
          <p:nvPr/>
        </p:nvSpPr>
        <p:spPr>
          <a:xfrm>
            <a:off x="764046" y="5514120"/>
            <a:ext cx="891257" cy="943952"/>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Tree>
    <p:extLst>
      <p:ext uri="{BB962C8B-B14F-4D97-AF65-F5344CB8AC3E}">
        <p14:creationId xmlns:p14="http://schemas.microsoft.com/office/powerpoint/2010/main" val="8752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C0A40-7837-4B15-1465-B32FE9AAD2D4}"/>
              </a:ext>
            </a:extLst>
          </p:cNvPr>
          <p:cNvSpPr>
            <a:spLocks noGrp="1"/>
          </p:cNvSpPr>
          <p:nvPr>
            <p:ph type="title"/>
          </p:nvPr>
        </p:nvSpPr>
        <p:spPr>
          <a:xfrm>
            <a:off x="713874" y="172620"/>
            <a:ext cx="5382126" cy="1325563"/>
          </a:xfrm>
        </p:spPr>
        <p:txBody>
          <a:bodyPr/>
          <a:lstStyle/>
          <a:p>
            <a:r>
              <a:rPr lang="en-GB" dirty="0"/>
              <a:t>Fitness Components and Testing</a:t>
            </a:r>
            <a:endParaRPr lang="en-AU" dirty="0"/>
          </a:p>
        </p:txBody>
      </p:sp>
      <p:sp>
        <p:nvSpPr>
          <p:cNvPr id="3" name="Content Placeholder 2">
            <a:extLst>
              <a:ext uri="{FF2B5EF4-FFF2-40B4-BE49-F238E27FC236}">
                <a16:creationId xmlns:a16="http://schemas.microsoft.com/office/drawing/2014/main" id="{6BF95767-90AE-E352-C0E6-1A2DD35809D8}"/>
              </a:ext>
            </a:extLst>
          </p:cNvPr>
          <p:cNvSpPr>
            <a:spLocks noGrp="1"/>
          </p:cNvSpPr>
          <p:nvPr>
            <p:ph idx="1"/>
          </p:nvPr>
        </p:nvSpPr>
        <p:spPr>
          <a:xfrm>
            <a:off x="1067905" y="1621088"/>
            <a:ext cx="4888832" cy="4351338"/>
          </a:xfrm>
        </p:spPr>
        <p:txBody>
          <a:bodyPr/>
          <a:lstStyle/>
          <a:p>
            <a:pPr marL="0" indent="0" algn="just">
              <a:buNone/>
            </a:pPr>
            <a:r>
              <a:rPr lang="en-AU" sz="1200" dirty="0">
                <a:effectLst/>
                <a:latin typeface="Helvetica" panose="020B0604020202020204" pitchFamily="34" charset="0"/>
                <a:ea typeface="Times New Roman" panose="02020603050405020304" pitchFamily="18" charset="0"/>
                <a:cs typeface="Times New Roman" panose="02020603050405020304" pitchFamily="18" charset="0"/>
              </a:rPr>
              <a:t>The major fitness components of physical ability are different aspects of how our bodies can perform physically. </a:t>
            </a:r>
          </a:p>
          <a:p>
            <a:pPr marL="0" indent="0" algn="just">
              <a:buNone/>
            </a:pPr>
            <a:r>
              <a:rPr lang="en-AU" sz="1200" dirty="0">
                <a:effectLst/>
                <a:latin typeface="Helvetica" panose="020B0604020202020204" pitchFamily="34" charset="0"/>
                <a:ea typeface="Times New Roman" panose="02020603050405020304" pitchFamily="18" charset="0"/>
                <a:cs typeface="Times New Roman" panose="02020603050405020304" pitchFamily="18" charset="0"/>
              </a:rPr>
              <a:t>Each fitness component plays a role in our physical abilities and contributes to our overall fitness and well-being. </a:t>
            </a:r>
          </a:p>
          <a:p>
            <a:pPr marL="0" indent="0" algn="just">
              <a:buNone/>
            </a:pPr>
            <a:r>
              <a:rPr lang="en-AU" sz="1200" dirty="0">
                <a:effectLst/>
                <a:latin typeface="Helvetica" panose="020B0604020202020204" pitchFamily="34" charset="0"/>
                <a:ea typeface="Times New Roman" panose="02020603050405020304" pitchFamily="18" charset="0"/>
                <a:cs typeface="Times New Roman" panose="02020603050405020304" pitchFamily="18" charset="0"/>
              </a:rPr>
              <a:t>By improving and maintaining these components through exercise and training, we can enhance our performance, reduce the risk of injuries, and stay healthy and capable in our daily lives and activities. </a:t>
            </a:r>
          </a:p>
          <a:p>
            <a:pPr marL="0" indent="0" algn="just">
              <a:buNone/>
            </a:pPr>
            <a:r>
              <a:rPr lang="en-AU" sz="1200" dirty="0">
                <a:effectLst/>
                <a:latin typeface="Helvetica" panose="020B0604020202020204" pitchFamily="34" charset="0"/>
                <a:ea typeface="Times New Roman" panose="02020603050405020304" pitchFamily="18" charset="0"/>
                <a:cs typeface="Times New Roman" panose="02020603050405020304" pitchFamily="18" charset="0"/>
              </a:rPr>
              <a:t>They play an extremely important role in conditioning for sport as they directly impact an athlete's ability to meet the specific physical demands of their sport. </a:t>
            </a:r>
          </a:p>
          <a:p>
            <a:pPr marL="0" indent="0" algn="just">
              <a:buNone/>
            </a:pPr>
            <a:r>
              <a:rPr lang="en-AU" sz="1200" dirty="0">
                <a:effectLst/>
                <a:latin typeface="Helvetica" panose="020B0604020202020204" pitchFamily="34" charset="0"/>
                <a:ea typeface="Times New Roman" panose="02020603050405020304" pitchFamily="18" charset="0"/>
                <a:cs typeface="Times New Roman" panose="02020603050405020304" pitchFamily="18" charset="0"/>
              </a:rPr>
              <a:t> </a:t>
            </a:r>
            <a:endParaRPr lang="en-AU" sz="1200" dirty="0">
              <a:effectLst/>
              <a:latin typeface="Times New Roman" panose="02020603050405020304" pitchFamily="18" charset="0"/>
              <a:ea typeface="Times New Roman" panose="02020603050405020304" pitchFamily="18" charset="0"/>
            </a:endParaRPr>
          </a:p>
          <a:p>
            <a:pPr marL="0" indent="0" algn="just">
              <a:buNone/>
            </a:pPr>
            <a:r>
              <a:rPr lang="en-AU" sz="1200" dirty="0">
                <a:latin typeface="Helvetica" panose="020B0604020202020204" pitchFamily="34" charset="0"/>
                <a:ea typeface="Times New Roman" panose="02020603050405020304" pitchFamily="18" charset="0"/>
                <a:cs typeface="Times New Roman" panose="02020603050405020304" pitchFamily="18" charset="0"/>
              </a:rPr>
              <a:t>Here</a:t>
            </a:r>
            <a:r>
              <a:rPr lang="en-AU" sz="1200" dirty="0">
                <a:effectLst/>
                <a:latin typeface="Helvetica" panose="020B0604020202020204" pitchFamily="34" charset="0"/>
                <a:ea typeface="Times New Roman" panose="02020603050405020304" pitchFamily="18" charset="0"/>
                <a:cs typeface="Times New Roman" panose="02020603050405020304" pitchFamily="18" charset="0"/>
              </a:rPr>
              <a:t> is each major fitness component and how they contribute to sports activities:</a:t>
            </a:r>
            <a:endParaRPr lang="en-AU" sz="1200" dirty="0">
              <a:effectLst/>
              <a:latin typeface="Times New Roman" panose="02020603050405020304" pitchFamily="18" charset="0"/>
              <a:ea typeface="Times New Roman" panose="02020603050405020304" pitchFamily="18" charset="0"/>
            </a:endParaRPr>
          </a:p>
          <a:p>
            <a:pPr marL="0" indent="0">
              <a:buNone/>
            </a:pPr>
            <a:endParaRPr lang="en-AU" dirty="0"/>
          </a:p>
        </p:txBody>
      </p:sp>
      <p:pic>
        <p:nvPicPr>
          <p:cNvPr id="4" name="Picture 3">
            <a:extLst>
              <a:ext uri="{FF2B5EF4-FFF2-40B4-BE49-F238E27FC236}">
                <a16:creationId xmlns:a16="http://schemas.microsoft.com/office/drawing/2014/main" id="{BFF29892-788E-27E3-6378-68A365233646}"/>
              </a:ext>
            </a:extLst>
          </p:cNvPr>
          <p:cNvPicPr>
            <a:picLocks noChangeAspect="1"/>
          </p:cNvPicPr>
          <p:nvPr/>
        </p:nvPicPr>
        <p:blipFill>
          <a:blip r:embed="rId2"/>
          <a:stretch>
            <a:fillRect/>
          </a:stretch>
        </p:blipFill>
        <p:spPr>
          <a:xfrm>
            <a:off x="6561427" y="292119"/>
            <a:ext cx="4793618" cy="5145485"/>
          </a:xfrm>
          <a:prstGeom prst="rect">
            <a:avLst/>
          </a:prstGeom>
        </p:spPr>
      </p:pic>
      <p:sp>
        <p:nvSpPr>
          <p:cNvPr id="5" name="Rectangle 4">
            <a:extLst>
              <a:ext uri="{FF2B5EF4-FFF2-40B4-BE49-F238E27FC236}">
                <a16:creationId xmlns:a16="http://schemas.microsoft.com/office/drawing/2014/main" id="{9B8D5A8E-CE80-189E-EC0A-9FC76F255E40}"/>
              </a:ext>
            </a:extLst>
          </p:cNvPr>
          <p:cNvSpPr/>
          <p:nvPr/>
        </p:nvSpPr>
        <p:spPr>
          <a:xfrm>
            <a:off x="1139490" y="5556231"/>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2H</a:t>
            </a:r>
            <a:endParaRPr lang="en-AU" dirty="0"/>
          </a:p>
        </p:txBody>
      </p:sp>
      <p:sp>
        <p:nvSpPr>
          <p:cNvPr id="6" name="Oval 5">
            <a:extLst>
              <a:ext uri="{FF2B5EF4-FFF2-40B4-BE49-F238E27FC236}">
                <a16:creationId xmlns:a16="http://schemas.microsoft.com/office/drawing/2014/main" id="{845B15DB-3BE8-B478-463B-985EDD808587}"/>
              </a:ext>
            </a:extLst>
          </p:cNvPr>
          <p:cNvSpPr/>
          <p:nvPr/>
        </p:nvSpPr>
        <p:spPr>
          <a:xfrm>
            <a:off x="463215" y="5318106"/>
            <a:ext cx="1504950" cy="14859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7" name="Rectangle 6" descr="Pencil">
            <a:extLst>
              <a:ext uri="{FF2B5EF4-FFF2-40B4-BE49-F238E27FC236}">
                <a16:creationId xmlns:a16="http://schemas.microsoft.com/office/drawing/2014/main" id="{1B784F97-8FB0-6BF0-035F-1DE8FB5C86C0}"/>
              </a:ext>
            </a:extLst>
          </p:cNvPr>
          <p:cNvSpPr/>
          <p:nvPr/>
        </p:nvSpPr>
        <p:spPr>
          <a:xfrm>
            <a:off x="770061" y="5556231"/>
            <a:ext cx="891257" cy="94395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Tree>
    <p:extLst>
      <p:ext uri="{BB962C8B-B14F-4D97-AF65-F5344CB8AC3E}">
        <p14:creationId xmlns:p14="http://schemas.microsoft.com/office/powerpoint/2010/main" val="4125111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C3B73-57B0-3AF1-5C5D-36C99DDD30C3}"/>
              </a:ext>
            </a:extLst>
          </p:cNvPr>
          <p:cNvSpPr>
            <a:spLocks noGrp="1"/>
          </p:cNvSpPr>
          <p:nvPr>
            <p:ph type="title"/>
          </p:nvPr>
        </p:nvSpPr>
        <p:spPr>
          <a:xfrm>
            <a:off x="729916" y="481346"/>
            <a:ext cx="10515600" cy="1325563"/>
          </a:xfrm>
        </p:spPr>
        <p:txBody>
          <a:bodyPr/>
          <a:lstStyle/>
          <a:p>
            <a:r>
              <a:rPr lang="en-GB" dirty="0"/>
              <a:t>Fitness Tests</a:t>
            </a:r>
            <a:endParaRPr lang="en-AU" dirty="0"/>
          </a:p>
        </p:txBody>
      </p:sp>
      <p:sp>
        <p:nvSpPr>
          <p:cNvPr id="3" name="Content Placeholder 2">
            <a:extLst>
              <a:ext uri="{FF2B5EF4-FFF2-40B4-BE49-F238E27FC236}">
                <a16:creationId xmlns:a16="http://schemas.microsoft.com/office/drawing/2014/main" id="{EE05C31E-F3D2-05E2-0B66-2998D6BE0044}"/>
              </a:ext>
            </a:extLst>
          </p:cNvPr>
          <p:cNvSpPr>
            <a:spLocks noGrp="1"/>
          </p:cNvSpPr>
          <p:nvPr>
            <p:ph idx="1"/>
          </p:nvPr>
        </p:nvSpPr>
        <p:spPr>
          <a:xfrm>
            <a:off x="729916" y="1806909"/>
            <a:ext cx="10515600" cy="1622091"/>
          </a:xfrm>
          <a:solidFill>
            <a:schemeClr val="bg1">
              <a:alpha val="65000"/>
            </a:schemeClr>
          </a:solidFill>
        </p:spPr>
        <p:txBody>
          <a:bodyPr/>
          <a:lstStyle/>
          <a:p>
            <a:pPr marL="0" indent="0">
              <a:buNone/>
            </a:pPr>
            <a:r>
              <a:rPr kumimoji="0" lang="en-AU" altLang="en-US" sz="2000" b="0"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Fitness testing is a way to measure and evaluate different aspects of physical fitness. It helps us understand how fit we are and what areas we need to improve. During fitness testing, we do various tests and assessments to see how our body performs in terms of things like strength, endurance, flexibility, and endurance. </a:t>
            </a:r>
          </a:p>
          <a:p>
            <a:pPr marL="0" indent="0">
              <a:buNone/>
            </a:pPr>
            <a:r>
              <a:rPr kumimoji="0" lang="en-AU" altLang="en-US" sz="2000" b="0"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There are many benefits of fitness testing including:</a:t>
            </a:r>
            <a:endParaRPr kumimoji="0" lang="en-AU" altLang="en-US" sz="2000" b="0" i="0" u="none" strike="noStrike" cap="none" normalizeH="0" baseline="0" dirty="0">
              <a:ln>
                <a:noFill/>
              </a:ln>
              <a:solidFill>
                <a:schemeClr val="tx1"/>
              </a:solidFill>
              <a:effectLst/>
              <a:latin typeface="Arial" panose="020B0604020202020204" pitchFamily="34" charset="0"/>
            </a:endParaRPr>
          </a:p>
          <a:p>
            <a:pPr marL="0" indent="0">
              <a:buNone/>
            </a:pPr>
            <a:endParaRPr kumimoji="0" lang="en-AU" altLang="en-US" sz="1600" b="0" i="0" u="none" strike="noStrike" cap="none" normalizeH="0" baseline="0" dirty="0">
              <a:ln>
                <a:noFill/>
              </a:ln>
              <a:solidFill>
                <a:schemeClr val="tx1"/>
              </a:solidFill>
              <a:effectLst/>
            </a:endParaRPr>
          </a:p>
          <a:p>
            <a:pPr marL="0" indent="0">
              <a:buNone/>
            </a:pPr>
            <a:endParaRPr lang="en-AU" dirty="0"/>
          </a:p>
        </p:txBody>
      </p:sp>
      <p:pic>
        <p:nvPicPr>
          <p:cNvPr id="7169" name="Picture 30">
            <a:extLst>
              <a:ext uri="{FF2B5EF4-FFF2-40B4-BE49-F238E27FC236}">
                <a16:creationId xmlns:a16="http://schemas.microsoft.com/office/drawing/2014/main" id="{70C1F535-B536-AFE3-5C13-1ED13321A560}"/>
              </a:ext>
            </a:extLst>
          </p:cNvPr>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2580941" y="3616325"/>
            <a:ext cx="6813550" cy="2936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297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5560D7-855C-75C9-F1FA-0E8AF89617FB}"/>
              </a:ext>
            </a:extLst>
          </p:cNvPr>
          <p:cNvSpPr>
            <a:spLocks noGrp="1"/>
          </p:cNvSpPr>
          <p:nvPr>
            <p:ph idx="1"/>
          </p:nvPr>
        </p:nvSpPr>
        <p:spPr>
          <a:xfrm>
            <a:off x="648730" y="321678"/>
            <a:ext cx="10515600" cy="4351338"/>
          </a:xfrm>
        </p:spPr>
        <p:txBody>
          <a:bodyPr/>
          <a:lstStyle/>
          <a:p>
            <a:pPr marL="0" indent="0">
              <a:buNone/>
            </a:pPr>
            <a:r>
              <a:rPr lang="en-AU" sz="1600" dirty="0">
                <a:latin typeface="Helvetica" panose="020B0604020202020204" pitchFamily="34" charset="0"/>
                <a:ea typeface="Times New Roman" panose="02020603050405020304" pitchFamily="18" charset="0"/>
                <a:cs typeface="Times New Roman" panose="02020603050405020304" pitchFamily="18" charset="0"/>
              </a:rPr>
              <a:t>Fitness testing helps us understand our strengths and weaknesses, identify areas for improvement, and stay motivated. </a:t>
            </a:r>
          </a:p>
          <a:p>
            <a:pPr marL="0" indent="0">
              <a:buNone/>
            </a:pPr>
            <a:r>
              <a:rPr lang="en-AU" sz="1600" dirty="0">
                <a:latin typeface="Helvetica" panose="020B0604020202020204" pitchFamily="34" charset="0"/>
                <a:ea typeface="Times New Roman" panose="02020603050405020304" pitchFamily="18" charset="0"/>
                <a:cs typeface="Times New Roman" panose="02020603050405020304" pitchFamily="18" charset="0"/>
              </a:rPr>
              <a:t>Here are some common fitness tests for each major fitness component:</a:t>
            </a:r>
            <a:endParaRPr lang="en-AU" sz="1600" dirty="0">
              <a:latin typeface="Times New Roman" panose="02020603050405020304" pitchFamily="18" charset="0"/>
              <a:ea typeface="Times New Roman" panose="02020603050405020304" pitchFamily="18" charset="0"/>
            </a:endParaRPr>
          </a:p>
          <a:p>
            <a:endParaRPr lang="en-AU" dirty="0"/>
          </a:p>
        </p:txBody>
      </p:sp>
      <p:pic>
        <p:nvPicPr>
          <p:cNvPr id="4" name="Picture 3">
            <a:extLst>
              <a:ext uri="{FF2B5EF4-FFF2-40B4-BE49-F238E27FC236}">
                <a16:creationId xmlns:a16="http://schemas.microsoft.com/office/drawing/2014/main" id="{93A9F7D6-08BC-0C98-8ADC-329EF227FA29}"/>
              </a:ext>
            </a:extLst>
          </p:cNvPr>
          <p:cNvPicPr>
            <a:picLocks noChangeAspect="1"/>
          </p:cNvPicPr>
          <p:nvPr/>
        </p:nvPicPr>
        <p:blipFill>
          <a:blip r:embed="rId2"/>
          <a:stretch>
            <a:fillRect/>
          </a:stretch>
        </p:blipFill>
        <p:spPr>
          <a:xfrm>
            <a:off x="778905" y="1514127"/>
            <a:ext cx="5317095" cy="3191738"/>
          </a:xfrm>
          <a:prstGeom prst="rect">
            <a:avLst/>
          </a:prstGeom>
        </p:spPr>
      </p:pic>
      <p:pic>
        <p:nvPicPr>
          <p:cNvPr id="6" name="Picture 5">
            <a:extLst>
              <a:ext uri="{FF2B5EF4-FFF2-40B4-BE49-F238E27FC236}">
                <a16:creationId xmlns:a16="http://schemas.microsoft.com/office/drawing/2014/main" id="{28D1C46B-17C5-EA0C-4410-05293DEF3112}"/>
              </a:ext>
            </a:extLst>
          </p:cNvPr>
          <p:cNvPicPr>
            <a:picLocks noChangeAspect="1"/>
          </p:cNvPicPr>
          <p:nvPr/>
        </p:nvPicPr>
        <p:blipFill rotWithShape="1">
          <a:blip r:embed="rId3"/>
          <a:srcRect t="2244" b="-673"/>
          <a:stretch/>
        </p:blipFill>
        <p:spPr>
          <a:xfrm>
            <a:off x="6302457" y="1162604"/>
            <a:ext cx="4655416" cy="4532792"/>
          </a:xfrm>
          <a:prstGeom prst="rect">
            <a:avLst/>
          </a:prstGeom>
        </p:spPr>
      </p:pic>
      <p:sp>
        <p:nvSpPr>
          <p:cNvPr id="9" name="Rectangle 8">
            <a:extLst>
              <a:ext uri="{FF2B5EF4-FFF2-40B4-BE49-F238E27FC236}">
                <a16:creationId xmlns:a16="http://schemas.microsoft.com/office/drawing/2014/main" id="{4AEB94A8-579B-09BB-3996-99C19E00785D}"/>
              </a:ext>
            </a:extLst>
          </p:cNvPr>
          <p:cNvSpPr/>
          <p:nvPr/>
        </p:nvSpPr>
        <p:spPr>
          <a:xfrm>
            <a:off x="1139490" y="5556231"/>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2I</a:t>
            </a:r>
            <a:endParaRPr lang="en-AU" dirty="0"/>
          </a:p>
        </p:txBody>
      </p:sp>
      <p:sp>
        <p:nvSpPr>
          <p:cNvPr id="10" name="Oval 9">
            <a:extLst>
              <a:ext uri="{FF2B5EF4-FFF2-40B4-BE49-F238E27FC236}">
                <a16:creationId xmlns:a16="http://schemas.microsoft.com/office/drawing/2014/main" id="{FBFFC250-0B34-2379-C1CC-DCE5DB54A7F4}"/>
              </a:ext>
            </a:extLst>
          </p:cNvPr>
          <p:cNvSpPr/>
          <p:nvPr/>
        </p:nvSpPr>
        <p:spPr>
          <a:xfrm>
            <a:off x="463215" y="5318106"/>
            <a:ext cx="1504950" cy="14859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11" name="Rectangle 10" descr="Pencil">
            <a:extLst>
              <a:ext uri="{FF2B5EF4-FFF2-40B4-BE49-F238E27FC236}">
                <a16:creationId xmlns:a16="http://schemas.microsoft.com/office/drawing/2014/main" id="{F12F3C6D-E367-EA45-E500-DBCFA7E1674B}"/>
              </a:ext>
            </a:extLst>
          </p:cNvPr>
          <p:cNvSpPr/>
          <p:nvPr/>
        </p:nvSpPr>
        <p:spPr>
          <a:xfrm>
            <a:off x="770061" y="5556231"/>
            <a:ext cx="891257" cy="943952"/>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Tree>
    <p:extLst>
      <p:ext uri="{BB962C8B-B14F-4D97-AF65-F5344CB8AC3E}">
        <p14:creationId xmlns:p14="http://schemas.microsoft.com/office/powerpoint/2010/main" val="3006010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72B22-7259-7984-1D95-F7AA42A5E89B}"/>
              </a:ext>
            </a:extLst>
          </p:cNvPr>
          <p:cNvSpPr>
            <a:spLocks noGrp="1"/>
          </p:cNvSpPr>
          <p:nvPr>
            <p:ph type="title"/>
          </p:nvPr>
        </p:nvSpPr>
        <p:spPr>
          <a:xfrm>
            <a:off x="314827" y="-92075"/>
            <a:ext cx="10515600" cy="1325563"/>
          </a:xfrm>
        </p:spPr>
        <p:txBody>
          <a:bodyPr>
            <a:normAutofit/>
          </a:bodyPr>
          <a:lstStyle/>
          <a:p>
            <a:r>
              <a:rPr lang="en-AU" sz="2800" dirty="0">
                <a:latin typeface="Helvetica" panose="020B0604020202020204" pitchFamily="34" charset="0"/>
                <a:ea typeface="Times New Roman" panose="02020603050405020304" pitchFamily="18" charset="0"/>
                <a:cs typeface="Times New Roman" panose="02020603050405020304" pitchFamily="18" charset="0"/>
              </a:rPr>
              <a:t>Strength and conditioning regimes </a:t>
            </a:r>
            <a:endParaRPr lang="en-AU" sz="2800" dirty="0"/>
          </a:p>
        </p:txBody>
      </p:sp>
      <p:sp>
        <p:nvSpPr>
          <p:cNvPr id="3" name="Content Placeholder 2">
            <a:extLst>
              <a:ext uri="{FF2B5EF4-FFF2-40B4-BE49-F238E27FC236}">
                <a16:creationId xmlns:a16="http://schemas.microsoft.com/office/drawing/2014/main" id="{94BC2E36-B60F-97F6-5C9B-F2356BE595EC}"/>
              </a:ext>
            </a:extLst>
          </p:cNvPr>
          <p:cNvSpPr>
            <a:spLocks noGrp="1"/>
          </p:cNvSpPr>
          <p:nvPr>
            <p:ph idx="1"/>
          </p:nvPr>
        </p:nvSpPr>
        <p:spPr>
          <a:xfrm>
            <a:off x="314827" y="1118803"/>
            <a:ext cx="5400613" cy="4075863"/>
          </a:xfrm>
        </p:spPr>
        <p:txBody>
          <a:bodyPr>
            <a:normAutofit/>
          </a:bodyPr>
          <a:lstStyle/>
          <a:p>
            <a:pPr marL="0" indent="0" algn="just">
              <a:buNone/>
            </a:pPr>
            <a:r>
              <a:rPr lang="en-AU" sz="1600" dirty="0">
                <a:latin typeface="Helvetica" panose="020B0604020202020204" pitchFamily="34" charset="0"/>
                <a:ea typeface="Times New Roman" panose="02020603050405020304" pitchFamily="18" charset="0"/>
                <a:cs typeface="Times New Roman" panose="02020603050405020304" pitchFamily="18" charset="0"/>
              </a:rPr>
              <a:t>P</a:t>
            </a:r>
            <a:r>
              <a:rPr lang="en-AU" sz="1600" dirty="0">
                <a:effectLst/>
                <a:latin typeface="Helvetica" panose="020B0604020202020204" pitchFamily="34" charset="0"/>
                <a:ea typeface="Times New Roman" panose="02020603050405020304" pitchFamily="18" charset="0"/>
                <a:cs typeface="Times New Roman" panose="02020603050405020304" pitchFamily="18" charset="0"/>
              </a:rPr>
              <a:t>lanned and structured training programs aiming to improve physical fitness and athletic performance. </a:t>
            </a:r>
          </a:p>
          <a:p>
            <a:pPr marL="0" indent="0" algn="just">
              <a:buNone/>
            </a:pPr>
            <a:r>
              <a:rPr lang="en-AU" sz="1600" dirty="0">
                <a:effectLst/>
                <a:latin typeface="Helvetica" panose="020B0604020202020204" pitchFamily="34" charset="0"/>
                <a:ea typeface="Times New Roman" panose="02020603050405020304" pitchFamily="18" charset="0"/>
                <a:cs typeface="Times New Roman" panose="02020603050405020304" pitchFamily="18" charset="0"/>
              </a:rPr>
              <a:t>It includes exercises like strength training, aerobic conditioning, and flexibility work, tailored to meet the individual's goals and needs. </a:t>
            </a:r>
          </a:p>
          <a:p>
            <a:pPr marL="0" indent="0" algn="just">
              <a:buNone/>
            </a:pPr>
            <a:r>
              <a:rPr lang="en-AU" sz="1600" dirty="0">
                <a:effectLst/>
                <a:latin typeface="Helvetica" panose="020B0604020202020204" pitchFamily="34" charset="0"/>
                <a:ea typeface="Times New Roman" panose="02020603050405020304" pitchFamily="18" charset="0"/>
                <a:cs typeface="Times New Roman" panose="02020603050405020304" pitchFamily="18" charset="0"/>
              </a:rPr>
              <a:t>They enhance overall fitness, prevent injuries, and boost performance in sports or activities - designed as personalised programs, considering the athlete's abilities and progress. </a:t>
            </a:r>
          </a:p>
          <a:p>
            <a:pPr marL="0" indent="0" algn="just">
              <a:buNone/>
            </a:pPr>
            <a:r>
              <a:rPr lang="en-AU" sz="1600" dirty="0">
                <a:latin typeface="Helvetica" panose="020B0604020202020204" pitchFamily="34" charset="0"/>
                <a:ea typeface="Times New Roman" panose="02020603050405020304" pitchFamily="18" charset="0"/>
                <a:cs typeface="Times New Roman" panose="02020603050405020304" pitchFamily="18" charset="0"/>
              </a:rPr>
              <a:t>G</a:t>
            </a:r>
            <a:r>
              <a:rPr lang="en-AU" sz="1600" dirty="0">
                <a:effectLst/>
                <a:latin typeface="Helvetica" panose="020B0604020202020204" pitchFamily="34" charset="0"/>
                <a:ea typeface="Times New Roman" panose="02020603050405020304" pitchFamily="18" charset="0"/>
                <a:cs typeface="Times New Roman" panose="02020603050405020304" pitchFamily="18" charset="0"/>
              </a:rPr>
              <a:t>radually increasing intensity and complexity to achieve the best results safely and effectively.</a:t>
            </a:r>
            <a:endParaRPr lang="en-AU" sz="1600" dirty="0">
              <a:effectLst/>
              <a:latin typeface="Times New Roman" panose="02020603050405020304" pitchFamily="18" charset="0"/>
              <a:ea typeface="Times New Roman" panose="02020603050405020304" pitchFamily="18" charset="0"/>
            </a:endParaRPr>
          </a:p>
          <a:p>
            <a:pPr marL="0" indent="0" algn="just">
              <a:buNone/>
            </a:pPr>
            <a:r>
              <a:rPr lang="en-AU" sz="1200" dirty="0">
                <a:effectLst/>
                <a:latin typeface="Helvetica" panose="020B0604020202020204" pitchFamily="34" charset="0"/>
                <a:ea typeface="Times New Roman" panose="02020603050405020304" pitchFamily="18" charset="0"/>
                <a:cs typeface="Times New Roman" panose="02020603050405020304" pitchFamily="18" charset="0"/>
              </a:rPr>
              <a:t>Here are some common types of strength and conditioning regimes along with considerations for each one:</a:t>
            </a:r>
            <a:endParaRPr lang="en-AU" sz="1200" dirty="0">
              <a:effectLst/>
              <a:latin typeface="Times New Roman" panose="02020603050405020304" pitchFamily="18" charset="0"/>
              <a:ea typeface="Times New Roman" panose="02020603050405020304" pitchFamily="18" charset="0"/>
            </a:endParaRPr>
          </a:p>
          <a:p>
            <a:pPr marL="0" indent="0">
              <a:buNone/>
            </a:pPr>
            <a:endParaRPr lang="en-AU" dirty="0"/>
          </a:p>
        </p:txBody>
      </p:sp>
      <p:pic>
        <p:nvPicPr>
          <p:cNvPr id="4" name="Picture 3">
            <a:extLst>
              <a:ext uri="{FF2B5EF4-FFF2-40B4-BE49-F238E27FC236}">
                <a16:creationId xmlns:a16="http://schemas.microsoft.com/office/drawing/2014/main" id="{4C4FE94B-7F27-0871-A529-4CB7E9C9CC44}"/>
              </a:ext>
            </a:extLst>
          </p:cNvPr>
          <p:cNvPicPr>
            <a:picLocks noChangeAspect="1"/>
          </p:cNvPicPr>
          <p:nvPr/>
        </p:nvPicPr>
        <p:blipFill>
          <a:blip r:embed="rId2"/>
          <a:stretch>
            <a:fillRect/>
          </a:stretch>
        </p:blipFill>
        <p:spPr>
          <a:xfrm>
            <a:off x="6272026" y="141975"/>
            <a:ext cx="4454127" cy="5176131"/>
          </a:xfrm>
          <a:prstGeom prst="rect">
            <a:avLst/>
          </a:prstGeom>
        </p:spPr>
      </p:pic>
      <p:sp>
        <p:nvSpPr>
          <p:cNvPr id="5" name="Rectangle 4">
            <a:extLst>
              <a:ext uri="{FF2B5EF4-FFF2-40B4-BE49-F238E27FC236}">
                <a16:creationId xmlns:a16="http://schemas.microsoft.com/office/drawing/2014/main" id="{F9A15902-1C3D-DFE1-307F-EA6B24BE9946}"/>
              </a:ext>
            </a:extLst>
          </p:cNvPr>
          <p:cNvSpPr/>
          <p:nvPr/>
        </p:nvSpPr>
        <p:spPr>
          <a:xfrm>
            <a:off x="1139490" y="5556231"/>
            <a:ext cx="9925050" cy="1009650"/>
          </a:xfrm>
          <a:prstGeom prst="rect">
            <a:avLst/>
          </a:prstGeom>
          <a:solidFill>
            <a:srgbClr val="ED7D3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Reflection Bank Set A</a:t>
            </a:r>
            <a:endParaRPr lang="en-AU" dirty="0"/>
          </a:p>
        </p:txBody>
      </p:sp>
      <p:sp>
        <p:nvSpPr>
          <p:cNvPr id="6" name="Oval 5">
            <a:extLst>
              <a:ext uri="{FF2B5EF4-FFF2-40B4-BE49-F238E27FC236}">
                <a16:creationId xmlns:a16="http://schemas.microsoft.com/office/drawing/2014/main" id="{56A0A660-5411-CF65-4AE5-A8FE7CA0838C}"/>
              </a:ext>
            </a:extLst>
          </p:cNvPr>
          <p:cNvSpPr/>
          <p:nvPr/>
        </p:nvSpPr>
        <p:spPr>
          <a:xfrm>
            <a:off x="463215" y="5318106"/>
            <a:ext cx="1504950" cy="1485900"/>
          </a:xfrm>
          <a:prstGeom prst="ellipse">
            <a:avLst/>
          </a:prstGeom>
          <a:solidFill>
            <a:srgbClr val="D40F8C"/>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7" name="Rectangle 6" descr="Pencil">
            <a:extLst>
              <a:ext uri="{FF2B5EF4-FFF2-40B4-BE49-F238E27FC236}">
                <a16:creationId xmlns:a16="http://schemas.microsoft.com/office/drawing/2014/main" id="{A205BC74-A5F7-B084-58CD-C505E4206364}"/>
              </a:ext>
            </a:extLst>
          </p:cNvPr>
          <p:cNvSpPr/>
          <p:nvPr/>
        </p:nvSpPr>
        <p:spPr>
          <a:xfrm>
            <a:off x="770061" y="5556231"/>
            <a:ext cx="891257" cy="94395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Tree>
    <p:extLst>
      <p:ext uri="{BB962C8B-B14F-4D97-AF65-F5344CB8AC3E}">
        <p14:creationId xmlns:p14="http://schemas.microsoft.com/office/powerpoint/2010/main" val="2760308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F6A65-83E2-CF0E-A9AF-0D3A68670823}"/>
              </a:ext>
            </a:extLst>
          </p:cNvPr>
          <p:cNvSpPr>
            <a:spLocks noGrp="1"/>
          </p:cNvSpPr>
          <p:nvPr>
            <p:ph type="title"/>
          </p:nvPr>
        </p:nvSpPr>
        <p:spPr>
          <a:xfrm>
            <a:off x="391026" y="373590"/>
            <a:ext cx="10515600" cy="1325563"/>
          </a:xfrm>
          <a:solidFill>
            <a:schemeClr val="bg1">
              <a:alpha val="75000"/>
            </a:schemeClr>
          </a:solidFill>
        </p:spPr>
        <p:txBody>
          <a:bodyPr/>
          <a:lstStyle/>
          <a:p>
            <a:r>
              <a:rPr lang="en-GB" dirty="0"/>
              <a:t>Participate in Training for sport-specific strength and conditioning</a:t>
            </a:r>
            <a:endParaRPr lang="en-AU" dirty="0"/>
          </a:p>
        </p:txBody>
      </p:sp>
      <p:sp>
        <p:nvSpPr>
          <p:cNvPr id="3" name="Content Placeholder 2">
            <a:extLst>
              <a:ext uri="{FF2B5EF4-FFF2-40B4-BE49-F238E27FC236}">
                <a16:creationId xmlns:a16="http://schemas.microsoft.com/office/drawing/2014/main" id="{65CD53AB-7F3E-03D0-830D-93D67EAF6E6A}"/>
              </a:ext>
            </a:extLst>
          </p:cNvPr>
          <p:cNvSpPr>
            <a:spLocks noGrp="1"/>
          </p:cNvSpPr>
          <p:nvPr>
            <p:ph idx="1"/>
          </p:nvPr>
        </p:nvSpPr>
        <p:spPr>
          <a:xfrm>
            <a:off x="391026" y="2035536"/>
            <a:ext cx="10515600" cy="4351338"/>
          </a:xfrm>
          <a:solidFill>
            <a:schemeClr val="bg1">
              <a:alpha val="70000"/>
            </a:schemeClr>
          </a:solidFill>
        </p:spPr>
        <p:txBody>
          <a:bodyPr/>
          <a:lstStyle/>
          <a:p>
            <a:pPr marL="0" indent="0">
              <a:buNone/>
            </a:pPr>
            <a:r>
              <a:rPr kumimoji="0" lang="en-AU" altLang="en-US" sz="2400" b="0"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To perform at their best in a specific sport, athletes must include basic strength and conditioning techniques. </a:t>
            </a:r>
          </a:p>
          <a:p>
            <a:pPr marL="0" indent="0">
              <a:buNone/>
            </a:pPr>
            <a:endParaRPr lang="en-AU" altLang="en-US" sz="2400" dirty="0">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kumimoji="0" lang="en-AU" altLang="en-US" sz="2400" b="0"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These techniques are vital for improving overall fitness, enhancing specific athletic abilities, and maximising performance. </a:t>
            </a:r>
          </a:p>
          <a:p>
            <a:pPr marL="0" indent="0">
              <a:buNone/>
            </a:pPr>
            <a:endParaRPr lang="en-AU" altLang="en-US" sz="2400" dirty="0">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kumimoji="0" lang="en-AU" altLang="en-US" sz="2400" b="0"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Times New Roman" panose="02020603050405020304" pitchFamily="18" charset="0"/>
              </a:rPr>
              <a:t>By tailoring training programs to match the requirements of their sport, athletes can gain an advantage over their competitors and achieve the highest level of performance.</a:t>
            </a:r>
            <a:endParaRPr kumimoji="0" lang="en-AU" altLang="en-US" sz="2400" b="0" i="0" u="none" strike="noStrike" cap="none" normalizeH="0" baseline="0" dirty="0">
              <a:ln>
                <a:noFill/>
              </a:ln>
              <a:solidFill>
                <a:schemeClr val="tx1"/>
              </a:solidFill>
              <a:effectLst/>
              <a:latin typeface="Arial" panose="020B0604020202020204" pitchFamily="34" charset="0"/>
            </a:endParaRPr>
          </a:p>
        </p:txBody>
      </p:sp>
      <p:sp>
        <p:nvSpPr>
          <p:cNvPr id="4" name="Rectangle 2">
            <a:extLst>
              <a:ext uri="{FF2B5EF4-FFF2-40B4-BE49-F238E27FC236}">
                <a16:creationId xmlns:a16="http://schemas.microsoft.com/office/drawing/2014/main" id="{E34A7327-F104-A7E0-467E-B96EAEF10587}"/>
              </a:ext>
            </a:extLst>
          </p:cNvPr>
          <p:cNvSpPr>
            <a:spLocks noChangeArrowheads="1"/>
          </p:cNvSpPr>
          <p:nvPr/>
        </p:nvSpPr>
        <p:spPr bwMode="auto">
          <a:xfrm>
            <a:off x="762000" y="315163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spTree>
    <p:extLst>
      <p:ext uri="{BB962C8B-B14F-4D97-AF65-F5344CB8AC3E}">
        <p14:creationId xmlns:p14="http://schemas.microsoft.com/office/powerpoint/2010/main" val="516636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025745-E638-4647-FB79-714185A45317}"/>
              </a:ext>
            </a:extLst>
          </p:cNvPr>
          <p:cNvPicPr>
            <a:picLocks noChangeAspect="1"/>
          </p:cNvPicPr>
          <p:nvPr/>
        </p:nvPicPr>
        <p:blipFill>
          <a:blip r:embed="rId2"/>
          <a:stretch>
            <a:fillRect/>
          </a:stretch>
        </p:blipFill>
        <p:spPr>
          <a:xfrm>
            <a:off x="3051087" y="0"/>
            <a:ext cx="9140913" cy="6858000"/>
          </a:xfrm>
          <a:prstGeom prst="rect">
            <a:avLst/>
          </a:prstGeom>
        </p:spPr>
      </p:pic>
      <p:sp>
        <p:nvSpPr>
          <p:cNvPr id="2" name="Title 1">
            <a:extLst>
              <a:ext uri="{FF2B5EF4-FFF2-40B4-BE49-F238E27FC236}">
                <a16:creationId xmlns:a16="http://schemas.microsoft.com/office/drawing/2014/main" id="{15CA1B40-D44E-FA8A-C564-27A5BF415815}"/>
              </a:ext>
            </a:extLst>
          </p:cNvPr>
          <p:cNvSpPr>
            <a:spLocks noGrp="1"/>
          </p:cNvSpPr>
          <p:nvPr>
            <p:ph type="title"/>
          </p:nvPr>
        </p:nvSpPr>
        <p:spPr/>
        <p:txBody>
          <a:bodyPr/>
          <a:lstStyle/>
          <a:p>
            <a:r>
              <a:rPr lang="en-GB" dirty="0"/>
              <a:t>Strength and Conditioning Techniques</a:t>
            </a:r>
            <a:endParaRPr lang="en-AU" dirty="0"/>
          </a:p>
        </p:txBody>
      </p:sp>
      <p:sp>
        <p:nvSpPr>
          <p:cNvPr id="3" name="Content Placeholder 2">
            <a:extLst>
              <a:ext uri="{FF2B5EF4-FFF2-40B4-BE49-F238E27FC236}">
                <a16:creationId xmlns:a16="http://schemas.microsoft.com/office/drawing/2014/main" id="{DE3346E5-AB46-BF04-C5BB-9FC701885357}"/>
              </a:ext>
            </a:extLst>
          </p:cNvPr>
          <p:cNvSpPr>
            <a:spLocks noGrp="1"/>
          </p:cNvSpPr>
          <p:nvPr>
            <p:ph idx="1"/>
          </p:nvPr>
        </p:nvSpPr>
        <p:spPr>
          <a:xfrm>
            <a:off x="495300" y="1854200"/>
            <a:ext cx="10515600" cy="4351338"/>
          </a:xfrm>
          <a:solidFill>
            <a:schemeClr val="tx1">
              <a:alpha val="45000"/>
            </a:schemeClr>
          </a:solidFill>
        </p:spPr>
        <p:txBody>
          <a:bodyPr>
            <a:normAutofit/>
          </a:bodyPr>
          <a:lstStyle/>
          <a:p>
            <a:pPr marL="0" indent="0">
              <a:buNone/>
            </a:pPr>
            <a:r>
              <a:rPr lang="en-AU" sz="2000" dirty="0">
                <a:solidFill>
                  <a:schemeClr val="bg1"/>
                </a:solidFill>
                <a:latin typeface="Helvetica" panose="020B0604020202020204" pitchFamily="34" charset="0"/>
                <a:ea typeface="Times New Roman" panose="02020603050405020304" pitchFamily="18" charset="0"/>
                <a:cs typeface="Times New Roman" panose="02020603050405020304" pitchFamily="18" charset="0"/>
              </a:rPr>
              <a:t>T</a:t>
            </a:r>
            <a:r>
              <a:rPr lang="en-AU" sz="2000"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rPr>
              <a:t>echniques are tailored to address the unique demands and movement patterns of a particular sport</a:t>
            </a:r>
          </a:p>
          <a:p>
            <a:pPr marL="0" indent="0">
              <a:buNone/>
            </a:pPr>
            <a:endParaRPr lang="en-AU" sz="2000" dirty="0">
              <a:solidFill>
                <a:schemeClr val="bg1"/>
              </a:solidFill>
              <a:latin typeface="Helvetica" panose="020B0604020202020204" pitchFamily="34" charset="0"/>
              <a:cs typeface="Times New Roman" panose="02020603050405020304" pitchFamily="18" charset="0"/>
            </a:endParaRPr>
          </a:p>
          <a:p>
            <a:pPr marL="0" indent="0">
              <a:buNone/>
            </a:pPr>
            <a:r>
              <a:rPr lang="en-AU" sz="2000"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rPr>
              <a:t>By incorporating resistance training, core stability, stretching, aerobic and anerobic conditioning and sport-specific exercises, athletes can enhance their overall physical capabilities.</a:t>
            </a:r>
          </a:p>
          <a:p>
            <a:pPr marL="0" indent="0">
              <a:buNone/>
            </a:pPr>
            <a:endParaRPr lang="en-AU" sz="2000" dirty="0">
              <a:solidFill>
                <a:schemeClr val="bg1"/>
              </a:solidFill>
              <a:latin typeface="Helvetica" panose="020B0604020202020204" pitchFamily="34" charset="0"/>
              <a:cs typeface="Times New Roman" panose="02020603050405020304" pitchFamily="18" charset="0"/>
            </a:endParaRPr>
          </a:p>
          <a:p>
            <a:pPr marL="0" indent="0">
              <a:buNone/>
            </a:pPr>
            <a:r>
              <a:rPr lang="en-AU" sz="2000"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rPr>
              <a:t>It is crucial to acknowledge that only qualified professionals should be responsible for designing and implementing strength and conditioning programs</a:t>
            </a:r>
          </a:p>
          <a:p>
            <a:pPr marL="0" indent="0">
              <a:buNone/>
            </a:pPr>
            <a:endParaRPr lang="en-AU" sz="2000" dirty="0">
              <a:solidFill>
                <a:schemeClr val="bg1"/>
              </a:solidFill>
              <a:latin typeface="Helvetica" panose="020B0604020202020204" pitchFamily="34" charset="0"/>
              <a:cs typeface="Times New Roman" panose="02020603050405020304" pitchFamily="18" charset="0"/>
            </a:endParaRPr>
          </a:p>
          <a:p>
            <a:pPr marL="0" indent="0">
              <a:buNone/>
            </a:pPr>
            <a:r>
              <a:rPr lang="en-AU" sz="2000"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rPr>
              <a:t>By staying within your scope of knowledge and seeking guidance from specialists, you can provide athletes with appropriate and effective training methods tailored to their needs</a:t>
            </a:r>
            <a:endParaRPr lang="en-AU" sz="2000" dirty="0">
              <a:solidFill>
                <a:schemeClr val="bg1"/>
              </a:solidFill>
            </a:endParaRPr>
          </a:p>
        </p:txBody>
      </p:sp>
    </p:spTree>
    <p:extLst>
      <p:ext uri="{BB962C8B-B14F-4D97-AF65-F5344CB8AC3E}">
        <p14:creationId xmlns:p14="http://schemas.microsoft.com/office/powerpoint/2010/main" val="4219688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CDBBE-32F9-D3C9-33B7-F5F3229959BB}"/>
              </a:ext>
            </a:extLst>
          </p:cNvPr>
          <p:cNvSpPr>
            <a:spLocks noGrp="1"/>
          </p:cNvSpPr>
          <p:nvPr>
            <p:ph type="title"/>
          </p:nvPr>
        </p:nvSpPr>
        <p:spPr/>
        <p:txBody>
          <a:bodyPr/>
          <a:lstStyle/>
          <a:p>
            <a:r>
              <a:rPr lang="en-GB" dirty="0"/>
              <a:t>Resistance Training</a:t>
            </a:r>
            <a:endParaRPr lang="en-AU" dirty="0"/>
          </a:p>
        </p:txBody>
      </p:sp>
      <p:sp>
        <p:nvSpPr>
          <p:cNvPr id="3" name="Content Placeholder 2">
            <a:extLst>
              <a:ext uri="{FF2B5EF4-FFF2-40B4-BE49-F238E27FC236}">
                <a16:creationId xmlns:a16="http://schemas.microsoft.com/office/drawing/2014/main" id="{8F641EA2-6D40-DDC4-41B7-1F41F450F6FF}"/>
              </a:ext>
            </a:extLst>
          </p:cNvPr>
          <p:cNvSpPr>
            <a:spLocks noGrp="1"/>
          </p:cNvSpPr>
          <p:nvPr>
            <p:ph idx="1"/>
          </p:nvPr>
        </p:nvSpPr>
        <p:spPr>
          <a:xfrm>
            <a:off x="838200" y="1825625"/>
            <a:ext cx="4251158" cy="4351338"/>
          </a:xfrm>
        </p:spPr>
        <p:txBody>
          <a:bodyPr/>
          <a:lstStyle/>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Resistance from dumbbells, barbells, weight machines, or even your own body weight, gradually increasing in challenge on your muscles over time.</a:t>
            </a:r>
          </a:p>
          <a:p>
            <a:pPr marL="0" indent="0">
              <a:buNone/>
            </a:pPr>
            <a:r>
              <a:rPr lang="en-AU" sz="1800" dirty="0">
                <a:latin typeface="Helvetica" panose="020B0604020202020204" pitchFamily="34" charset="0"/>
                <a:ea typeface="Times New Roman" panose="02020603050405020304" pitchFamily="18" charset="0"/>
                <a:cs typeface="Times New Roman" panose="02020603050405020304" pitchFamily="18" charset="0"/>
              </a:rPr>
              <a:t>This</a:t>
            </a: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 leads to improvements in strength,  muscle size, and muscular endurance.</a:t>
            </a:r>
          </a:p>
          <a:p>
            <a:pPr marL="0" indent="0">
              <a:buNone/>
            </a:pPr>
            <a:endParaRPr lang="en-AU" sz="1800" dirty="0">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It's important to start with manageable weights and gradually increase the challenge over time. </a:t>
            </a: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This allows the body to adapt and reduces the risk of injury</a:t>
            </a:r>
            <a:endParaRPr lang="en-AU" sz="1800" dirty="0">
              <a:effectLst/>
              <a:latin typeface="Times New Roman" panose="02020603050405020304" pitchFamily="18" charset="0"/>
              <a:ea typeface="Times New Roman" panose="02020603050405020304" pitchFamily="18" charset="0"/>
            </a:endParaRPr>
          </a:p>
          <a:p>
            <a:pPr marL="0" indent="0">
              <a:buNone/>
            </a:pPr>
            <a:endParaRPr lang="en-AU" dirty="0"/>
          </a:p>
        </p:txBody>
      </p:sp>
      <p:pic>
        <p:nvPicPr>
          <p:cNvPr id="4" name="Picture 3">
            <a:extLst>
              <a:ext uri="{FF2B5EF4-FFF2-40B4-BE49-F238E27FC236}">
                <a16:creationId xmlns:a16="http://schemas.microsoft.com/office/drawing/2014/main" id="{484BA1D7-FE7C-F40B-048B-67502DBF84BE}"/>
              </a:ext>
            </a:extLst>
          </p:cNvPr>
          <p:cNvPicPr>
            <a:picLocks noChangeAspect="1"/>
          </p:cNvPicPr>
          <p:nvPr/>
        </p:nvPicPr>
        <p:blipFill>
          <a:blip r:embed="rId2"/>
          <a:stretch>
            <a:fillRect/>
          </a:stretch>
        </p:blipFill>
        <p:spPr>
          <a:xfrm>
            <a:off x="5961647" y="560346"/>
            <a:ext cx="4515639" cy="4529012"/>
          </a:xfrm>
          <a:prstGeom prst="rect">
            <a:avLst/>
          </a:prstGeom>
        </p:spPr>
      </p:pic>
      <p:sp>
        <p:nvSpPr>
          <p:cNvPr id="5" name="Rectangle 4">
            <a:extLst>
              <a:ext uri="{FF2B5EF4-FFF2-40B4-BE49-F238E27FC236}">
                <a16:creationId xmlns:a16="http://schemas.microsoft.com/office/drawing/2014/main" id="{56743B1B-BE8C-261E-53DC-BDCAC4885A62}"/>
              </a:ext>
            </a:extLst>
          </p:cNvPr>
          <p:cNvSpPr/>
          <p:nvPr/>
        </p:nvSpPr>
        <p:spPr>
          <a:xfrm>
            <a:off x="1572841" y="5558589"/>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2J,2K, 2L &amp; 2M</a:t>
            </a:r>
            <a:endParaRPr lang="en-AU" dirty="0"/>
          </a:p>
        </p:txBody>
      </p:sp>
      <p:sp>
        <p:nvSpPr>
          <p:cNvPr id="6" name="Oval 5">
            <a:extLst>
              <a:ext uri="{FF2B5EF4-FFF2-40B4-BE49-F238E27FC236}">
                <a16:creationId xmlns:a16="http://schemas.microsoft.com/office/drawing/2014/main" id="{2B016F61-3D51-720F-EA0F-A4A5D7E44A8B}"/>
              </a:ext>
            </a:extLst>
          </p:cNvPr>
          <p:cNvSpPr/>
          <p:nvPr/>
        </p:nvSpPr>
        <p:spPr>
          <a:xfrm>
            <a:off x="896566" y="5320464"/>
            <a:ext cx="1504950" cy="14859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7" name="Rectangle 6" descr="Pencil">
            <a:extLst>
              <a:ext uri="{FF2B5EF4-FFF2-40B4-BE49-F238E27FC236}">
                <a16:creationId xmlns:a16="http://schemas.microsoft.com/office/drawing/2014/main" id="{4A1CF47D-0C24-4E17-8A44-C7FD1BB6933D}"/>
              </a:ext>
            </a:extLst>
          </p:cNvPr>
          <p:cNvSpPr/>
          <p:nvPr/>
        </p:nvSpPr>
        <p:spPr>
          <a:xfrm>
            <a:off x="1203412" y="5558589"/>
            <a:ext cx="891257" cy="94395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Tree>
    <p:extLst>
      <p:ext uri="{BB962C8B-B14F-4D97-AF65-F5344CB8AC3E}">
        <p14:creationId xmlns:p14="http://schemas.microsoft.com/office/powerpoint/2010/main" val="716482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EEE7E-B8B7-E766-1DAB-58662D32FE3C}"/>
              </a:ext>
            </a:extLst>
          </p:cNvPr>
          <p:cNvSpPr>
            <a:spLocks noGrp="1"/>
          </p:cNvSpPr>
          <p:nvPr>
            <p:ph type="title"/>
          </p:nvPr>
        </p:nvSpPr>
        <p:spPr>
          <a:xfrm>
            <a:off x="910389" y="732088"/>
            <a:ext cx="3745832" cy="1325563"/>
          </a:xfrm>
        </p:spPr>
        <p:txBody>
          <a:bodyPr>
            <a:normAutofit fontScale="90000"/>
          </a:bodyPr>
          <a:lstStyle/>
          <a:p>
            <a:r>
              <a:rPr lang="en-AU" b="1" dirty="0">
                <a:effectLst/>
                <a:ea typeface="Times New Roman" panose="02020603050405020304" pitchFamily="18" charset="0"/>
                <a:cs typeface="Times New Roman" panose="02020603050405020304" pitchFamily="18" charset="0"/>
              </a:rPr>
              <a:t>Most effective exercises in a resistance training program</a:t>
            </a:r>
            <a:endParaRPr lang="en-AU" dirty="0"/>
          </a:p>
        </p:txBody>
      </p:sp>
      <p:pic>
        <p:nvPicPr>
          <p:cNvPr id="6" name="Picture 5">
            <a:extLst>
              <a:ext uri="{FF2B5EF4-FFF2-40B4-BE49-F238E27FC236}">
                <a16:creationId xmlns:a16="http://schemas.microsoft.com/office/drawing/2014/main" id="{3DEB388B-DEAF-6C79-97E9-6715E907832D}"/>
              </a:ext>
            </a:extLst>
          </p:cNvPr>
          <p:cNvPicPr>
            <a:picLocks noChangeAspect="1"/>
          </p:cNvPicPr>
          <p:nvPr/>
        </p:nvPicPr>
        <p:blipFill>
          <a:blip r:embed="rId2"/>
          <a:stretch>
            <a:fillRect/>
          </a:stretch>
        </p:blipFill>
        <p:spPr>
          <a:xfrm>
            <a:off x="5113139" y="289761"/>
            <a:ext cx="4845284" cy="5115927"/>
          </a:xfrm>
          <a:prstGeom prst="rect">
            <a:avLst/>
          </a:prstGeom>
        </p:spPr>
      </p:pic>
      <p:sp>
        <p:nvSpPr>
          <p:cNvPr id="7" name="Rectangle 6">
            <a:extLst>
              <a:ext uri="{FF2B5EF4-FFF2-40B4-BE49-F238E27FC236}">
                <a16:creationId xmlns:a16="http://schemas.microsoft.com/office/drawing/2014/main" id="{38A91541-DFA3-DA0F-663D-58A14A0DB148}"/>
              </a:ext>
            </a:extLst>
          </p:cNvPr>
          <p:cNvSpPr/>
          <p:nvPr/>
        </p:nvSpPr>
        <p:spPr>
          <a:xfrm>
            <a:off x="1572841" y="5558589"/>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2N</a:t>
            </a:r>
            <a:endParaRPr lang="en-AU" dirty="0"/>
          </a:p>
        </p:txBody>
      </p:sp>
      <p:sp>
        <p:nvSpPr>
          <p:cNvPr id="8" name="Oval 7">
            <a:extLst>
              <a:ext uri="{FF2B5EF4-FFF2-40B4-BE49-F238E27FC236}">
                <a16:creationId xmlns:a16="http://schemas.microsoft.com/office/drawing/2014/main" id="{E1D61B2E-90B6-F595-B157-82B028A7F7E8}"/>
              </a:ext>
            </a:extLst>
          </p:cNvPr>
          <p:cNvSpPr/>
          <p:nvPr/>
        </p:nvSpPr>
        <p:spPr>
          <a:xfrm>
            <a:off x="896566" y="5320464"/>
            <a:ext cx="1504950" cy="14859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9" name="Rectangle 8" descr="Pencil">
            <a:extLst>
              <a:ext uri="{FF2B5EF4-FFF2-40B4-BE49-F238E27FC236}">
                <a16:creationId xmlns:a16="http://schemas.microsoft.com/office/drawing/2014/main" id="{7DAAB1B5-347F-4AB0-C017-5C5E52C809E9}"/>
              </a:ext>
            </a:extLst>
          </p:cNvPr>
          <p:cNvSpPr/>
          <p:nvPr/>
        </p:nvSpPr>
        <p:spPr>
          <a:xfrm>
            <a:off x="1203412" y="5558589"/>
            <a:ext cx="891257" cy="94395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
        <p:nvSpPr>
          <p:cNvPr id="11" name="TextBox 10">
            <a:extLst>
              <a:ext uri="{FF2B5EF4-FFF2-40B4-BE49-F238E27FC236}">
                <a16:creationId xmlns:a16="http://schemas.microsoft.com/office/drawing/2014/main" id="{64A269F2-D6C5-8DA8-61C9-66666ECB75C6}"/>
              </a:ext>
            </a:extLst>
          </p:cNvPr>
          <p:cNvSpPr txBox="1"/>
          <p:nvPr/>
        </p:nvSpPr>
        <p:spPr>
          <a:xfrm>
            <a:off x="896566" y="2692832"/>
            <a:ext cx="4120602" cy="1815882"/>
          </a:xfrm>
          <a:prstGeom prst="rect">
            <a:avLst/>
          </a:prstGeom>
          <a:noFill/>
        </p:spPr>
        <p:txBody>
          <a:bodyPr wrap="square">
            <a:spAutoFit/>
          </a:bodyPr>
          <a:lstStyle/>
          <a:p>
            <a:pPr algn="just"/>
            <a:r>
              <a:rPr lang="en-AU" sz="1400" dirty="0">
                <a:latin typeface="Helvetica" panose="020B0604020202020204" pitchFamily="34" charset="0"/>
                <a:ea typeface="Times New Roman" panose="02020603050405020304" pitchFamily="18" charset="0"/>
                <a:cs typeface="Times New Roman" panose="02020603050405020304" pitchFamily="18" charset="0"/>
              </a:rPr>
              <a:t>W</a:t>
            </a:r>
            <a:r>
              <a:rPr lang="en-AU" sz="1400" dirty="0">
                <a:effectLst/>
                <a:latin typeface="Helvetica" panose="020B0604020202020204" pitchFamily="34" charset="0"/>
                <a:ea typeface="Times New Roman" panose="02020603050405020304" pitchFamily="18" charset="0"/>
                <a:cs typeface="Times New Roman" panose="02020603050405020304" pitchFamily="18" charset="0"/>
              </a:rPr>
              <a:t>hen designing a resistance training program and selecting specific exercises it is vital that you have the appropriate knowledge and qualifications in order to keep your athletes safe.</a:t>
            </a:r>
          </a:p>
          <a:p>
            <a:pPr algn="just"/>
            <a:endParaRPr lang="en-AU" sz="1400" dirty="0">
              <a:latin typeface="Helvetica" panose="020B0604020202020204" pitchFamily="34" charset="0"/>
              <a:ea typeface="Times New Roman" panose="02020603050405020304" pitchFamily="18" charset="0"/>
              <a:cs typeface="Times New Roman" panose="02020603050405020304" pitchFamily="18" charset="0"/>
            </a:endParaRPr>
          </a:p>
          <a:p>
            <a:pPr algn="just"/>
            <a:r>
              <a:rPr lang="en-AU" sz="1400" dirty="0">
                <a:effectLst/>
                <a:latin typeface="Helvetica" panose="020B0604020202020204" pitchFamily="34" charset="0"/>
                <a:ea typeface="Times New Roman" panose="02020603050405020304" pitchFamily="18" charset="0"/>
                <a:cs typeface="Times New Roman" panose="02020603050405020304" pitchFamily="18" charset="0"/>
              </a:rPr>
              <a:t>Here are some of the most effective exercises that can be included in a resistance training program:</a:t>
            </a:r>
            <a:endParaRPr lang="en-AU"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657496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B6D5C-03C0-00F5-3AE8-24632361A100}"/>
              </a:ext>
            </a:extLst>
          </p:cNvPr>
          <p:cNvSpPr>
            <a:spLocks noGrp="1"/>
          </p:cNvSpPr>
          <p:nvPr>
            <p:ph type="title"/>
          </p:nvPr>
        </p:nvSpPr>
        <p:spPr>
          <a:xfrm>
            <a:off x="838200" y="587710"/>
            <a:ext cx="10515600" cy="585370"/>
          </a:xfrm>
        </p:spPr>
        <p:txBody>
          <a:bodyPr>
            <a:noAutofit/>
          </a:bodyPr>
          <a:lstStyle/>
          <a:p>
            <a:r>
              <a:rPr lang="en-GB" dirty="0"/>
              <a:t>Core Stability</a:t>
            </a:r>
            <a:endParaRPr lang="en-AU" dirty="0"/>
          </a:p>
        </p:txBody>
      </p:sp>
      <p:sp>
        <p:nvSpPr>
          <p:cNvPr id="3" name="Content Placeholder 2">
            <a:extLst>
              <a:ext uri="{FF2B5EF4-FFF2-40B4-BE49-F238E27FC236}">
                <a16:creationId xmlns:a16="http://schemas.microsoft.com/office/drawing/2014/main" id="{44F40139-45D5-AEB8-368C-66124FE3A762}"/>
              </a:ext>
            </a:extLst>
          </p:cNvPr>
          <p:cNvSpPr>
            <a:spLocks noGrp="1"/>
          </p:cNvSpPr>
          <p:nvPr>
            <p:ph idx="1"/>
          </p:nvPr>
        </p:nvSpPr>
        <p:spPr>
          <a:xfrm>
            <a:off x="838200" y="1600201"/>
            <a:ext cx="3842084" cy="2334125"/>
          </a:xfrm>
        </p:spPr>
        <p:txBody>
          <a:bodyPr>
            <a:normAutofit fontScale="92500" lnSpcReduction="20000"/>
          </a:bodyPr>
          <a:lstStyle/>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Core stability training is to effectively engage the muscles in the trunk area and manage the position of the lower back (lumbar spine) during various movements in sports or recreational activities.</a:t>
            </a:r>
          </a:p>
          <a:p>
            <a:pPr marL="0" indent="0">
              <a:buNone/>
            </a:pPr>
            <a:endParaRPr lang="en-AU" sz="1800" dirty="0">
              <a:latin typeface="Helvetica" panose="020B0604020202020204" pitchFamily="34" charset="0"/>
              <a:cs typeface="Times New Roman" panose="02020603050405020304" pitchFamily="18" charset="0"/>
            </a:endParaRPr>
          </a:p>
          <a:p>
            <a:pPr marL="0" indent="0">
              <a:buNone/>
            </a:pPr>
            <a:r>
              <a:rPr lang="en-AU" sz="1800" dirty="0">
                <a:latin typeface="Helvetica" panose="020B0604020202020204" pitchFamily="34" charset="0"/>
                <a:ea typeface="Times New Roman" panose="02020603050405020304" pitchFamily="18" charset="0"/>
                <a:cs typeface="Times New Roman" panose="02020603050405020304" pitchFamily="18" charset="0"/>
              </a:rPr>
              <a:t>Here</a:t>
            </a: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 are some of the most effective core exercise athletes could include in their core stability training program:</a:t>
            </a:r>
            <a:endParaRPr lang="en-AU" dirty="0"/>
          </a:p>
        </p:txBody>
      </p:sp>
      <p:pic>
        <p:nvPicPr>
          <p:cNvPr id="4" name="Picture 3">
            <a:extLst>
              <a:ext uri="{FF2B5EF4-FFF2-40B4-BE49-F238E27FC236}">
                <a16:creationId xmlns:a16="http://schemas.microsoft.com/office/drawing/2014/main" id="{4F653B13-628A-EEED-0953-F8C337EE59F0}"/>
              </a:ext>
            </a:extLst>
          </p:cNvPr>
          <p:cNvPicPr>
            <a:picLocks noChangeAspect="1"/>
          </p:cNvPicPr>
          <p:nvPr/>
        </p:nvPicPr>
        <p:blipFill>
          <a:blip r:embed="rId2"/>
          <a:stretch>
            <a:fillRect/>
          </a:stretch>
        </p:blipFill>
        <p:spPr>
          <a:xfrm>
            <a:off x="5382393" y="587710"/>
            <a:ext cx="5389173" cy="4714291"/>
          </a:xfrm>
          <a:prstGeom prst="rect">
            <a:avLst/>
          </a:prstGeom>
        </p:spPr>
      </p:pic>
      <p:sp>
        <p:nvSpPr>
          <p:cNvPr id="6" name="TextBox 5">
            <a:extLst>
              <a:ext uri="{FF2B5EF4-FFF2-40B4-BE49-F238E27FC236}">
                <a16:creationId xmlns:a16="http://schemas.microsoft.com/office/drawing/2014/main" id="{99440D26-D31E-304F-FECE-8ACE36CD1FF8}"/>
              </a:ext>
            </a:extLst>
          </p:cNvPr>
          <p:cNvSpPr txBox="1"/>
          <p:nvPr/>
        </p:nvSpPr>
        <p:spPr>
          <a:xfrm>
            <a:off x="896566" y="4084738"/>
            <a:ext cx="3905752" cy="1323439"/>
          </a:xfrm>
          <a:prstGeom prst="rect">
            <a:avLst/>
          </a:prstGeom>
          <a:noFill/>
        </p:spPr>
        <p:txBody>
          <a:bodyPr wrap="square">
            <a:spAutoFit/>
          </a:bodyPr>
          <a:lstStyle/>
          <a:p>
            <a:r>
              <a:rPr lang="en-AU" sz="1600" dirty="0">
                <a:effectLst/>
                <a:latin typeface="Helvetica" panose="020B0604020202020204" pitchFamily="34" charset="0"/>
                <a:ea typeface="Times New Roman" panose="02020603050405020304" pitchFamily="18" charset="0"/>
                <a:cs typeface="Times New Roman" panose="02020603050405020304" pitchFamily="18" charset="0"/>
              </a:rPr>
              <a:t>The number and frequency of core exercises in a resistance training program can vary depending on the individual's goals, fitness level, and the overall structure of the program</a:t>
            </a:r>
            <a:endParaRPr lang="en-AU" sz="1600" dirty="0"/>
          </a:p>
        </p:txBody>
      </p:sp>
      <p:sp>
        <p:nvSpPr>
          <p:cNvPr id="7" name="Rectangle 6">
            <a:extLst>
              <a:ext uri="{FF2B5EF4-FFF2-40B4-BE49-F238E27FC236}">
                <a16:creationId xmlns:a16="http://schemas.microsoft.com/office/drawing/2014/main" id="{06A12DAB-0B25-166A-94D1-4E27501B4F92}"/>
              </a:ext>
            </a:extLst>
          </p:cNvPr>
          <p:cNvSpPr/>
          <p:nvPr/>
        </p:nvSpPr>
        <p:spPr>
          <a:xfrm>
            <a:off x="1572841" y="5558589"/>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2O, 2P &amp; 2Q</a:t>
            </a:r>
            <a:endParaRPr lang="en-AU" dirty="0"/>
          </a:p>
        </p:txBody>
      </p:sp>
      <p:sp>
        <p:nvSpPr>
          <p:cNvPr id="8" name="Oval 7">
            <a:extLst>
              <a:ext uri="{FF2B5EF4-FFF2-40B4-BE49-F238E27FC236}">
                <a16:creationId xmlns:a16="http://schemas.microsoft.com/office/drawing/2014/main" id="{7C3ADDAC-0612-366E-8802-6930D2B76959}"/>
              </a:ext>
            </a:extLst>
          </p:cNvPr>
          <p:cNvSpPr/>
          <p:nvPr/>
        </p:nvSpPr>
        <p:spPr>
          <a:xfrm>
            <a:off x="896566" y="5320464"/>
            <a:ext cx="1504950" cy="14859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9" name="Rectangle 8" descr="Pencil">
            <a:extLst>
              <a:ext uri="{FF2B5EF4-FFF2-40B4-BE49-F238E27FC236}">
                <a16:creationId xmlns:a16="http://schemas.microsoft.com/office/drawing/2014/main" id="{0F0B7C0F-1B6E-4C80-AE32-186936003CCB}"/>
              </a:ext>
            </a:extLst>
          </p:cNvPr>
          <p:cNvSpPr/>
          <p:nvPr/>
        </p:nvSpPr>
        <p:spPr>
          <a:xfrm>
            <a:off x="1203412" y="5558589"/>
            <a:ext cx="891257" cy="94395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Tree>
    <p:extLst>
      <p:ext uri="{BB962C8B-B14F-4D97-AF65-F5344CB8AC3E}">
        <p14:creationId xmlns:p14="http://schemas.microsoft.com/office/powerpoint/2010/main" val="4118231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0730D-33A0-2FEB-3C6D-F314FC20AC6C}"/>
              </a:ext>
            </a:extLst>
          </p:cNvPr>
          <p:cNvSpPr>
            <a:spLocks noGrp="1"/>
          </p:cNvSpPr>
          <p:nvPr>
            <p:ph type="title"/>
          </p:nvPr>
        </p:nvSpPr>
        <p:spPr>
          <a:xfrm>
            <a:off x="1171575" y="681037"/>
            <a:ext cx="10515600" cy="1325563"/>
          </a:xfrm>
        </p:spPr>
        <p:txBody>
          <a:bodyPr/>
          <a:lstStyle/>
          <a:p>
            <a:r>
              <a:rPr lang="en-GB" dirty="0">
                <a:solidFill>
                  <a:schemeClr val="bg1"/>
                </a:solidFill>
              </a:rPr>
              <a:t>Stretching</a:t>
            </a:r>
            <a:endParaRPr lang="en-AU" dirty="0">
              <a:solidFill>
                <a:schemeClr val="bg1"/>
              </a:solidFill>
            </a:endParaRPr>
          </a:p>
        </p:txBody>
      </p:sp>
      <p:sp>
        <p:nvSpPr>
          <p:cNvPr id="3" name="Content Placeholder 2">
            <a:extLst>
              <a:ext uri="{FF2B5EF4-FFF2-40B4-BE49-F238E27FC236}">
                <a16:creationId xmlns:a16="http://schemas.microsoft.com/office/drawing/2014/main" id="{B45B91B6-68FB-9C7F-4F67-90FF10578342}"/>
              </a:ext>
            </a:extLst>
          </p:cNvPr>
          <p:cNvSpPr>
            <a:spLocks noGrp="1"/>
          </p:cNvSpPr>
          <p:nvPr>
            <p:ph idx="1"/>
          </p:nvPr>
        </p:nvSpPr>
        <p:spPr>
          <a:xfrm>
            <a:off x="838201" y="1825625"/>
            <a:ext cx="4197016" cy="4351338"/>
          </a:xfrm>
          <a:solidFill>
            <a:schemeClr val="bg1">
              <a:alpha val="60000"/>
            </a:schemeClr>
          </a:solidFill>
        </p:spPr>
        <p:txBody>
          <a:bodyPr/>
          <a:lstStyle/>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Stretching is an important technique that should be part of an effective strength and conditioning program.</a:t>
            </a: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 </a:t>
            </a:r>
            <a:endParaRPr lang="en-AU" sz="1800" dirty="0">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Just about every type of athlete in any sport can benefit from stretching, helping improve flexibility, range of motion, and overall muscle function</a:t>
            </a:r>
          </a:p>
          <a:p>
            <a:pPr marL="0" indent="0">
              <a:buNone/>
            </a:pPr>
            <a:endParaRPr lang="en-AU" sz="1800" dirty="0">
              <a:latin typeface="Helvetica" panose="020B0604020202020204" pitchFamily="34"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It can reduce the likelihood of injury and can increase muscle recovery. </a:t>
            </a:r>
          </a:p>
          <a:p>
            <a:pPr marL="0" indent="0">
              <a:buNone/>
            </a:pPr>
            <a:r>
              <a:rPr lang="en-AU" sz="1800" dirty="0">
                <a:latin typeface="Helvetica" panose="020B0604020202020204" pitchFamily="34" charset="0"/>
                <a:cs typeface="Times New Roman" panose="02020603050405020304" pitchFamily="18" charset="0"/>
              </a:rPr>
              <a:t>Here are some commonly used stretching methods:</a:t>
            </a:r>
            <a:endParaRPr lang="en-AU" dirty="0"/>
          </a:p>
        </p:txBody>
      </p:sp>
      <p:pic>
        <p:nvPicPr>
          <p:cNvPr id="4" name="Picture 3">
            <a:extLst>
              <a:ext uri="{FF2B5EF4-FFF2-40B4-BE49-F238E27FC236}">
                <a16:creationId xmlns:a16="http://schemas.microsoft.com/office/drawing/2014/main" id="{CDD8CECF-E68C-3FBB-C0EA-E64632ECEE15}"/>
              </a:ext>
            </a:extLst>
          </p:cNvPr>
          <p:cNvPicPr>
            <a:picLocks noChangeAspect="1"/>
          </p:cNvPicPr>
          <p:nvPr/>
        </p:nvPicPr>
        <p:blipFill>
          <a:blip r:embed="rId3"/>
          <a:stretch>
            <a:fillRect/>
          </a:stretch>
        </p:blipFill>
        <p:spPr>
          <a:xfrm>
            <a:off x="5238890" y="538607"/>
            <a:ext cx="6722364" cy="5954268"/>
          </a:xfrm>
          <a:prstGeom prst="rect">
            <a:avLst/>
          </a:prstGeom>
          <a:solidFill>
            <a:schemeClr val="bg1">
              <a:alpha val="85000"/>
            </a:schemeClr>
          </a:solidFill>
        </p:spPr>
      </p:pic>
    </p:spTree>
    <p:extLst>
      <p:ext uri="{BB962C8B-B14F-4D97-AF65-F5344CB8AC3E}">
        <p14:creationId xmlns:p14="http://schemas.microsoft.com/office/powerpoint/2010/main" val="106457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8BE7281-3D0D-E367-B4AA-F4C155C7CAC8}"/>
              </a:ext>
            </a:extLst>
          </p:cNvPr>
          <p:cNvPicPr>
            <a:picLocks noChangeAspect="1"/>
          </p:cNvPicPr>
          <p:nvPr/>
        </p:nvPicPr>
        <p:blipFill>
          <a:blip r:embed="rId3"/>
          <a:stretch>
            <a:fillRect/>
          </a:stretch>
        </p:blipFill>
        <p:spPr>
          <a:xfrm>
            <a:off x="145282" y="353307"/>
            <a:ext cx="6293618" cy="3566941"/>
          </a:xfrm>
          <a:prstGeom prst="rect">
            <a:avLst/>
          </a:prstGeom>
          <a:solidFill>
            <a:schemeClr val="bg1">
              <a:alpha val="70000"/>
            </a:schemeClr>
          </a:solidFill>
        </p:spPr>
      </p:pic>
      <p:pic>
        <p:nvPicPr>
          <p:cNvPr id="7" name="Picture 6">
            <a:extLst>
              <a:ext uri="{FF2B5EF4-FFF2-40B4-BE49-F238E27FC236}">
                <a16:creationId xmlns:a16="http://schemas.microsoft.com/office/drawing/2014/main" id="{819BCD6C-327F-2E5F-8DE5-7C708933B586}"/>
              </a:ext>
            </a:extLst>
          </p:cNvPr>
          <p:cNvPicPr>
            <a:picLocks noChangeAspect="1"/>
          </p:cNvPicPr>
          <p:nvPr/>
        </p:nvPicPr>
        <p:blipFill>
          <a:blip r:embed="rId4"/>
          <a:stretch>
            <a:fillRect/>
          </a:stretch>
        </p:blipFill>
        <p:spPr>
          <a:xfrm>
            <a:off x="4352925" y="4228841"/>
            <a:ext cx="7626256" cy="2275851"/>
          </a:xfrm>
          <a:prstGeom prst="rect">
            <a:avLst/>
          </a:prstGeom>
          <a:solidFill>
            <a:schemeClr val="bg1">
              <a:alpha val="60000"/>
            </a:schemeClr>
          </a:solidFill>
        </p:spPr>
      </p:pic>
    </p:spTree>
    <p:extLst>
      <p:ext uri="{BB962C8B-B14F-4D97-AF65-F5344CB8AC3E}">
        <p14:creationId xmlns:p14="http://schemas.microsoft.com/office/powerpoint/2010/main" val="4232756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1592ED8-C88F-55E1-B879-938878A573EF}"/>
              </a:ext>
            </a:extLst>
          </p:cNvPr>
          <p:cNvPicPr>
            <a:picLocks noChangeAspect="1"/>
          </p:cNvPicPr>
          <p:nvPr/>
        </p:nvPicPr>
        <p:blipFill>
          <a:blip r:embed="rId2"/>
          <a:stretch>
            <a:fillRect/>
          </a:stretch>
        </p:blipFill>
        <p:spPr>
          <a:xfrm>
            <a:off x="2480129" y="322648"/>
            <a:ext cx="7962408" cy="3611680"/>
          </a:xfrm>
          <a:prstGeom prst="rect">
            <a:avLst/>
          </a:prstGeom>
        </p:spPr>
      </p:pic>
      <p:sp>
        <p:nvSpPr>
          <p:cNvPr id="6" name="TextBox 5">
            <a:extLst>
              <a:ext uri="{FF2B5EF4-FFF2-40B4-BE49-F238E27FC236}">
                <a16:creationId xmlns:a16="http://schemas.microsoft.com/office/drawing/2014/main" id="{29F10BD2-1C6E-CAE3-C59A-050066A47413}"/>
              </a:ext>
            </a:extLst>
          </p:cNvPr>
          <p:cNvSpPr txBox="1"/>
          <p:nvPr/>
        </p:nvSpPr>
        <p:spPr>
          <a:xfrm>
            <a:off x="2565854" y="4113529"/>
            <a:ext cx="6097002" cy="1200329"/>
          </a:xfrm>
          <a:prstGeom prst="rect">
            <a:avLst/>
          </a:prstGeom>
          <a:noFill/>
        </p:spPr>
        <p:txBody>
          <a:bodyPr wrap="square">
            <a:spAutoFit/>
          </a:bodyPr>
          <a:lstStyle/>
          <a:p>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It is important that you check with a strength and conditioning specialist who has the proper qualifications to help you determine the most effective stretching methods for your strength and conditioning program</a:t>
            </a:r>
            <a:endParaRPr lang="en-AU" dirty="0"/>
          </a:p>
        </p:txBody>
      </p:sp>
      <p:sp>
        <p:nvSpPr>
          <p:cNvPr id="7" name="Rectangle 6">
            <a:extLst>
              <a:ext uri="{FF2B5EF4-FFF2-40B4-BE49-F238E27FC236}">
                <a16:creationId xmlns:a16="http://schemas.microsoft.com/office/drawing/2014/main" id="{A43C34CC-A73A-DB26-A63A-844DC978A24C}"/>
              </a:ext>
            </a:extLst>
          </p:cNvPr>
          <p:cNvSpPr/>
          <p:nvPr/>
        </p:nvSpPr>
        <p:spPr>
          <a:xfrm>
            <a:off x="1572841" y="5558589"/>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2R &amp; 2S</a:t>
            </a:r>
            <a:endParaRPr lang="en-AU" dirty="0"/>
          </a:p>
        </p:txBody>
      </p:sp>
      <p:sp>
        <p:nvSpPr>
          <p:cNvPr id="8" name="Oval 7">
            <a:extLst>
              <a:ext uri="{FF2B5EF4-FFF2-40B4-BE49-F238E27FC236}">
                <a16:creationId xmlns:a16="http://schemas.microsoft.com/office/drawing/2014/main" id="{CB9A1C31-72D9-17D8-F4FA-25D31F7B6384}"/>
              </a:ext>
            </a:extLst>
          </p:cNvPr>
          <p:cNvSpPr/>
          <p:nvPr/>
        </p:nvSpPr>
        <p:spPr>
          <a:xfrm>
            <a:off x="896566" y="5320464"/>
            <a:ext cx="1504950" cy="14859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9" name="Rectangle 8" descr="Pencil">
            <a:extLst>
              <a:ext uri="{FF2B5EF4-FFF2-40B4-BE49-F238E27FC236}">
                <a16:creationId xmlns:a16="http://schemas.microsoft.com/office/drawing/2014/main" id="{3DA064C0-5119-C373-E6DD-FEA3E031FEC8}"/>
              </a:ext>
            </a:extLst>
          </p:cNvPr>
          <p:cNvSpPr/>
          <p:nvPr/>
        </p:nvSpPr>
        <p:spPr>
          <a:xfrm>
            <a:off x="1203412" y="5558589"/>
            <a:ext cx="891257" cy="94395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Tree>
    <p:extLst>
      <p:ext uri="{BB962C8B-B14F-4D97-AF65-F5344CB8AC3E}">
        <p14:creationId xmlns:p14="http://schemas.microsoft.com/office/powerpoint/2010/main" val="17188867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B74A2D9-655D-FA0D-10C1-27942D20DDE2}"/>
              </a:ext>
            </a:extLst>
          </p:cNvPr>
          <p:cNvPicPr>
            <a:picLocks noChangeAspect="1"/>
          </p:cNvPicPr>
          <p:nvPr/>
        </p:nvPicPr>
        <p:blipFill>
          <a:blip r:embed="rId2"/>
          <a:stretch>
            <a:fillRect/>
          </a:stretch>
        </p:blipFill>
        <p:spPr>
          <a:xfrm>
            <a:off x="0" y="0"/>
            <a:ext cx="5143500" cy="6858000"/>
          </a:xfrm>
          <a:prstGeom prst="rect">
            <a:avLst/>
          </a:prstGeom>
        </p:spPr>
      </p:pic>
      <p:sp>
        <p:nvSpPr>
          <p:cNvPr id="2" name="Title 1">
            <a:extLst>
              <a:ext uri="{FF2B5EF4-FFF2-40B4-BE49-F238E27FC236}">
                <a16:creationId xmlns:a16="http://schemas.microsoft.com/office/drawing/2014/main" id="{2C10FD2A-5424-8876-8A0F-4C7FE24184E5}"/>
              </a:ext>
            </a:extLst>
          </p:cNvPr>
          <p:cNvSpPr>
            <a:spLocks noGrp="1"/>
          </p:cNvSpPr>
          <p:nvPr>
            <p:ph type="title"/>
          </p:nvPr>
        </p:nvSpPr>
        <p:spPr>
          <a:xfrm>
            <a:off x="127335" y="361672"/>
            <a:ext cx="10515600" cy="1325563"/>
          </a:xfrm>
        </p:spPr>
        <p:txBody>
          <a:bodyPr/>
          <a:lstStyle/>
          <a:p>
            <a:r>
              <a:rPr lang="en-GB" dirty="0"/>
              <a:t>Aerobic Conditioning</a:t>
            </a:r>
            <a:endParaRPr lang="en-AU" dirty="0"/>
          </a:p>
        </p:txBody>
      </p:sp>
      <p:sp>
        <p:nvSpPr>
          <p:cNvPr id="3" name="Content Placeholder 2">
            <a:extLst>
              <a:ext uri="{FF2B5EF4-FFF2-40B4-BE49-F238E27FC236}">
                <a16:creationId xmlns:a16="http://schemas.microsoft.com/office/drawing/2014/main" id="{9834FB26-674E-2BB7-47DE-48749942BC15}"/>
              </a:ext>
            </a:extLst>
          </p:cNvPr>
          <p:cNvSpPr>
            <a:spLocks noGrp="1"/>
          </p:cNvSpPr>
          <p:nvPr>
            <p:ph idx="1"/>
          </p:nvPr>
        </p:nvSpPr>
        <p:spPr>
          <a:xfrm>
            <a:off x="374985" y="1687235"/>
            <a:ext cx="4690311" cy="4351338"/>
          </a:xfrm>
          <a:solidFill>
            <a:schemeClr val="bg1">
              <a:alpha val="60000"/>
            </a:schemeClr>
          </a:solidFill>
        </p:spPr>
        <p:txBody>
          <a:bodyPr>
            <a:normAutofit/>
          </a:bodyPr>
          <a:lstStyle/>
          <a:p>
            <a:pPr marL="0" indent="0">
              <a:buNone/>
            </a:pPr>
            <a:r>
              <a:rPr lang="en-AU" sz="1800" dirty="0">
                <a:latin typeface="Helvetica" panose="020B0604020202020204" pitchFamily="34" charset="0"/>
                <a:ea typeface="Times New Roman" panose="02020603050405020304" pitchFamily="18" charset="0"/>
                <a:cs typeface="Times New Roman" panose="02020603050405020304" pitchFamily="18" charset="0"/>
              </a:rPr>
              <a:t>C</a:t>
            </a: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ontinuous activities like walking, running, cycling, swimming, or dancing. </a:t>
            </a:r>
          </a:p>
          <a:p>
            <a:pPr marL="0" indent="0">
              <a:buNone/>
            </a:pPr>
            <a:endParaRPr lang="en-AU" sz="1800" dirty="0">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sz="1800" dirty="0">
                <a:latin typeface="Helvetica" panose="020B0604020202020204" pitchFamily="34" charset="0"/>
                <a:ea typeface="Times New Roman" panose="02020603050405020304" pitchFamily="18" charset="0"/>
                <a:cs typeface="Times New Roman" panose="02020603050405020304" pitchFamily="18" charset="0"/>
              </a:rPr>
              <a:t>It i</a:t>
            </a: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mproves the efficiency of the cardiovascular system and the respiratory system </a:t>
            </a:r>
          </a:p>
          <a:p>
            <a:pPr marL="0" indent="0">
              <a:buNone/>
            </a:pPr>
            <a:endParaRPr lang="en-AU" sz="1800" dirty="0">
              <a:latin typeface="Helvetica" panose="020B0604020202020204" pitchFamily="34"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There are many different types of exercises  such as running, cycling, interval training and swimming. </a:t>
            </a:r>
          </a:p>
          <a:p>
            <a:pPr marL="0" indent="0">
              <a:buNone/>
            </a:pPr>
            <a:endParaRPr lang="en-AU" sz="1800" dirty="0">
              <a:effectLst/>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 specific choice of exercises that an athlete will use depends on a variety of factors. </a:t>
            </a:r>
            <a:endParaRPr lang="en-AU" dirty="0"/>
          </a:p>
        </p:txBody>
      </p:sp>
      <p:pic>
        <p:nvPicPr>
          <p:cNvPr id="4" name="Picture 3">
            <a:extLst>
              <a:ext uri="{FF2B5EF4-FFF2-40B4-BE49-F238E27FC236}">
                <a16:creationId xmlns:a16="http://schemas.microsoft.com/office/drawing/2014/main" id="{32917DA6-27BA-D3C3-19D6-3D052B8B87E8}"/>
              </a:ext>
            </a:extLst>
          </p:cNvPr>
          <p:cNvPicPr>
            <a:picLocks noChangeAspect="1"/>
          </p:cNvPicPr>
          <p:nvPr/>
        </p:nvPicPr>
        <p:blipFill>
          <a:blip r:embed="rId3"/>
          <a:stretch>
            <a:fillRect/>
          </a:stretch>
        </p:blipFill>
        <p:spPr>
          <a:xfrm>
            <a:off x="5011713" y="1249276"/>
            <a:ext cx="6624828" cy="5126736"/>
          </a:xfrm>
          <a:prstGeom prst="rect">
            <a:avLst/>
          </a:prstGeom>
        </p:spPr>
      </p:pic>
    </p:spTree>
    <p:extLst>
      <p:ext uri="{BB962C8B-B14F-4D97-AF65-F5344CB8AC3E}">
        <p14:creationId xmlns:p14="http://schemas.microsoft.com/office/powerpoint/2010/main" val="2419406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90BC2-E742-2E05-9703-D3B590C97115}"/>
              </a:ext>
            </a:extLst>
          </p:cNvPr>
          <p:cNvSpPr>
            <a:spLocks noGrp="1"/>
          </p:cNvSpPr>
          <p:nvPr>
            <p:ph type="title"/>
          </p:nvPr>
        </p:nvSpPr>
        <p:spPr/>
        <p:txBody>
          <a:bodyPr/>
          <a:lstStyle/>
          <a:p>
            <a:r>
              <a:rPr lang="en-GB" dirty="0"/>
              <a:t>Anaerobic Conditioning</a:t>
            </a:r>
            <a:endParaRPr lang="en-AU" dirty="0"/>
          </a:p>
        </p:txBody>
      </p:sp>
      <p:sp>
        <p:nvSpPr>
          <p:cNvPr id="3" name="Content Placeholder 2">
            <a:extLst>
              <a:ext uri="{FF2B5EF4-FFF2-40B4-BE49-F238E27FC236}">
                <a16:creationId xmlns:a16="http://schemas.microsoft.com/office/drawing/2014/main" id="{4A9DC522-E30C-8913-E7D4-30702973C35B}"/>
              </a:ext>
            </a:extLst>
          </p:cNvPr>
          <p:cNvSpPr>
            <a:spLocks noGrp="1"/>
          </p:cNvSpPr>
          <p:nvPr>
            <p:ph idx="1"/>
          </p:nvPr>
        </p:nvSpPr>
        <p:spPr>
          <a:xfrm>
            <a:off x="838200" y="1807577"/>
            <a:ext cx="3944353" cy="3209064"/>
          </a:xfrm>
        </p:spPr>
        <p:txBody>
          <a:bodyPr>
            <a:normAutofit fontScale="92500" lnSpcReduction="20000"/>
          </a:bodyPr>
          <a:lstStyle/>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Anaerobic conditioning is intense exercise that doesn't rely on oxygen for energy. </a:t>
            </a:r>
          </a:p>
          <a:p>
            <a:pPr marL="0" indent="0">
              <a:buNone/>
            </a:pPr>
            <a:endParaRPr lang="en-AU" sz="1800" dirty="0">
              <a:effectLst/>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It involves short bursts of high-intensity activities like sprinting, weightlifting, and jumping to improve the body's ability to perform short and intense bursts of activity without relying on oxygen.</a:t>
            </a:r>
          </a:p>
          <a:p>
            <a:pPr marL="0" indent="0">
              <a:buNone/>
            </a:pPr>
            <a:endParaRPr lang="en-AU" sz="1800" dirty="0">
              <a:latin typeface="Helvetica" panose="020B0604020202020204" pitchFamily="34"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Some common types of anaerobic conditioning exercises include:</a:t>
            </a:r>
            <a:endParaRPr lang="en-AU" sz="1800" dirty="0">
              <a:effectLst/>
              <a:latin typeface="Times New Roman" panose="02020603050405020304" pitchFamily="18" charset="0"/>
              <a:ea typeface="Times New Roman" panose="02020603050405020304" pitchFamily="18" charset="0"/>
            </a:endParaRPr>
          </a:p>
          <a:p>
            <a:pPr marL="0" indent="0">
              <a:buNone/>
            </a:pPr>
            <a:endParaRPr lang="en-AU" dirty="0"/>
          </a:p>
        </p:txBody>
      </p:sp>
      <p:pic>
        <p:nvPicPr>
          <p:cNvPr id="7" name="Picture 6">
            <a:extLst>
              <a:ext uri="{FF2B5EF4-FFF2-40B4-BE49-F238E27FC236}">
                <a16:creationId xmlns:a16="http://schemas.microsoft.com/office/drawing/2014/main" id="{21BEE998-7D24-6F6D-A4C9-CE292AA65FAD}"/>
              </a:ext>
            </a:extLst>
          </p:cNvPr>
          <p:cNvPicPr>
            <a:picLocks noChangeAspect="1"/>
          </p:cNvPicPr>
          <p:nvPr/>
        </p:nvPicPr>
        <p:blipFill>
          <a:blip r:embed="rId2"/>
          <a:stretch>
            <a:fillRect/>
          </a:stretch>
        </p:blipFill>
        <p:spPr>
          <a:xfrm>
            <a:off x="6853666" y="533566"/>
            <a:ext cx="3516129" cy="4838533"/>
          </a:xfrm>
          <a:prstGeom prst="rect">
            <a:avLst/>
          </a:prstGeom>
        </p:spPr>
      </p:pic>
      <p:sp>
        <p:nvSpPr>
          <p:cNvPr id="8" name="Rectangle 7">
            <a:extLst>
              <a:ext uri="{FF2B5EF4-FFF2-40B4-BE49-F238E27FC236}">
                <a16:creationId xmlns:a16="http://schemas.microsoft.com/office/drawing/2014/main" id="{7985C52D-2368-015F-A65A-0213782055FA}"/>
              </a:ext>
            </a:extLst>
          </p:cNvPr>
          <p:cNvSpPr/>
          <p:nvPr/>
        </p:nvSpPr>
        <p:spPr>
          <a:xfrm>
            <a:off x="1572841" y="5558589"/>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3T</a:t>
            </a:r>
            <a:endParaRPr lang="en-AU" dirty="0"/>
          </a:p>
        </p:txBody>
      </p:sp>
      <p:sp>
        <p:nvSpPr>
          <p:cNvPr id="9" name="Oval 8">
            <a:extLst>
              <a:ext uri="{FF2B5EF4-FFF2-40B4-BE49-F238E27FC236}">
                <a16:creationId xmlns:a16="http://schemas.microsoft.com/office/drawing/2014/main" id="{AD74B183-4C2A-40BD-9F42-467A321C6D38}"/>
              </a:ext>
            </a:extLst>
          </p:cNvPr>
          <p:cNvSpPr/>
          <p:nvPr/>
        </p:nvSpPr>
        <p:spPr>
          <a:xfrm>
            <a:off x="896566" y="5320464"/>
            <a:ext cx="1504950" cy="14859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10" name="Rectangle 9" descr="Pencil">
            <a:extLst>
              <a:ext uri="{FF2B5EF4-FFF2-40B4-BE49-F238E27FC236}">
                <a16:creationId xmlns:a16="http://schemas.microsoft.com/office/drawing/2014/main" id="{8060681B-25E1-077D-7370-817F7C4CC636}"/>
              </a:ext>
            </a:extLst>
          </p:cNvPr>
          <p:cNvSpPr/>
          <p:nvPr/>
        </p:nvSpPr>
        <p:spPr>
          <a:xfrm>
            <a:off x="1203412" y="5558589"/>
            <a:ext cx="891257" cy="94395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
        <p:nvSpPr>
          <p:cNvPr id="11" name="Rectangle 10">
            <a:extLst>
              <a:ext uri="{FF2B5EF4-FFF2-40B4-BE49-F238E27FC236}">
                <a16:creationId xmlns:a16="http://schemas.microsoft.com/office/drawing/2014/main" id="{050BE70B-FA89-915A-72E1-204BE7FD1D72}"/>
              </a:ext>
            </a:extLst>
          </p:cNvPr>
          <p:cNvSpPr/>
          <p:nvPr/>
        </p:nvSpPr>
        <p:spPr>
          <a:xfrm>
            <a:off x="1590888" y="5558589"/>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2T</a:t>
            </a:r>
            <a:endParaRPr lang="en-AU" dirty="0"/>
          </a:p>
        </p:txBody>
      </p:sp>
      <p:sp>
        <p:nvSpPr>
          <p:cNvPr id="12" name="Oval 11">
            <a:extLst>
              <a:ext uri="{FF2B5EF4-FFF2-40B4-BE49-F238E27FC236}">
                <a16:creationId xmlns:a16="http://schemas.microsoft.com/office/drawing/2014/main" id="{B2AB84E5-D91E-2D82-3228-39BDABDAF05F}"/>
              </a:ext>
            </a:extLst>
          </p:cNvPr>
          <p:cNvSpPr/>
          <p:nvPr/>
        </p:nvSpPr>
        <p:spPr>
          <a:xfrm>
            <a:off x="914613" y="5320464"/>
            <a:ext cx="1504950" cy="14859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13" name="Rectangle 12" descr="Pencil">
            <a:extLst>
              <a:ext uri="{FF2B5EF4-FFF2-40B4-BE49-F238E27FC236}">
                <a16:creationId xmlns:a16="http://schemas.microsoft.com/office/drawing/2014/main" id="{E8D8E088-09D0-E6DF-0A85-8BD26CD46913}"/>
              </a:ext>
            </a:extLst>
          </p:cNvPr>
          <p:cNvSpPr/>
          <p:nvPr/>
        </p:nvSpPr>
        <p:spPr>
          <a:xfrm>
            <a:off x="1221459" y="5558589"/>
            <a:ext cx="891257" cy="94395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Tree>
    <p:extLst>
      <p:ext uri="{BB962C8B-B14F-4D97-AF65-F5344CB8AC3E}">
        <p14:creationId xmlns:p14="http://schemas.microsoft.com/office/powerpoint/2010/main" val="3703939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C2BCA-8AF3-BE4F-0151-2F75FAD11B6D}"/>
              </a:ext>
            </a:extLst>
          </p:cNvPr>
          <p:cNvSpPr>
            <a:spLocks noGrp="1"/>
          </p:cNvSpPr>
          <p:nvPr>
            <p:ph type="title"/>
          </p:nvPr>
        </p:nvSpPr>
        <p:spPr/>
        <p:txBody>
          <a:bodyPr/>
          <a:lstStyle/>
          <a:p>
            <a:r>
              <a:rPr lang="en-GB" dirty="0"/>
              <a:t>Strength and conditioning equipment</a:t>
            </a:r>
            <a:endParaRPr lang="en-AU" dirty="0"/>
          </a:p>
        </p:txBody>
      </p:sp>
      <p:sp>
        <p:nvSpPr>
          <p:cNvPr id="3" name="Content Placeholder 2">
            <a:extLst>
              <a:ext uri="{FF2B5EF4-FFF2-40B4-BE49-F238E27FC236}">
                <a16:creationId xmlns:a16="http://schemas.microsoft.com/office/drawing/2014/main" id="{69D0447A-704B-3EBD-435E-CE2B10CCE610}"/>
              </a:ext>
            </a:extLst>
          </p:cNvPr>
          <p:cNvSpPr>
            <a:spLocks noGrp="1"/>
          </p:cNvSpPr>
          <p:nvPr>
            <p:ph idx="1"/>
          </p:nvPr>
        </p:nvSpPr>
        <p:spPr/>
        <p:txBody>
          <a:bodyPr>
            <a:normAutofit/>
          </a:bodyPr>
          <a:lstStyle/>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 use of appropriate equipment allows athletes to perform a wide range of exercises and training techniques to achieve their fitness goals effectively</a:t>
            </a: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Strength and conditioning equipment are specifically designed to challenge the muscles and improve athletic abilities. Some common examples of strength and conditioning equipment include:</a:t>
            </a:r>
          </a:p>
          <a:p>
            <a:pPr marL="0" indent="0">
              <a:buNone/>
            </a:pPr>
            <a:endParaRPr lang="en-AU" sz="1800" dirty="0">
              <a:latin typeface="Helvetica" panose="020B0604020202020204" pitchFamily="34" charset="0"/>
              <a:cs typeface="Times New Roman" panose="02020603050405020304" pitchFamily="18" charset="0"/>
            </a:endParaRPr>
          </a:p>
        </p:txBody>
      </p:sp>
      <p:sp>
        <p:nvSpPr>
          <p:cNvPr id="27" name="TextBox 26">
            <a:extLst>
              <a:ext uri="{FF2B5EF4-FFF2-40B4-BE49-F238E27FC236}">
                <a16:creationId xmlns:a16="http://schemas.microsoft.com/office/drawing/2014/main" id="{924FD9EC-55E8-1367-7936-E758045670AC}"/>
              </a:ext>
            </a:extLst>
          </p:cNvPr>
          <p:cNvSpPr txBox="1"/>
          <p:nvPr/>
        </p:nvSpPr>
        <p:spPr>
          <a:xfrm>
            <a:off x="2928185" y="3345104"/>
            <a:ext cx="6097002" cy="3416320"/>
          </a:xfrm>
          <a:prstGeom prst="rect">
            <a:avLst/>
          </a:prstGeom>
          <a:noFill/>
        </p:spPr>
        <p:txBody>
          <a:bodyPr wrap="square" numCol="2">
            <a:spAutoFit/>
          </a:bodyPr>
          <a:lstStyle/>
          <a:p>
            <a:pPr marL="285750" indent="-285750">
              <a:buFont typeface="Arial" panose="020B0604020202020204" pitchFamily="34" charset="0"/>
              <a:buChar char="•"/>
            </a:pPr>
            <a:r>
              <a:rPr lang="en-AU" sz="1800" dirty="0">
                <a:latin typeface="Helvetica" panose="020B0604020202020204" pitchFamily="34" charset="0"/>
                <a:cs typeface="Times New Roman" panose="02020603050405020304" pitchFamily="18" charset="0"/>
              </a:rPr>
              <a:t>Free Weights</a:t>
            </a:r>
          </a:p>
          <a:p>
            <a:pPr marL="285750" indent="-285750">
              <a:buFont typeface="Arial" panose="020B0604020202020204" pitchFamily="34" charset="0"/>
              <a:buChar char="•"/>
            </a:pPr>
            <a:r>
              <a:rPr lang="en-AU" sz="1800" dirty="0">
                <a:latin typeface="Helvetica" panose="020B0604020202020204" pitchFamily="34" charset="0"/>
                <a:cs typeface="Times New Roman" panose="02020603050405020304" pitchFamily="18" charset="0"/>
              </a:rPr>
              <a:t>Bikes, rowers Ski ergs</a:t>
            </a:r>
          </a:p>
          <a:p>
            <a:pPr marL="285750" indent="-285750">
              <a:buFont typeface="Arial" panose="020B0604020202020204" pitchFamily="34" charset="0"/>
              <a:buChar char="•"/>
            </a:pPr>
            <a:r>
              <a:rPr lang="en-AU" sz="1800" dirty="0">
                <a:latin typeface="Helvetica" panose="020B0604020202020204" pitchFamily="34" charset="0"/>
                <a:cs typeface="Times New Roman" panose="02020603050405020304" pitchFamily="18" charset="0"/>
              </a:rPr>
              <a:t>Weight Machines</a:t>
            </a:r>
          </a:p>
          <a:p>
            <a:pPr marL="285750" indent="-285750">
              <a:buFont typeface="Arial" panose="020B0604020202020204" pitchFamily="34" charset="0"/>
              <a:buChar char="•"/>
            </a:pPr>
            <a:r>
              <a:rPr lang="en-AU" sz="1800" dirty="0">
                <a:latin typeface="Helvetica" panose="020B0604020202020204" pitchFamily="34" charset="0"/>
                <a:cs typeface="Times New Roman" panose="02020603050405020304" pitchFamily="18" charset="0"/>
              </a:rPr>
              <a:t>Treadmills</a:t>
            </a:r>
          </a:p>
          <a:p>
            <a:pPr marL="285750" indent="-285750">
              <a:buFont typeface="Arial" panose="020B0604020202020204" pitchFamily="34" charset="0"/>
              <a:buChar char="•"/>
            </a:pPr>
            <a:r>
              <a:rPr lang="en-AU" sz="1800" dirty="0">
                <a:latin typeface="Helvetica" panose="020B0604020202020204" pitchFamily="34" charset="0"/>
                <a:cs typeface="Times New Roman" panose="02020603050405020304" pitchFamily="18" charset="0"/>
              </a:rPr>
              <a:t>Benches and Racks</a:t>
            </a:r>
          </a:p>
          <a:p>
            <a:pPr marL="285750" indent="-285750">
              <a:buFont typeface="Arial" panose="020B0604020202020204" pitchFamily="34" charset="0"/>
              <a:buChar char="•"/>
            </a:pPr>
            <a:r>
              <a:rPr lang="en-AU" sz="1800" dirty="0">
                <a:latin typeface="Helvetica" panose="020B0604020202020204" pitchFamily="34" charset="0"/>
                <a:cs typeface="Times New Roman" panose="02020603050405020304" pitchFamily="18" charset="0"/>
              </a:rPr>
              <a:t>Resistance bands</a:t>
            </a:r>
          </a:p>
          <a:p>
            <a:pPr marL="285750" indent="-285750">
              <a:buFont typeface="Arial" panose="020B0604020202020204" pitchFamily="34" charset="0"/>
              <a:buChar char="•"/>
            </a:pPr>
            <a:endParaRPr lang="en-AU" dirty="0">
              <a:latin typeface="Helvetica" panose="020B0604020202020204" pitchFamily="34" charset="0"/>
              <a:cs typeface="Times New Roman" panose="02020603050405020304" pitchFamily="18" charset="0"/>
            </a:endParaRPr>
          </a:p>
          <a:p>
            <a:pPr marL="285750" indent="-285750">
              <a:buFont typeface="Arial" panose="020B0604020202020204" pitchFamily="34" charset="0"/>
              <a:buChar char="•"/>
            </a:pPr>
            <a:endParaRPr lang="en-AU" sz="1800" dirty="0">
              <a:latin typeface="Helvetica" panose="020B0604020202020204" pitchFamily="34" charset="0"/>
              <a:cs typeface="Times New Roman" panose="02020603050405020304" pitchFamily="18" charset="0"/>
            </a:endParaRPr>
          </a:p>
          <a:p>
            <a:pPr marL="285750" indent="-285750">
              <a:buFont typeface="Arial" panose="020B0604020202020204" pitchFamily="34" charset="0"/>
              <a:buChar char="•"/>
            </a:pPr>
            <a:endParaRPr lang="en-AU" dirty="0">
              <a:latin typeface="Helvetica" panose="020B0604020202020204" pitchFamily="34" charset="0"/>
              <a:cs typeface="Times New Roman" panose="02020603050405020304" pitchFamily="18" charset="0"/>
            </a:endParaRPr>
          </a:p>
          <a:p>
            <a:pPr marL="285750" indent="-285750">
              <a:buFont typeface="Arial" panose="020B0604020202020204" pitchFamily="34" charset="0"/>
              <a:buChar char="•"/>
            </a:pPr>
            <a:endParaRPr lang="en-AU" sz="1800" dirty="0">
              <a:latin typeface="Helvetica" panose="020B0604020202020204" pitchFamily="34" charset="0"/>
              <a:cs typeface="Times New Roman" panose="02020603050405020304" pitchFamily="18" charset="0"/>
            </a:endParaRPr>
          </a:p>
          <a:p>
            <a:pPr marL="285750" indent="-285750">
              <a:buFont typeface="Arial" panose="020B0604020202020204" pitchFamily="34" charset="0"/>
              <a:buChar char="•"/>
            </a:pPr>
            <a:endParaRPr lang="en-AU" dirty="0">
              <a:latin typeface="Helvetica" panose="020B0604020202020204" pitchFamily="34" charset="0"/>
              <a:cs typeface="Times New Roman" panose="02020603050405020304" pitchFamily="18" charset="0"/>
            </a:endParaRPr>
          </a:p>
          <a:p>
            <a:pPr marL="285750" indent="-285750">
              <a:buFont typeface="Arial" panose="020B0604020202020204" pitchFamily="34" charset="0"/>
              <a:buChar char="•"/>
            </a:pPr>
            <a:endParaRPr lang="en-AU" sz="1800" dirty="0">
              <a:latin typeface="Helvetica" panose="020B0604020202020204" pitchFamily="34" charset="0"/>
              <a:cs typeface="Times New Roman" panose="02020603050405020304" pitchFamily="18" charset="0"/>
            </a:endParaRPr>
          </a:p>
          <a:p>
            <a:pPr marL="285750" indent="-285750">
              <a:buFont typeface="Arial" panose="020B0604020202020204" pitchFamily="34" charset="0"/>
              <a:buChar char="•"/>
            </a:pPr>
            <a:r>
              <a:rPr lang="en-AU" sz="1800" dirty="0">
                <a:latin typeface="Helvetica" panose="020B0604020202020204" pitchFamily="34" charset="0"/>
                <a:cs typeface="Times New Roman" panose="02020603050405020304" pitchFamily="18" charset="0"/>
              </a:rPr>
              <a:t>Medicine balls</a:t>
            </a:r>
          </a:p>
          <a:p>
            <a:pPr marL="285750" indent="-285750">
              <a:buFont typeface="Arial" panose="020B0604020202020204" pitchFamily="34" charset="0"/>
              <a:buChar char="•"/>
            </a:pPr>
            <a:r>
              <a:rPr lang="en-AU" sz="1800" dirty="0">
                <a:latin typeface="Helvetica" panose="020B0604020202020204" pitchFamily="34" charset="0"/>
                <a:cs typeface="Times New Roman" panose="02020603050405020304" pitchFamily="18" charset="0"/>
              </a:rPr>
              <a:t>Plyometric boxes</a:t>
            </a:r>
          </a:p>
          <a:p>
            <a:pPr marL="285750" indent="-285750">
              <a:buFont typeface="Arial" panose="020B0604020202020204" pitchFamily="34" charset="0"/>
              <a:buChar char="•"/>
            </a:pPr>
            <a:r>
              <a:rPr lang="en-AU" sz="1800" dirty="0">
                <a:latin typeface="Helvetica" panose="020B0604020202020204" pitchFamily="34" charset="0"/>
                <a:cs typeface="Times New Roman" panose="02020603050405020304" pitchFamily="18" charset="0"/>
              </a:rPr>
              <a:t>Suspension trainers</a:t>
            </a:r>
          </a:p>
          <a:p>
            <a:pPr marL="285750" indent="-285750">
              <a:buFont typeface="Arial" panose="020B0604020202020204" pitchFamily="34" charset="0"/>
              <a:buChar char="•"/>
            </a:pPr>
            <a:r>
              <a:rPr lang="en-AU" sz="1800" dirty="0">
                <a:latin typeface="Helvetica" panose="020B0604020202020204" pitchFamily="34" charset="0"/>
                <a:cs typeface="Times New Roman" panose="02020603050405020304" pitchFamily="18" charset="0"/>
              </a:rPr>
              <a:t>Foam Rollers</a:t>
            </a:r>
          </a:p>
          <a:p>
            <a:pPr marL="285750" indent="-285750">
              <a:buFont typeface="Arial" panose="020B0604020202020204" pitchFamily="34" charset="0"/>
              <a:buChar char="•"/>
            </a:pPr>
            <a:r>
              <a:rPr lang="en-AU" sz="1800" dirty="0">
                <a:latin typeface="Helvetica" panose="020B0604020202020204" pitchFamily="34" charset="0"/>
                <a:cs typeface="Times New Roman" panose="02020603050405020304" pitchFamily="18" charset="0"/>
              </a:rPr>
              <a:t>Sleds and tires</a:t>
            </a:r>
          </a:p>
          <a:p>
            <a:pPr marL="285750" indent="-285750">
              <a:buFont typeface="Arial" panose="020B0604020202020204" pitchFamily="34" charset="0"/>
              <a:buChar char="•"/>
            </a:pPr>
            <a:r>
              <a:rPr lang="en-AU" sz="1800" dirty="0">
                <a:latin typeface="Helvetica" panose="020B0604020202020204" pitchFamily="34" charset="0"/>
                <a:cs typeface="Times New Roman" panose="02020603050405020304" pitchFamily="18" charset="0"/>
              </a:rPr>
              <a:t>Battle Ropes</a:t>
            </a:r>
            <a:endParaRPr lang="en-AU" dirty="0"/>
          </a:p>
        </p:txBody>
      </p:sp>
      <p:sp>
        <p:nvSpPr>
          <p:cNvPr id="28" name="Rectangle 27">
            <a:extLst>
              <a:ext uri="{FF2B5EF4-FFF2-40B4-BE49-F238E27FC236}">
                <a16:creationId xmlns:a16="http://schemas.microsoft.com/office/drawing/2014/main" id="{829DBAD5-866B-ECC1-0455-210F9471B784}"/>
              </a:ext>
            </a:extLst>
          </p:cNvPr>
          <p:cNvSpPr/>
          <p:nvPr/>
        </p:nvSpPr>
        <p:spPr>
          <a:xfrm>
            <a:off x="1590888" y="5558589"/>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2U</a:t>
            </a:r>
            <a:endParaRPr lang="en-AU" dirty="0"/>
          </a:p>
        </p:txBody>
      </p:sp>
      <p:sp>
        <p:nvSpPr>
          <p:cNvPr id="29" name="Oval 28">
            <a:extLst>
              <a:ext uri="{FF2B5EF4-FFF2-40B4-BE49-F238E27FC236}">
                <a16:creationId xmlns:a16="http://schemas.microsoft.com/office/drawing/2014/main" id="{E22533C9-461D-6A5B-7B4B-3D5363DB288E}"/>
              </a:ext>
            </a:extLst>
          </p:cNvPr>
          <p:cNvSpPr/>
          <p:nvPr/>
        </p:nvSpPr>
        <p:spPr>
          <a:xfrm>
            <a:off x="914613" y="5320464"/>
            <a:ext cx="1504950" cy="14859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30" name="Rectangle 29" descr="Pencil">
            <a:extLst>
              <a:ext uri="{FF2B5EF4-FFF2-40B4-BE49-F238E27FC236}">
                <a16:creationId xmlns:a16="http://schemas.microsoft.com/office/drawing/2014/main" id="{77671CFC-39A3-CCA8-E2A0-29E67E576048}"/>
              </a:ext>
            </a:extLst>
          </p:cNvPr>
          <p:cNvSpPr/>
          <p:nvPr/>
        </p:nvSpPr>
        <p:spPr>
          <a:xfrm>
            <a:off x="1221459" y="5558589"/>
            <a:ext cx="891257" cy="943952"/>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Tree>
    <p:extLst>
      <p:ext uri="{BB962C8B-B14F-4D97-AF65-F5344CB8AC3E}">
        <p14:creationId xmlns:p14="http://schemas.microsoft.com/office/powerpoint/2010/main" val="25269969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B2674-BFED-9828-3A71-3CC439BB2D18}"/>
              </a:ext>
            </a:extLst>
          </p:cNvPr>
          <p:cNvSpPr>
            <a:spLocks noGrp="1"/>
          </p:cNvSpPr>
          <p:nvPr>
            <p:ph type="title"/>
          </p:nvPr>
        </p:nvSpPr>
        <p:spPr/>
        <p:txBody>
          <a:bodyPr/>
          <a:lstStyle/>
          <a:p>
            <a:r>
              <a:rPr lang="en-GB" dirty="0"/>
              <a:t>Safe use of equipment</a:t>
            </a:r>
            <a:endParaRPr lang="en-AU" dirty="0"/>
          </a:p>
        </p:txBody>
      </p:sp>
      <p:sp>
        <p:nvSpPr>
          <p:cNvPr id="3" name="Content Placeholder 2">
            <a:extLst>
              <a:ext uri="{FF2B5EF4-FFF2-40B4-BE49-F238E27FC236}">
                <a16:creationId xmlns:a16="http://schemas.microsoft.com/office/drawing/2014/main" id="{F7232AFA-BED6-6C67-02F8-F7640545D97F}"/>
              </a:ext>
            </a:extLst>
          </p:cNvPr>
          <p:cNvSpPr>
            <a:spLocks noGrp="1"/>
          </p:cNvSpPr>
          <p:nvPr>
            <p:ph idx="1"/>
          </p:nvPr>
        </p:nvSpPr>
        <p:spPr/>
        <p:txBody>
          <a:bodyPr/>
          <a:lstStyle/>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Using equipment safely is vital to prevent injuries and ensure the workouts are effective. When athletes use equipment correctly, they reduce the risk of accidents and injuries, keeping themselves safe during training</a:t>
            </a:r>
          </a:p>
          <a:p>
            <a:pPr marL="0" indent="0">
              <a:buNone/>
            </a:pPr>
            <a:endParaRPr lang="en-AU" sz="1800" dirty="0">
              <a:latin typeface="Helvetica" panose="020B0604020202020204" pitchFamily="34"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safe usage of equipment helps to keep the equipment in good condition, extending its lifespan and reducing the need for repairs or replacements</a:t>
            </a:r>
          </a:p>
          <a:p>
            <a:pPr marL="0" indent="0">
              <a:buNone/>
            </a:pPr>
            <a:endParaRPr lang="en-AU" sz="1800" dirty="0">
              <a:latin typeface="Helvetica" panose="020B0604020202020204" pitchFamily="34"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Different equipment may have unique safety guidelines and techniques for proper usage.</a:t>
            </a:r>
          </a:p>
          <a:p>
            <a:pPr marL="0" indent="0">
              <a:buNone/>
            </a:pPr>
            <a:endParaRPr lang="en-AU" sz="1800" dirty="0">
              <a:latin typeface="Helvetica" panose="020B0604020202020204" pitchFamily="34"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Beginners may need more guidance and instruction to use equipment safely, while experienced athletes may be more familiar with proper techniques</a:t>
            </a:r>
            <a:endParaRPr lang="en-AU" dirty="0"/>
          </a:p>
        </p:txBody>
      </p:sp>
      <p:sp>
        <p:nvSpPr>
          <p:cNvPr id="4" name="Rectangle 3">
            <a:extLst>
              <a:ext uri="{FF2B5EF4-FFF2-40B4-BE49-F238E27FC236}">
                <a16:creationId xmlns:a16="http://schemas.microsoft.com/office/drawing/2014/main" id="{674B93E1-6427-5C89-0850-68BAE7926298}"/>
              </a:ext>
            </a:extLst>
          </p:cNvPr>
          <p:cNvSpPr/>
          <p:nvPr/>
        </p:nvSpPr>
        <p:spPr>
          <a:xfrm>
            <a:off x="1590888" y="5558589"/>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2V &amp; 2W</a:t>
            </a:r>
            <a:endParaRPr lang="en-AU" dirty="0"/>
          </a:p>
        </p:txBody>
      </p:sp>
      <p:sp>
        <p:nvSpPr>
          <p:cNvPr id="5" name="Oval 4">
            <a:extLst>
              <a:ext uri="{FF2B5EF4-FFF2-40B4-BE49-F238E27FC236}">
                <a16:creationId xmlns:a16="http://schemas.microsoft.com/office/drawing/2014/main" id="{C11CFFC1-898D-36A6-6345-EAA327A72892}"/>
              </a:ext>
            </a:extLst>
          </p:cNvPr>
          <p:cNvSpPr/>
          <p:nvPr/>
        </p:nvSpPr>
        <p:spPr>
          <a:xfrm>
            <a:off x="914613" y="5320464"/>
            <a:ext cx="1504950" cy="14859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6" name="Rectangle 5" descr="Pencil">
            <a:extLst>
              <a:ext uri="{FF2B5EF4-FFF2-40B4-BE49-F238E27FC236}">
                <a16:creationId xmlns:a16="http://schemas.microsoft.com/office/drawing/2014/main" id="{8B192CAE-F554-F541-9B36-85C4DBADD58A}"/>
              </a:ext>
            </a:extLst>
          </p:cNvPr>
          <p:cNvSpPr/>
          <p:nvPr/>
        </p:nvSpPr>
        <p:spPr>
          <a:xfrm>
            <a:off x="1221459" y="5558589"/>
            <a:ext cx="891257" cy="943952"/>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Tree>
    <p:extLst>
      <p:ext uri="{BB962C8B-B14F-4D97-AF65-F5344CB8AC3E}">
        <p14:creationId xmlns:p14="http://schemas.microsoft.com/office/powerpoint/2010/main" val="15395422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92CDB-A9FA-AACB-5C91-BC1B3E57AFA3}"/>
              </a:ext>
            </a:extLst>
          </p:cNvPr>
          <p:cNvSpPr>
            <a:spLocks noGrp="1"/>
          </p:cNvSpPr>
          <p:nvPr>
            <p:ph type="title"/>
          </p:nvPr>
        </p:nvSpPr>
        <p:spPr/>
        <p:txBody>
          <a:bodyPr/>
          <a:lstStyle/>
          <a:p>
            <a:r>
              <a:rPr lang="en-GB" dirty="0"/>
              <a:t>Review sport specific strength and conditioning outcomes</a:t>
            </a:r>
            <a:endParaRPr lang="en-AU" dirty="0"/>
          </a:p>
        </p:txBody>
      </p:sp>
      <p:sp>
        <p:nvSpPr>
          <p:cNvPr id="3" name="Content Placeholder 2">
            <a:extLst>
              <a:ext uri="{FF2B5EF4-FFF2-40B4-BE49-F238E27FC236}">
                <a16:creationId xmlns:a16="http://schemas.microsoft.com/office/drawing/2014/main" id="{BF28DFCE-6839-543B-F682-79644D456F8D}"/>
              </a:ext>
            </a:extLst>
          </p:cNvPr>
          <p:cNvSpPr>
            <a:spLocks noGrp="1"/>
          </p:cNvSpPr>
          <p:nvPr>
            <p:ph idx="1"/>
          </p:nvPr>
        </p:nvSpPr>
        <p:spPr>
          <a:xfrm>
            <a:off x="838200" y="2141537"/>
            <a:ext cx="10515600" cy="4351338"/>
          </a:xfrm>
          <a:solidFill>
            <a:schemeClr val="bg1">
              <a:alpha val="60000"/>
            </a:schemeClr>
          </a:solidFill>
        </p:spPr>
        <p:txBody>
          <a:bodyPr/>
          <a:lstStyle/>
          <a:p>
            <a:pPr marL="0" indent="0">
              <a:buNone/>
            </a:pPr>
            <a:r>
              <a:rPr lang="en-GB" sz="1800" dirty="0">
                <a:latin typeface="Helvetica" panose="020B0604020202020204" pitchFamily="34" charset="0"/>
                <a:cs typeface="Helvetica" panose="020B0604020202020204" pitchFamily="34" charset="0"/>
              </a:rPr>
              <a:t>Strength and conditioning </a:t>
            </a: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specialists have the expertise to design workouts that improve performance in specific sports or activities. </a:t>
            </a:r>
          </a:p>
          <a:p>
            <a:pPr marL="0" indent="0">
              <a:buNone/>
            </a:pPr>
            <a:endParaRPr lang="en-AU" sz="1800" dirty="0">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Seeking guidance from these professionals ensures that athletes receive proper instruction, minimise the risk of injuries, and achieve their fitness goals more efficiently. </a:t>
            </a:r>
          </a:p>
          <a:p>
            <a:pPr marL="0" indent="0">
              <a:buNone/>
            </a:pPr>
            <a:endParaRPr lang="en-AU" sz="1800" dirty="0">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Strength and conditioning specialists also play a crucial role in optimising an athlete's training routine, making it more effective and tailored to individual capabilities. </a:t>
            </a:r>
          </a:p>
          <a:p>
            <a:pPr marL="0" indent="0">
              <a:buNone/>
            </a:pPr>
            <a:endParaRPr lang="en-AU" sz="1800" dirty="0">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These specialists also have deep knowledge of exercise science, anatomy, and physiology to create effective and safe workout routines. Their main goal is to help athletes reach their full potential and succeed in their sports by optimising their physical abilities and preventing injuries.</a:t>
            </a:r>
            <a:endParaRPr lang="en-AU" sz="1800" dirty="0">
              <a:effectLst/>
              <a:latin typeface="Times New Roman" panose="02020603050405020304" pitchFamily="18" charset="0"/>
              <a:ea typeface="Times New Roman" panose="02020603050405020304" pitchFamily="18" charset="0"/>
            </a:endParaRPr>
          </a:p>
          <a:p>
            <a:pPr marL="0" indent="0">
              <a:buNone/>
            </a:pPr>
            <a:endParaRPr lang="en-AU" dirty="0"/>
          </a:p>
        </p:txBody>
      </p:sp>
    </p:spTree>
    <p:extLst>
      <p:ext uri="{BB962C8B-B14F-4D97-AF65-F5344CB8AC3E}">
        <p14:creationId xmlns:p14="http://schemas.microsoft.com/office/powerpoint/2010/main" val="33550539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B7DE8A-C299-EFAC-0675-A62B1CE4C5CB}"/>
              </a:ext>
            </a:extLst>
          </p:cNvPr>
          <p:cNvPicPr>
            <a:picLocks noChangeAspect="1"/>
          </p:cNvPicPr>
          <p:nvPr/>
        </p:nvPicPr>
        <p:blipFill>
          <a:blip r:embed="rId2"/>
          <a:stretch>
            <a:fillRect/>
          </a:stretch>
        </p:blipFill>
        <p:spPr>
          <a:xfrm>
            <a:off x="7620807" y="0"/>
            <a:ext cx="4571193" cy="6858000"/>
          </a:xfrm>
          <a:prstGeom prst="rect">
            <a:avLst/>
          </a:prstGeom>
        </p:spPr>
      </p:pic>
      <p:sp>
        <p:nvSpPr>
          <p:cNvPr id="2" name="Title 1">
            <a:extLst>
              <a:ext uri="{FF2B5EF4-FFF2-40B4-BE49-F238E27FC236}">
                <a16:creationId xmlns:a16="http://schemas.microsoft.com/office/drawing/2014/main" id="{C830BD3C-0F06-BEC3-8EC4-488BC35F768C}"/>
              </a:ext>
            </a:extLst>
          </p:cNvPr>
          <p:cNvSpPr>
            <a:spLocks noGrp="1"/>
          </p:cNvSpPr>
          <p:nvPr>
            <p:ph type="title"/>
          </p:nvPr>
        </p:nvSpPr>
        <p:spPr/>
        <p:txBody>
          <a:bodyPr/>
          <a:lstStyle/>
          <a:p>
            <a:r>
              <a:rPr lang="en-GB" dirty="0"/>
              <a:t>Physiotherapists</a:t>
            </a:r>
            <a:endParaRPr lang="en-AU" dirty="0"/>
          </a:p>
        </p:txBody>
      </p:sp>
      <p:sp>
        <p:nvSpPr>
          <p:cNvPr id="3" name="Content Placeholder 2">
            <a:extLst>
              <a:ext uri="{FF2B5EF4-FFF2-40B4-BE49-F238E27FC236}">
                <a16:creationId xmlns:a16="http://schemas.microsoft.com/office/drawing/2014/main" id="{E61262BC-3C52-5D5C-23A5-AA7B6AB9190C}"/>
              </a:ext>
            </a:extLst>
          </p:cNvPr>
          <p:cNvSpPr>
            <a:spLocks noGrp="1"/>
          </p:cNvSpPr>
          <p:nvPr>
            <p:ph idx="1"/>
          </p:nvPr>
        </p:nvSpPr>
        <p:spPr>
          <a:solidFill>
            <a:schemeClr val="bg1">
              <a:alpha val="65000"/>
            </a:schemeClr>
          </a:solidFill>
        </p:spPr>
        <p:txBody>
          <a:bodyPr>
            <a:normAutofit/>
          </a:bodyPr>
          <a:lstStyle/>
          <a:p>
            <a:pPr marL="0" indent="0">
              <a:buNone/>
            </a:pPr>
            <a:r>
              <a:rPr lang="en-AU" sz="1800" dirty="0">
                <a:latin typeface="Helvetica" panose="020B0604020202020204" pitchFamily="34" charset="0"/>
                <a:ea typeface="Times New Roman" panose="02020603050405020304" pitchFamily="18" charset="0"/>
                <a:cs typeface="Times New Roman" panose="02020603050405020304" pitchFamily="18" charset="0"/>
              </a:rPr>
              <a:t>A</a:t>
            </a: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ssess physical condition and create personalised treatment plans.</a:t>
            </a:r>
            <a:r>
              <a:rPr lang="en-AU" sz="1800" dirty="0">
                <a:solidFill>
                  <a:srgbClr val="374151"/>
                </a:solidFill>
                <a:effectLst/>
                <a:latin typeface="Segoe UI" panose="020B0502040204020203" pitchFamily="34" charset="0"/>
                <a:ea typeface="Times New Roman" panose="02020603050405020304" pitchFamily="18" charset="0"/>
              </a:rPr>
              <a:t> </a:t>
            </a: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Physiotherapists are highly trained in assessing and treating musculoskeletal neurological and cardiorespiratory conditions</a:t>
            </a: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They help patients recover from injuries, manage chronic conditions, and prevent further physical limitations. </a:t>
            </a: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They use a combination of manual therapy techniques, therapeutic exercises, strapping and other treatments to address pain, improve mobility, and enhance physical performance.</a:t>
            </a:r>
            <a:endParaRPr lang="en-AU" sz="1800" dirty="0">
              <a:effectLst/>
              <a:latin typeface="Times New Roman" panose="02020603050405020304" pitchFamily="18" charset="0"/>
              <a:ea typeface="Times New Roman" panose="02020603050405020304" pitchFamily="18" charset="0"/>
            </a:endParaRPr>
          </a:p>
          <a:p>
            <a:pPr marL="0" indent="0">
              <a:buNone/>
            </a:pPr>
            <a:endParaRPr lang="en-AU" sz="18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In strength and conditioning, they play a vital role in improving an athlete’s performance and preventing injuries. </a:t>
            </a: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They work closely with athletes, coaches, and strength and other conditioning specialists to ensure that training programs are safe and </a:t>
            </a:r>
            <a:r>
              <a:rPr lang="en-AU" sz="1800" dirty="0">
                <a:latin typeface="Helvetica" panose="020B0604020202020204" pitchFamily="34" charset="0"/>
                <a:ea typeface="Times New Roman" panose="02020603050405020304" pitchFamily="18" charset="0"/>
                <a:cs typeface="Times New Roman" panose="02020603050405020304" pitchFamily="18" charset="0"/>
              </a:rPr>
              <a:t>effective, and provide guidance on injury prevention, proper warm-up routines and stretching techniques.</a:t>
            </a:r>
          </a:p>
          <a:p>
            <a:pPr marL="0" indent="0">
              <a:buNone/>
            </a:pPr>
            <a:endParaRPr lang="en-AU" sz="1800" dirty="0">
              <a:effectLst/>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endParaRPr lang="en-AU" sz="1800" dirty="0">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endParaRPr lang="en-AU" dirty="0"/>
          </a:p>
        </p:txBody>
      </p:sp>
    </p:spTree>
    <p:extLst>
      <p:ext uri="{BB962C8B-B14F-4D97-AF65-F5344CB8AC3E}">
        <p14:creationId xmlns:p14="http://schemas.microsoft.com/office/powerpoint/2010/main" val="9567790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1ECB-8823-8153-10FA-1580231A222F}"/>
              </a:ext>
            </a:extLst>
          </p:cNvPr>
          <p:cNvSpPr>
            <a:spLocks noGrp="1"/>
          </p:cNvSpPr>
          <p:nvPr>
            <p:ph type="title"/>
          </p:nvPr>
        </p:nvSpPr>
        <p:spPr>
          <a:xfrm>
            <a:off x="8229599" y="1155700"/>
            <a:ext cx="3533775" cy="1325563"/>
          </a:xfrm>
          <a:solidFill>
            <a:schemeClr val="bg1"/>
          </a:solidFill>
        </p:spPr>
        <p:txBody>
          <a:bodyPr/>
          <a:lstStyle/>
          <a:p>
            <a:r>
              <a:rPr lang="en-GB" dirty="0"/>
              <a:t>Sports trainer</a:t>
            </a:r>
            <a:endParaRPr lang="en-AU" dirty="0"/>
          </a:p>
        </p:txBody>
      </p:sp>
      <p:sp>
        <p:nvSpPr>
          <p:cNvPr id="3" name="Content Placeholder 2">
            <a:extLst>
              <a:ext uri="{FF2B5EF4-FFF2-40B4-BE49-F238E27FC236}">
                <a16:creationId xmlns:a16="http://schemas.microsoft.com/office/drawing/2014/main" id="{8EAB9874-C76E-6FE1-5B74-0BD2A55301E2}"/>
              </a:ext>
            </a:extLst>
          </p:cNvPr>
          <p:cNvSpPr>
            <a:spLocks noGrp="1"/>
          </p:cNvSpPr>
          <p:nvPr>
            <p:ph idx="1"/>
          </p:nvPr>
        </p:nvSpPr>
        <p:spPr>
          <a:xfrm>
            <a:off x="2400299" y="2686049"/>
            <a:ext cx="9363075" cy="3662363"/>
          </a:xfrm>
          <a:solidFill>
            <a:schemeClr val="bg1"/>
          </a:solidFill>
        </p:spPr>
        <p:txBody>
          <a:bodyPr>
            <a:normAutofit fontScale="92500" lnSpcReduction="10000"/>
          </a:bodyPr>
          <a:lstStyle/>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Sport trainers focus on preventing and treating injuries that happen during sports and physical activities.</a:t>
            </a:r>
          </a:p>
          <a:p>
            <a:pPr marL="0" indent="0">
              <a:buNone/>
            </a:pPr>
            <a:endParaRPr lang="en-AU" sz="1800" dirty="0">
              <a:effectLst/>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They are trained to recognise and manage sports-related injuries like sprains, fractures, and concussions. Sports trainers also teach athletes how to prevent injuries through exercises and proper techniques.</a:t>
            </a:r>
            <a:endParaRPr lang="en-AU" sz="1800" dirty="0">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endParaRPr lang="en-AU" sz="1800" dirty="0">
              <a:latin typeface="Helvetica" panose="020B0604020202020204" pitchFamily="34"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When injuries occur, sports trainers are there to provide immediate first aid and carry out treatment plans to help the athlete to recover. They may use techniques like taping, bracing, and other exercises to help in the rehabilitation process.</a:t>
            </a:r>
          </a:p>
          <a:p>
            <a:pPr marL="0" indent="0">
              <a:buNone/>
            </a:pPr>
            <a:endParaRPr lang="en-AU" sz="1800" dirty="0">
              <a:latin typeface="Helvetica" panose="020B0604020202020204" pitchFamily="34"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They design and apply injury prevention programs to reduce the risk of injuries during sports activities. </a:t>
            </a:r>
            <a:endParaRPr lang="en-AU" dirty="0"/>
          </a:p>
        </p:txBody>
      </p:sp>
    </p:spTree>
    <p:extLst>
      <p:ext uri="{BB962C8B-B14F-4D97-AF65-F5344CB8AC3E}">
        <p14:creationId xmlns:p14="http://schemas.microsoft.com/office/powerpoint/2010/main" val="18495349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071A7-AD0D-B8D8-987E-1DD7F5FA6745}"/>
              </a:ext>
            </a:extLst>
          </p:cNvPr>
          <p:cNvSpPr>
            <a:spLocks noGrp="1"/>
          </p:cNvSpPr>
          <p:nvPr>
            <p:ph type="title"/>
          </p:nvPr>
        </p:nvSpPr>
        <p:spPr>
          <a:xfrm>
            <a:off x="2352674" y="365125"/>
            <a:ext cx="9001125" cy="1325563"/>
          </a:xfrm>
        </p:spPr>
        <p:txBody>
          <a:bodyPr/>
          <a:lstStyle/>
          <a:p>
            <a:r>
              <a:rPr lang="en-GB" dirty="0"/>
              <a:t>Sport specific coach</a:t>
            </a:r>
            <a:endParaRPr lang="en-AU" dirty="0"/>
          </a:p>
        </p:txBody>
      </p:sp>
      <p:sp>
        <p:nvSpPr>
          <p:cNvPr id="3" name="Content Placeholder 2">
            <a:extLst>
              <a:ext uri="{FF2B5EF4-FFF2-40B4-BE49-F238E27FC236}">
                <a16:creationId xmlns:a16="http://schemas.microsoft.com/office/drawing/2014/main" id="{31394421-D1C1-A772-CC24-E5FC2232B736}"/>
              </a:ext>
            </a:extLst>
          </p:cNvPr>
          <p:cNvSpPr>
            <a:spLocks noGrp="1"/>
          </p:cNvSpPr>
          <p:nvPr>
            <p:ph idx="1"/>
          </p:nvPr>
        </p:nvSpPr>
        <p:spPr>
          <a:xfrm>
            <a:off x="1314450" y="2141537"/>
            <a:ext cx="10515600" cy="4351338"/>
          </a:xfrm>
          <a:solidFill>
            <a:schemeClr val="bg1">
              <a:alpha val="97000"/>
            </a:schemeClr>
          </a:solidFill>
        </p:spPr>
        <p:txBody>
          <a:bodyPr>
            <a:normAutofit lnSpcReduction="10000"/>
          </a:bodyPr>
          <a:lstStyle/>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Use in-depth knowledge and expertise in that sport's requirements and techniques. They help athletes improve their skills, tactics, and strategies to excel in their chosen sport.</a:t>
            </a:r>
          </a:p>
          <a:p>
            <a:pPr marL="0" indent="0">
              <a:buNone/>
            </a:pPr>
            <a:endParaRPr lang="en-AU" sz="1800" dirty="0">
              <a:latin typeface="Helvetica" panose="020B0604020202020204" pitchFamily="34"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They assess the strengths and weaknesses of each athlete, highlighting capabilities and areas that require improvement. </a:t>
            </a:r>
          </a:p>
          <a:p>
            <a:pPr marL="0" indent="0">
              <a:buNone/>
            </a:pPr>
            <a:endParaRPr lang="en-AU" sz="1800" dirty="0">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sz="1800" dirty="0">
                <a:latin typeface="Helvetica" panose="020B0604020202020204" pitchFamily="34" charset="0"/>
                <a:ea typeface="Times New Roman" panose="02020603050405020304" pitchFamily="18" charset="0"/>
                <a:cs typeface="Times New Roman" panose="02020603050405020304" pitchFamily="18" charset="0"/>
              </a:rPr>
              <a:t>T</a:t>
            </a: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hey then design personalised strength and conditioning programs that focus on enhancing the specific skills and physical attributes needed for success in the sport.</a:t>
            </a:r>
          </a:p>
          <a:p>
            <a:pPr marL="0" indent="0">
              <a:buNone/>
            </a:pPr>
            <a:endParaRPr lang="en-AU" sz="1800" dirty="0">
              <a:latin typeface="Helvetica" panose="020B0604020202020204" pitchFamily="34"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Additionally, they closely monitor the progress of each athlete, making necessary adjustments to the training program to foster continuous improvement. </a:t>
            </a:r>
          </a:p>
          <a:p>
            <a:pPr marL="0" indent="0">
              <a:buNone/>
            </a:pPr>
            <a:endParaRPr lang="en-AU" sz="1800" dirty="0">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Their motivation, encouragement, and constructive feedback serve as vital factors in keeping athletes engaged and determined to achieve their goals</a:t>
            </a:r>
            <a:endParaRPr lang="en-AU" dirty="0"/>
          </a:p>
        </p:txBody>
      </p:sp>
    </p:spTree>
    <p:extLst>
      <p:ext uri="{BB962C8B-B14F-4D97-AF65-F5344CB8AC3E}">
        <p14:creationId xmlns:p14="http://schemas.microsoft.com/office/powerpoint/2010/main" val="26482169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4345-911F-4FE9-85A9-838E0AA3BD62}"/>
              </a:ext>
            </a:extLst>
          </p:cNvPr>
          <p:cNvSpPr>
            <a:spLocks noGrp="1"/>
          </p:cNvSpPr>
          <p:nvPr>
            <p:ph type="title"/>
          </p:nvPr>
        </p:nvSpPr>
        <p:spPr>
          <a:xfrm>
            <a:off x="180975" y="717550"/>
            <a:ext cx="10515600" cy="1325563"/>
          </a:xfrm>
        </p:spPr>
        <p:txBody>
          <a:bodyPr/>
          <a:lstStyle/>
          <a:p>
            <a:r>
              <a:rPr lang="en-GB" dirty="0"/>
              <a:t>Strength and conditioning coach</a:t>
            </a:r>
            <a:endParaRPr lang="en-AU" dirty="0"/>
          </a:p>
        </p:txBody>
      </p:sp>
      <p:sp>
        <p:nvSpPr>
          <p:cNvPr id="3" name="Content Placeholder 2">
            <a:extLst>
              <a:ext uri="{FF2B5EF4-FFF2-40B4-BE49-F238E27FC236}">
                <a16:creationId xmlns:a16="http://schemas.microsoft.com/office/drawing/2014/main" id="{D3D4E502-2A64-96F7-630D-6ED5FC299687}"/>
              </a:ext>
            </a:extLst>
          </p:cNvPr>
          <p:cNvSpPr>
            <a:spLocks noGrp="1"/>
          </p:cNvSpPr>
          <p:nvPr>
            <p:ph idx="1"/>
          </p:nvPr>
        </p:nvSpPr>
        <p:spPr>
          <a:xfrm>
            <a:off x="180975" y="3667124"/>
            <a:ext cx="12011025" cy="3190876"/>
          </a:xfrm>
          <a:solidFill>
            <a:schemeClr val="bg1"/>
          </a:solidFill>
        </p:spPr>
        <p:txBody>
          <a:bodyPr>
            <a:normAutofit fontScale="92500" lnSpcReduction="20000"/>
          </a:bodyPr>
          <a:lstStyle/>
          <a:p>
            <a:pPr marL="0" indent="0">
              <a:buNone/>
            </a:pPr>
            <a:r>
              <a:rPr lang="en-AU" sz="1800" dirty="0">
                <a:latin typeface="Helvetica" panose="020B0604020202020204" pitchFamily="34" charset="0"/>
                <a:ea typeface="Times New Roman" panose="02020603050405020304" pitchFamily="18" charset="0"/>
                <a:cs typeface="Times New Roman" panose="02020603050405020304" pitchFamily="18" charset="0"/>
              </a:rPr>
              <a:t>F</a:t>
            </a: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ocus on making athletes stronger, faster, and better at the skills they need for their sport. They also help prevent injuries and improve overall fitness.</a:t>
            </a:r>
          </a:p>
          <a:p>
            <a:pPr marL="0" indent="0">
              <a:buNone/>
            </a:pPr>
            <a:endParaRPr lang="en-AU" sz="1800" dirty="0">
              <a:latin typeface="Helvetica" panose="020B0604020202020204" pitchFamily="34" charset="0"/>
              <a:cs typeface="Times New Roman" panose="02020603050405020304" pitchFamily="18" charset="0"/>
            </a:endParaRPr>
          </a:p>
          <a:p>
            <a:pPr marL="0" indent="0">
              <a:buNone/>
            </a:pPr>
            <a:r>
              <a:rPr lang="en-AU" sz="1800" dirty="0">
                <a:latin typeface="Helvetica" panose="020B0604020202020204" pitchFamily="34" charset="0"/>
                <a:ea typeface="Times New Roman" panose="02020603050405020304" pitchFamily="18" charset="0"/>
                <a:cs typeface="Times New Roman" panose="02020603050405020304" pitchFamily="18" charset="0"/>
              </a:rPr>
              <a:t>They have</a:t>
            </a: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 an in-depth knowledge of the body and how it adapts to stress and recovers, enabling them to apply appropriate periodisation techniques. </a:t>
            </a:r>
          </a:p>
          <a:p>
            <a:pPr marL="0" indent="0">
              <a:buNone/>
            </a:pPr>
            <a:endParaRPr lang="en-AU" sz="1800" dirty="0">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They carefully assess mental and physical fatigue to ensure that clients and athletes progress towards their goals safely and effectively, while minimising the risk of injuries</a:t>
            </a:r>
          </a:p>
          <a:p>
            <a:pPr marL="0" indent="0">
              <a:buNone/>
            </a:pPr>
            <a:endParaRPr lang="en-AU" sz="1800" dirty="0">
              <a:latin typeface="Helvetica" panose="020B0604020202020204" pitchFamily="34"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 role of a strength and conditioning coach involves understanding an athlete's goals and creating a personalised plan to help them achieve those objectives. They challenge athletes to step outside their comfort zones and grow both physically and mentally.</a:t>
            </a:r>
            <a:endParaRPr lang="en-AU" dirty="0"/>
          </a:p>
        </p:txBody>
      </p:sp>
    </p:spTree>
    <p:extLst>
      <p:ext uri="{BB962C8B-B14F-4D97-AF65-F5344CB8AC3E}">
        <p14:creationId xmlns:p14="http://schemas.microsoft.com/office/powerpoint/2010/main" val="15816013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04591-02ED-ADEF-5973-3A9E575715B0}"/>
              </a:ext>
            </a:extLst>
          </p:cNvPr>
          <p:cNvSpPr>
            <a:spLocks noGrp="1"/>
          </p:cNvSpPr>
          <p:nvPr>
            <p:ph type="title"/>
          </p:nvPr>
        </p:nvSpPr>
        <p:spPr>
          <a:solidFill>
            <a:schemeClr val="bg1">
              <a:alpha val="65000"/>
            </a:schemeClr>
          </a:solidFill>
        </p:spPr>
        <p:txBody>
          <a:bodyPr/>
          <a:lstStyle/>
          <a:p>
            <a:r>
              <a:rPr lang="en-GB" dirty="0"/>
              <a:t>Fitness Instructor</a:t>
            </a:r>
            <a:endParaRPr lang="en-AU" dirty="0"/>
          </a:p>
        </p:txBody>
      </p:sp>
      <p:sp>
        <p:nvSpPr>
          <p:cNvPr id="3" name="Content Placeholder 2">
            <a:extLst>
              <a:ext uri="{FF2B5EF4-FFF2-40B4-BE49-F238E27FC236}">
                <a16:creationId xmlns:a16="http://schemas.microsoft.com/office/drawing/2014/main" id="{E10C4537-96F9-C1CF-29B6-9A42FED4E2C9}"/>
              </a:ext>
            </a:extLst>
          </p:cNvPr>
          <p:cNvSpPr>
            <a:spLocks noGrp="1"/>
          </p:cNvSpPr>
          <p:nvPr>
            <p:ph idx="1"/>
          </p:nvPr>
        </p:nvSpPr>
        <p:spPr>
          <a:solidFill>
            <a:schemeClr val="bg1">
              <a:alpha val="65000"/>
            </a:schemeClr>
          </a:solidFill>
        </p:spPr>
        <p:txBody>
          <a:bodyPr/>
          <a:lstStyle/>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 They teach different types of workouts, like aerobics, yoga, or cycling, and guide individuals in using exercise equipment safely and effectively. Their main goal is to motivate and educate people to improve their physical fitness and overall well-being</a:t>
            </a:r>
          </a:p>
          <a:p>
            <a:pPr marL="0" indent="0">
              <a:buNone/>
            </a:pPr>
            <a:endParaRPr lang="en-AU" sz="1800" dirty="0">
              <a:latin typeface="Helvetica" panose="020B0604020202020204" pitchFamily="34" charset="0"/>
              <a:cs typeface="Times New Roman" panose="02020603050405020304" pitchFamily="18" charset="0"/>
            </a:endParaRPr>
          </a:p>
          <a:p>
            <a:pPr marL="0" indent="0">
              <a:buNone/>
            </a:pPr>
            <a:r>
              <a:rPr lang="en-AU" sz="1800" dirty="0">
                <a:latin typeface="Helvetica" panose="020B0604020202020204" pitchFamily="34" charset="0"/>
                <a:ea typeface="Times New Roman" panose="02020603050405020304" pitchFamily="18" charset="0"/>
                <a:cs typeface="Times New Roman" panose="02020603050405020304" pitchFamily="18" charset="0"/>
              </a:rPr>
              <a:t>F</a:t>
            </a: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itness instructor may play a supporting role within a team of specialists working with athletes or sports teams, offering valuable assistance with general fitness training and exercise instruction</a:t>
            </a:r>
          </a:p>
          <a:p>
            <a:pPr marL="0" indent="0">
              <a:buNone/>
            </a:pPr>
            <a:endParaRPr lang="en-AU" sz="1800" dirty="0">
              <a:latin typeface="Helvetica" panose="020B0604020202020204" pitchFamily="34"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They may collaborate with strength and conditioning coaches and other professionals to provide a well-rounded approach to an athlete's overall fitness and well-being.</a:t>
            </a:r>
            <a:endParaRPr lang="en-AU" sz="1800" dirty="0">
              <a:effectLst/>
              <a:latin typeface="Times New Roman" panose="02020603050405020304" pitchFamily="18" charset="0"/>
              <a:ea typeface="Times New Roman" panose="02020603050405020304" pitchFamily="18" charset="0"/>
            </a:endParaRPr>
          </a:p>
          <a:p>
            <a:pPr marL="0" indent="0">
              <a:buNone/>
            </a:pPr>
            <a:endParaRPr lang="en-AU" dirty="0"/>
          </a:p>
        </p:txBody>
      </p:sp>
      <p:sp>
        <p:nvSpPr>
          <p:cNvPr id="4" name="Rectangle 3">
            <a:extLst>
              <a:ext uri="{FF2B5EF4-FFF2-40B4-BE49-F238E27FC236}">
                <a16:creationId xmlns:a16="http://schemas.microsoft.com/office/drawing/2014/main" id="{5AE43F9C-ECD9-DCF0-2191-675189715193}"/>
              </a:ext>
            </a:extLst>
          </p:cNvPr>
          <p:cNvSpPr/>
          <p:nvPr/>
        </p:nvSpPr>
        <p:spPr>
          <a:xfrm>
            <a:off x="1590888" y="5558589"/>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2X</a:t>
            </a:r>
            <a:endParaRPr lang="en-AU" dirty="0"/>
          </a:p>
        </p:txBody>
      </p:sp>
      <p:sp>
        <p:nvSpPr>
          <p:cNvPr id="5" name="Oval 4">
            <a:extLst>
              <a:ext uri="{FF2B5EF4-FFF2-40B4-BE49-F238E27FC236}">
                <a16:creationId xmlns:a16="http://schemas.microsoft.com/office/drawing/2014/main" id="{7EF7FAA3-4B10-66B4-0A73-9E7734C9B579}"/>
              </a:ext>
            </a:extLst>
          </p:cNvPr>
          <p:cNvSpPr/>
          <p:nvPr/>
        </p:nvSpPr>
        <p:spPr>
          <a:xfrm>
            <a:off x="914613" y="5320464"/>
            <a:ext cx="1504950" cy="14859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6" name="Rectangle 5" descr="Pencil">
            <a:extLst>
              <a:ext uri="{FF2B5EF4-FFF2-40B4-BE49-F238E27FC236}">
                <a16:creationId xmlns:a16="http://schemas.microsoft.com/office/drawing/2014/main" id="{6F79F9E8-DCA3-8D76-6245-3BED20030F09}"/>
              </a:ext>
            </a:extLst>
          </p:cNvPr>
          <p:cNvSpPr/>
          <p:nvPr/>
        </p:nvSpPr>
        <p:spPr>
          <a:xfrm>
            <a:off x="1221459" y="5558589"/>
            <a:ext cx="891257" cy="94395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Tree>
    <p:extLst>
      <p:ext uri="{BB962C8B-B14F-4D97-AF65-F5344CB8AC3E}">
        <p14:creationId xmlns:p14="http://schemas.microsoft.com/office/powerpoint/2010/main" val="1081254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0F2C7-0B3F-C676-03F8-8700C9D8C717}"/>
              </a:ext>
            </a:extLst>
          </p:cNvPr>
          <p:cNvSpPr>
            <a:spLocks noGrp="1"/>
          </p:cNvSpPr>
          <p:nvPr>
            <p:ph type="title"/>
          </p:nvPr>
        </p:nvSpPr>
        <p:spPr/>
        <p:txBody>
          <a:bodyPr/>
          <a:lstStyle/>
          <a:p>
            <a:r>
              <a:rPr lang="en-GB" dirty="0"/>
              <a:t>Overtraining</a:t>
            </a:r>
            <a:endParaRPr lang="en-AU" dirty="0"/>
          </a:p>
        </p:txBody>
      </p:sp>
      <p:sp>
        <p:nvSpPr>
          <p:cNvPr id="3" name="Content Placeholder 2">
            <a:extLst>
              <a:ext uri="{FF2B5EF4-FFF2-40B4-BE49-F238E27FC236}">
                <a16:creationId xmlns:a16="http://schemas.microsoft.com/office/drawing/2014/main" id="{2CE0241D-DEF2-E628-F1C0-1C7BCEEDE8AD}"/>
              </a:ext>
            </a:extLst>
          </p:cNvPr>
          <p:cNvSpPr>
            <a:spLocks noGrp="1"/>
          </p:cNvSpPr>
          <p:nvPr>
            <p:ph idx="1"/>
          </p:nvPr>
        </p:nvSpPr>
        <p:spPr>
          <a:xfrm>
            <a:off x="838200" y="1825625"/>
            <a:ext cx="3475121" cy="4351338"/>
          </a:xfrm>
        </p:spPr>
        <p:txBody>
          <a:bodyPr>
            <a:normAutofit fontScale="92500" lnSpcReduction="10000"/>
          </a:bodyPr>
          <a:lstStyle/>
          <a:p>
            <a:pPr marL="0" indent="0">
              <a:buNone/>
            </a:pPr>
            <a:r>
              <a:rPr lang="en-AU" sz="1800" dirty="0">
                <a:latin typeface="Helvetica" panose="020B0604020202020204" pitchFamily="34" charset="0"/>
                <a:ea typeface="Times New Roman" panose="02020603050405020304" pitchFamily="18" charset="0"/>
                <a:cs typeface="Times New Roman" panose="02020603050405020304" pitchFamily="18" charset="0"/>
              </a:rPr>
              <a:t>Overtraining</a:t>
            </a: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 is the result of consistently intense and prolonged training without proper rest and recovery periods.</a:t>
            </a:r>
          </a:p>
          <a:p>
            <a:pPr marL="0" indent="0">
              <a:buNone/>
            </a:pPr>
            <a:endParaRPr lang="en-AU" sz="1800" dirty="0">
              <a:effectLst/>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sz="1800" dirty="0">
                <a:latin typeface="Helvetica" panose="020B0604020202020204" pitchFamily="34" charset="0"/>
                <a:ea typeface="Times New Roman" panose="02020603050405020304" pitchFamily="18" charset="0"/>
                <a:cs typeface="Times New Roman" panose="02020603050405020304" pitchFamily="18" charset="0"/>
              </a:rPr>
              <a:t>It</a:t>
            </a: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 can lead to a drop in athletic performance, increased risk of injuries, and various physical and psychological symptoms, which we will explore next.</a:t>
            </a:r>
          </a:p>
          <a:p>
            <a:pPr marL="0" indent="0">
              <a:buNone/>
            </a:pPr>
            <a:endParaRPr lang="en-AU" sz="1800" dirty="0">
              <a:latin typeface="Helvetica" panose="020B0604020202020204" pitchFamily="34"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It's essential for athletes to recognise these signs and respond appropriately by adjusting their training intensity, incorporating rest days, and seeking guidance from coaches or sports medicine professionals. </a:t>
            </a:r>
            <a:endParaRPr lang="en-AU" dirty="0"/>
          </a:p>
        </p:txBody>
      </p:sp>
      <p:pic>
        <p:nvPicPr>
          <p:cNvPr id="4" name="Picture 3">
            <a:extLst>
              <a:ext uri="{FF2B5EF4-FFF2-40B4-BE49-F238E27FC236}">
                <a16:creationId xmlns:a16="http://schemas.microsoft.com/office/drawing/2014/main" id="{1D91FCD8-4332-59C4-86D5-2FEBCD79EA43}"/>
              </a:ext>
            </a:extLst>
          </p:cNvPr>
          <p:cNvPicPr>
            <a:picLocks noChangeAspect="1"/>
          </p:cNvPicPr>
          <p:nvPr/>
        </p:nvPicPr>
        <p:blipFill>
          <a:blip r:embed="rId2">
            <a:grayscl/>
          </a:blip>
          <a:stretch>
            <a:fillRect/>
          </a:stretch>
        </p:blipFill>
        <p:spPr>
          <a:xfrm>
            <a:off x="4662386" y="726073"/>
            <a:ext cx="6825615" cy="5257800"/>
          </a:xfrm>
          <a:prstGeom prst="rect">
            <a:avLst/>
          </a:prstGeom>
          <a:effectLst>
            <a:softEdge rad="64441"/>
          </a:effectLst>
        </p:spPr>
      </p:pic>
    </p:spTree>
    <p:extLst>
      <p:ext uri="{BB962C8B-B14F-4D97-AF65-F5344CB8AC3E}">
        <p14:creationId xmlns:p14="http://schemas.microsoft.com/office/powerpoint/2010/main" val="12215356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D32D9-9327-2AAD-E8B2-F4BB175D80EF}"/>
              </a:ext>
            </a:extLst>
          </p:cNvPr>
          <p:cNvSpPr>
            <a:spLocks noGrp="1"/>
          </p:cNvSpPr>
          <p:nvPr>
            <p:ph type="title"/>
          </p:nvPr>
        </p:nvSpPr>
        <p:spPr/>
        <p:txBody>
          <a:bodyPr/>
          <a:lstStyle/>
          <a:p>
            <a:r>
              <a:rPr lang="en-GB" dirty="0"/>
              <a:t>Types of recovery methods</a:t>
            </a:r>
            <a:endParaRPr lang="en-AU" dirty="0"/>
          </a:p>
        </p:txBody>
      </p:sp>
      <p:sp>
        <p:nvSpPr>
          <p:cNvPr id="3" name="Content Placeholder 2">
            <a:extLst>
              <a:ext uri="{FF2B5EF4-FFF2-40B4-BE49-F238E27FC236}">
                <a16:creationId xmlns:a16="http://schemas.microsoft.com/office/drawing/2014/main" id="{90EB7359-F1FA-B92E-B03F-249B5A8D1C9E}"/>
              </a:ext>
            </a:extLst>
          </p:cNvPr>
          <p:cNvSpPr>
            <a:spLocks noGrp="1"/>
          </p:cNvSpPr>
          <p:nvPr>
            <p:ph idx="1"/>
          </p:nvPr>
        </p:nvSpPr>
        <p:spPr>
          <a:xfrm>
            <a:off x="838200" y="1825625"/>
            <a:ext cx="3757863" cy="3648743"/>
          </a:xfrm>
        </p:spPr>
        <p:txBody>
          <a:bodyPr>
            <a:normAutofit fontScale="85000" lnSpcReduction="20000"/>
          </a:bodyPr>
          <a:lstStyle/>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After intense activity or training, our body needs time to recover and repair. </a:t>
            </a:r>
          </a:p>
          <a:p>
            <a:pPr marL="0" indent="0">
              <a:buNone/>
            </a:pPr>
            <a:endParaRPr lang="en-AU" sz="1800" dirty="0">
              <a:effectLst/>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These methods help reduce muscle soreness, fatigue, and stress while improving the body's readiness for future workouts or competitions.</a:t>
            </a:r>
            <a:endParaRPr lang="en-AU" sz="1800" dirty="0">
              <a:effectLst/>
              <a:latin typeface="Times New Roman" panose="02020603050405020304" pitchFamily="18" charset="0"/>
              <a:ea typeface="Times New Roman" panose="02020603050405020304" pitchFamily="18" charset="0"/>
            </a:endParaRPr>
          </a:p>
          <a:p>
            <a:pPr marL="0" indent="0">
              <a:buNone/>
            </a:pPr>
            <a:endParaRPr lang="en-AU" dirty="0"/>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Recovery methods are essential for restoring these energy reserves, repairing muscle </a:t>
            </a:r>
            <a:r>
              <a:rPr lang="en-AU" sz="1800" dirty="0" err="1">
                <a:effectLst/>
                <a:latin typeface="Helvetica" panose="020B0604020202020204" pitchFamily="34" charset="0"/>
                <a:ea typeface="Times New Roman" panose="02020603050405020304" pitchFamily="18" charset="0"/>
                <a:cs typeface="Times New Roman" panose="02020603050405020304" pitchFamily="18" charset="0"/>
              </a:rPr>
              <a:t>fibers</a:t>
            </a: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 and reducing inflammation</a:t>
            </a:r>
          </a:p>
          <a:p>
            <a:pPr marL="0" indent="0">
              <a:buNone/>
            </a:pPr>
            <a:endParaRPr lang="en-AU" sz="1800" dirty="0">
              <a:latin typeface="Helvetica" panose="020B0604020202020204" pitchFamily="34"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Before choosing a recovery method, it is important to consult with a qualified strength and conditioning specialist or sports trainer.</a:t>
            </a:r>
            <a:endParaRPr lang="en-AU" dirty="0"/>
          </a:p>
        </p:txBody>
      </p:sp>
      <p:pic>
        <p:nvPicPr>
          <p:cNvPr id="5" name="Picture 4">
            <a:extLst>
              <a:ext uri="{FF2B5EF4-FFF2-40B4-BE49-F238E27FC236}">
                <a16:creationId xmlns:a16="http://schemas.microsoft.com/office/drawing/2014/main" id="{C30E406E-0EB4-ABCA-3D29-1B2A6B30EB01}"/>
              </a:ext>
            </a:extLst>
          </p:cNvPr>
          <p:cNvPicPr>
            <a:picLocks noChangeAspect="1"/>
          </p:cNvPicPr>
          <p:nvPr/>
        </p:nvPicPr>
        <p:blipFill>
          <a:blip r:embed="rId2"/>
          <a:stretch>
            <a:fillRect/>
          </a:stretch>
        </p:blipFill>
        <p:spPr>
          <a:xfrm>
            <a:off x="4879848" y="1690688"/>
            <a:ext cx="6473952" cy="3701796"/>
          </a:xfrm>
          <a:prstGeom prst="rect">
            <a:avLst/>
          </a:prstGeom>
        </p:spPr>
      </p:pic>
      <p:sp>
        <p:nvSpPr>
          <p:cNvPr id="6" name="Rectangle 5">
            <a:extLst>
              <a:ext uri="{FF2B5EF4-FFF2-40B4-BE49-F238E27FC236}">
                <a16:creationId xmlns:a16="http://schemas.microsoft.com/office/drawing/2014/main" id="{124B9041-C391-9046-D048-DB459686C6B2}"/>
              </a:ext>
            </a:extLst>
          </p:cNvPr>
          <p:cNvSpPr/>
          <p:nvPr/>
        </p:nvSpPr>
        <p:spPr>
          <a:xfrm>
            <a:off x="1590888" y="5558589"/>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a:t>
            </a:r>
            <a:r>
              <a:rPr lang="en-GB"/>
              <a:t>task 2Y &amp; 2Z</a:t>
            </a:r>
            <a:endParaRPr lang="en-AU" dirty="0"/>
          </a:p>
        </p:txBody>
      </p:sp>
      <p:sp>
        <p:nvSpPr>
          <p:cNvPr id="7" name="Oval 6">
            <a:extLst>
              <a:ext uri="{FF2B5EF4-FFF2-40B4-BE49-F238E27FC236}">
                <a16:creationId xmlns:a16="http://schemas.microsoft.com/office/drawing/2014/main" id="{06784670-0152-DDBA-20C1-A7D90AE18539}"/>
              </a:ext>
            </a:extLst>
          </p:cNvPr>
          <p:cNvSpPr/>
          <p:nvPr/>
        </p:nvSpPr>
        <p:spPr>
          <a:xfrm>
            <a:off x="914613" y="5320464"/>
            <a:ext cx="1504950" cy="14859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8" name="Rectangle 7" descr="Pencil">
            <a:extLst>
              <a:ext uri="{FF2B5EF4-FFF2-40B4-BE49-F238E27FC236}">
                <a16:creationId xmlns:a16="http://schemas.microsoft.com/office/drawing/2014/main" id="{E6F0BF49-1CE1-3B51-ADF2-60D9BFBCAF9F}"/>
              </a:ext>
            </a:extLst>
          </p:cNvPr>
          <p:cNvSpPr/>
          <p:nvPr/>
        </p:nvSpPr>
        <p:spPr>
          <a:xfrm>
            <a:off x="1221459" y="5558589"/>
            <a:ext cx="891257" cy="94395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AU"/>
          </a:p>
        </p:txBody>
      </p:sp>
    </p:spTree>
    <p:extLst>
      <p:ext uri="{BB962C8B-B14F-4D97-AF65-F5344CB8AC3E}">
        <p14:creationId xmlns:p14="http://schemas.microsoft.com/office/powerpoint/2010/main" val="31971908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2501</TotalTime>
  <Words>2074</Words>
  <Application>Microsoft Macintosh PowerPoint</Application>
  <PresentationFormat>Widescreen</PresentationFormat>
  <Paragraphs>180</Paragraphs>
  <Slides>27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Arial</vt:lpstr>
      <vt:lpstr>Arial Black</vt:lpstr>
      <vt:lpstr>Calibri</vt:lpstr>
      <vt:lpstr>Calibri Light</vt:lpstr>
      <vt:lpstr>Cambria</vt:lpstr>
      <vt:lpstr>Helvetica</vt:lpstr>
      <vt:lpstr>Segoe UI</vt:lpstr>
      <vt:lpstr>Times New Roman</vt:lpstr>
      <vt:lpstr>Office Theme</vt:lpstr>
      <vt:lpstr>SISSPAR009 Participate in conditioning for sport </vt:lpstr>
      <vt:lpstr>Muscle Contractions</vt:lpstr>
      <vt:lpstr>Agonist and Antagonist muscles</vt:lpstr>
      <vt:lpstr>Fitness Components and Testing</vt:lpstr>
      <vt:lpstr>Fitness Tests</vt:lpstr>
      <vt:lpstr>PowerPoint Presentation</vt:lpstr>
      <vt:lpstr>Strength and conditioning regimes </vt:lpstr>
      <vt:lpstr>Participate in Training for sport-specific strength and conditioning</vt:lpstr>
      <vt:lpstr>Strength and Conditioning Techniques</vt:lpstr>
      <vt:lpstr>Resistance Training</vt:lpstr>
      <vt:lpstr>Most effective exercises in a resistance training program</vt:lpstr>
      <vt:lpstr>Core Stability</vt:lpstr>
      <vt:lpstr>Stretching</vt:lpstr>
      <vt:lpstr>PowerPoint Presentation</vt:lpstr>
      <vt:lpstr>PowerPoint Presentation</vt:lpstr>
      <vt:lpstr>Aerobic Conditioning</vt:lpstr>
      <vt:lpstr>Anaerobic Conditioning</vt:lpstr>
      <vt:lpstr>Strength and conditioning equipment</vt:lpstr>
      <vt:lpstr>Safe use of equipment</vt:lpstr>
      <vt:lpstr>Review sport specific strength and conditioning outcomes</vt:lpstr>
      <vt:lpstr>Physiotherapists</vt:lpstr>
      <vt:lpstr>Sports trainer</vt:lpstr>
      <vt:lpstr>Sport specific coach</vt:lpstr>
      <vt:lpstr>Strength and conditioning coach</vt:lpstr>
      <vt:lpstr>Fitness Instructor</vt:lpstr>
      <vt:lpstr>Overtraining</vt:lpstr>
      <vt:lpstr>Types of recovery methods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SISSPAR009 Participate in conditioning for sport </dc:title>
  <dc:creator>Damian Manfre</dc:creator>
  <cp:lastModifiedBy>Joshua Miller</cp:lastModifiedBy>
  <cp:revision>5</cp:revision>
  <dcterms:created xsi:type="dcterms:W3CDTF">2023-10-17T23:13:17Z</dcterms:created>
  <dcterms:modified xsi:type="dcterms:W3CDTF">2024-05-16T01:59:55Z</dcterms:modified>
</cp:coreProperties>
</file>