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a:srgbClr val="D40F8C"/>
    <a:srgbClr val="FB7815"/>
    <a:srgbClr val="ED83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3" autoAdjust="0"/>
    <p:restoredTop sz="94660"/>
  </p:normalViewPr>
  <p:slideViewPr>
    <p:cSldViewPr snapToGrid="0">
      <p:cViewPr varScale="1">
        <p:scale>
          <a:sx n="47" d="100"/>
          <a:sy n="47" d="100"/>
        </p:scale>
        <p:origin x="240" y="16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01BB1-6720-F61A-17CB-AAAAB83647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517C60F2-92B8-FCA6-81E0-479579AEB3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19164DBA-872F-788D-6622-260F3B2D2B73}"/>
              </a:ext>
            </a:extLst>
          </p:cNvPr>
          <p:cNvSpPr>
            <a:spLocks noGrp="1"/>
          </p:cNvSpPr>
          <p:nvPr>
            <p:ph type="dt" sz="half" idx="10"/>
          </p:nvPr>
        </p:nvSpPr>
        <p:spPr/>
        <p:txBody>
          <a:bodyPr/>
          <a:lstStyle/>
          <a:p>
            <a:fld id="{7A551EC7-67D6-416A-83B6-2ED2B278F313}" type="datetimeFigureOut">
              <a:rPr lang="en-AU" smtClean="0"/>
              <a:t>16/5/2024</a:t>
            </a:fld>
            <a:endParaRPr lang="en-AU"/>
          </a:p>
        </p:txBody>
      </p:sp>
      <p:sp>
        <p:nvSpPr>
          <p:cNvPr id="5" name="Footer Placeholder 4">
            <a:extLst>
              <a:ext uri="{FF2B5EF4-FFF2-40B4-BE49-F238E27FC236}">
                <a16:creationId xmlns:a16="http://schemas.microsoft.com/office/drawing/2014/main" id="{3318B6A5-D6C2-E15C-8B8D-88603CD785E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E1CE150-16A2-6893-E533-905824EE0D7B}"/>
              </a:ext>
            </a:extLst>
          </p:cNvPr>
          <p:cNvSpPr>
            <a:spLocks noGrp="1"/>
          </p:cNvSpPr>
          <p:nvPr>
            <p:ph type="sldNum" sz="quarter" idx="12"/>
          </p:nvPr>
        </p:nvSpPr>
        <p:spPr/>
        <p:txBody>
          <a:bodyPr/>
          <a:lstStyle/>
          <a:p>
            <a:fld id="{D7AC5DDE-13B9-4EB4-9B10-D68B651C0085}" type="slidenum">
              <a:rPr lang="en-AU" smtClean="0"/>
              <a:t>‹#›</a:t>
            </a:fld>
            <a:endParaRPr lang="en-AU"/>
          </a:p>
        </p:txBody>
      </p:sp>
    </p:spTree>
    <p:extLst>
      <p:ext uri="{BB962C8B-B14F-4D97-AF65-F5344CB8AC3E}">
        <p14:creationId xmlns:p14="http://schemas.microsoft.com/office/powerpoint/2010/main" val="2360013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19CFB-BE14-E70F-6B20-F02AC69A51CA}"/>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2E583E48-5782-7A24-BE30-512A6E5E1EB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282FC56-BC8E-1AA9-4956-9AFC00226148}"/>
              </a:ext>
            </a:extLst>
          </p:cNvPr>
          <p:cNvSpPr>
            <a:spLocks noGrp="1"/>
          </p:cNvSpPr>
          <p:nvPr>
            <p:ph type="dt" sz="half" idx="10"/>
          </p:nvPr>
        </p:nvSpPr>
        <p:spPr/>
        <p:txBody>
          <a:bodyPr/>
          <a:lstStyle/>
          <a:p>
            <a:fld id="{7A551EC7-67D6-416A-83B6-2ED2B278F313}" type="datetimeFigureOut">
              <a:rPr lang="en-AU" smtClean="0"/>
              <a:t>16/5/2024</a:t>
            </a:fld>
            <a:endParaRPr lang="en-AU"/>
          </a:p>
        </p:txBody>
      </p:sp>
      <p:sp>
        <p:nvSpPr>
          <p:cNvPr id="5" name="Footer Placeholder 4">
            <a:extLst>
              <a:ext uri="{FF2B5EF4-FFF2-40B4-BE49-F238E27FC236}">
                <a16:creationId xmlns:a16="http://schemas.microsoft.com/office/drawing/2014/main" id="{65C4C3F7-21B4-EA09-84FA-521EB4ACFC1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293F1B8-71C3-11F5-5AD0-625C197625BC}"/>
              </a:ext>
            </a:extLst>
          </p:cNvPr>
          <p:cNvSpPr>
            <a:spLocks noGrp="1"/>
          </p:cNvSpPr>
          <p:nvPr>
            <p:ph type="sldNum" sz="quarter" idx="12"/>
          </p:nvPr>
        </p:nvSpPr>
        <p:spPr/>
        <p:txBody>
          <a:bodyPr/>
          <a:lstStyle/>
          <a:p>
            <a:fld id="{D7AC5DDE-13B9-4EB4-9B10-D68B651C0085}" type="slidenum">
              <a:rPr lang="en-AU" smtClean="0"/>
              <a:t>‹#›</a:t>
            </a:fld>
            <a:endParaRPr lang="en-AU"/>
          </a:p>
        </p:txBody>
      </p:sp>
    </p:spTree>
    <p:extLst>
      <p:ext uri="{BB962C8B-B14F-4D97-AF65-F5344CB8AC3E}">
        <p14:creationId xmlns:p14="http://schemas.microsoft.com/office/powerpoint/2010/main" val="245887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2868A-1660-50EE-77A8-5490A9A114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6088C7C9-0B51-F890-E7C2-4280269198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A0C60E-49C7-E95D-A4E7-81CA61AB0AD9}"/>
              </a:ext>
            </a:extLst>
          </p:cNvPr>
          <p:cNvSpPr>
            <a:spLocks noGrp="1"/>
          </p:cNvSpPr>
          <p:nvPr>
            <p:ph type="dt" sz="half" idx="10"/>
          </p:nvPr>
        </p:nvSpPr>
        <p:spPr/>
        <p:txBody>
          <a:bodyPr/>
          <a:lstStyle/>
          <a:p>
            <a:fld id="{7A551EC7-67D6-416A-83B6-2ED2B278F313}" type="datetimeFigureOut">
              <a:rPr lang="en-AU" smtClean="0"/>
              <a:t>16/5/2024</a:t>
            </a:fld>
            <a:endParaRPr lang="en-AU"/>
          </a:p>
        </p:txBody>
      </p:sp>
      <p:sp>
        <p:nvSpPr>
          <p:cNvPr id="5" name="Footer Placeholder 4">
            <a:extLst>
              <a:ext uri="{FF2B5EF4-FFF2-40B4-BE49-F238E27FC236}">
                <a16:creationId xmlns:a16="http://schemas.microsoft.com/office/drawing/2014/main" id="{6509DF01-349B-382C-B558-268A2B7D404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1672E06-722D-85AC-63B3-A2C73D6F14E9}"/>
              </a:ext>
            </a:extLst>
          </p:cNvPr>
          <p:cNvSpPr>
            <a:spLocks noGrp="1"/>
          </p:cNvSpPr>
          <p:nvPr>
            <p:ph type="sldNum" sz="quarter" idx="12"/>
          </p:nvPr>
        </p:nvSpPr>
        <p:spPr/>
        <p:txBody>
          <a:bodyPr/>
          <a:lstStyle/>
          <a:p>
            <a:fld id="{D7AC5DDE-13B9-4EB4-9B10-D68B651C0085}" type="slidenum">
              <a:rPr lang="en-AU" smtClean="0"/>
              <a:t>‹#›</a:t>
            </a:fld>
            <a:endParaRPr lang="en-AU"/>
          </a:p>
        </p:txBody>
      </p:sp>
    </p:spTree>
    <p:extLst>
      <p:ext uri="{BB962C8B-B14F-4D97-AF65-F5344CB8AC3E}">
        <p14:creationId xmlns:p14="http://schemas.microsoft.com/office/powerpoint/2010/main" val="757095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06C0B-39F8-D9B9-131C-74B7109BC1CE}"/>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ECCE2F2F-E9B9-0E22-5D2C-964E700A594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A82CB76B-FAB7-2BA7-8D28-2C693D739F0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A0E7461C-D65F-8A5E-FCC0-929A47A30F94}"/>
              </a:ext>
            </a:extLst>
          </p:cNvPr>
          <p:cNvSpPr>
            <a:spLocks noGrp="1"/>
          </p:cNvSpPr>
          <p:nvPr>
            <p:ph type="dt" sz="half" idx="10"/>
          </p:nvPr>
        </p:nvSpPr>
        <p:spPr/>
        <p:txBody>
          <a:bodyPr/>
          <a:lstStyle/>
          <a:p>
            <a:fld id="{7A551EC7-67D6-416A-83B6-2ED2B278F313}" type="datetimeFigureOut">
              <a:rPr lang="en-AU" smtClean="0"/>
              <a:t>16/5/2024</a:t>
            </a:fld>
            <a:endParaRPr lang="en-AU"/>
          </a:p>
        </p:txBody>
      </p:sp>
      <p:sp>
        <p:nvSpPr>
          <p:cNvPr id="6" name="Footer Placeholder 5">
            <a:extLst>
              <a:ext uri="{FF2B5EF4-FFF2-40B4-BE49-F238E27FC236}">
                <a16:creationId xmlns:a16="http://schemas.microsoft.com/office/drawing/2014/main" id="{F1C7AA76-5968-15D7-529A-0FEAF8897F67}"/>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B6E023AF-BE4A-C139-CD32-E772EAF96832}"/>
              </a:ext>
            </a:extLst>
          </p:cNvPr>
          <p:cNvSpPr>
            <a:spLocks noGrp="1"/>
          </p:cNvSpPr>
          <p:nvPr>
            <p:ph type="sldNum" sz="quarter" idx="12"/>
          </p:nvPr>
        </p:nvSpPr>
        <p:spPr/>
        <p:txBody>
          <a:bodyPr/>
          <a:lstStyle/>
          <a:p>
            <a:fld id="{D7AC5DDE-13B9-4EB4-9B10-D68B651C0085}" type="slidenum">
              <a:rPr lang="en-AU" smtClean="0"/>
              <a:t>‹#›</a:t>
            </a:fld>
            <a:endParaRPr lang="en-AU"/>
          </a:p>
        </p:txBody>
      </p:sp>
    </p:spTree>
    <p:extLst>
      <p:ext uri="{BB962C8B-B14F-4D97-AF65-F5344CB8AC3E}">
        <p14:creationId xmlns:p14="http://schemas.microsoft.com/office/powerpoint/2010/main" val="107356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28E24-7566-942E-F943-CF458E228781}"/>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5C040BDC-A81C-83E1-0EFF-47383CC327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2A3449-785C-985D-B251-00E9AFEC8B0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C544619C-60C6-DED8-80E3-8B4E9E66AE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C37CDF-C594-F52C-BE3C-B7EF5537CC0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48E85CA9-F531-5F27-AF7A-CD6D6D53E212}"/>
              </a:ext>
            </a:extLst>
          </p:cNvPr>
          <p:cNvSpPr>
            <a:spLocks noGrp="1"/>
          </p:cNvSpPr>
          <p:nvPr>
            <p:ph type="dt" sz="half" idx="10"/>
          </p:nvPr>
        </p:nvSpPr>
        <p:spPr/>
        <p:txBody>
          <a:bodyPr/>
          <a:lstStyle/>
          <a:p>
            <a:fld id="{7A551EC7-67D6-416A-83B6-2ED2B278F313}" type="datetimeFigureOut">
              <a:rPr lang="en-AU" smtClean="0"/>
              <a:t>16/5/2024</a:t>
            </a:fld>
            <a:endParaRPr lang="en-AU"/>
          </a:p>
        </p:txBody>
      </p:sp>
      <p:sp>
        <p:nvSpPr>
          <p:cNvPr id="8" name="Footer Placeholder 7">
            <a:extLst>
              <a:ext uri="{FF2B5EF4-FFF2-40B4-BE49-F238E27FC236}">
                <a16:creationId xmlns:a16="http://schemas.microsoft.com/office/drawing/2014/main" id="{D564AFDE-160D-CAFF-908B-FE6AC1F666BA}"/>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D20565BA-E4F4-3309-6DDE-618B49C33639}"/>
              </a:ext>
            </a:extLst>
          </p:cNvPr>
          <p:cNvSpPr>
            <a:spLocks noGrp="1"/>
          </p:cNvSpPr>
          <p:nvPr>
            <p:ph type="sldNum" sz="quarter" idx="12"/>
          </p:nvPr>
        </p:nvSpPr>
        <p:spPr/>
        <p:txBody>
          <a:bodyPr/>
          <a:lstStyle/>
          <a:p>
            <a:fld id="{D7AC5DDE-13B9-4EB4-9B10-D68B651C0085}" type="slidenum">
              <a:rPr lang="en-AU" smtClean="0"/>
              <a:t>‹#›</a:t>
            </a:fld>
            <a:endParaRPr lang="en-AU"/>
          </a:p>
        </p:txBody>
      </p:sp>
    </p:spTree>
    <p:extLst>
      <p:ext uri="{BB962C8B-B14F-4D97-AF65-F5344CB8AC3E}">
        <p14:creationId xmlns:p14="http://schemas.microsoft.com/office/powerpoint/2010/main" val="1074630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A7196-3E70-BE2B-9657-A34E1AE425BA}"/>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84D8D9C9-F2F3-171A-7211-633ECC820C12}"/>
              </a:ext>
            </a:extLst>
          </p:cNvPr>
          <p:cNvSpPr>
            <a:spLocks noGrp="1"/>
          </p:cNvSpPr>
          <p:nvPr>
            <p:ph type="dt" sz="half" idx="10"/>
          </p:nvPr>
        </p:nvSpPr>
        <p:spPr/>
        <p:txBody>
          <a:bodyPr/>
          <a:lstStyle/>
          <a:p>
            <a:fld id="{7A551EC7-67D6-416A-83B6-2ED2B278F313}" type="datetimeFigureOut">
              <a:rPr lang="en-AU" smtClean="0"/>
              <a:t>16/5/2024</a:t>
            </a:fld>
            <a:endParaRPr lang="en-AU"/>
          </a:p>
        </p:txBody>
      </p:sp>
      <p:sp>
        <p:nvSpPr>
          <p:cNvPr id="4" name="Footer Placeholder 3">
            <a:extLst>
              <a:ext uri="{FF2B5EF4-FFF2-40B4-BE49-F238E27FC236}">
                <a16:creationId xmlns:a16="http://schemas.microsoft.com/office/drawing/2014/main" id="{43CC45FA-15F9-2B21-70E5-B68148DD935E}"/>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B36F75B4-FB12-0E45-9FC6-4889B85F1AE3}"/>
              </a:ext>
            </a:extLst>
          </p:cNvPr>
          <p:cNvSpPr>
            <a:spLocks noGrp="1"/>
          </p:cNvSpPr>
          <p:nvPr>
            <p:ph type="sldNum" sz="quarter" idx="12"/>
          </p:nvPr>
        </p:nvSpPr>
        <p:spPr/>
        <p:txBody>
          <a:bodyPr/>
          <a:lstStyle/>
          <a:p>
            <a:fld id="{D7AC5DDE-13B9-4EB4-9B10-D68B651C0085}" type="slidenum">
              <a:rPr lang="en-AU" smtClean="0"/>
              <a:t>‹#›</a:t>
            </a:fld>
            <a:endParaRPr lang="en-AU"/>
          </a:p>
        </p:txBody>
      </p:sp>
    </p:spTree>
    <p:extLst>
      <p:ext uri="{BB962C8B-B14F-4D97-AF65-F5344CB8AC3E}">
        <p14:creationId xmlns:p14="http://schemas.microsoft.com/office/powerpoint/2010/main" val="2237530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B22FC9-E5B1-0308-1389-97C057D2AC7C}"/>
              </a:ext>
            </a:extLst>
          </p:cNvPr>
          <p:cNvSpPr>
            <a:spLocks noGrp="1"/>
          </p:cNvSpPr>
          <p:nvPr>
            <p:ph type="dt" sz="half" idx="10"/>
          </p:nvPr>
        </p:nvSpPr>
        <p:spPr/>
        <p:txBody>
          <a:bodyPr/>
          <a:lstStyle/>
          <a:p>
            <a:fld id="{7A551EC7-67D6-416A-83B6-2ED2B278F313}" type="datetimeFigureOut">
              <a:rPr lang="en-AU" smtClean="0"/>
              <a:t>16/5/2024</a:t>
            </a:fld>
            <a:endParaRPr lang="en-AU"/>
          </a:p>
        </p:txBody>
      </p:sp>
      <p:sp>
        <p:nvSpPr>
          <p:cNvPr id="3" name="Footer Placeholder 2">
            <a:extLst>
              <a:ext uri="{FF2B5EF4-FFF2-40B4-BE49-F238E27FC236}">
                <a16:creationId xmlns:a16="http://schemas.microsoft.com/office/drawing/2014/main" id="{9DF71C3A-311A-3CDA-A91E-685587A8160B}"/>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0AF8AE24-4F1C-804D-6A67-42CAF113F3DA}"/>
              </a:ext>
            </a:extLst>
          </p:cNvPr>
          <p:cNvSpPr>
            <a:spLocks noGrp="1"/>
          </p:cNvSpPr>
          <p:nvPr>
            <p:ph type="sldNum" sz="quarter" idx="12"/>
          </p:nvPr>
        </p:nvSpPr>
        <p:spPr/>
        <p:txBody>
          <a:bodyPr/>
          <a:lstStyle/>
          <a:p>
            <a:fld id="{D7AC5DDE-13B9-4EB4-9B10-D68B651C0085}" type="slidenum">
              <a:rPr lang="en-AU" smtClean="0"/>
              <a:t>‹#›</a:t>
            </a:fld>
            <a:endParaRPr lang="en-AU"/>
          </a:p>
        </p:txBody>
      </p:sp>
    </p:spTree>
    <p:extLst>
      <p:ext uri="{BB962C8B-B14F-4D97-AF65-F5344CB8AC3E}">
        <p14:creationId xmlns:p14="http://schemas.microsoft.com/office/powerpoint/2010/main" val="641698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6C4E9-A22F-9F82-4806-7D4AEC8CDF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A2FB98E3-519F-D442-4763-66350BA14D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8624E8A9-8AA6-C170-4CD8-600BA2249E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A8ACF6-4EAF-AF8B-9B3B-69A0D0B5DB01}"/>
              </a:ext>
            </a:extLst>
          </p:cNvPr>
          <p:cNvSpPr>
            <a:spLocks noGrp="1"/>
          </p:cNvSpPr>
          <p:nvPr>
            <p:ph type="dt" sz="half" idx="10"/>
          </p:nvPr>
        </p:nvSpPr>
        <p:spPr/>
        <p:txBody>
          <a:bodyPr/>
          <a:lstStyle/>
          <a:p>
            <a:fld id="{7A551EC7-67D6-416A-83B6-2ED2B278F313}" type="datetimeFigureOut">
              <a:rPr lang="en-AU" smtClean="0"/>
              <a:t>16/5/2024</a:t>
            </a:fld>
            <a:endParaRPr lang="en-AU"/>
          </a:p>
        </p:txBody>
      </p:sp>
      <p:sp>
        <p:nvSpPr>
          <p:cNvPr id="6" name="Footer Placeholder 5">
            <a:extLst>
              <a:ext uri="{FF2B5EF4-FFF2-40B4-BE49-F238E27FC236}">
                <a16:creationId xmlns:a16="http://schemas.microsoft.com/office/drawing/2014/main" id="{84ABD373-4383-DA41-160C-B459AFE44D84}"/>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822469E3-F0A2-6B27-A9E1-C30C6330CA14}"/>
              </a:ext>
            </a:extLst>
          </p:cNvPr>
          <p:cNvSpPr>
            <a:spLocks noGrp="1"/>
          </p:cNvSpPr>
          <p:nvPr>
            <p:ph type="sldNum" sz="quarter" idx="12"/>
          </p:nvPr>
        </p:nvSpPr>
        <p:spPr/>
        <p:txBody>
          <a:bodyPr/>
          <a:lstStyle/>
          <a:p>
            <a:fld id="{D7AC5DDE-13B9-4EB4-9B10-D68B651C0085}" type="slidenum">
              <a:rPr lang="en-AU" smtClean="0"/>
              <a:t>‹#›</a:t>
            </a:fld>
            <a:endParaRPr lang="en-AU"/>
          </a:p>
        </p:txBody>
      </p:sp>
    </p:spTree>
    <p:extLst>
      <p:ext uri="{BB962C8B-B14F-4D97-AF65-F5344CB8AC3E}">
        <p14:creationId xmlns:p14="http://schemas.microsoft.com/office/powerpoint/2010/main" val="1446036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E6C2F-A4F0-EDEE-01AC-00415D8002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0BD88E08-C391-8395-90C6-7F0E3574BA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0D04DEBE-B102-CA38-6156-8F3702D201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E37254-E863-2D8F-363E-A94B90A911C0}"/>
              </a:ext>
            </a:extLst>
          </p:cNvPr>
          <p:cNvSpPr>
            <a:spLocks noGrp="1"/>
          </p:cNvSpPr>
          <p:nvPr>
            <p:ph type="dt" sz="half" idx="10"/>
          </p:nvPr>
        </p:nvSpPr>
        <p:spPr/>
        <p:txBody>
          <a:bodyPr/>
          <a:lstStyle/>
          <a:p>
            <a:fld id="{7A551EC7-67D6-416A-83B6-2ED2B278F313}" type="datetimeFigureOut">
              <a:rPr lang="en-AU" smtClean="0"/>
              <a:t>16/5/2024</a:t>
            </a:fld>
            <a:endParaRPr lang="en-AU"/>
          </a:p>
        </p:txBody>
      </p:sp>
      <p:sp>
        <p:nvSpPr>
          <p:cNvPr id="6" name="Footer Placeholder 5">
            <a:extLst>
              <a:ext uri="{FF2B5EF4-FFF2-40B4-BE49-F238E27FC236}">
                <a16:creationId xmlns:a16="http://schemas.microsoft.com/office/drawing/2014/main" id="{5F15D3B1-1371-6754-7636-72684B70C0B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63B685D2-1FD1-7255-1BD5-412FF96529CE}"/>
              </a:ext>
            </a:extLst>
          </p:cNvPr>
          <p:cNvSpPr>
            <a:spLocks noGrp="1"/>
          </p:cNvSpPr>
          <p:nvPr>
            <p:ph type="sldNum" sz="quarter" idx="12"/>
          </p:nvPr>
        </p:nvSpPr>
        <p:spPr/>
        <p:txBody>
          <a:bodyPr/>
          <a:lstStyle/>
          <a:p>
            <a:fld id="{D7AC5DDE-13B9-4EB4-9B10-D68B651C0085}" type="slidenum">
              <a:rPr lang="en-AU" smtClean="0"/>
              <a:t>‹#›</a:t>
            </a:fld>
            <a:endParaRPr lang="en-AU"/>
          </a:p>
        </p:txBody>
      </p:sp>
    </p:spTree>
    <p:extLst>
      <p:ext uri="{BB962C8B-B14F-4D97-AF65-F5344CB8AC3E}">
        <p14:creationId xmlns:p14="http://schemas.microsoft.com/office/powerpoint/2010/main" val="2557907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E8BF4-1376-BEB2-1CA9-292A75D9026A}"/>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06C3BF54-8354-B351-29A8-4BD00ABB7F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D4F3BC43-F079-4377-B439-BC82FED30B64}"/>
              </a:ext>
            </a:extLst>
          </p:cNvPr>
          <p:cNvSpPr>
            <a:spLocks noGrp="1"/>
          </p:cNvSpPr>
          <p:nvPr>
            <p:ph type="dt" sz="half" idx="10"/>
          </p:nvPr>
        </p:nvSpPr>
        <p:spPr/>
        <p:txBody>
          <a:bodyPr/>
          <a:lstStyle/>
          <a:p>
            <a:fld id="{7A551EC7-67D6-416A-83B6-2ED2B278F313}" type="datetimeFigureOut">
              <a:rPr lang="en-AU" smtClean="0"/>
              <a:t>16/5/2024</a:t>
            </a:fld>
            <a:endParaRPr lang="en-AU"/>
          </a:p>
        </p:txBody>
      </p:sp>
      <p:sp>
        <p:nvSpPr>
          <p:cNvPr id="5" name="Footer Placeholder 4">
            <a:extLst>
              <a:ext uri="{FF2B5EF4-FFF2-40B4-BE49-F238E27FC236}">
                <a16:creationId xmlns:a16="http://schemas.microsoft.com/office/drawing/2014/main" id="{E8713B80-BECA-9F40-E90C-9B708ABA8DA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833AAB96-5927-6F61-84F1-9E08065E709E}"/>
              </a:ext>
            </a:extLst>
          </p:cNvPr>
          <p:cNvSpPr>
            <a:spLocks noGrp="1"/>
          </p:cNvSpPr>
          <p:nvPr>
            <p:ph type="sldNum" sz="quarter" idx="12"/>
          </p:nvPr>
        </p:nvSpPr>
        <p:spPr/>
        <p:txBody>
          <a:bodyPr/>
          <a:lstStyle/>
          <a:p>
            <a:fld id="{D7AC5DDE-13B9-4EB4-9B10-D68B651C0085}" type="slidenum">
              <a:rPr lang="en-AU" smtClean="0"/>
              <a:t>‹#›</a:t>
            </a:fld>
            <a:endParaRPr lang="en-AU"/>
          </a:p>
        </p:txBody>
      </p:sp>
    </p:spTree>
    <p:extLst>
      <p:ext uri="{BB962C8B-B14F-4D97-AF65-F5344CB8AC3E}">
        <p14:creationId xmlns:p14="http://schemas.microsoft.com/office/powerpoint/2010/main" val="208558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D8278A-B582-0711-7953-B0BB8B5D627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BB8C0791-02A3-BA16-741E-E0C2DF0C2C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3B86D09-4B6B-F28E-65AC-1984E51496EA}"/>
              </a:ext>
            </a:extLst>
          </p:cNvPr>
          <p:cNvSpPr>
            <a:spLocks noGrp="1"/>
          </p:cNvSpPr>
          <p:nvPr>
            <p:ph type="dt" sz="half" idx="10"/>
          </p:nvPr>
        </p:nvSpPr>
        <p:spPr/>
        <p:txBody>
          <a:bodyPr/>
          <a:lstStyle/>
          <a:p>
            <a:fld id="{7A551EC7-67D6-416A-83B6-2ED2B278F313}" type="datetimeFigureOut">
              <a:rPr lang="en-AU" smtClean="0"/>
              <a:t>16/5/2024</a:t>
            </a:fld>
            <a:endParaRPr lang="en-AU"/>
          </a:p>
        </p:txBody>
      </p:sp>
      <p:sp>
        <p:nvSpPr>
          <p:cNvPr id="5" name="Footer Placeholder 4">
            <a:extLst>
              <a:ext uri="{FF2B5EF4-FFF2-40B4-BE49-F238E27FC236}">
                <a16:creationId xmlns:a16="http://schemas.microsoft.com/office/drawing/2014/main" id="{A860605E-0119-5BFD-2BD6-FB071703D47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84C8142-B850-3C9C-C9EA-839B6191B756}"/>
              </a:ext>
            </a:extLst>
          </p:cNvPr>
          <p:cNvSpPr>
            <a:spLocks noGrp="1"/>
          </p:cNvSpPr>
          <p:nvPr>
            <p:ph type="sldNum" sz="quarter" idx="12"/>
          </p:nvPr>
        </p:nvSpPr>
        <p:spPr/>
        <p:txBody>
          <a:bodyPr/>
          <a:lstStyle/>
          <a:p>
            <a:fld id="{D7AC5DDE-13B9-4EB4-9B10-D68B651C0085}" type="slidenum">
              <a:rPr lang="en-AU" smtClean="0"/>
              <a:t>‹#›</a:t>
            </a:fld>
            <a:endParaRPr lang="en-AU"/>
          </a:p>
        </p:txBody>
      </p:sp>
    </p:spTree>
    <p:extLst>
      <p:ext uri="{BB962C8B-B14F-4D97-AF65-F5344CB8AC3E}">
        <p14:creationId xmlns:p14="http://schemas.microsoft.com/office/powerpoint/2010/main" val="2048327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650DC9-2044-0D15-F789-00C933552F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5B54F2A-4ED9-4CA1-E474-D40F310690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2DDA7A0-3DD6-0E68-EAA7-FE5C215304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551EC7-67D6-416A-83B6-2ED2B278F313}" type="datetimeFigureOut">
              <a:rPr lang="en-AU" smtClean="0"/>
              <a:t>16/5/2024</a:t>
            </a:fld>
            <a:endParaRPr lang="en-AU"/>
          </a:p>
        </p:txBody>
      </p:sp>
      <p:sp>
        <p:nvSpPr>
          <p:cNvPr id="5" name="Footer Placeholder 4">
            <a:extLst>
              <a:ext uri="{FF2B5EF4-FFF2-40B4-BE49-F238E27FC236}">
                <a16:creationId xmlns:a16="http://schemas.microsoft.com/office/drawing/2014/main" id="{BDDD45ED-638D-2A98-AAE3-A18CBEB321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E68C8116-914F-D873-A52D-2587DEA118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AC5DDE-13B9-4EB4-9B10-D68B651C0085}" type="slidenum">
              <a:rPr lang="en-AU" smtClean="0"/>
              <a:t>‹#›</a:t>
            </a:fld>
            <a:endParaRPr lang="en-AU"/>
          </a:p>
        </p:txBody>
      </p:sp>
    </p:spTree>
    <p:extLst>
      <p:ext uri="{BB962C8B-B14F-4D97-AF65-F5344CB8AC3E}">
        <p14:creationId xmlns:p14="http://schemas.microsoft.com/office/powerpoint/2010/main" val="36929694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svg"/></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29.sv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1661A-F1FC-1E07-7122-5272E33524CA}"/>
              </a:ext>
            </a:extLst>
          </p:cNvPr>
          <p:cNvSpPr>
            <a:spLocks noGrp="1"/>
          </p:cNvSpPr>
          <p:nvPr>
            <p:ph type="ctrTitle"/>
          </p:nvPr>
        </p:nvSpPr>
        <p:spPr>
          <a:xfrm>
            <a:off x="0" y="217488"/>
            <a:ext cx="9144000" cy="2387600"/>
          </a:xfrm>
        </p:spPr>
        <p:txBody>
          <a:bodyPr>
            <a:normAutofit/>
          </a:bodyPr>
          <a:lstStyle/>
          <a:p>
            <a:pPr marL="121920"/>
            <a:r>
              <a:rPr lang="en-US" sz="4400" b="1" dirty="0">
                <a:solidFill>
                  <a:srgbClr val="000000"/>
                </a:solidFill>
                <a:effectLst/>
                <a:latin typeface="Helvetica" panose="020B0604020202020204" pitchFamily="34" charset="0"/>
                <a:ea typeface="Cambria" panose="02040503050406030204" pitchFamily="18" charset="0"/>
                <a:cs typeface="Times New Roman" panose="02020603050405020304" pitchFamily="18" charset="0"/>
              </a:rPr>
              <a:t>SISSPAR009</a:t>
            </a:r>
            <a:br>
              <a:rPr lang="en-AU" sz="4400" dirty="0">
                <a:solidFill>
                  <a:srgbClr val="002060"/>
                </a:solidFill>
                <a:effectLst/>
                <a:latin typeface="Arial Black" panose="020B0A04020102020204" pitchFamily="34" charset="0"/>
                <a:ea typeface="Cambria" panose="02040503050406030204" pitchFamily="18" charset="0"/>
                <a:cs typeface="Times New Roman" panose="02020603050405020304" pitchFamily="18" charset="0"/>
              </a:rPr>
            </a:br>
            <a:r>
              <a:rPr lang="en-AU" sz="4400"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Participate in conditioning for sport </a:t>
            </a:r>
            <a:endParaRPr lang="en-AU" sz="4400" dirty="0"/>
          </a:p>
        </p:txBody>
      </p:sp>
      <p:sp>
        <p:nvSpPr>
          <p:cNvPr id="3" name="Subtitle 2">
            <a:extLst>
              <a:ext uri="{FF2B5EF4-FFF2-40B4-BE49-F238E27FC236}">
                <a16:creationId xmlns:a16="http://schemas.microsoft.com/office/drawing/2014/main" id="{7EA92958-8227-30E9-0FBC-E168E4F3F8EC}"/>
              </a:ext>
            </a:extLst>
          </p:cNvPr>
          <p:cNvSpPr>
            <a:spLocks noGrp="1"/>
          </p:cNvSpPr>
          <p:nvPr>
            <p:ph type="subTitle" idx="1"/>
          </p:nvPr>
        </p:nvSpPr>
        <p:spPr>
          <a:xfrm>
            <a:off x="371475" y="3078163"/>
            <a:ext cx="6981825" cy="1655762"/>
          </a:xfrm>
        </p:spPr>
        <p:txBody>
          <a:bodyPr/>
          <a:lstStyle/>
          <a:p>
            <a:r>
              <a:rPr lang="en-AU" sz="1800" b="1" dirty="0">
                <a:effectLst/>
                <a:latin typeface="Helvetica" panose="020B0604020202020204" pitchFamily="34" charset="0"/>
                <a:ea typeface="Cambria" panose="02040503050406030204" pitchFamily="18" charset="0"/>
                <a:cs typeface="Times New Roman" panose="02020603050405020304" pitchFamily="18" charset="0"/>
              </a:rPr>
              <a:t>Through this unit you will develop the skills and knowledge required to participate in strength and conditioning to physically prepare for competition in a specific sport. </a:t>
            </a:r>
            <a:endParaRPr lang="en-AU" sz="1800" dirty="0">
              <a:effectLst/>
              <a:latin typeface="Cambria" panose="02040503050406030204" pitchFamily="18" charset="0"/>
              <a:ea typeface="Cambria" panose="02040503050406030204" pitchFamily="18" charset="0"/>
              <a:cs typeface="Times New Roman" panose="02020603050405020304" pitchFamily="18" charset="0"/>
            </a:endParaRPr>
          </a:p>
          <a:p>
            <a:endParaRPr lang="en-AU" dirty="0"/>
          </a:p>
        </p:txBody>
      </p:sp>
      <p:sp>
        <p:nvSpPr>
          <p:cNvPr id="4" name="Title 1">
            <a:extLst>
              <a:ext uri="{FF2B5EF4-FFF2-40B4-BE49-F238E27FC236}">
                <a16:creationId xmlns:a16="http://schemas.microsoft.com/office/drawing/2014/main" id="{35441C0B-B9F9-64B0-4131-F349667E2323}"/>
              </a:ext>
            </a:extLst>
          </p:cNvPr>
          <p:cNvSpPr txBox="1">
            <a:spLocks/>
          </p:cNvSpPr>
          <p:nvPr/>
        </p:nvSpPr>
        <p:spPr>
          <a:xfrm>
            <a:off x="-405161" y="3715254"/>
            <a:ext cx="914400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1920"/>
            <a:r>
              <a:rPr lang="en-AU" sz="4400" b="1" dirty="0">
                <a:solidFill>
                  <a:srgbClr val="000000"/>
                </a:solidFill>
                <a:latin typeface="Helvetica" panose="020B0604020202020204" pitchFamily="34" charset="0"/>
                <a:ea typeface="Cambria" panose="02040503050406030204" pitchFamily="18" charset="0"/>
                <a:cs typeface="Times New Roman" panose="02020603050405020304" pitchFamily="18" charset="0"/>
              </a:rPr>
              <a:t>Part 1</a:t>
            </a:r>
            <a:endParaRPr lang="en-AU" sz="4400" dirty="0"/>
          </a:p>
        </p:txBody>
      </p:sp>
    </p:spTree>
    <p:extLst>
      <p:ext uri="{BB962C8B-B14F-4D97-AF65-F5344CB8AC3E}">
        <p14:creationId xmlns:p14="http://schemas.microsoft.com/office/powerpoint/2010/main" val="1841069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40F8C"/>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51A6409-9CD9-B377-37E6-BBF30A0377E4}"/>
              </a:ext>
            </a:extLst>
          </p:cNvPr>
          <p:cNvPicPr>
            <a:picLocks noChangeAspect="1"/>
          </p:cNvPicPr>
          <p:nvPr/>
        </p:nvPicPr>
        <p:blipFill>
          <a:blip r:embed="rId2"/>
          <a:stretch>
            <a:fillRect/>
          </a:stretch>
        </p:blipFill>
        <p:spPr>
          <a:xfrm>
            <a:off x="1862626" y="1264952"/>
            <a:ext cx="8466747" cy="4328096"/>
          </a:xfrm>
          <a:prstGeom prst="rect">
            <a:avLst/>
          </a:prstGeom>
        </p:spPr>
      </p:pic>
      <p:sp>
        <p:nvSpPr>
          <p:cNvPr id="2" name="Title 1">
            <a:extLst>
              <a:ext uri="{FF2B5EF4-FFF2-40B4-BE49-F238E27FC236}">
                <a16:creationId xmlns:a16="http://schemas.microsoft.com/office/drawing/2014/main" id="{4AE93A0B-6839-E79D-4009-D2479AE514F5}"/>
              </a:ext>
            </a:extLst>
          </p:cNvPr>
          <p:cNvSpPr>
            <a:spLocks noGrp="1"/>
          </p:cNvSpPr>
          <p:nvPr>
            <p:ph type="title"/>
          </p:nvPr>
        </p:nvSpPr>
        <p:spPr>
          <a:xfrm>
            <a:off x="2124075" y="219725"/>
            <a:ext cx="8848725" cy="1325563"/>
          </a:xfrm>
        </p:spPr>
        <p:txBody>
          <a:bodyPr/>
          <a:lstStyle/>
          <a:p>
            <a:r>
              <a:rPr lang="en-GB" dirty="0"/>
              <a:t>Participate in conditioning for spot</a:t>
            </a:r>
            <a:endParaRPr lang="en-AU" dirty="0"/>
          </a:p>
        </p:txBody>
      </p:sp>
      <p:sp>
        <p:nvSpPr>
          <p:cNvPr id="3" name="Content Placeholder 2">
            <a:extLst>
              <a:ext uri="{FF2B5EF4-FFF2-40B4-BE49-F238E27FC236}">
                <a16:creationId xmlns:a16="http://schemas.microsoft.com/office/drawing/2014/main" id="{1842FEA2-76C9-68AF-90F8-4E8C7ECF7A02}"/>
              </a:ext>
            </a:extLst>
          </p:cNvPr>
          <p:cNvSpPr>
            <a:spLocks noGrp="1"/>
          </p:cNvSpPr>
          <p:nvPr>
            <p:ph idx="1"/>
          </p:nvPr>
        </p:nvSpPr>
        <p:spPr>
          <a:solidFill>
            <a:schemeClr val="bg1">
              <a:alpha val="60000"/>
            </a:schemeClr>
          </a:solidFill>
        </p:spPr>
        <p:txBody>
          <a:bodyPr/>
          <a:lstStyle/>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Conditioning is an essential aspect of sports training that focuses on improving an athlete's fitness, stamina, and overall performance. It involves a combination of exercises and activities tailored to enhance various physical attributes like strength, speed, power, endurance, agility, and flexibility</a:t>
            </a:r>
          </a:p>
          <a:p>
            <a:pPr marL="0" indent="0">
              <a:buNone/>
            </a:pPr>
            <a:endParaRPr lang="en-AU" sz="1800" dirty="0">
              <a:latin typeface="Helvetica" panose="020B0604020202020204" pitchFamily="34"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By regularly participating in conditioning for sport, athletes can improve their muscular strength, power, cardiovascular fitness, agility, and flexibility, leading to enhanced performance. </a:t>
            </a:r>
          </a:p>
          <a:p>
            <a:pPr marL="0" indent="0">
              <a:buNone/>
            </a:pPr>
            <a:endParaRPr lang="en-AU" sz="1800" dirty="0">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Sports conditioning is essential to any sport, regardless of the one you play.</a:t>
            </a:r>
          </a:p>
          <a:p>
            <a:pPr marL="0" indent="0">
              <a:buNone/>
            </a:pPr>
            <a:endParaRPr lang="en-AU" sz="1800" dirty="0">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endParaRPr lang="en-AU" sz="1800" dirty="0">
              <a:effectLst/>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Throughout this chapter we will cover every aspect of sport-specific conditioning, from organisational policies and procedures, to various forms of strength and conditioning techniques, to the body's energy systems and muscle groups. </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p:txBody>
      </p:sp>
    </p:spTree>
    <p:extLst>
      <p:ext uri="{BB962C8B-B14F-4D97-AF65-F5344CB8AC3E}">
        <p14:creationId xmlns:p14="http://schemas.microsoft.com/office/powerpoint/2010/main" val="1541015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erson stepping on blue stairs">
            <a:extLst>
              <a:ext uri="{FF2B5EF4-FFF2-40B4-BE49-F238E27FC236}">
                <a16:creationId xmlns:a16="http://schemas.microsoft.com/office/drawing/2014/main" id="{85D84CE3-02B5-855A-685A-2FD2E3E6B2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0281859"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68F3F8B-7865-2F20-8856-344C27897009}"/>
              </a:ext>
            </a:extLst>
          </p:cNvPr>
          <p:cNvSpPr>
            <a:spLocks noGrp="1"/>
          </p:cNvSpPr>
          <p:nvPr>
            <p:ph idx="1"/>
          </p:nvPr>
        </p:nvSpPr>
        <p:spPr>
          <a:solidFill>
            <a:schemeClr val="bg1">
              <a:alpha val="66000"/>
            </a:schemeClr>
          </a:solidFill>
        </p:spPr>
        <p:txBody>
          <a:bodyPr/>
          <a:lstStyle/>
          <a:p>
            <a:pPr marL="0" indent="0">
              <a:buNone/>
            </a:pPr>
            <a:r>
              <a:rPr lang="en-AU" sz="1800" dirty="0">
                <a:latin typeface="Helvetica" panose="020B0604020202020204" pitchFamily="34" charset="0"/>
                <a:ea typeface="Times New Roman" panose="02020603050405020304" pitchFamily="18" charset="0"/>
                <a:cs typeface="Times New Roman" panose="02020603050405020304" pitchFamily="18" charset="0"/>
              </a:rPr>
              <a:t>P</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olicies and procedures provide guidelines, rules, and standards that help maintain a structured and supportive environment for athletes, participants, and coaches,</a:t>
            </a:r>
          </a:p>
          <a:p>
            <a:pPr marL="0" indent="0">
              <a:buNone/>
            </a:pPr>
            <a:endParaRPr lang="en-AU" sz="1800" dirty="0">
              <a:latin typeface="Helvetica" panose="020B0604020202020204" pitchFamily="34" charset="0"/>
              <a:cs typeface="Times New Roman" panose="02020603050405020304" pitchFamily="18" charset="0"/>
            </a:endParaRPr>
          </a:p>
          <a:p>
            <a:pPr marL="0" indent="0">
              <a:buNone/>
            </a:pPr>
            <a:r>
              <a:rPr lang="en-AU" sz="1800" dirty="0">
                <a:latin typeface="Helvetica" panose="020B0604020202020204" pitchFamily="34" charset="0"/>
                <a:cs typeface="Times New Roman" panose="02020603050405020304" pitchFamily="18" charset="0"/>
              </a:rPr>
              <a:t>Some key policies an procedures that are important to consider:</a:t>
            </a:r>
          </a:p>
          <a:p>
            <a:r>
              <a:rPr lang="en-AU" sz="1600" b="1" dirty="0">
                <a:latin typeface="Helvetica" panose="020B0604020202020204" pitchFamily="34" charset="0"/>
                <a:cs typeface="Times New Roman" panose="02020603050405020304" pitchFamily="18" charset="0"/>
              </a:rPr>
              <a:t>Work, health and safety </a:t>
            </a:r>
            <a:r>
              <a:rPr lang="en-AU" sz="1600" dirty="0">
                <a:latin typeface="Helvetica" panose="020B0604020202020204" pitchFamily="34" charset="0"/>
                <a:cs typeface="Times New Roman" panose="02020603050405020304" pitchFamily="18" charset="0"/>
              </a:rPr>
              <a:t>– risk assessments, managing equipment, implementing routines and emergency protocols</a:t>
            </a:r>
          </a:p>
          <a:p>
            <a:r>
              <a:rPr lang="en-AU" sz="1600" b="1" dirty="0">
                <a:latin typeface="Helvetica" panose="020B0604020202020204" pitchFamily="34" charset="0"/>
                <a:cs typeface="Times New Roman" panose="02020603050405020304" pitchFamily="18" charset="0"/>
              </a:rPr>
              <a:t>Consent and participation </a:t>
            </a:r>
            <a:r>
              <a:rPr lang="en-AU" sz="1600" dirty="0">
                <a:latin typeface="Helvetica" panose="020B0604020202020204" pitchFamily="34" charset="0"/>
                <a:cs typeface="Times New Roman" panose="02020603050405020304" pitchFamily="18" charset="0"/>
              </a:rPr>
              <a:t>– Making sure players are allowed to play, signed off from parents, guardians and doctors if there require medical clearance.</a:t>
            </a:r>
          </a:p>
          <a:p>
            <a:r>
              <a:rPr lang="en-AU" sz="1600" b="1" dirty="0">
                <a:latin typeface="Helvetica" panose="020B0604020202020204" pitchFamily="34" charset="0"/>
                <a:cs typeface="Times New Roman" panose="02020603050405020304" pitchFamily="18" charset="0"/>
              </a:rPr>
              <a:t>Supervision and coaching </a:t>
            </a:r>
            <a:r>
              <a:rPr lang="en-AU" sz="1600" dirty="0">
                <a:latin typeface="Helvetica" panose="020B0604020202020204" pitchFamily="34" charset="0"/>
                <a:cs typeface="Times New Roman" panose="02020603050405020304" pitchFamily="18" charset="0"/>
              </a:rPr>
              <a:t>– Rules for staff to follow</a:t>
            </a:r>
          </a:p>
          <a:p>
            <a:r>
              <a:rPr lang="en-AU" sz="1600" b="1" dirty="0">
                <a:latin typeface="Helvetica" panose="020B0604020202020204" pitchFamily="34" charset="0"/>
                <a:cs typeface="Times New Roman" panose="02020603050405020304" pitchFamily="18" charset="0"/>
              </a:rPr>
              <a:t>Code of conduct and ethical behaviour </a:t>
            </a:r>
            <a:r>
              <a:rPr lang="en-AU" sz="1600" dirty="0">
                <a:latin typeface="Helvetica" panose="020B0604020202020204" pitchFamily="34" charset="0"/>
                <a:cs typeface="Times New Roman" panose="02020603050405020304" pitchFamily="18" charset="0"/>
              </a:rPr>
              <a:t>– Rules regarding appropriate behaviour</a:t>
            </a:r>
          </a:p>
          <a:p>
            <a:r>
              <a:rPr lang="en-AU" sz="1600" b="1" dirty="0">
                <a:latin typeface="Helvetica" panose="020B0604020202020204" pitchFamily="34" charset="0"/>
                <a:cs typeface="Times New Roman" panose="02020603050405020304" pitchFamily="18" charset="0"/>
              </a:rPr>
              <a:t>Progression and individualisation programs </a:t>
            </a:r>
            <a:r>
              <a:rPr lang="en-AU" sz="1600" dirty="0">
                <a:latin typeface="Helvetica" panose="020B0604020202020204" pitchFamily="34" charset="0"/>
                <a:cs typeface="Times New Roman" panose="02020603050405020304" pitchFamily="18" charset="0"/>
              </a:rPr>
              <a:t>– balancing programs to suit everyone's needs</a:t>
            </a:r>
          </a:p>
          <a:p>
            <a:r>
              <a:rPr lang="en-AU" sz="1600" b="1" dirty="0">
                <a:latin typeface="Helvetica" panose="020B0604020202020204" pitchFamily="34" charset="0"/>
                <a:cs typeface="Times New Roman" panose="02020603050405020304" pitchFamily="18" charset="0"/>
              </a:rPr>
              <a:t>Communication and feedback </a:t>
            </a:r>
            <a:r>
              <a:rPr lang="en-AU" sz="1600" dirty="0">
                <a:latin typeface="Helvetica" panose="020B0604020202020204" pitchFamily="34" charset="0"/>
                <a:cs typeface="Times New Roman" panose="02020603050405020304" pitchFamily="18" charset="0"/>
              </a:rPr>
              <a:t>– Channels available to ensure effective communication</a:t>
            </a:r>
          </a:p>
        </p:txBody>
      </p:sp>
      <p:sp>
        <p:nvSpPr>
          <p:cNvPr id="2" name="Title 1">
            <a:extLst>
              <a:ext uri="{FF2B5EF4-FFF2-40B4-BE49-F238E27FC236}">
                <a16:creationId xmlns:a16="http://schemas.microsoft.com/office/drawing/2014/main" id="{A04CDC1A-D646-7F11-F7CD-92DE5301EF0A}"/>
              </a:ext>
            </a:extLst>
          </p:cNvPr>
          <p:cNvSpPr>
            <a:spLocks noGrp="1"/>
          </p:cNvSpPr>
          <p:nvPr>
            <p:ph type="title"/>
          </p:nvPr>
        </p:nvSpPr>
        <p:spPr>
          <a:solidFill>
            <a:schemeClr val="bg1">
              <a:alpha val="70000"/>
            </a:schemeClr>
          </a:solidFill>
        </p:spPr>
        <p:txBody>
          <a:bodyPr>
            <a:normAutofit/>
          </a:bodyPr>
          <a:lstStyle/>
          <a:p>
            <a:r>
              <a:rPr lang="en-AU" sz="3200" dirty="0">
                <a:effectLst/>
                <a:latin typeface="Helvetica" panose="020B0604020202020204" pitchFamily="34" charset="0"/>
                <a:ea typeface="Times New Roman" panose="02020603050405020304" pitchFamily="18" charset="0"/>
                <a:cs typeface="Times New Roman" panose="02020603050405020304" pitchFamily="18" charset="0"/>
              </a:rPr>
              <a:t>Organisational policies and procedures applicable to participating in conditioning for sport</a:t>
            </a:r>
            <a:endParaRPr lang="en-AU" sz="3200" dirty="0"/>
          </a:p>
        </p:txBody>
      </p:sp>
    </p:spTree>
    <p:extLst>
      <p:ext uri="{BB962C8B-B14F-4D97-AF65-F5344CB8AC3E}">
        <p14:creationId xmlns:p14="http://schemas.microsoft.com/office/powerpoint/2010/main" val="2448653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2A76179-0E02-1902-1EAE-28D7EBA858FE}"/>
              </a:ext>
            </a:extLst>
          </p:cNvPr>
          <p:cNvPicPr>
            <a:picLocks noChangeAspect="1"/>
          </p:cNvPicPr>
          <p:nvPr/>
        </p:nvPicPr>
        <p:blipFill>
          <a:blip r:embed="rId2"/>
          <a:stretch>
            <a:fillRect/>
          </a:stretch>
        </p:blipFill>
        <p:spPr>
          <a:xfrm>
            <a:off x="1905000" y="0"/>
            <a:ext cx="10287000" cy="6858000"/>
          </a:xfrm>
          <a:prstGeom prst="rect">
            <a:avLst/>
          </a:prstGeom>
        </p:spPr>
      </p:pic>
      <p:sp>
        <p:nvSpPr>
          <p:cNvPr id="2" name="Title 1">
            <a:extLst>
              <a:ext uri="{FF2B5EF4-FFF2-40B4-BE49-F238E27FC236}">
                <a16:creationId xmlns:a16="http://schemas.microsoft.com/office/drawing/2014/main" id="{977F6734-218A-EF2A-771B-F8559ADD395E}"/>
              </a:ext>
            </a:extLst>
          </p:cNvPr>
          <p:cNvSpPr>
            <a:spLocks noGrp="1"/>
          </p:cNvSpPr>
          <p:nvPr>
            <p:ph type="title"/>
          </p:nvPr>
        </p:nvSpPr>
        <p:spPr>
          <a:solidFill>
            <a:schemeClr val="bg1">
              <a:lumMod val="95000"/>
              <a:alpha val="70000"/>
            </a:schemeClr>
          </a:solidFill>
        </p:spPr>
        <p:txBody>
          <a:bodyPr/>
          <a:lstStyle/>
          <a:p>
            <a:r>
              <a:rPr lang="en-AU" sz="3600" dirty="0">
                <a:effectLst/>
                <a:latin typeface="Helvetica" panose="020B0604020202020204" pitchFamily="34" charset="0"/>
                <a:ea typeface="Times New Roman" panose="02020603050405020304" pitchFamily="18" charset="0"/>
                <a:cs typeface="Times New Roman" panose="02020603050405020304" pitchFamily="18" charset="0"/>
              </a:rPr>
              <a:t>Basic anatomy and physiology</a:t>
            </a:r>
            <a:br>
              <a:rPr lang="en-AU" sz="1800" dirty="0">
                <a:effectLst/>
                <a:latin typeface="Times New Roman" panose="02020603050405020304" pitchFamily="18" charset="0"/>
                <a:ea typeface="Times New Roman" panose="02020603050405020304" pitchFamily="18" charset="0"/>
              </a:rPr>
            </a:br>
            <a:endParaRPr lang="en-AU" b="1" dirty="0"/>
          </a:p>
        </p:txBody>
      </p:sp>
      <p:sp>
        <p:nvSpPr>
          <p:cNvPr id="3" name="Content Placeholder 2">
            <a:extLst>
              <a:ext uri="{FF2B5EF4-FFF2-40B4-BE49-F238E27FC236}">
                <a16:creationId xmlns:a16="http://schemas.microsoft.com/office/drawing/2014/main" id="{A06ED043-83B5-C1BF-9C92-6544E6A98FBA}"/>
              </a:ext>
            </a:extLst>
          </p:cNvPr>
          <p:cNvSpPr>
            <a:spLocks noGrp="1"/>
          </p:cNvSpPr>
          <p:nvPr>
            <p:ph idx="1"/>
          </p:nvPr>
        </p:nvSpPr>
        <p:spPr>
          <a:xfrm>
            <a:off x="838200" y="2016542"/>
            <a:ext cx="10515600" cy="4841458"/>
          </a:xfrm>
          <a:solidFill>
            <a:schemeClr val="bg1">
              <a:alpha val="70000"/>
            </a:schemeClr>
          </a:solidFill>
        </p:spPr>
        <p:txBody>
          <a:bodyPr/>
          <a:lstStyle/>
          <a:p>
            <a:pPr marL="0" indent="0">
              <a:buNone/>
            </a:pPr>
            <a:r>
              <a:rPr lang="en-AU" sz="1800" b="1" dirty="0">
                <a:effectLst/>
                <a:latin typeface="Helvetica" panose="020B0604020202020204" pitchFamily="34" charset="0"/>
                <a:ea typeface="Times New Roman" panose="02020603050405020304" pitchFamily="18" charset="0"/>
                <a:cs typeface="Times New Roman" panose="02020603050405020304" pitchFamily="18" charset="0"/>
              </a:rPr>
              <a:t>Anatomical terminology </a:t>
            </a: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When we move, our body uses different muscles and bones to work together. These movements have specific names, not just simple descriptions like "lifting the arm." </a:t>
            </a: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To understand these movements better, it's important to know the body positions and motions listed below.</a:t>
            </a:r>
            <a:endParaRPr lang="en-AU" sz="1800" b="1" dirty="0">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endParaRPr lang="en-AU" sz="1800" b="1" dirty="0">
              <a:effectLst/>
              <a:latin typeface="Helvetica" panose="020B0604020202020204" pitchFamily="34" charset="0"/>
              <a:ea typeface="Times New Roman" panose="02020603050405020304" pitchFamily="18" charset="0"/>
              <a:cs typeface="Times New Roman" panose="02020603050405020304" pitchFamily="18" charset="0"/>
            </a:endParaRPr>
          </a:p>
          <a:p>
            <a:pPr marL="0" indent="0" algn="just">
              <a:buNone/>
            </a:pPr>
            <a:endParaRPr lang="en-AU" sz="1800" dirty="0">
              <a:effectLst/>
              <a:latin typeface="Times New Roman" panose="02020603050405020304" pitchFamily="18" charset="0"/>
              <a:ea typeface="Times New Roman" panose="02020603050405020304" pitchFamily="18" charset="0"/>
            </a:endParaRPr>
          </a:p>
          <a:p>
            <a:pPr marL="0" indent="0" algn="just">
              <a:buNone/>
            </a:pPr>
            <a:r>
              <a:rPr lang="en-AU" sz="1800" b="1" dirty="0">
                <a:effectLst/>
                <a:latin typeface="Helvetica" panose="020B0604020202020204" pitchFamily="34" charset="0"/>
                <a:ea typeface="Times New Roman" panose="02020603050405020304" pitchFamily="18" charset="0"/>
                <a:cs typeface="Times New Roman" panose="02020603050405020304" pitchFamily="18" charset="0"/>
              </a:rPr>
              <a:t>Why do we need to know?</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 </a:t>
            </a:r>
            <a:endParaRPr lang="en-AU" sz="1800" dirty="0">
              <a:effectLst/>
              <a:latin typeface="Times New Roman" panose="02020603050405020304" pitchFamily="18" charset="0"/>
              <a:ea typeface="Times New Roman" panose="02020603050405020304" pitchFamily="18" charset="0"/>
            </a:endParaRP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These motions are essential terms in the fitness field, helping us communicate with strength and conditioning specialists and colleagues about program stages like warm-ups and cool-downs. </a:t>
            </a: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They're also useful for explaining concepts like levers, base of support, and centre of gravity when demonstrating particular movements to others.</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30011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D7D3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36824-A002-9F0A-BF9B-787678466041}"/>
              </a:ext>
            </a:extLst>
          </p:cNvPr>
          <p:cNvSpPr>
            <a:spLocks noGrp="1"/>
          </p:cNvSpPr>
          <p:nvPr>
            <p:ph type="title"/>
          </p:nvPr>
        </p:nvSpPr>
        <p:spPr>
          <a:xfrm>
            <a:off x="778042" y="76367"/>
            <a:ext cx="10556708" cy="1333333"/>
          </a:xfrm>
          <a:noFill/>
        </p:spPr>
        <p:txBody>
          <a:bodyPr/>
          <a:lstStyle/>
          <a:p>
            <a:r>
              <a:rPr lang="en-GB" dirty="0"/>
              <a:t>Key terminology</a:t>
            </a:r>
            <a:endParaRPr lang="en-AU" dirty="0"/>
          </a:p>
        </p:txBody>
      </p:sp>
      <p:pic>
        <p:nvPicPr>
          <p:cNvPr id="4" name="Picture 3">
            <a:extLst>
              <a:ext uri="{FF2B5EF4-FFF2-40B4-BE49-F238E27FC236}">
                <a16:creationId xmlns:a16="http://schemas.microsoft.com/office/drawing/2014/main" id="{215192C1-A835-077C-2E61-AEA4E5EBD36C}"/>
              </a:ext>
            </a:extLst>
          </p:cNvPr>
          <p:cNvPicPr>
            <a:picLocks noChangeAspect="1"/>
          </p:cNvPicPr>
          <p:nvPr/>
        </p:nvPicPr>
        <p:blipFill>
          <a:blip r:embed="rId2">
            <a:grayscl/>
          </a:blip>
          <a:stretch>
            <a:fillRect/>
          </a:stretch>
        </p:blipFill>
        <p:spPr>
          <a:xfrm>
            <a:off x="527406" y="1281764"/>
            <a:ext cx="4447184" cy="5211111"/>
          </a:xfrm>
          <a:prstGeom prst="rect">
            <a:avLst/>
          </a:prstGeom>
        </p:spPr>
      </p:pic>
      <p:pic>
        <p:nvPicPr>
          <p:cNvPr id="5" name="Picture 4">
            <a:extLst>
              <a:ext uri="{FF2B5EF4-FFF2-40B4-BE49-F238E27FC236}">
                <a16:creationId xmlns:a16="http://schemas.microsoft.com/office/drawing/2014/main" id="{0FF0CF6B-2293-4010-14B8-62FB4629C23D}"/>
              </a:ext>
            </a:extLst>
          </p:cNvPr>
          <p:cNvPicPr>
            <a:picLocks noChangeAspect="1"/>
          </p:cNvPicPr>
          <p:nvPr/>
        </p:nvPicPr>
        <p:blipFill>
          <a:blip r:embed="rId3"/>
          <a:stretch>
            <a:fillRect/>
          </a:stretch>
        </p:blipFill>
        <p:spPr>
          <a:xfrm>
            <a:off x="5178129" y="1690688"/>
            <a:ext cx="6624828" cy="4344924"/>
          </a:xfrm>
          <a:prstGeom prst="rect">
            <a:avLst/>
          </a:prstGeom>
        </p:spPr>
      </p:pic>
    </p:spTree>
    <p:extLst>
      <p:ext uri="{BB962C8B-B14F-4D97-AF65-F5344CB8AC3E}">
        <p14:creationId xmlns:p14="http://schemas.microsoft.com/office/powerpoint/2010/main" val="416420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2DCD1-52D1-5A78-BEBB-F5334D1B1869}"/>
              </a:ext>
            </a:extLst>
          </p:cNvPr>
          <p:cNvSpPr>
            <a:spLocks noGrp="1"/>
          </p:cNvSpPr>
          <p:nvPr>
            <p:ph type="title"/>
          </p:nvPr>
        </p:nvSpPr>
        <p:spPr/>
        <p:txBody>
          <a:bodyPr/>
          <a:lstStyle/>
          <a:p>
            <a:r>
              <a:rPr lang="en-GB" dirty="0">
                <a:solidFill>
                  <a:schemeClr val="bg1"/>
                </a:solidFill>
              </a:rPr>
              <a:t>Skeletal System</a:t>
            </a:r>
            <a:endParaRPr lang="en-AU" dirty="0">
              <a:solidFill>
                <a:schemeClr val="bg1"/>
              </a:solidFill>
            </a:endParaRPr>
          </a:p>
        </p:txBody>
      </p:sp>
      <p:sp>
        <p:nvSpPr>
          <p:cNvPr id="3" name="Content Placeholder 2">
            <a:extLst>
              <a:ext uri="{FF2B5EF4-FFF2-40B4-BE49-F238E27FC236}">
                <a16:creationId xmlns:a16="http://schemas.microsoft.com/office/drawing/2014/main" id="{18269C35-99F9-4444-B2E1-616BE5969FD6}"/>
              </a:ext>
            </a:extLst>
          </p:cNvPr>
          <p:cNvSpPr>
            <a:spLocks noGrp="1"/>
          </p:cNvSpPr>
          <p:nvPr>
            <p:ph idx="1"/>
          </p:nvPr>
        </p:nvSpPr>
        <p:spPr>
          <a:solidFill>
            <a:schemeClr val="tx1">
              <a:alpha val="20000"/>
            </a:schemeClr>
          </a:solidFill>
        </p:spPr>
        <p:txBody>
          <a:bodyPr/>
          <a:lstStyle/>
          <a:p>
            <a:pPr marL="0" indent="0">
              <a:buNone/>
            </a:pPr>
            <a:r>
              <a:rPr lang="en-GB" dirty="0">
                <a:solidFill>
                  <a:schemeClr val="bg1"/>
                </a:solidFill>
              </a:rPr>
              <a:t>Our body’s framework – </a:t>
            </a:r>
            <a:r>
              <a:rPr lang="en-AU" sz="18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long bones like in our arms and legs, flat bones like in our skull, and short bones like in our wrists and ankles.</a:t>
            </a:r>
          </a:p>
          <a:p>
            <a:pPr marL="0" indent="0">
              <a:buNone/>
            </a:pPr>
            <a:r>
              <a:rPr lang="en-AU" sz="18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Our bones connect at joints, allowing us to move. </a:t>
            </a:r>
          </a:p>
          <a:p>
            <a:pPr marL="0" indent="0">
              <a:buNone/>
            </a:pPr>
            <a:endParaRPr lang="en-AU" sz="18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There are different types of joints - hinge joints like our elbows and knees that move in one direction, ball-and-socket joints like our shoulders and hips that move in many directions, and pivot joints like in our neck that let us turn our head. </a:t>
            </a:r>
          </a:p>
          <a:p>
            <a:pPr marL="0" indent="0">
              <a:buNone/>
            </a:pPr>
            <a:endParaRPr lang="en-AU" sz="1800" dirty="0">
              <a:solidFill>
                <a:schemeClr val="bg1"/>
              </a:solidFill>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Our skeletal system protects our organs, helps us move, and gives our body its shape.</a:t>
            </a:r>
            <a:endParaRPr lang="en-AU" sz="1800" dirty="0">
              <a:solidFill>
                <a:schemeClr val="bg1"/>
              </a:solidFill>
              <a:effectLst/>
              <a:latin typeface="Times New Roman" panose="02020603050405020304" pitchFamily="18" charset="0"/>
              <a:ea typeface="Times New Roman" panose="02020603050405020304" pitchFamily="18" charset="0"/>
            </a:endParaRPr>
          </a:p>
          <a:p>
            <a:pPr marL="0" indent="0">
              <a:buNone/>
            </a:pPr>
            <a:endParaRPr lang="en-AU" dirty="0"/>
          </a:p>
        </p:txBody>
      </p:sp>
    </p:spTree>
    <p:extLst>
      <p:ext uri="{BB962C8B-B14F-4D97-AF65-F5344CB8AC3E}">
        <p14:creationId xmlns:p14="http://schemas.microsoft.com/office/powerpoint/2010/main" val="3282764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142A5-A34F-F7D3-0655-F885B2C4EBF9}"/>
              </a:ext>
            </a:extLst>
          </p:cNvPr>
          <p:cNvSpPr>
            <a:spLocks noGrp="1"/>
          </p:cNvSpPr>
          <p:nvPr>
            <p:ph type="title"/>
          </p:nvPr>
        </p:nvSpPr>
        <p:spPr/>
        <p:txBody>
          <a:bodyPr/>
          <a:lstStyle/>
          <a:p>
            <a:r>
              <a:rPr lang="en-GB" dirty="0">
                <a:solidFill>
                  <a:schemeClr val="bg1"/>
                </a:solidFill>
              </a:rPr>
              <a:t>Types of Bones</a:t>
            </a:r>
            <a:endParaRPr lang="en-AU" dirty="0">
              <a:solidFill>
                <a:schemeClr val="bg1"/>
              </a:solidFill>
            </a:endParaRPr>
          </a:p>
        </p:txBody>
      </p:sp>
      <p:pic>
        <p:nvPicPr>
          <p:cNvPr id="8" name="Picture 7">
            <a:extLst>
              <a:ext uri="{FF2B5EF4-FFF2-40B4-BE49-F238E27FC236}">
                <a16:creationId xmlns:a16="http://schemas.microsoft.com/office/drawing/2014/main" id="{34CC64CB-6BB8-02B5-37C9-5C72D2DFB9C6}"/>
              </a:ext>
            </a:extLst>
          </p:cNvPr>
          <p:cNvPicPr>
            <a:picLocks noChangeAspect="1"/>
          </p:cNvPicPr>
          <p:nvPr/>
        </p:nvPicPr>
        <p:blipFill>
          <a:blip r:embed="rId2"/>
          <a:stretch>
            <a:fillRect/>
          </a:stretch>
        </p:blipFill>
        <p:spPr>
          <a:xfrm>
            <a:off x="2775204" y="1604963"/>
            <a:ext cx="6641592" cy="4488180"/>
          </a:xfrm>
          <a:prstGeom prst="rect">
            <a:avLst/>
          </a:prstGeom>
          <a:solidFill>
            <a:schemeClr val="bg1"/>
          </a:solidFill>
        </p:spPr>
      </p:pic>
    </p:spTree>
    <p:extLst>
      <p:ext uri="{BB962C8B-B14F-4D97-AF65-F5344CB8AC3E}">
        <p14:creationId xmlns:p14="http://schemas.microsoft.com/office/powerpoint/2010/main" val="3794221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A2584-684E-EF6F-92D9-D04707647A56}"/>
              </a:ext>
            </a:extLst>
          </p:cNvPr>
          <p:cNvSpPr>
            <a:spLocks noGrp="1"/>
          </p:cNvSpPr>
          <p:nvPr>
            <p:ph type="title"/>
          </p:nvPr>
        </p:nvSpPr>
        <p:spPr/>
        <p:txBody>
          <a:bodyPr/>
          <a:lstStyle/>
          <a:p>
            <a:r>
              <a:rPr lang="en-GB" dirty="0">
                <a:solidFill>
                  <a:schemeClr val="bg1"/>
                </a:solidFill>
              </a:rPr>
              <a:t>Joints</a:t>
            </a:r>
            <a:endParaRPr lang="en-AU" dirty="0">
              <a:solidFill>
                <a:schemeClr val="bg1"/>
              </a:solidFill>
            </a:endParaRPr>
          </a:p>
        </p:txBody>
      </p:sp>
      <p:sp>
        <p:nvSpPr>
          <p:cNvPr id="3" name="Content Placeholder 2">
            <a:extLst>
              <a:ext uri="{FF2B5EF4-FFF2-40B4-BE49-F238E27FC236}">
                <a16:creationId xmlns:a16="http://schemas.microsoft.com/office/drawing/2014/main" id="{CA2A1606-7C7A-C573-22D5-56AC01E377CC}"/>
              </a:ext>
            </a:extLst>
          </p:cNvPr>
          <p:cNvSpPr>
            <a:spLocks noGrp="1"/>
          </p:cNvSpPr>
          <p:nvPr>
            <p:ph idx="1"/>
          </p:nvPr>
        </p:nvSpPr>
        <p:spPr>
          <a:xfrm>
            <a:off x="711868" y="1593084"/>
            <a:ext cx="8077200" cy="4351338"/>
          </a:xfrm>
          <a:solidFill>
            <a:schemeClr val="bg1">
              <a:alpha val="70000"/>
            </a:schemeClr>
          </a:solidFill>
        </p:spPr>
        <p:txBody>
          <a:bodyPr>
            <a:normAutofit lnSpcReduction="10000"/>
          </a:bodyPr>
          <a:lstStyle/>
          <a:p>
            <a:pPr marL="0" indent="0" eaLnBrk="0" fontAlgn="base" hangingPunct="0">
              <a:lnSpc>
                <a:spcPct val="100000"/>
              </a:lnSpc>
              <a:spcBef>
                <a:spcPct val="0"/>
              </a:spcBef>
              <a:spcAft>
                <a:spcPct val="0"/>
              </a:spcAft>
              <a:buNone/>
              <a:tabLst>
                <a:tab pos="914400" algn="l"/>
              </a:tabLst>
            </a:pPr>
            <a:r>
              <a:rPr kumimoji="0" lang="en-AU" altLang="en-US" sz="13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Joints are the places where two or more bones meet, allowing movement and flexibility. Different types of joints enable various types of movement:</a:t>
            </a:r>
            <a:endParaRPr kumimoji="0" lang="en-AU" altLang="en-US" sz="1300" b="0" i="0" u="none" strike="noStrike" cap="none" normalizeH="0" baseline="0" dirty="0">
              <a:ln>
                <a:noFill/>
              </a:ln>
              <a:solidFill>
                <a:schemeClr val="tx1"/>
              </a:solidFill>
              <a:effectLst/>
            </a:endParaRPr>
          </a:p>
          <a:p>
            <a:pPr marL="0" lvl="0" indent="0" eaLnBrk="0" fontAlgn="base" hangingPunct="0">
              <a:lnSpc>
                <a:spcPct val="100000"/>
              </a:lnSpc>
              <a:spcBef>
                <a:spcPct val="0"/>
              </a:spcBef>
              <a:spcAft>
                <a:spcPct val="0"/>
              </a:spcAft>
              <a:buNone/>
              <a:tabLst>
                <a:tab pos="914400" algn="l"/>
              </a:tabLst>
            </a:pPr>
            <a:endParaRPr kumimoji="0" lang="en-AU" altLang="en-US" sz="1300" b="1"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endParaRPr>
          </a:p>
          <a:p>
            <a:pPr marL="0" lvl="0" indent="0" eaLnBrk="0" fontAlgn="base" hangingPunct="0">
              <a:lnSpc>
                <a:spcPct val="100000"/>
              </a:lnSpc>
              <a:spcBef>
                <a:spcPct val="0"/>
              </a:spcBef>
              <a:spcAft>
                <a:spcPct val="0"/>
              </a:spcAft>
              <a:buNone/>
              <a:tabLst>
                <a:tab pos="914400" algn="l"/>
              </a:tabLst>
            </a:pPr>
            <a:endParaRPr lang="en-AU" altLang="en-US" sz="1300" b="1" dirty="0">
              <a:latin typeface="Helvetica" panose="020B0604020202020204" pitchFamily="34" charset="0"/>
              <a:ea typeface="Times New Roman" panose="02020603050405020304" pitchFamily="18" charset="0"/>
              <a:cs typeface="Times New Roman" panose="02020603050405020304" pitchFamily="18" charset="0"/>
            </a:endParaRPr>
          </a:p>
          <a:p>
            <a:pPr marL="0" lvl="0" indent="0" eaLnBrk="0" fontAlgn="base" hangingPunct="0">
              <a:lnSpc>
                <a:spcPct val="100000"/>
              </a:lnSpc>
              <a:spcBef>
                <a:spcPct val="0"/>
              </a:spcBef>
              <a:spcAft>
                <a:spcPct val="0"/>
              </a:spcAft>
              <a:buNone/>
              <a:tabLst>
                <a:tab pos="914400" algn="l"/>
              </a:tabLst>
            </a:pPr>
            <a:r>
              <a:rPr kumimoji="0" lang="en-AU" altLang="en-US" sz="1300" b="1"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Hinge joints:</a:t>
            </a:r>
            <a:r>
              <a:rPr kumimoji="0" lang="en-AU" altLang="en-US" sz="13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 Allow movement in one plane, like the bending and straightening of the elbow or knee.</a:t>
            </a:r>
            <a:endParaRPr lang="en-AU" altLang="en-US" sz="1300" dirty="0"/>
          </a:p>
          <a:p>
            <a:pPr marL="0" lvl="0" indent="0" eaLnBrk="0" fontAlgn="base" hangingPunct="0">
              <a:lnSpc>
                <a:spcPct val="100000"/>
              </a:lnSpc>
              <a:spcBef>
                <a:spcPct val="0"/>
              </a:spcBef>
              <a:spcAft>
                <a:spcPct val="0"/>
              </a:spcAft>
              <a:buNone/>
              <a:tabLst>
                <a:tab pos="914400" algn="l"/>
              </a:tabLst>
            </a:pPr>
            <a:endParaRPr kumimoji="0" lang="en-AU" altLang="en-US" sz="1300" b="1"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endParaRPr>
          </a:p>
          <a:p>
            <a:pPr marL="0" lvl="0" indent="0" eaLnBrk="0" fontAlgn="base" hangingPunct="0">
              <a:lnSpc>
                <a:spcPct val="100000"/>
              </a:lnSpc>
              <a:spcBef>
                <a:spcPct val="0"/>
              </a:spcBef>
              <a:spcAft>
                <a:spcPct val="0"/>
              </a:spcAft>
              <a:buNone/>
              <a:tabLst>
                <a:tab pos="914400" algn="l"/>
              </a:tabLst>
            </a:pPr>
            <a:r>
              <a:rPr kumimoji="0" lang="en-AU" altLang="en-US" sz="1300" b="1"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Ball-and-socket joints:</a:t>
            </a:r>
            <a:r>
              <a:rPr kumimoji="0" lang="en-AU" altLang="en-US" sz="13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 Provide a wide range of motion, as seen in the hip and shoulder joints.</a:t>
            </a:r>
            <a:endParaRPr lang="en-AU" altLang="en-US" sz="1300" dirty="0"/>
          </a:p>
          <a:p>
            <a:pPr marL="0" lvl="0" indent="0" eaLnBrk="0" fontAlgn="base" hangingPunct="0">
              <a:lnSpc>
                <a:spcPct val="100000"/>
              </a:lnSpc>
              <a:spcBef>
                <a:spcPct val="0"/>
              </a:spcBef>
              <a:spcAft>
                <a:spcPct val="0"/>
              </a:spcAft>
              <a:buNone/>
              <a:tabLst>
                <a:tab pos="914400" algn="l"/>
              </a:tabLst>
            </a:pPr>
            <a:endParaRPr kumimoji="0" lang="en-AU" altLang="en-US" sz="1300" b="1"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endParaRPr>
          </a:p>
          <a:p>
            <a:pPr marL="0" lvl="0" indent="0" eaLnBrk="0" fontAlgn="base" hangingPunct="0">
              <a:lnSpc>
                <a:spcPct val="100000"/>
              </a:lnSpc>
              <a:spcBef>
                <a:spcPct val="0"/>
              </a:spcBef>
              <a:spcAft>
                <a:spcPct val="0"/>
              </a:spcAft>
              <a:buNone/>
              <a:tabLst>
                <a:tab pos="914400" algn="l"/>
              </a:tabLst>
            </a:pPr>
            <a:r>
              <a:rPr kumimoji="0" lang="en-AU" altLang="en-US" sz="1300" b="1"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Pivot joints:</a:t>
            </a:r>
            <a:r>
              <a:rPr kumimoji="0" lang="en-AU" altLang="en-US" sz="13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 Allow rotation, such as the joint between the first two vertebrae, which lets us nod our head.</a:t>
            </a:r>
            <a:endParaRPr lang="en-AU" altLang="en-US" sz="1300" dirty="0"/>
          </a:p>
          <a:p>
            <a:pPr marL="0" lvl="0" indent="0" eaLnBrk="0" fontAlgn="base" hangingPunct="0">
              <a:lnSpc>
                <a:spcPct val="100000"/>
              </a:lnSpc>
              <a:spcBef>
                <a:spcPct val="0"/>
              </a:spcBef>
              <a:spcAft>
                <a:spcPct val="0"/>
              </a:spcAft>
              <a:buNone/>
              <a:tabLst>
                <a:tab pos="914400" algn="l"/>
              </a:tabLst>
            </a:pPr>
            <a:endParaRPr kumimoji="0" lang="en-AU" altLang="en-US" sz="1300" b="1"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endParaRPr>
          </a:p>
          <a:p>
            <a:pPr marL="0" lvl="0" indent="0" eaLnBrk="0" fontAlgn="base" hangingPunct="0">
              <a:lnSpc>
                <a:spcPct val="100000"/>
              </a:lnSpc>
              <a:spcBef>
                <a:spcPct val="0"/>
              </a:spcBef>
              <a:spcAft>
                <a:spcPct val="0"/>
              </a:spcAft>
              <a:buNone/>
              <a:tabLst>
                <a:tab pos="914400" algn="l"/>
              </a:tabLst>
            </a:pPr>
            <a:r>
              <a:rPr kumimoji="0" lang="en-AU" altLang="en-US" sz="1300" b="1"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Gliding joints:</a:t>
            </a:r>
            <a:r>
              <a:rPr kumimoji="0" lang="en-AU" altLang="en-US" sz="13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 Enable bones to glide past each other, found in the wrists and ankles.</a:t>
            </a:r>
            <a:endParaRPr lang="en-AU" altLang="en-US" sz="1300" dirty="0"/>
          </a:p>
          <a:p>
            <a:pPr marL="0" lvl="0" indent="0" eaLnBrk="0" fontAlgn="base" hangingPunct="0">
              <a:lnSpc>
                <a:spcPct val="100000"/>
              </a:lnSpc>
              <a:spcBef>
                <a:spcPct val="0"/>
              </a:spcBef>
              <a:spcAft>
                <a:spcPct val="0"/>
              </a:spcAft>
              <a:buNone/>
              <a:tabLst>
                <a:tab pos="914400" algn="l"/>
              </a:tabLst>
            </a:pPr>
            <a:endParaRPr kumimoji="0" lang="en-AU" altLang="en-US" sz="1300" b="1"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endParaRPr>
          </a:p>
          <a:p>
            <a:pPr marL="0" lvl="0" indent="0" eaLnBrk="0" fontAlgn="base" hangingPunct="0">
              <a:lnSpc>
                <a:spcPct val="100000"/>
              </a:lnSpc>
              <a:spcBef>
                <a:spcPct val="0"/>
              </a:spcBef>
              <a:spcAft>
                <a:spcPct val="0"/>
              </a:spcAft>
              <a:buNone/>
              <a:tabLst>
                <a:tab pos="914400" algn="l"/>
              </a:tabLst>
            </a:pPr>
            <a:r>
              <a:rPr kumimoji="0" lang="en-AU" altLang="en-US" sz="1300" b="1"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Saddle joints:</a:t>
            </a:r>
            <a:r>
              <a:rPr kumimoji="0" lang="en-AU" altLang="en-US" sz="13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 Allow for a variety of motions, like the thumb joint.</a:t>
            </a:r>
            <a:endParaRPr kumimoji="0" lang="en-AU" altLang="en-US" sz="1300" b="0" i="0" u="none" strike="noStrike" cap="none" normalizeH="0" baseline="0" dirty="0">
              <a:ln>
                <a:noFill/>
              </a:ln>
              <a:solidFill>
                <a:schemeClr val="tx1"/>
              </a:solidFill>
              <a:effectLst/>
              <a:latin typeface="Arial" panose="020B0604020202020204" pitchFamily="34" charset="0"/>
            </a:endParaRPr>
          </a:p>
          <a:p>
            <a:pPr marL="0" indent="0">
              <a:buNone/>
            </a:pPr>
            <a:endParaRPr lang="en-AU" sz="1300" dirty="0"/>
          </a:p>
          <a:p>
            <a:pPr marL="0" indent="0">
              <a:buNone/>
            </a:pPr>
            <a:endParaRPr lang="en-AU" sz="1300" dirty="0"/>
          </a:p>
          <a:p>
            <a:pPr marL="0" indent="0">
              <a:buNone/>
            </a:pPr>
            <a:r>
              <a:rPr lang="en-AU" sz="1300" dirty="0">
                <a:effectLst/>
                <a:latin typeface="Helvetica" panose="020B0604020202020204" pitchFamily="34" charset="0"/>
                <a:ea typeface="Times New Roman" panose="02020603050405020304" pitchFamily="18" charset="0"/>
                <a:cs typeface="Times New Roman" panose="02020603050405020304" pitchFamily="18" charset="0"/>
              </a:rPr>
              <a:t>Our skeletal system is dynamic, constantly undergoing changes throughout our lives. </a:t>
            </a:r>
          </a:p>
          <a:p>
            <a:pPr marL="0" indent="0">
              <a:buNone/>
            </a:pPr>
            <a:r>
              <a:rPr lang="en-AU" sz="1300" dirty="0">
                <a:effectLst/>
                <a:latin typeface="Helvetica" panose="020B0604020202020204" pitchFamily="34" charset="0"/>
                <a:ea typeface="Times New Roman" panose="02020603050405020304" pitchFamily="18" charset="0"/>
                <a:cs typeface="Times New Roman" panose="02020603050405020304" pitchFamily="18" charset="0"/>
              </a:rPr>
              <a:t>It not only provides structural support but also plays a role in storing minerals like calcium and producing blood cells in the bone marrow. </a:t>
            </a:r>
          </a:p>
          <a:p>
            <a:pPr marL="0" indent="0">
              <a:buNone/>
            </a:pPr>
            <a:r>
              <a:rPr lang="en-AU" sz="1300" dirty="0">
                <a:effectLst/>
                <a:latin typeface="Helvetica" panose="020B0604020202020204" pitchFamily="34" charset="0"/>
                <a:ea typeface="Times New Roman" panose="02020603050405020304" pitchFamily="18" charset="0"/>
                <a:cs typeface="Times New Roman" panose="02020603050405020304" pitchFamily="18" charset="0"/>
              </a:rPr>
              <a:t>By working in conjunction with muscles, tendons, and ligaments, our skeletal system facilitates movement, protects vital organs, and maintains the overall shape and framework of our body.</a:t>
            </a:r>
            <a:endParaRPr lang="en-AU" sz="1300" dirty="0">
              <a:effectLst/>
              <a:latin typeface="Times New Roman" panose="02020603050405020304" pitchFamily="18" charset="0"/>
              <a:ea typeface="Times New Roman" panose="02020603050405020304" pitchFamily="18" charset="0"/>
            </a:endParaRPr>
          </a:p>
          <a:p>
            <a:pPr marL="0" indent="0">
              <a:buNone/>
            </a:pPr>
            <a:endParaRPr lang="en-AU" dirty="0"/>
          </a:p>
        </p:txBody>
      </p:sp>
      <p:pic>
        <p:nvPicPr>
          <p:cNvPr id="3076" name="Picture 27">
            <a:extLst>
              <a:ext uri="{FF2B5EF4-FFF2-40B4-BE49-F238E27FC236}">
                <a16:creationId xmlns:a16="http://schemas.microsoft.com/office/drawing/2014/main" id="{EB6045B7-BC22-BB7F-631E-D915F4B13569}"/>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l="5602" t="2806" r="7326" b="4289"/>
          <a:stretch>
            <a:fillRect/>
          </a:stretch>
        </p:blipFill>
        <p:spPr bwMode="auto">
          <a:xfrm>
            <a:off x="8924925" y="2162536"/>
            <a:ext cx="2889585" cy="3212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5757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2314A-8703-FFE5-63E9-5883BA18C974}"/>
              </a:ext>
            </a:extLst>
          </p:cNvPr>
          <p:cNvSpPr>
            <a:spLocks noGrp="1"/>
          </p:cNvSpPr>
          <p:nvPr>
            <p:ph type="title"/>
          </p:nvPr>
        </p:nvSpPr>
        <p:spPr/>
        <p:txBody>
          <a:bodyPr/>
          <a:lstStyle/>
          <a:p>
            <a:r>
              <a:rPr lang="en-GB" dirty="0"/>
              <a:t>Muscular System</a:t>
            </a:r>
            <a:endParaRPr lang="en-AU" dirty="0"/>
          </a:p>
        </p:txBody>
      </p:sp>
      <p:pic>
        <p:nvPicPr>
          <p:cNvPr id="4099" name="Picture 30">
            <a:extLst>
              <a:ext uri="{FF2B5EF4-FFF2-40B4-BE49-F238E27FC236}">
                <a16:creationId xmlns:a16="http://schemas.microsoft.com/office/drawing/2014/main" id="{1947B247-DF2F-0F66-8F23-0198B768EEFE}"/>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t="16078"/>
          <a:stretch>
            <a:fillRect/>
          </a:stretch>
        </p:blipFill>
        <p:spPr bwMode="auto">
          <a:xfrm>
            <a:off x="11011567" y="1734598"/>
            <a:ext cx="968375" cy="976312"/>
          </a:xfrm>
          <a:prstGeom prst="rect">
            <a:avLst/>
          </a:prstGeom>
          <a:noFill/>
          <a:extLst>
            <a:ext uri="{909E8E84-426E-40DD-AFC4-6F175D3DCCD1}">
              <a14:hiddenFill xmlns:a14="http://schemas.microsoft.com/office/drawing/2010/main">
                <a:solidFill>
                  <a:srgbClr val="FFFFFF"/>
                </a:solidFill>
              </a14:hiddenFill>
            </a:ext>
          </a:extLst>
        </p:spPr>
      </p:pic>
      <p:pic>
        <p:nvPicPr>
          <p:cNvPr id="4097" name="Picture 31">
            <a:extLst>
              <a:ext uri="{FF2B5EF4-FFF2-40B4-BE49-F238E27FC236}">
                <a16:creationId xmlns:a16="http://schemas.microsoft.com/office/drawing/2014/main" id="{3CF5AD42-404F-4842-1208-660F807A0188}"/>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t="14597"/>
          <a:stretch>
            <a:fillRect/>
          </a:stretch>
        </p:blipFill>
        <p:spPr bwMode="auto">
          <a:xfrm>
            <a:off x="11068717" y="4840255"/>
            <a:ext cx="800100" cy="9906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32">
            <a:extLst>
              <a:ext uri="{FF2B5EF4-FFF2-40B4-BE49-F238E27FC236}">
                <a16:creationId xmlns:a16="http://schemas.microsoft.com/office/drawing/2014/main" id="{39CC8D47-7696-59B9-0BB0-8F589A7EF1C7}"/>
              </a:ext>
            </a:extLst>
          </p:cNvPr>
          <p:cNvPicPr>
            <a:picLocks noChangeAspect="1" noChangeArrowheads="1"/>
          </p:cNvPicPr>
          <p:nvPr/>
        </p:nvPicPr>
        <p:blipFill>
          <a:blip r:embed="rId4">
            <a:grayscl/>
            <a:extLst>
              <a:ext uri="{28A0092B-C50C-407E-A947-70E740481C1C}">
                <a14:useLocalDpi xmlns:a14="http://schemas.microsoft.com/office/drawing/2010/main" val="0"/>
              </a:ext>
            </a:extLst>
          </a:blip>
          <a:srcRect t="15599"/>
          <a:stretch>
            <a:fillRect/>
          </a:stretch>
        </p:blipFill>
        <p:spPr bwMode="auto">
          <a:xfrm>
            <a:off x="11068717" y="3259645"/>
            <a:ext cx="893763" cy="10318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85659FA9-656E-7447-86CC-B37ADA66CF7B}"/>
              </a:ext>
            </a:extLst>
          </p:cNvPr>
          <p:cNvPicPr>
            <a:picLocks noChangeAspect="1"/>
          </p:cNvPicPr>
          <p:nvPr/>
        </p:nvPicPr>
        <p:blipFill>
          <a:blip r:embed="rId5"/>
          <a:stretch>
            <a:fillRect/>
          </a:stretch>
        </p:blipFill>
        <p:spPr>
          <a:xfrm>
            <a:off x="0" y="2124075"/>
            <a:ext cx="7045194" cy="4733925"/>
          </a:xfrm>
          <a:prstGeom prst="rect">
            <a:avLst/>
          </a:prstGeom>
        </p:spPr>
      </p:pic>
      <p:sp>
        <p:nvSpPr>
          <p:cNvPr id="3" name="Content Placeholder 2">
            <a:extLst>
              <a:ext uri="{FF2B5EF4-FFF2-40B4-BE49-F238E27FC236}">
                <a16:creationId xmlns:a16="http://schemas.microsoft.com/office/drawing/2014/main" id="{5594833E-4CEA-14D9-8B10-7B0DD416E010}"/>
              </a:ext>
            </a:extLst>
          </p:cNvPr>
          <p:cNvSpPr>
            <a:spLocks noGrp="1"/>
          </p:cNvSpPr>
          <p:nvPr>
            <p:ph idx="1"/>
          </p:nvPr>
        </p:nvSpPr>
        <p:spPr>
          <a:xfrm>
            <a:off x="350921" y="1882761"/>
            <a:ext cx="10515600" cy="4351338"/>
          </a:xfrm>
          <a:solidFill>
            <a:schemeClr val="bg1">
              <a:alpha val="55000"/>
            </a:schemeClr>
          </a:solidFill>
        </p:spPr>
        <p:txBody>
          <a:bodyPr>
            <a:normAutofit/>
          </a:bodyPr>
          <a:lstStyle/>
          <a:p>
            <a:pPr marL="0" indent="0">
              <a:buNone/>
            </a:pPr>
            <a:r>
              <a:rPr lang="en-AU" altLang="en-US" sz="1600" dirty="0">
                <a:latin typeface="Helvetica" panose="020B0604020202020204" pitchFamily="34" charset="0"/>
                <a:ea typeface="Times New Roman" panose="02020603050405020304" pitchFamily="18" charset="0"/>
                <a:cs typeface="Times New Roman" panose="02020603050405020304" pitchFamily="18" charset="0"/>
              </a:rPr>
              <a:t>The muscular system is a complex network of muscles that work together to enable movement, provide stability, and generate body heat. Muscles are made up of specialized cells called muscle </a:t>
            </a:r>
            <a:r>
              <a:rPr lang="en-AU" altLang="en-US" sz="1600" dirty="0" err="1">
                <a:latin typeface="Helvetica" panose="020B0604020202020204" pitchFamily="34" charset="0"/>
                <a:ea typeface="Times New Roman" panose="02020603050405020304" pitchFamily="18" charset="0"/>
                <a:cs typeface="Times New Roman" panose="02020603050405020304" pitchFamily="18" charset="0"/>
              </a:rPr>
              <a:t>fibers</a:t>
            </a:r>
            <a:r>
              <a:rPr lang="en-AU" altLang="en-US" sz="1600" dirty="0">
                <a:latin typeface="Helvetica" panose="020B0604020202020204" pitchFamily="34" charset="0"/>
                <a:ea typeface="Times New Roman" panose="02020603050405020304" pitchFamily="18" charset="0"/>
                <a:cs typeface="Times New Roman" panose="02020603050405020304" pitchFamily="18" charset="0"/>
              </a:rPr>
              <a:t> that contract and relax to create motion.</a:t>
            </a:r>
            <a:endParaRPr kumimoji="0" lang="en-AU" altLang="en-US" sz="1600" b="0" i="0" u="none" strike="noStrike" cap="none" normalizeH="0" baseline="0" dirty="0">
              <a:ln>
                <a:noFill/>
              </a:ln>
              <a:solidFill>
                <a:schemeClr val="tx1"/>
              </a:solidFill>
              <a:effectLst/>
            </a:endParaRPr>
          </a:p>
          <a:p>
            <a:pPr marL="0" indent="0">
              <a:buNone/>
            </a:pPr>
            <a:r>
              <a:rPr lang="en-AU" altLang="en-US" sz="1600" dirty="0">
                <a:latin typeface="Helvetica" panose="020B0604020202020204" pitchFamily="34" charset="0"/>
                <a:ea typeface="Times New Roman" panose="02020603050405020304" pitchFamily="18" charset="0"/>
                <a:cs typeface="Times New Roman" panose="02020603050405020304" pitchFamily="18" charset="0"/>
              </a:rPr>
              <a:t>There are three main types of muscles in the body:</a:t>
            </a:r>
            <a:endParaRPr kumimoji="0" lang="en-AU" altLang="en-US" sz="1600" b="0" i="0" u="none" strike="noStrike" cap="none" normalizeH="0" baseline="0" dirty="0">
              <a:ln>
                <a:noFill/>
              </a:ln>
              <a:solidFill>
                <a:schemeClr val="tx1"/>
              </a:solidFill>
              <a:effectLst/>
            </a:endParaRPr>
          </a:p>
          <a:p>
            <a:pPr marL="0" indent="0">
              <a:buNone/>
            </a:pPr>
            <a:r>
              <a:rPr lang="en-AU" altLang="en-US" sz="1600" b="1" dirty="0">
                <a:latin typeface="Helvetica" panose="020B0604020202020204" pitchFamily="34" charset="0"/>
                <a:ea typeface="Times New Roman" panose="02020603050405020304" pitchFamily="18" charset="0"/>
                <a:cs typeface="Times New Roman" panose="02020603050405020304" pitchFamily="18" charset="0"/>
              </a:rPr>
              <a:t>Skeletal muscles:</a:t>
            </a:r>
            <a:r>
              <a:rPr lang="en-AU" altLang="en-US" sz="1600" dirty="0">
                <a:latin typeface="Helvetica" panose="020B0604020202020204" pitchFamily="34" charset="0"/>
                <a:ea typeface="Times New Roman" panose="02020603050405020304" pitchFamily="18" charset="0"/>
                <a:cs typeface="Times New Roman" panose="02020603050405020304" pitchFamily="18" charset="0"/>
              </a:rPr>
              <a:t> These are the muscles that attach to our bones and allow us to move. They're under conscious control, meaning we can decide when to contract or relax them. Skeletal muscles are responsible for activities like walking, running, lifting, and jumping.</a:t>
            </a:r>
            <a:endParaRPr kumimoji="0" lang="en-AU" altLang="en-US" sz="1600" b="0" i="0" u="none" strike="noStrike" cap="none" normalizeH="0" baseline="0" dirty="0">
              <a:ln>
                <a:noFill/>
              </a:ln>
              <a:solidFill>
                <a:schemeClr val="tx1"/>
              </a:solidFill>
              <a:effectLst/>
            </a:endParaRPr>
          </a:p>
          <a:p>
            <a:pPr marL="0" indent="0">
              <a:buNone/>
            </a:pPr>
            <a:r>
              <a:rPr kumimoji="0" lang="en-AU" altLang="en-US" sz="1600" b="1"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Smooth muscles:</a:t>
            </a:r>
            <a:r>
              <a:rPr kumimoji="0" lang="en-AU" altLang="en-US" sz="16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 Found in the walls of internal organs like the digestive tract, blood vessels, and airways, smooth muscles are not under conscious control. They contract involuntarily to help move substances through the body, like food through the digestive system or blood through the arteries.</a:t>
            </a:r>
            <a:endParaRPr kumimoji="0" lang="en-AU" altLang="en-US" sz="1600" b="0" i="0" u="none" strike="noStrike" cap="none" normalizeH="0" baseline="0" dirty="0">
              <a:ln>
                <a:noFill/>
              </a:ln>
              <a:solidFill>
                <a:schemeClr val="tx1"/>
              </a:solidFill>
              <a:effectLst/>
            </a:endParaRPr>
          </a:p>
          <a:p>
            <a:pPr marL="0" indent="0">
              <a:buNone/>
            </a:pPr>
            <a:r>
              <a:rPr kumimoji="0" lang="en-AU" altLang="en-US" sz="1600" b="1"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Cardiac muscles:</a:t>
            </a:r>
            <a:r>
              <a:rPr kumimoji="0" lang="en-AU" altLang="en-US" sz="16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 These muscles make up the heart and are responsible for pumping blood throughout the body. Similar to smooth muscles, cardiac muscles contract involuntarily and rhythmically to maintain circulation.</a:t>
            </a:r>
            <a:endParaRPr kumimoji="0" lang="en-AU" altLang="en-US" sz="1600" b="0" i="0" u="none" strike="noStrike" cap="none" normalizeH="0" baseline="0" dirty="0">
              <a:ln>
                <a:noFill/>
              </a:ln>
              <a:solidFill>
                <a:schemeClr val="tx1"/>
              </a:solidFill>
              <a:effectLst/>
            </a:endParaRPr>
          </a:p>
          <a:p>
            <a:pPr marL="0" indent="0">
              <a:buNone/>
            </a:pPr>
            <a:r>
              <a:rPr kumimoji="0" lang="en-AU" altLang="en-US" sz="16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Muscles are attached to bones by tendons, which are tough connective tissues. When muscles contract, they pull on the bones, creating movement around joints. The muscular system not only supports physical activities but also plays a role in maintaining posture, generating body heat, and protecting internal organs</a:t>
            </a:r>
            <a:r>
              <a:rPr kumimoji="0" lang="en-AU" altLang="en-US" sz="1600" b="0" i="0" u="none" strike="noStrike" cap="none" normalizeH="0" baseline="0" dirty="0">
                <a:ln>
                  <a:noFill/>
                </a:ln>
                <a:solidFill>
                  <a:schemeClr val="tx1"/>
                </a:solidFill>
                <a:effectLst/>
              </a:rPr>
              <a:t> </a:t>
            </a:r>
            <a:endParaRPr kumimoji="0" lang="en-AU" altLang="en-US" sz="1600" b="0" i="0" u="none" strike="noStrike" cap="none" normalizeH="0" baseline="0" dirty="0">
              <a:ln>
                <a:noFill/>
              </a:ln>
              <a:solidFill>
                <a:schemeClr val="tx1"/>
              </a:solidFill>
              <a:effectLst/>
              <a:latin typeface="Arial" panose="020B0604020202020204" pitchFamily="34" charset="0"/>
            </a:endParaRPr>
          </a:p>
          <a:p>
            <a:pPr marL="0" indent="0">
              <a:buNone/>
            </a:pPr>
            <a:endParaRPr lang="en-AU" sz="1200" dirty="0"/>
          </a:p>
        </p:txBody>
      </p:sp>
    </p:spTree>
    <p:extLst>
      <p:ext uri="{BB962C8B-B14F-4D97-AF65-F5344CB8AC3E}">
        <p14:creationId xmlns:p14="http://schemas.microsoft.com/office/powerpoint/2010/main" val="315385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3000" b="-8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1708B-8677-24A1-120E-0461E2DAD713}"/>
              </a:ext>
            </a:extLst>
          </p:cNvPr>
          <p:cNvSpPr>
            <a:spLocks noGrp="1"/>
          </p:cNvSpPr>
          <p:nvPr>
            <p:ph type="title"/>
          </p:nvPr>
        </p:nvSpPr>
        <p:spPr/>
        <p:txBody>
          <a:bodyPr>
            <a:normAutofit/>
          </a:bodyPr>
          <a:lstStyle/>
          <a:p>
            <a:r>
              <a:rPr lang="en-AU" sz="32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Cardio-respiratory system</a:t>
            </a:r>
            <a:endParaRPr lang="en-AU" sz="3200" dirty="0">
              <a:solidFill>
                <a:schemeClr val="bg1"/>
              </a:solidFill>
            </a:endParaRPr>
          </a:p>
        </p:txBody>
      </p:sp>
      <p:sp>
        <p:nvSpPr>
          <p:cNvPr id="3" name="Content Placeholder 2">
            <a:extLst>
              <a:ext uri="{FF2B5EF4-FFF2-40B4-BE49-F238E27FC236}">
                <a16:creationId xmlns:a16="http://schemas.microsoft.com/office/drawing/2014/main" id="{77B73EE1-2AA6-78EE-4C93-7A7E9C912EBD}"/>
              </a:ext>
            </a:extLst>
          </p:cNvPr>
          <p:cNvSpPr>
            <a:spLocks noGrp="1"/>
          </p:cNvSpPr>
          <p:nvPr>
            <p:ph idx="1"/>
          </p:nvPr>
        </p:nvSpPr>
        <p:spPr>
          <a:xfrm>
            <a:off x="838200" y="1825625"/>
            <a:ext cx="7830553" cy="4351338"/>
          </a:xfrm>
          <a:solidFill>
            <a:schemeClr val="tx1">
              <a:alpha val="30000"/>
            </a:schemeClr>
          </a:solidFill>
        </p:spPr>
        <p:txBody>
          <a:bodyPr>
            <a:normAutofit fontScale="62500" lnSpcReduction="20000"/>
          </a:bodyPr>
          <a:lstStyle/>
          <a:p>
            <a:pPr marL="0" indent="0">
              <a:buNone/>
            </a:pPr>
            <a:r>
              <a:rPr lang="en-AU" dirty="0">
                <a:solidFill>
                  <a:schemeClr val="bg1"/>
                </a:solidFill>
                <a:latin typeface="Helvetica" panose="020B0604020202020204" pitchFamily="34" charset="0"/>
                <a:ea typeface="Times New Roman" panose="02020603050405020304" pitchFamily="18" charset="0"/>
                <a:cs typeface="Times New Roman" panose="02020603050405020304" pitchFamily="18" charset="0"/>
              </a:rPr>
              <a:t>Also known as the cardiovascular or circulatory system, is responsible for delivering oxygen and nutrients to cells while removing waste products like carbon dioxide. </a:t>
            </a:r>
          </a:p>
          <a:p>
            <a:pPr marL="0" indent="0">
              <a:buNone/>
            </a:pPr>
            <a:endParaRPr lang="en-AU" dirty="0">
              <a:solidFill>
                <a:schemeClr val="bg1"/>
              </a:solidFill>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dirty="0">
                <a:solidFill>
                  <a:schemeClr val="bg1"/>
                </a:solidFill>
                <a:latin typeface="Helvetica" panose="020B0604020202020204" pitchFamily="34" charset="0"/>
                <a:ea typeface="Times New Roman" panose="02020603050405020304" pitchFamily="18" charset="0"/>
                <a:cs typeface="Times New Roman" panose="02020603050405020304" pitchFamily="18" charset="0"/>
              </a:rPr>
              <a:t>It includes the heart, blood vessels, and lungs, all working together to maintain the body's overall function. </a:t>
            </a:r>
          </a:p>
          <a:p>
            <a:pPr marL="0" indent="0">
              <a:buNone/>
            </a:pPr>
            <a:endParaRPr lang="en-AU" dirty="0">
              <a:solidFill>
                <a:schemeClr val="bg1"/>
              </a:solidFill>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dirty="0">
                <a:solidFill>
                  <a:schemeClr val="bg1"/>
                </a:solidFill>
                <a:latin typeface="Helvetica" panose="020B0604020202020204" pitchFamily="34" charset="0"/>
                <a:ea typeface="Times New Roman" panose="02020603050405020304" pitchFamily="18" charset="0"/>
                <a:cs typeface="Times New Roman" panose="02020603050405020304" pitchFamily="18" charset="0"/>
              </a:rPr>
              <a:t>The respiratory system works in tandem with the cardiovascular system to provide the body with oxygen and remove carbon dioxide. </a:t>
            </a:r>
          </a:p>
          <a:p>
            <a:pPr marL="0" indent="0">
              <a:buNone/>
            </a:pPr>
            <a:endParaRPr lang="en-AU" dirty="0">
              <a:solidFill>
                <a:schemeClr val="bg1"/>
              </a:solidFill>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dirty="0">
                <a:solidFill>
                  <a:schemeClr val="bg1"/>
                </a:solidFill>
                <a:latin typeface="Helvetica" panose="020B0604020202020204" pitchFamily="34" charset="0"/>
                <a:ea typeface="Times New Roman" panose="02020603050405020304" pitchFamily="18" charset="0"/>
                <a:cs typeface="Times New Roman" panose="02020603050405020304" pitchFamily="18" charset="0"/>
              </a:rPr>
              <a:t>It includes the lungs, airways, and respiratory muscles. </a:t>
            </a:r>
          </a:p>
          <a:p>
            <a:pPr marL="0" indent="0">
              <a:buNone/>
            </a:pPr>
            <a:endParaRPr lang="en-AU" dirty="0">
              <a:solidFill>
                <a:schemeClr val="bg1"/>
              </a:solidFill>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endParaRPr lang="en-AU" dirty="0">
              <a:solidFill>
                <a:schemeClr val="bg1"/>
              </a:solidFill>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dirty="0">
                <a:solidFill>
                  <a:schemeClr val="bg1"/>
                </a:solidFill>
                <a:latin typeface="Helvetica" panose="020B0604020202020204" pitchFamily="34" charset="0"/>
                <a:ea typeface="Times New Roman" panose="02020603050405020304" pitchFamily="18" charset="0"/>
                <a:cs typeface="Times New Roman" panose="02020603050405020304" pitchFamily="18" charset="0"/>
              </a:rPr>
              <a:t>These components ensure that oxygen-rich blood is efficiently transported to body tissues, supplying them with the energy needed for various </a:t>
            </a:r>
            <a:r>
              <a:rPr lang="en-AU" dirty="0">
                <a:latin typeface="Helvetica" panose="020B0604020202020204" pitchFamily="34" charset="0"/>
                <a:ea typeface="Times New Roman" panose="02020603050405020304" pitchFamily="18" charset="0"/>
                <a:cs typeface="Times New Roman" panose="02020603050405020304" pitchFamily="18" charset="0"/>
              </a:rPr>
              <a:t>activities. </a:t>
            </a:r>
            <a:endParaRPr lang="en-AU" dirty="0">
              <a:latin typeface="Times New Roman" panose="02020603050405020304" pitchFamily="18" charset="0"/>
              <a:ea typeface="Times New Roman" panose="02020603050405020304" pitchFamily="18" charset="0"/>
            </a:endParaRPr>
          </a:p>
          <a:p>
            <a:pPr marL="0" indent="0">
              <a:buNone/>
            </a:pPr>
            <a:endParaRPr lang="en-AU" dirty="0"/>
          </a:p>
        </p:txBody>
      </p:sp>
      <p:pic>
        <p:nvPicPr>
          <p:cNvPr id="4" name="Picture 3" descr="A diagram of a heart&#10;&#10;Description automatically generated">
            <a:extLst>
              <a:ext uri="{FF2B5EF4-FFF2-40B4-BE49-F238E27FC236}">
                <a16:creationId xmlns:a16="http://schemas.microsoft.com/office/drawing/2014/main" id="{DE930BD6-2414-7EB6-C51A-B5CE2976BC38}"/>
              </a:ext>
            </a:extLst>
          </p:cNvPr>
          <p:cNvPicPr>
            <a:picLocks noChangeAspect="1"/>
          </p:cNvPicPr>
          <p:nvPr/>
        </p:nvPicPr>
        <p:blipFill rotWithShape="1">
          <a:blip r:embed="rId3">
            <a:grayscl/>
          </a:blip>
          <a:srcRect l="14553" t="10381" r="7117"/>
          <a:stretch/>
        </p:blipFill>
        <p:spPr bwMode="auto">
          <a:xfrm>
            <a:off x="8821153" y="2605606"/>
            <a:ext cx="3220720" cy="25882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7777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6E9A4C-F957-4F77-AB25-CAC4CAD8265F}"/>
              </a:ext>
            </a:extLst>
          </p:cNvPr>
          <p:cNvPicPr>
            <a:picLocks noChangeAspect="1"/>
          </p:cNvPicPr>
          <p:nvPr/>
        </p:nvPicPr>
        <p:blipFill>
          <a:blip r:embed="rId2"/>
          <a:stretch>
            <a:fillRect/>
          </a:stretch>
        </p:blipFill>
        <p:spPr>
          <a:xfrm>
            <a:off x="0" y="0"/>
            <a:ext cx="10297114" cy="6858000"/>
          </a:xfrm>
          <a:prstGeom prst="rect">
            <a:avLst/>
          </a:prstGeom>
        </p:spPr>
      </p:pic>
      <p:sp>
        <p:nvSpPr>
          <p:cNvPr id="3" name="Content Placeholder 2">
            <a:extLst>
              <a:ext uri="{FF2B5EF4-FFF2-40B4-BE49-F238E27FC236}">
                <a16:creationId xmlns:a16="http://schemas.microsoft.com/office/drawing/2014/main" id="{40631894-1EC5-0E2B-B418-B760D7803317}"/>
              </a:ext>
            </a:extLst>
          </p:cNvPr>
          <p:cNvSpPr>
            <a:spLocks noGrp="1"/>
          </p:cNvSpPr>
          <p:nvPr>
            <p:ph idx="1"/>
          </p:nvPr>
        </p:nvSpPr>
        <p:spPr>
          <a:xfrm>
            <a:off x="838200" y="812132"/>
            <a:ext cx="10515600" cy="5364831"/>
          </a:xfrm>
          <a:solidFill>
            <a:schemeClr val="bg1">
              <a:alpha val="50000"/>
            </a:schemeClr>
          </a:solidFill>
        </p:spPr>
        <p:txBody>
          <a:bodyPr/>
          <a:lstStyle/>
          <a:p>
            <a:pPr marL="0" indent="0" algn="just">
              <a:buNone/>
            </a:pPr>
            <a:r>
              <a:rPr lang="en-AU" sz="1800" b="1" dirty="0">
                <a:effectLst/>
                <a:latin typeface="Helvetica" panose="020B0604020202020204" pitchFamily="34" charset="0"/>
                <a:ea typeface="Times New Roman" panose="02020603050405020304" pitchFamily="18" charset="0"/>
                <a:cs typeface="Times New Roman" panose="02020603050405020304" pitchFamily="18" charset="0"/>
              </a:rPr>
              <a:t>The Heart and blood vessels </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 </a:t>
            </a:r>
            <a:endParaRPr lang="en-AU" sz="1800" dirty="0">
              <a:effectLst/>
              <a:latin typeface="Times New Roman" panose="02020603050405020304" pitchFamily="18" charset="0"/>
              <a:ea typeface="Times New Roman" panose="02020603050405020304" pitchFamily="18" charset="0"/>
            </a:endParaRP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 heart pumps oxygen-rich blood to the body's tissues and organs through a network of blood vessels. </a:t>
            </a: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It has four chambers: two atria that receive blood and two ventricles that pump blood out. Blood vessels of the human body include arteries, veins, and capillaries. </a:t>
            </a: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Arteries carry oxygenated blood away from the heart to various parts of the body, while veins return deoxygenated blood back to the heart. </a:t>
            </a: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Capillaries are tiny vessels that facilitate the exchange of oxygen, nutrients, and waste products between blood and body cells.</a:t>
            </a:r>
            <a:endParaRPr lang="en-AU" sz="1800" dirty="0">
              <a:effectLst/>
              <a:latin typeface="Times New Roman" panose="02020603050405020304" pitchFamily="18" charset="0"/>
              <a:ea typeface="Times New Roman" panose="02020603050405020304" pitchFamily="18" charset="0"/>
            </a:endParaRP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 </a:t>
            </a:r>
            <a:endParaRPr lang="en-AU" sz="1800" dirty="0">
              <a:effectLst/>
              <a:latin typeface="Times New Roman" panose="02020603050405020304" pitchFamily="18" charset="0"/>
              <a:ea typeface="Times New Roman" panose="02020603050405020304" pitchFamily="18" charset="0"/>
            </a:endParaRPr>
          </a:p>
          <a:p>
            <a:pPr marL="0" indent="0" algn="just">
              <a:buNone/>
            </a:pPr>
            <a:r>
              <a:rPr lang="en-AU" sz="1800" b="1" dirty="0">
                <a:effectLst/>
                <a:latin typeface="Helvetica" panose="020B0604020202020204" pitchFamily="34" charset="0"/>
                <a:ea typeface="Times New Roman" panose="02020603050405020304" pitchFamily="18" charset="0"/>
                <a:cs typeface="Times New Roman" panose="02020603050405020304" pitchFamily="18" charset="0"/>
              </a:rPr>
              <a:t>The Lungs</a:t>
            </a:r>
            <a:endParaRPr lang="en-AU" sz="1800" dirty="0">
              <a:effectLst/>
              <a:latin typeface="Times New Roman" panose="02020603050405020304" pitchFamily="18" charset="0"/>
              <a:ea typeface="Times New Roman" panose="02020603050405020304" pitchFamily="18" charset="0"/>
            </a:endParaRP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 lungs are where the exchange of oxygen and carbon dioxide takes place. </a:t>
            </a: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During inhalation, oxygen enters the bloodstream, and during exhalation, carbon dioxide is removed from the bloodstream and expelled from the body.</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p:txBody>
      </p:sp>
    </p:spTree>
    <p:extLst>
      <p:ext uri="{BB962C8B-B14F-4D97-AF65-F5344CB8AC3E}">
        <p14:creationId xmlns:p14="http://schemas.microsoft.com/office/powerpoint/2010/main" val="2109768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3466A-7A29-D2BE-06E1-11FD9C746C4C}"/>
              </a:ext>
            </a:extLst>
          </p:cNvPr>
          <p:cNvSpPr>
            <a:spLocks noGrp="1"/>
          </p:cNvSpPr>
          <p:nvPr>
            <p:ph type="title"/>
          </p:nvPr>
        </p:nvSpPr>
        <p:spPr>
          <a:solidFill>
            <a:schemeClr val="bg1">
              <a:alpha val="60000"/>
            </a:schemeClr>
          </a:solidFill>
        </p:spPr>
        <p:txBody>
          <a:bodyPr/>
          <a:lstStyle/>
          <a:p>
            <a:r>
              <a:rPr lang="en-GB" dirty="0"/>
              <a:t>Nervous System</a:t>
            </a:r>
            <a:endParaRPr lang="en-AU" dirty="0"/>
          </a:p>
        </p:txBody>
      </p:sp>
      <p:sp>
        <p:nvSpPr>
          <p:cNvPr id="3" name="Content Placeholder 2">
            <a:extLst>
              <a:ext uri="{FF2B5EF4-FFF2-40B4-BE49-F238E27FC236}">
                <a16:creationId xmlns:a16="http://schemas.microsoft.com/office/drawing/2014/main" id="{3A94D7BB-D8CF-7E83-5A48-DF37F07BB735}"/>
              </a:ext>
            </a:extLst>
          </p:cNvPr>
          <p:cNvSpPr>
            <a:spLocks noGrp="1"/>
          </p:cNvSpPr>
          <p:nvPr>
            <p:ph idx="1"/>
          </p:nvPr>
        </p:nvSpPr>
        <p:spPr>
          <a:xfrm>
            <a:off x="838200" y="1690688"/>
            <a:ext cx="10515600" cy="4739189"/>
          </a:xfrm>
          <a:solidFill>
            <a:schemeClr val="bg1">
              <a:alpha val="60000"/>
            </a:schemeClr>
          </a:solidFill>
        </p:spPr>
        <p:txBody>
          <a:bodyPr>
            <a:normAutofit fontScale="62500" lnSpcReduction="20000"/>
          </a:bodyPr>
          <a:lstStyle/>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 nervous system coordinates and controls the activities of the body. It is divided into two main parts: the Central Nervous system (CNS) and the Peripheral Nervous System (PNS).</a:t>
            </a:r>
          </a:p>
          <a:p>
            <a:pPr marL="0" indent="0" algn="just">
              <a:buNone/>
            </a:pPr>
            <a:r>
              <a:rPr lang="en-AU" sz="1800" b="1" dirty="0">
                <a:effectLst/>
                <a:latin typeface="Helvetica" panose="020B0604020202020204" pitchFamily="34" charset="0"/>
                <a:ea typeface="Times New Roman" panose="02020603050405020304" pitchFamily="18" charset="0"/>
                <a:cs typeface="Times New Roman" panose="02020603050405020304" pitchFamily="18" charset="0"/>
              </a:rPr>
              <a:t>Central Nervous System (CNS)</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 </a:t>
            </a:r>
            <a:endParaRPr lang="en-AU" sz="1800" dirty="0">
              <a:effectLst/>
              <a:latin typeface="Times New Roman" panose="02020603050405020304" pitchFamily="18" charset="0"/>
              <a:ea typeface="Times New Roman" panose="02020603050405020304" pitchFamily="18" charset="0"/>
            </a:endParaRP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 CNS consists of the brain and spinal cord. </a:t>
            </a: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It is the control center of the body, responsible for processing information, making decisions, and sending signals to the rest of the body. </a:t>
            </a: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 brain plays a crucial role in cognitive functions, sensory perception, and motor control. </a:t>
            </a: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 spinal cord serves as a pathway for communication between the brain and the body, as well as a reflex center that generates automatic responses to certain stimuli.</a:t>
            </a:r>
            <a:endParaRPr lang="en-AU" sz="1800" dirty="0">
              <a:effectLst/>
              <a:latin typeface="Times New Roman" panose="02020603050405020304" pitchFamily="18" charset="0"/>
              <a:ea typeface="Times New Roman" panose="02020603050405020304" pitchFamily="18" charset="0"/>
            </a:endParaRP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 </a:t>
            </a:r>
            <a:endParaRPr lang="en-AU" sz="1800" dirty="0">
              <a:effectLst/>
              <a:latin typeface="Times New Roman" panose="02020603050405020304" pitchFamily="18" charset="0"/>
              <a:ea typeface="Times New Roman" panose="02020603050405020304" pitchFamily="18" charset="0"/>
            </a:endParaRPr>
          </a:p>
          <a:p>
            <a:pPr marL="0" indent="0" algn="just">
              <a:buNone/>
            </a:pPr>
            <a:r>
              <a:rPr lang="en-AU" sz="1800" b="1" dirty="0">
                <a:effectLst/>
                <a:latin typeface="Helvetica" panose="020B0604020202020204" pitchFamily="34" charset="0"/>
                <a:ea typeface="Times New Roman" panose="02020603050405020304" pitchFamily="18" charset="0"/>
                <a:cs typeface="Times New Roman" panose="02020603050405020304" pitchFamily="18" charset="0"/>
              </a:rPr>
              <a:t>Peripheral Nervous System (PNS)</a:t>
            </a:r>
            <a:endParaRPr lang="en-AU" sz="1800" dirty="0">
              <a:effectLst/>
              <a:latin typeface="Times New Roman" panose="02020603050405020304" pitchFamily="18" charset="0"/>
              <a:ea typeface="Times New Roman" panose="02020603050405020304" pitchFamily="18" charset="0"/>
            </a:endParaRP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 PNS includes all the nerves outside the CNS. </a:t>
            </a: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It connects the CNS to the rest of the body, allowing for communication and control. </a:t>
            </a: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 PNS is further divided into the somatic nervous system, which controls voluntary movements and sensory perception, and the autonomic nervous system, which regulates involuntary functions like heart rate, digestion, and respiration (breathing).</a:t>
            </a:r>
            <a:endParaRPr lang="en-AU" sz="1800" dirty="0">
              <a:effectLst/>
              <a:latin typeface="Times New Roman" panose="02020603050405020304" pitchFamily="18" charset="0"/>
              <a:ea typeface="Times New Roman" panose="02020603050405020304" pitchFamily="18" charset="0"/>
            </a:endParaRPr>
          </a:p>
          <a:p>
            <a:pPr marL="0" indent="0" algn="just">
              <a:buNone/>
            </a:pPr>
            <a:r>
              <a:rPr lang="en-AU" sz="1800" b="1" dirty="0">
                <a:effectLst/>
                <a:latin typeface="Helvetica" panose="020B0604020202020204" pitchFamily="34" charset="0"/>
                <a:ea typeface="Times New Roman" panose="02020603050405020304" pitchFamily="18" charset="0"/>
                <a:cs typeface="Times New Roman" panose="02020603050405020304" pitchFamily="18" charset="0"/>
              </a:rPr>
              <a:t> </a:t>
            </a:r>
            <a:endParaRPr lang="en-AU" sz="1800" dirty="0">
              <a:effectLst/>
              <a:latin typeface="Times New Roman" panose="02020603050405020304" pitchFamily="18" charset="0"/>
              <a:ea typeface="Times New Roman" panose="02020603050405020304" pitchFamily="18" charset="0"/>
            </a:endParaRPr>
          </a:p>
          <a:p>
            <a:pPr marL="0" indent="0" algn="just">
              <a:buNone/>
            </a:pPr>
            <a:r>
              <a:rPr lang="en-AU" sz="1800" b="1" dirty="0">
                <a:effectLst/>
                <a:latin typeface="Helvetica" panose="020B0604020202020204" pitchFamily="34" charset="0"/>
                <a:ea typeface="Times New Roman" panose="02020603050405020304" pitchFamily="18" charset="0"/>
                <a:cs typeface="Times New Roman" panose="02020603050405020304" pitchFamily="18" charset="0"/>
              </a:rPr>
              <a:t>Neurons and synapses</a:t>
            </a:r>
            <a:endParaRPr lang="en-AU" sz="1800" dirty="0">
              <a:effectLst/>
              <a:latin typeface="Times New Roman" panose="02020603050405020304" pitchFamily="18" charset="0"/>
              <a:ea typeface="Times New Roman" panose="02020603050405020304" pitchFamily="18" charset="0"/>
            </a:endParaRP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Neurons are the basic units of the nervous system, responsible for transmitting electrical signals, known as nerve impulses or action potentials. </a:t>
            </a:r>
            <a:endParaRPr lang="en-AU" sz="1800" dirty="0">
              <a:latin typeface="Helvetica"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They consist of a cell body, dendrites (receiving extensions), and an axon (transmitting extension). </a:t>
            </a: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Neurons communicate with each other and with muscles and glands through specialised junctions called synapses. </a:t>
            </a: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Neurotransmitters are chemicals that transmit signals across these synapses.</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p:txBody>
      </p:sp>
    </p:spTree>
    <p:extLst>
      <p:ext uri="{BB962C8B-B14F-4D97-AF65-F5344CB8AC3E}">
        <p14:creationId xmlns:p14="http://schemas.microsoft.com/office/powerpoint/2010/main" val="506344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6" name="Picture 2" descr="person taking selfie in front of mirror during night time">
            <a:extLst>
              <a:ext uri="{FF2B5EF4-FFF2-40B4-BE49-F238E27FC236}">
                <a16:creationId xmlns:a16="http://schemas.microsoft.com/office/drawing/2014/main" id="{47C3841C-7053-04F7-BCB4-A5F9B34B0F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3650" y="0"/>
            <a:ext cx="4578350" cy="6858000"/>
          </a:xfrm>
          <a:prstGeom prst="rect">
            <a:avLst/>
          </a:prstGeom>
          <a:solidFill>
            <a:schemeClr val="tx1"/>
          </a:solidFill>
        </p:spPr>
      </p:pic>
      <p:sp>
        <p:nvSpPr>
          <p:cNvPr id="2" name="Title 1">
            <a:extLst>
              <a:ext uri="{FF2B5EF4-FFF2-40B4-BE49-F238E27FC236}">
                <a16:creationId xmlns:a16="http://schemas.microsoft.com/office/drawing/2014/main" id="{58CAB97E-EDC9-57A3-9B51-E73AA5E63EB3}"/>
              </a:ext>
            </a:extLst>
          </p:cNvPr>
          <p:cNvSpPr>
            <a:spLocks noGrp="1"/>
          </p:cNvSpPr>
          <p:nvPr>
            <p:ph type="title"/>
          </p:nvPr>
        </p:nvSpPr>
        <p:spPr>
          <a:solidFill>
            <a:schemeClr val="tx1">
              <a:alpha val="60000"/>
            </a:schemeClr>
          </a:solidFill>
        </p:spPr>
        <p:txBody>
          <a:bodyPr/>
          <a:lstStyle/>
          <a:p>
            <a:r>
              <a:rPr lang="en-GB" dirty="0">
                <a:solidFill>
                  <a:schemeClr val="bg1"/>
                </a:solidFill>
              </a:rPr>
              <a:t>Prepare for Sport-specific strength and conditioning</a:t>
            </a:r>
            <a:endParaRPr lang="en-AU" dirty="0">
              <a:solidFill>
                <a:schemeClr val="bg1"/>
              </a:solidFill>
            </a:endParaRPr>
          </a:p>
        </p:txBody>
      </p:sp>
      <p:sp>
        <p:nvSpPr>
          <p:cNvPr id="3" name="Content Placeholder 2">
            <a:extLst>
              <a:ext uri="{FF2B5EF4-FFF2-40B4-BE49-F238E27FC236}">
                <a16:creationId xmlns:a16="http://schemas.microsoft.com/office/drawing/2014/main" id="{098A61F3-2398-C432-29A4-116A430127BE}"/>
              </a:ext>
            </a:extLst>
          </p:cNvPr>
          <p:cNvSpPr>
            <a:spLocks noGrp="1"/>
          </p:cNvSpPr>
          <p:nvPr>
            <p:ph idx="1"/>
          </p:nvPr>
        </p:nvSpPr>
        <p:spPr>
          <a:solidFill>
            <a:schemeClr val="tx1">
              <a:alpha val="60000"/>
            </a:schemeClr>
          </a:solidFill>
        </p:spPr>
        <p:txBody>
          <a:bodyPr>
            <a:normAutofit/>
          </a:bodyPr>
          <a:lstStyle/>
          <a:p>
            <a:pPr marL="0" indent="0">
              <a:buNone/>
            </a:pPr>
            <a:r>
              <a:rPr lang="en-GB" dirty="0">
                <a:solidFill>
                  <a:schemeClr val="bg1"/>
                </a:solidFill>
              </a:rPr>
              <a:t>Three energy systems of the body</a:t>
            </a:r>
          </a:p>
          <a:p>
            <a:pPr marL="0" indent="0" algn="just">
              <a:buNone/>
            </a:pPr>
            <a:r>
              <a:rPr lang="en-AU" sz="12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Energy is necessary for our bodies to move, and when we must move in a specific way, there are specialist systems in charge of these movements. </a:t>
            </a:r>
          </a:p>
          <a:p>
            <a:pPr marL="0" indent="0" algn="just">
              <a:buNone/>
            </a:pPr>
            <a:r>
              <a:rPr lang="en-AU" sz="12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ATP (adenosine triphosphate) is the energy used for all body movements and functions. It is often referred to as the "energy currency" of the body. </a:t>
            </a:r>
          </a:p>
          <a:p>
            <a:pPr marL="0" indent="0" algn="just">
              <a:buNone/>
            </a:pPr>
            <a:r>
              <a:rPr lang="en-AU" sz="1200" dirty="0">
                <a:solidFill>
                  <a:schemeClr val="bg1"/>
                </a:solidFill>
                <a:latin typeface="Helvetica" panose="020B0604020202020204" pitchFamily="34" charset="0"/>
                <a:ea typeface="Times New Roman" panose="02020603050405020304" pitchFamily="18" charset="0"/>
                <a:cs typeface="Times New Roman" panose="02020603050405020304" pitchFamily="18" charset="0"/>
              </a:rPr>
              <a:t>T</a:t>
            </a:r>
            <a:r>
              <a:rPr lang="en-AU" sz="12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he amount of stored ATP in our muscle cells is limited, typically 1 to 2 seconds' worth of supply. </a:t>
            </a:r>
          </a:p>
          <a:p>
            <a:pPr marL="0" indent="0" algn="just">
              <a:buNone/>
            </a:pPr>
            <a:r>
              <a:rPr lang="en-AU" sz="12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Continued activity after 1 to 2 seconds requires chemical and food fuel reactions to produce ATP via the three main energy systems. </a:t>
            </a:r>
            <a:endParaRPr lang="en-AU" sz="1200" dirty="0">
              <a:solidFill>
                <a:schemeClr val="bg1"/>
              </a:solidFill>
              <a:effectLst/>
              <a:latin typeface="Times New Roman" panose="02020603050405020304" pitchFamily="18" charset="0"/>
              <a:ea typeface="Times New Roman" panose="02020603050405020304" pitchFamily="18" charset="0"/>
            </a:endParaRPr>
          </a:p>
          <a:p>
            <a:pPr marL="0" indent="0" algn="just">
              <a:buNone/>
            </a:pPr>
            <a:endParaRPr lang="en-AU" sz="1200" dirty="0">
              <a:solidFill>
                <a:schemeClr val="bg1"/>
              </a:solidFill>
              <a:effectLst/>
              <a:latin typeface="Times New Roman" panose="02020603050405020304" pitchFamily="18" charset="0"/>
              <a:ea typeface="Times New Roman" panose="02020603050405020304" pitchFamily="18" charset="0"/>
            </a:endParaRPr>
          </a:p>
          <a:p>
            <a:pPr marL="0" indent="0" algn="just">
              <a:buNone/>
            </a:pPr>
            <a:r>
              <a:rPr lang="en-AU" sz="12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The three energy systems relevant to sports conditioning are the ATP-PC (adenosine triphosphate) and PC (phosphocreatine) system, the glycolytic or anaerobic glycolysis (lactic acid) system, and the aerobic system. </a:t>
            </a:r>
          </a:p>
          <a:p>
            <a:pPr marL="0" indent="0" algn="just">
              <a:buNone/>
            </a:pPr>
            <a:r>
              <a:rPr lang="en-AU" sz="12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Each system provides energy to fuel different intensities and durations of physical activity.</a:t>
            </a:r>
            <a:endParaRPr lang="en-AU" sz="1200" dirty="0">
              <a:solidFill>
                <a:schemeClr val="bg1"/>
              </a:solidFill>
            </a:endParaRPr>
          </a:p>
        </p:txBody>
      </p:sp>
      <p:pic>
        <p:nvPicPr>
          <p:cNvPr id="4" name="Picture 3">
            <a:extLst>
              <a:ext uri="{FF2B5EF4-FFF2-40B4-BE49-F238E27FC236}">
                <a16:creationId xmlns:a16="http://schemas.microsoft.com/office/drawing/2014/main" id="{992FBAE2-BE26-8D5F-AAB6-78F3ECE4B403}"/>
              </a:ext>
            </a:extLst>
          </p:cNvPr>
          <p:cNvPicPr>
            <a:picLocks noChangeAspect="1"/>
          </p:cNvPicPr>
          <p:nvPr/>
        </p:nvPicPr>
        <p:blipFill>
          <a:blip r:embed="rId3"/>
          <a:stretch>
            <a:fillRect/>
          </a:stretch>
        </p:blipFill>
        <p:spPr>
          <a:xfrm>
            <a:off x="3096144" y="4632767"/>
            <a:ext cx="5145470" cy="2225233"/>
          </a:xfrm>
          <a:prstGeom prst="rect">
            <a:avLst/>
          </a:prstGeom>
          <a:solidFill>
            <a:schemeClr val="tx1"/>
          </a:solidFill>
        </p:spPr>
      </p:pic>
    </p:spTree>
    <p:extLst>
      <p:ext uri="{BB962C8B-B14F-4D97-AF65-F5344CB8AC3E}">
        <p14:creationId xmlns:p14="http://schemas.microsoft.com/office/powerpoint/2010/main" val="812662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40F8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8DCD7-42BA-E6E7-5EB2-4E6EEA2A6824}"/>
              </a:ext>
            </a:extLst>
          </p:cNvPr>
          <p:cNvSpPr>
            <a:spLocks noGrp="1"/>
          </p:cNvSpPr>
          <p:nvPr>
            <p:ph type="title"/>
          </p:nvPr>
        </p:nvSpPr>
        <p:spPr/>
        <p:txBody>
          <a:bodyPr/>
          <a:lstStyle/>
          <a:p>
            <a:r>
              <a:rPr lang="en-GB" dirty="0"/>
              <a:t>ATP-PC System</a:t>
            </a:r>
            <a:endParaRPr lang="en-AU" dirty="0"/>
          </a:p>
        </p:txBody>
      </p:sp>
      <p:sp>
        <p:nvSpPr>
          <p:cNvPr id="3" name="Content Placeholder 2">
            <a:extLst>
              <a:ext uri="{FF2B5EF4-FFF2-40B4-BE49-F238E27FC236}">
                <a16:creationId xmlns:a16="http://schemas.microsoft.com/office/drawing/2014/main" id="{599F92EC-970C-A621-0EBC-4330290CDDD9}"/>
              </a:ext>
            </a:extLst>
          </p:cNvPr>
          <p:cNvSpPr>
            <a:spLocks noGrp="1"/>
          </p:cNvSpPr>
          <p:nvPr>
            <p:ph idx="1"/>
          </p:nvPr>
        </p:nvSpPr>
        <p:spPr/>
        <p:txBody>
          <a:bodyPr/>
          <a:lstStyle/>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ATP-PC System (Phosphagen System): This system provides immediate energy for short bursts of high-intensity explosive exercise up to 5 to 10 seconds. It relies on stored ATP in the muscles. ATP is rapidly broken down to release energy, while PC helps regenerate ATP during intense exercise. Rest is required for the re-supply of creatine phosphate, 30 seconds = 50% and 3 minutes = 98%. This system reaches peak power output at around the 5 second mark of high intensity activity. </a:t>
            </a:r>
            <a:endParaRPr lang="en-AU" sz="1800" dirty="0">
              <a:effectLst/>
              <a:latin typeface="Times New Roman" panose="02020603050405020304" pitchFamily="18" charset="0"/>
              <a:ea typeface="Times New Roman" panose="02020603050405020304" pitchFamily="18" charset="0"/>
            </a:endParaRP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 </a:t>
            </a:r>
            <a:endParaRPr lang="en-AU" sz="1800" dirty="0">
              <a:effectLst/>
              <a:latin typeface="Times New Roman" panose="02020603050405020304" pitchFamily="18" charset="0"/>
              <a:ea typeface="Times New Roman" panose="02020603050405020304" pitchFamily="18" charset="0"/>
            </a:endParaRP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Examples of exercises that predominantly use this system: </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p:txBody>
      </p:sp>
      <p:pic>
        <p:nvPicPr>
          <p:cNvPr id="4" name="Picture 3">
            <a:extLst>
              <a:ext uri="{FF2B5EF4-FFF2-40B4-BE49-F238E27FC236}">
                <a16:creationId xmlns:a16="http://schemas.microsoft.com/office/drawing/2014/main" id="{82695E37-40FA-6125-1396-DDCC2A05D6C5}"/>
              </a:ext>
            </a:extLst>
          </p:cNvPr>
          <p:cNvPicPr>
            <a:picLocks noChangeAspect="1"/>
          </p:cNvPicPr>
          <p:nvPr/>
        </p:nvPicPr>
        <p:blipFill>
          <a:blip r:embed="rId2"/>
          <a:stretch>
            <a:fillRect/>
          </a:stretch>
        </p:blipFill>
        <p:spPr>
          <a:xfrm>
            <a:off x="2489277" y="4207784"/>
            <a:ext cx="6852498" cy="1969179"/>
          </a:xfrm>
          <a:prstGeom prst="rect">
            <a:avLst/>
          </a:prstGeom>
        </p:spPr>
      </p:pic>
    </p:spTree>
    <p:extLst>
      <p:ext uri="{BB962C8B-B14F-4D97-AF65-F5344CB8AC3E}">
        <p14:creationId xmlns:p14="http://schemas.microsoft.com/office/powerpoint/2010/main" val="3603678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D7D3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CBCA7-9D63-F29D-EA49-A2BBF7EBE162}"/>
              </a:ext>
            </a:extLst>
          </p:cNvPr>
          <p:cNvSpPr>
            <a:spLocks noGrp="1"/>
          </p:cNvSpPr>
          <p:nvPr>
            <p:ph type="title"/>
          </p:nvPr>
        </p:nvSpPr>
        <p:spPr/>
        <p:txBody>
          <a:bodyPr/>
          <a:lstStyle/>
          <a:p>
            <a:r>
              <a:rPr lang="en-AU" dirty="0">
                <a:latin typeface="Helvetica" panose="020B0604020202020204" pitchFamily="34" charset="0"/>
                <a:ea typeface="Times New Roman" panose="02020603050405020304" pitchFamily="18" charset="0"/>
                <a:cs typeface="Times New Roman" panose="02020603050405020304" pitchFamily="18" charset="0"/>
              </a:rPr>
              <a:t>Glycolytic system </a:t>
            </a:r>
            <a:br>
              <a:rPr lang="en-AU" dirty="0">
                <a:latin typeface="Times New Roman" panose="02020603050405020304" pitchFamily="18" charset="0"/>
                <a:ea typeface="Times New Roman" panose="02020603050405020304" pitchFamily="18" charset="0"/>
              </a:rPr>
            </a:br>
            <a:endParaRPr lang="en-AU" dirty="0"/>
          </a:p>
        </p:txBody>
      </p:sp>
      <p:sp>
        <p:nvSpPr>
          <p:cNvPr id="3" name="Content Placeholder 2">
            <a:extLst>
              <a:ext uri="{FF2B5EF4-FFF2-40B4-BE49-F238E27FC236}">
                <a16:creationId xmlns:a16="http://schemas.microsoft.com/office/drawing/2014/main" id="{9F8F61E0-8E31-0459-284C-70ECF319561F}"/>
              </a:ext>
            </a:extLst>
          </p:cNvPr>
          <p:cNvSpPr>
            <a:spLocks noGrp="1"/>
          </p:cNvSpPr>
          <p:nvPr>
            <p:ph idx="1"/>
          </p:nvPr>
        </p:nvSpPr>
        <p:spPr>
          <a:xfrm>
            <a:off x="838200" y="1500772"/>
            <a:ext cx="10515600" cy="4351338"/>
          </a:xfrm>
        </p:spPr>
        <p:txBody>
          <a:bodyPr/>
          <a:lstStyle/>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Glycolytic, Anaerobic glycolysis or Lactic acid system: This system provides energy for activities of moderate to high intensity and duration. It relies on the breakdown of stored glycogen (carbohydrates) into glucose, which is then converted into ATP through a process called glycolysis. </a:t>
            </a: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This system does not require oxygen (anaerobic), but it produces lactic acid as a by-product, leading to muscle fatigue. The glycolytic system can provide energy for several minutes but has a limited capacity compared to the aerobic system.</a:t>
            </a:r>
            <a:endParaRPr lang="en-AU" sz="1800" dirty="0">
              <a:effectLst/>
              <a:latin typeface="Times New Roman" panose="02020603050405020304" pitchFamily="18" charset="0"/>
              <a:ea typeface="Times New Roman" panose="02020603050405020304" pitchFamily="18" charset="0"/>
            </a:endParaRPr>
          </a:p>
          <a:p>
            <a:pPr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 </a:t>
            </a:r>
            <a:endParaRPr lang="en-AU" sz="1800" dirty="0">
              <a:effectLst/>
              <a:latin typeface="Times New Roman" panose="02020603050405020304" pitchFamily="18" charset="0"/>
              <a:ea typeface="Times New Roman" panose="02020603050405020304" pitchFamily="18" charset="0"/>
            </a:endParaRP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Examples of exercises that predominantly use this system: </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p:txBody>
      </p:sp>
      <p:pic>
        <p:nvPicPr>
          <p:cNvPr id="4" name="Picture 3">
            <a:extLst>
              <a:ext uri="{FF2B5EF4-FFF2-40B4-BE49-F238E27FC236}">
                <a16:creationId xmlns:a16="http://schemas.microsoft.com/office/drawing/2014/main" id="{CBFD27D6-ADBF-5EED-8305-9CF46A5A993F}"/>
              </a:ext>
            </a:extLst>
          </p:cNvPr>
          <p:cNvPicPr>
            <a:picLocks noChangeAspect="1"/>
          </p:cNvPicPr>
          <p:nvPr/>
        </p:nvPicPr>
        <p:blipFill>
          <a:blip r:embed="rId2"/>
          <a:stretch>
            <a:fillRect/>
          </a:stretch>
        </p:blipFill>
        <p:spPr>
          <a:xfrm>
            <a:off x="2974577" y="4288432"/>
            <a:ext cx="6242845" cy="2395936"/>
          </a:xfrm>
          <a:prstGeom prst="rect">
            <a:avLst/>
          </a:prstGeom>
        </p:spPr>
      </p:pic>
    </p:spTree>
    <p:extLst>
      <p:ext uri="{BB962C8B-B14F-4D97-AF65-F5344CB8AC3E}">
        <p14:creationId xmlns:p14="http://schemas.microsoft.com/office/powerpoint/2010/main" val="992925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56C50D-48D4-A46C-C592-DD724794CB4C}"/>
              </a:ext>
            </a:extLst>
          </p:cNvPr>
          <p:cNvPicPr>
            <a:picLocks noChangeAspect="1"/>
          </p:cNvPicPr>
          <p:nvPr/>
        </p:nvPicPr>
        <p:blipFill>
          <a:blip r:embed="rId2"/>
          <a:stretch>
            <a:fillRect/>
          </a:stretch>
        </p:blipFill>
        <p:spPr>
          <a:xfrm>
            <a:off x="0" y="0"/>
            <a:ext cx="4571193" cy="6858000"/>
          </a:xfrm>
          <a:prstGeom prst="rect">
            <a:avLst/>
          </a:prstGeom>
        </p:spPr>
      </p:pic>
      <p:sp>
        <p:nvSpPr>
          <p:cNvPr id="3" name="Content Placeholder 2">
            <a:extLst>
              <a:ext uri="{FF2B5EF4-FFF2-40B4-BE49-F238E27FC236}">
                <a16:creationId xmlns:a16="http://schemas.microsoft.com/office/drawing/2014/main" id="{74D433B1-4B03-3889-5BCC-C421CCA84CB2}"/>
              </a:ext>
            </a:extLst>
          </p:cNvPr>
          <p:cNvSpPr>
            <a:spLocks noGrp="1"/>
          </p:cNvSpPr>
          <p:nvPr>
            <p:ph idx="1"/>
          </p:nvPr>
        </p:nvSpPr>
        <p:spPr>
          <a:xfrm>
            <a:off x="0" y="1492250"/>
            <a:ext cx="10515600" cy="4351338"/>
          </a:xfrm>
          <a:solidFill>
            <a:schemeClr val="bg1">
              <a:alpha val="60000"/>
            </a:schemeClr>
          </a:solidFill>
        </p:spPr>
        <p:txBody>
          <a:bodyPr/>
          <a:lstStyle/>
          <a:p>
            <a:pPr marL="0" indent="0">
              <a:buNone/>
            </a:pPr>
            <a:r>
              <a:rPr lang="en-AU" sz="1600" dirty="0">
                <a:latin typeface="Helvetica" panose="020B0604020202020204" pitchFamily="34" charset="0"/>
                <a:ea typeface="Times New Roman" panose="02020603050405020304" pitchFamily="18" charset="0"/>
                <a:cs typeface="Times New Roman" panose="02020603050405020304" pitchFamily="18" charset="0"/>
              </a:rPr>
              <a:t>Aerobic System The aerobic system is responsible for providing energy during longer duration activities, such as distance running or cycling. </a:t>
            </a:r>
          </a:p>
          <a:p>
            <a:pPr marL="0" indent="0">
              <a:buNone/>
            </a:pPr>
            <a:r>
              <a:rPr lang="en-AU" sz="1600" dirty="0">
                <a:latin typeface="Helvetica" panose="020B0604020202020204" pitchFamily="34" charset="0"/>
                <a:ea typeface="Times New Roman" panose="02020603050405020304" pitchFamily="18" charset="0"/>
                <a:cs typeface="Times New Roman" panose="02020603050405020304" pitchFamily="18" charset="0"/>
              </a:rPr>
              <a:t>It uses oxygen to break down carbohydrates, fats, and even proteins to produce ATP. </a:t>
            </a:r>
          </a:p>
          <a:p>
            <a:pPr marL="0" indent="0">
              <a:buNone/>
            </a:pPr>
            <a:r>
              <a:rPr lang="en-AU" sz="1600" dirty="0">
                <a:latin typeface="Helvetica" panose="020B0604020202020204" pitchFamily="34" charset="0"/>
                <a:ea typeface="Times New Roman" panose="02020603050405020304" pitchFamily="18" charset="0"/>
                <a:cs typeface="Times New Roman" panose="02020603050405020304" pitchFamily="18" charset="0"/>
              </a:rPr>
              <a:t>This system is highly efficient but requires a continuous supply of oxygen to sustain energy production. </a:t>
            </a:r>
          </a:p>
          <a:p>
            <a:pPr marL="0" indent="0">
              <a:buNone/>
            </a:pPr>
            <a:r>
              <a:rPr lang="en-AU" sz="1600" dirty="0">
                <a:latin typeface="Helvetica" panose="020B0604020202020204" pitchFamily="34" charset="0"/>
                <a:ea typeface="Times New Roman" panose="02020603050405020304" pitchFamily="18" charset="0"/>
                <a:cs typeface="Times New Roman" panose="02020603050405020304" pitchFamily="18" charset="0"/>
              </a:rPr>
              <a:t>It is the primary energy system used during low intensity exercises that last for hours. </a:t>
            </a:r>
            <a:endParaRPr lang="en-AU" sz="1600" dirty="0">
              <a:latin typeface="Times New Roman" panose="02020603050405020304" pitchFamily="18" charset="0"/>
              <a:ea typeface="Times New Roman" panose="02020603050405020304" pitchFamily="18" charset="0"/>
            </a:endParaRPr>
          </a:p>
          <a:p>
            <a:pPr marL="0" indent="0">
              <a:buNone/>
            </a:pPr>
            <a:endParaRPr lang="en-AU" dirty="0"/>
          </a:p>
          <a:p>
            <a:pPr marL="0" indent="0">
              <a:buNone/>
            </a:pPr>
            <a:r>
              <a:rPr lang="en-AU" sz="1600" dirty="0">
                <a:latin typeface="Helvetica" panose="020B0604020202020204" pitchFamily="34" charset="0"/>
                <a:ea typeface="Times New Roman" panose="02020603050405020304" pitchFamily="18" charset="0"/>
                <a:cs typeface="Times New Roman" panose="02020603050405020304" pitchFamily="18" charset="0"/>
              </a:rPr>
              <a:t>U</a:t>
            </a:r>
            <a:r>
              <a:rPr lang="en-AU" sz="1600" dirty="0">
                <a:effectLst/>
                <a:latin typeface="Helvetica" panose="020B0604020202020204" pitchFamily="34" charset="0"/>
                <a:ea typeface="Times New Roman" panose="02020603050405020304" pitchFamily="18" charset="0"/>
                <a:cs typeface="Times New Roman" panose="02020603050405020304" pitchFamily="18" charset="0"/>
              </a:rPr>
              <a:t>nderstanding the functions of these energy systems is crucial for designing training programs that target specific energy demands. </a:t>
            </a:r>
          </a:p>
          <a:p>
            <a:pPr marL="0" indent="0">
              <a:buNone/>
            </a:pPr>
            <a:r>
              <a:rPr lang="en-AU" sz="1600" dirty="0">
                <a:effectLst/>
                <a:latin typeface="Helvetica" panose="020B0604020202020204" pitchFamily="34" charset="0"/>
                <a:ea typeface="Times New Roman" panose="02020603050405020304" pitchFamily="18" charset="0"/>
                <a:cs typeface="Times New Roman" panose="02020603050405020304" pitchFamily="18" charset="0"/>
              </a:rPr>
              <a:t>By appropriately challenging and training these systems, athletes can improve their energy production, </a:t>
            </a:r>
          </a:p>
          <a:p>
            <a:pPr marL="0" indent="0">
              <a:buNone/>
            </a:pPr>
            <a:r>
              <a:rPr lang="en-AU" sz="1600" dirty="0">
                <a:effectLst/>
                <a:latin typeface="Helvetica" panose="020B0604020202020204" pitchFamily="34" charset="0"/>
                <a:ea typeface="Times New Roman" panose="02020603050405020304" pitchFamily="18" charset="0"/>
                <a:cs typeface="Times New Roman" panose="02020603050405020304" pitchFamily="18" charset="0"/>
              </a:rPr>
              <a:t>optimise performance, and enhance their overall conditioning for their chosen sport.</a:t>
            </a:r>
            <a:endParaRPr lang="en-AU" sz="1600" dirty="0">
              <a:effectLst/>
              <a:latin typeface="Times New Roman" panose="02020603050405020304" pitchFamily="18" charset="0"/>
              <a:ea typeface="Times New Roman" panose="02020603050405020304" pitchFamily="18" charset="0"/>
            </a:endParaRPr>
          </a:p>
          <a:p>
            <a:pPr marL="0" indent="0">
              <a:buNone/>
            </a:pPr>
            <a:endParaRPr lang="en-AU" dirty="0"/>
          </a:p>
        </p:txBody>
      </p:sp>
      <p:sp>
        <p:nvSpPr>
          <p:cNvPr id="2" name="Title 1">
            <a:extLst>
              <a:ext uri="{FF2B5EF4-FFF2-40B4-BE49-F238E27FC236}">
                <a16:creationId xmlns:a16="http://schemas.microsoft.com/office/drawing/2014/main" id="{07308D6B-250B-3625-E45A-819A86E9E5A3}"/>
              </a:ext>
            </a:extLst>
          </p:cNvPr>
          <p:cNvSpPr>
            <a:spLocks noGrp="1"/>
          </p:cNvSpPr>
          <p:nvPr>
            <p:ph type="title"/>
          </p:nvPr>
        </p:nvSpPr>
        <p:spPr>
          <a:xfrm>
            <a:off x="0" y="9791"/>
            <a:ext cx="10515600" cy="1325563"/>
          </a:xfrm>
          <a:solidFill>
            <a:schemeClr val="bg1">
              <a:alpha val="60000"/>
            </a:schemeClr>
          </a:solidFill>
        </p:spPr>
        <p:txBody>
          <a:bodyPr>
            <a:normAutofit/>
          </a:bodyPr>
          <a:lstStyle/>
          <a:p>
            <a:r>
              <a:rPr lang="en-AU" sz="3200" dirty="0">
                <a:effectLst/>
                <a:latin typeface="Helvetica" panose="020B0604020202020204" pitchFamily="34" charset="0"/>
                <a:ea typeface="Times New Roman" panose="02020603050405020304" pitchFamily="18" charset="0"/>
                <a:cs typeface="Times New Roman" panose="02020603050405020304" pitchFamily="18" charset="0"/>
              </a:rPr>
              <a:t>Aerobic system </a:t>
            </a:r>
            <a:endParaRPr lang="en-AU" sz="3200" dirty="0"/>
          </a:p>
        </p:txBody>
      </p:sp>
      <p:pic>
        <p:nvPicPr>
          <p:cNvPr id="5" name="Picture 4">
            <a:extLst>
              <a:ext uri="{FF2B5EF4-FFF2-40B4-BE49-F238E27FC236}">
                <a16:creationId xmlns:a16="http://schemas.microsoft.com/office/drawing/2014/main" id="{FF94158F-8EDB-CC06-3892-539DE3363BBF}"/>
              </a:ext>
            </a:extLst>
          </p:cNvPr>
          <p:cNvPicPr>
            <a:picLocks noChangeAspect="1"/>
          </p:cNvPicPr>
          <p:nvPr/>
        </p:nvPicPr>
        <p:blipFill>
          <a:blip r:embed="rId3"/>
          <a:stretch>
            <a:fillRect/>
          </a:stretch>
        </p:blipFill>
        <p:spPr>
          <a:xfrm>
            <a:off x="8124824" y="4700723"/>
            <a:ext cx="3648075" cy="2147486"/>
          </a:xfrm>
          <a:prstGeom prst="rect">
            <a:avLst/>
          </a:prstGeom>
        </p:spPr>
      </p:pic>
    </p:spTree>
    <p:extLst>
      <p:ext uri="{BB962C8B-B14F-4D97-AF65-F5344CB8AC3E}">
        <p14:creationId xmlns:p14="http://schemas.microsoft.com/office/powerpoint/2010/main" val="4147257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DFF265-BA22-0671-D160-36D8A3B9BD27}"/>
              </a:ext>
            </a:extLst>
          </p:cNvPr>
          <p:cNvSpPr txBox="1"/>
          <p:nvPr/>
        </p:nvSpPr>
        <p:spPr>
          <a:xfrm>
            <a:off x="822659" y="2271513"/>
            <a:ext cx="6097002" cy="3970318"/>
          </a:xfrm>
          <a:prstGeom prst="rect">
            <a:avLst/>
          </a:prstGeom>
          <a:solidFill>
            <a:schemeClr val="bg1">
              <a:alpha val="70000"/>
            </a:schemeClr>
          </a:solidFill>
        </p:spPr>
        <p:txBody>
          <a:bodyPr wrap="square">
            <a:spAutoFit/>
          </a:bodyPr>
          <a:lstStyle/>
          <a:p>
            <a:r>
              <a:rPr lang="en-US" dirty="0"/>
              <a:t>Intensity: How hard you are working? The more intense the exercise the greater amount of (Anaerobic Energy) – Creatine phosphate and muscle glycogen will be used. Low to medium intensity exercise will use predominantly the aerobic system.</a:t>
            </a:r>
          </a:p>
          <a:p>
            <a:endParaRPr lang="en-US" dirty="0"/>
          </a:p>
          <a:p>
            <a:r>
              <a:rPr lang="en-US" dirty="0"/>
              <a:t>Duration of exercise: For example, If the exercise is high intensity and lasts over 2 minutes then both CP and muscle glycogen will become depleted and need re-supplying. Intensity of exercise will drop as the aerobic system becomes more dominant.</a:t>
            </a:r>
          </a:p>
          <a:p>
            <a:endParaRPr lang="en-US" dirty="0"/>
          </a:p>
          <a:p>
            <a:r>
              <a:rPr lang="en-US" dirty="0"/>
              <a:t>Fitness level of the athlete. Individual levels of both aerobic and anaerobic fitness will impact on the predominant energy system being used. </a:t>
            </a:r>
          </a:p>
        </p:txBody>
      </p:sp>
      <p:pic>
        <p:nvPicPr>
          <p:cNvPr id="6" name="Picture 5">
            <a:extLst>
              <a:ext uri="{FF2B5EF4-FFF2-40B4-BE49-F238E27FC236}">
                <a16:creationId xmlns:a16="http://schemas.microsoft.com/office/drawing/2014/main" id="{76E62E56-301B-F894-4CD8-08DF79D890F9}"/>
              </a:ext>
            </a:extLst>
          </p:cNvPr>
          <p:cNvPicPr>
            <a:picLocks noChangeAspect="1"/>
          </p:cNvPicPr>
          <p:nvPr/>
        </p:nvPicPr>
        <p:blipFill>
          <a:blip r:embed="rId3"/>
          <a:stretch>
            <a:fillRect/>
          </a:stretch>
        </p:blipFill>
        <p:spPr>
          <a:xfrm>
            <a:off x="7683668" y="1975731"/>
            <a:ext cx="3955881" cy="3203644"/>
          </a:xfrm>
          <a:prstGeom prst="rect">
            <a:avLst/>
          </a:prstGeom>
        </p:spPr>
      </p:pic>
      <p:sp>
        <p:nvSpPr>
          <p:cNvPr id="8" name="TextBox 7">
            <a:extLst>
              <a:ext uri="{FF2B5EF4-FFF2-40B4-BE49-F238E27FC236}">
                <a16:creationId xmlns:a16="http://schemas.microsoft.com/office/drawing/2014/main" id="{912C446D-14D1-8B89-B0EF-D46085C2742A}"/>
              </a:ext>
            </a:extLst>
          </p:cNvPr>
          <p:cNvSpPr txBox="1"/>
          <p:nvPr/>
        </p:nvSpPr>
        <p:spPr>
          <a:xfrm>
            <a:off x="822659" y="1329400"/>
            <a:ext cx="6097002" cy="646331"/>
          </a:xfrm>
          <a:prstGeom prst="rect">
            <a:avLst/>
          </a:prstGeom>
          <a:solidFill>
            <a:schemeClr val="bg1">
              <a:alpha val="70000"/>
            </a:schemeClr>
          </a:solidFill>
        </p:spPr>
        <p:txBody>
          <a:bodyPr wrap="square">
            <a:spAutoFit/>
          </a:bodyPr>
          <a:lstStyle/>
          <a:p>
            <a:r>
              <a:rPr lang="en-AU" dirty="0">
                <a:latin typeface="Helvetica" panose="020B0604020202020204" pitchFamily="34" charset="0"/>
                <a:ea typeface="Times New Roman" panose="02020603050405020304" pitchFamily="18" charset="0"/>
                <a:cs typeface="Times New Roman" panose="02020603050405020304" pitchFamily="18" charset="0"/>
              </a:rPr>
              <a:t>T</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he predominant energy system used to supply ATP depend on the following three factors:</a:t>
            </a:r>
            <a:endParaRPr lang="en-A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94873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57D9D-4C72-025F-4B6C-18244694B0E1}"/>
              </a:ext>
            </a:extLst>
          </p:cNvPr>
          <p:cNvSpPr>
            <a:spLocks noGrp="1"/>
          </p:cNvSpPr>
          <p:nvPr>
            <p:ph type="title"/>
          </p:nvPr>
        </p:nvSpPr>
        <p:spPr>
          <a:xfrm>
            <a:off x="0" y="-25901"/>
            <a:ext cx="10515600" cy="1325563"/>
          </a:xfrm>
        </p:spPr>
        <p:txBody>
          <a:bodyPr/>
          <a:lstStyle/>
          <a:p>
            <a:r>
              <a:rPr lang="en-GB" dirty="0"/>
              <a:t>Energy Systems: Summary</a:t>
            </a:r>
            <a:endParaRPr lang="en-AU" dirty="0"/>
          </a:p>
        </p:txBody>
      </p:sp>
      <p:pic>
        <p:nvPicPr>
          <p:cNvPr id="4" name="Content Placeholder 3">
            <a:extLst>
              <a:ext uri="{FF2B5EF4-FFF2-40B4-BE49-F238E27FC236}">
                <a16:creationId xmlns:a16="http://schemas.microsoft.com/office/drawing/2014/main" id="{C436D85A-6010-AEC2-66F1-3C995CE03DDF}"/>
              </a:ext>
            </a:extLst>
          </p:cNvPr>
          <p:cNvPicPr>
            <a:picLocks noGrp="1" noChangeAspect="1"/>
          </p:cNvPicPr>
          <p:nvPr>
            <p:ph idx="1"/>
          </p:nvPr>
        </p:nvPicPr>
        <p:blipFill rotWithShape="1">
          <a:blip r:embed="rId2">
            <a:grayscl/>
          </a:blip>
          <a:srcRect t="1338" b="1322"/>
          <a:stretch/>
        </p:blipFill>
        <p:spPr bwMode="auto">
          <a:xfrm>
            <a:off x="3361973" y="938715"/>
            <a:ext cx="5058977" cy="4351338"/>
          </a:xfrm>
          <a:prstGeom prst="rect">
            <a:avLst/>
          </a:prstGeom>
          <a:ln>
            <a:noFill/>
          </a:ln>
          <a:extLst>
            <a:ext uri="{53640926-AAD7-44D8-BBD7-CCE9431645EC}">
              <a14:shadowObscured xmlns:a14="http://schemas.microsoft.com/office/drawing/2010/main"/>
            </a:ext>
          </a:extLst>
        </p:spPr>
      </p:pic>
      <p:sp>
        <p:nvSpPr>
          <p:cNvPr id="5" name="Rectangle 4">
            <a:extLst>
              <a:ext uri="{FF2B5EF4-FFF2-40B4-BE49-F238E27FC236}">
                <a16:creationId xmlns:a16="http://schemas.microsoft.com/office/drawing/2014/main" id="{A01B8F68-D6E5-B966-E48A-C5841DE42D3D}"/>
              </a:ext>
            </a:extLst>
          </p:cNvPr>
          <p:cNvSpPr/>
          <p:nvPr/>
        </p:nvSpPr>
        <p:spPr>
          <a:xfrm>
            <a:off x="1133475" y="5483225"/>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2A, 2B &amp; 2C</a:t>
            </a:r>
            <a:endParaRPr lang="en-AU" dirty="0"/>
          </a:p>
        </p:txBody>
      </p:sp>
      <p:sp>
        <p:nvSpPr>
          <p:cNvPr id="6" name="Oval 5">
            <a:extLst>
              <a:ext uri="{FF2B5EF4-FFF2-40B4-BE49-F238E27FC236}">
                <a16:creationId xmlns:a16="http://schemas.microsoft.com/office/drawing/2014/main" id="{26304444-FDB7-94B9-E614-066F14CDB2BA}"/>
              </a:ext>
            </a:extLst>
          </p:cNvPr>
          <p:cNvSpPr/>
          <p:nvPr/>
        </p:nvSpPr>
        <p:spPr>
          <a:xfrm>
            <a:off x="457200" y="5245100"/>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7" name="Rectangle 6" descr="Pencil">
            <a:extLst>
              <a:ext uri="{FF2B5EF4-FFF2-40B4-BE49-F238E27FC236}">
                <a16:creationId xmlns:a16="http://schemas.microsoft.com/office/drawing/2014/main" id="{60C6285B-597B-8CCA-8286-3EDC05986438}"/>
              </a:ext>
            </a:extLst>
          </p:cNvPr>
          <p:cNvSpPr/>
          <p:nvPr/>
        </p:nvSpPr>
        <p:spPr>
          <a:xfrm>
            <a:off x="764046" y="5483225"/>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1597603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98043-6B09-4B32-7DF2-07DEF3AE149A}"/>
              </a:ext>
            </a:extLst>
          </p:cNvPr>
          <p:cNvSpPr>
            <a:spLocks noGrp="1"/>
          </p:cNvSpPr>
          <p:nvPr>
            <p:ph type="title"/>
          </p:nvPr>
        </p:nvSpPr>
        <p:spPr>
          <a:solidFill>
            <a:schemeClr val="bg1">
              <a:alpha val="70000"/>
            </a:schemeClr>
          </a:solidFill>
        </p:spPr>
        <p:txBody>
          <a:bodyPr/>
          <a:lstStyle/>
          <a:p>
            <a:r>
              <a:rPr lang="en-GB" dirty="0"/>
              <a:t>Major muscle groups</a:t>
            </a:r>
            <a:endParaRPr lang="en-AU" dirty="0"/>
          </a:p>
        </p:txBody>
      </p:sp>
      <p:sp>
        <p:nvSpPr>
          <p:cNvPr id="3" name="Content Placeholder 2">
            <a:extLst>
              <a:ext uri="{FF2B5EF4-FFF2-40B4-BE49-F238E27FC236}">
                <a16:creationId xmlns:a16="http://schemas.microsoft.com/office/drawing/2014/main" id="{4FE4F212-5FFA-6177-48C6-CEC9CEE19C3A}"/>
              </a:ext>
            </a:extLst>
          </p:cNvPr>
          <p:cNvSpPr>
            <a:spLocks noGrp="1"/>
          </p:cNvSpPr>
          <p:nvPr>
            <p:ph idx="1"/>
          </p:nvPr>
        </p:nvSpPr>
        <p:spPr>
          <a:solidFill>
            <a:schemeClr val="bg1">
              <a:alpha val="70000"/>
            </a:schemeClr>
          </a:solidFill>
        </p:spPr>
        <p:txBody>
          <a:bodyPr>
            <a:normAutofit lnSpcReduction="10000"/>
          </a:bodyPr>
          <a:lstStyle/>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 human body contains approximately 650 skeletal muscles. </a:t>
            </a:r>
          </a:p>
          <a:p>
            <a:pPr marL="0" indent="0">
              <a:buNone/>
            </a:pPr>
            <a:endParaRPr lang="en-AU" sz="1800" dirty="0">
              <a:effectLst/>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Skeletal muscles are the muscles that attach to bones and allow for voluntary movements. Voluntary movement means being able to control our body and make it do what we want. </a:t>
            </a:r>
          </a:p>
          <a:p>
            <a:pPr marL="0" indent="0">
              <a:buNone/>
            </a:pPr>
            <a:endParaRPr lang="en-AU" sz="1800" dirty="0">
              <a:effectLst/>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 movements we perform in many sports, such as running, lifting, kicking, and throwing, are all performed by our skeletal muscles. </a:t>
            </a:r>
          </a:p>
          <a:p>
            <a:pPr marL="0" indent="0">
              <a:buNone/>
            </a:pPr>
            <a:endParaRPr lang="en-AU" sz="1800" dirty="0">
              <a:effectLst/>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These skeletal muscles are made up of muscle fibres bundled together and connected to bones via tendons. </a:t>
            </a:r>
          </a:p>
          <a:p>
            <a:pPr marL="0" indent="0">
              <a:buNone/>
            </a:pPr>
            <a:endParaRPr lang="en-AU" sz="1800" dirty="0">
              <a:effectLst/>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Each muscle has its own unique structure, size and function, allowing for a wide range of movements and providing support and stability to the body.</a:t>
            </a:r>
            <a:endParaRPr lang="en-AU" sz="1800" dirty="0">
              <a:effectLst/>
              <a:latin typeface="Times New Roman" panose="02020603050405020304" pitchFamily="18" charset="0"/>
              <a:ea typeface="Times New Roman" panose="02020603050405020304" pitchFamily="18" charset="0"/>
            </a:endParaRPr>
          </a:p>
          <a:p>
            <a:pPr marL="0" indent="0" algn="jus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 </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p:txBody>
      </p:sp>
    </p:spTree>
    <p:extLst>
      <p:ext uri="{BB962C8B-B14F-4D97-AF65-F5344CB8AC3E}">
        <p14:creationId xmlns:p14="http://schemas.microsoft.com/office/powerpoint/2010/main" val="3817987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40F8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A3296-6CA4-F4A9-E681-616229D9D5C2}"/>
              </a:ext>
            </a:extLst>
          </p:cNvPr>
          <p:cNvSpPr>
            <a:spLocks noGrp="1"/>
          </p:cNvSpPr>
          <p:nvPr>
            <p:ph type="title"/>
          </p:nvPr>
        </p:nvSpPr>
        <p:spPr>
          <a:xfrm>
            <a:off x="6545180" y="1538204"/>
            <a:ext cx="4772526" cy="1325563"/>
          </a:xfrm>
        </p:spPr>
        <p:txBody>
          <a:bodyPr>
            <a:normAutofit fontScale="90000"/>
          </a:bodyPr>
          <a:lstStyle/>
          <a:p>
            <a:r>
              <a:rPr lang="en-AU" sz="2200" dirty="0">
                <a:effectLst/>
                <a:latin typeface="Helvetica" panose="020B0604020202020204" pitchFamily="34" charset="0"/>
                <a:ea typeface="Times New Roman" panose="02020603050405020304" pitchFamily="18" charset="0"/>
                <a:cs typeface="Times New Roman" panose="02020603050405020304" pitchFamily="18" charset="0"/>
              </a:rPr>
              <a:t>Major muscles groups of the body that are required for movement include: </a:t>
            </a:r>
            <a:br>
              <a:rPr lang="en-AU" sz="4400" dirty="0">
                <a:effectLst/>
                <a:latin typeface="Times New Roman" panose="02020603050405020304" pitchFamily="18" charset="0"/>
                <a:ea typeface="Times New Roman" panose="02020603050405020304" pitchFamily="18" charset="0"/>
              </a:rPr>
            </a:br>
            <a:endParaRPr lang="en-AU" dirty="0"/>
          </a:p>
        </p:txBody>
      </p:sp>
      <p:pic>
        <p:nvPicPr>
          <p:cNvPr id="21" name="Picture 20">
            <a:extLst>
              <a:ext uri="{FF2B5EF4-FFF2-40B4-BE49-F238E27FC236}">
                <a16:creationId xmlns:a16="http://schemas.microsoft.com/office/drawing/2014/main" id="{F9266A55-639E-F381-66DC-4E70041D0E06}"/>
              </a:ext>
            </a:extLst>
          </p:cNvPr>
          <p:cNvPicPr>
            <a:picLocks noChangeAspect="1"/>
          </p:cNvPicPr>
          <p:nvPr/>
        </p:nvPicPr>
        <p:blipFill>
          <a:blip r:embed="rId2"/>
          <a:stretch>
            <a:fillRect/>
          </a:stretch>
        </p:blipFill>
        <p:spPr>
          <a:xfrm>
            <a:off x="762378" y="517357"/>
            <a:ext cx="5205283" cy="5573746"/>
          </a:xfrm>
          <a:prstGeom prst="rect">
            <a:avLst/>
          </a:prstGeom>
        </p:spPr>
      </p:pic>
      <p:pic>
        <p:nvPicPr>
          <p:cNvPr id="26" name="Picture 25">
            <a:extLst>
              <a:ext uri="{FF2B5EF4-FFF2-40B4-BE49-F238E27FC236}">
                <a16:creationId xmlns:a16="http://schemas.microsoft.com/office/drawing/2014/main" id="{C0D5B68A-3863-D697-3BD3-2DD621810AB5}"/>
              </a:ext>
            </a:extLst>
          </p:cNvPr>
          <p:cNvPicPr>
            <a:picLocks noChangeAspect="1"/>
          </p:cNvPicPr>
          <p:nvPr/>
        </p:nvPicPr>
        <p:blipFill>
          <a:blip r:embed="rId3"/>
          <a:stretch>
            <a:fillRect/>
          </a:stretch>
        </p:blipFill>
        <p:spPr>
          <a:xfrm>
            <a:off x="7036974" y="2410487"/>
            <a:ext cx="3406938" cy="2768723"/>
          </a:xfrm>
          <a:prstGeom prst="rect">
            <a:avLst/>
          </a:prstGeom>
        </p:spPr>
      </p:pic>
    </p:spTree>
    <p:extLst>
      <p:ext uri="{BB962C8B-B14F-4D97-AF65-F5344CB8AC3E}">
        <p14:creationId xmlns:p14="http://schemas.microsoft.com/office/powerpoint/2010/main" val="19847398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D376F1-0616-48D4-B778-4A6DF0F6883F}"/>
              </a:ext>
            </a:extLst>
          </p:cNvPr>
          <p:cNvSpPr>
            <a:spLocks noGrp="1"/>
          </p:cNvSpPr>
          <p:nvPr>
            <p:ph idx="1"/>
          </p:nvPr>
        </p:nvSpPr>
        <p:spPr>
          <a:xfrm>
            <a:off x="912354" y="285679"/>
            <a:ext cx="10515600" cy="5834063"/>
          </a:xfrm>
        </p:spPr>
        <p:txBody>
          <a:bodyPr>
            <a:normAutofit/>
          </a:bodyPr>
          <a:lstStyle/>
          <a:p>
            <a:pPr marL="0" indent="0" algn="just">
              <a:buNone/>
            </a:pPr>
            <a:r>
              <a:rPr lang="en-AU" sz="1200" dirty="0">
                <a:latin typeface="Helvetica" panose="020B0604020202020204" pitchFamily="34" charset="0"/>
                <a:ea typeface="Times New Roman" panose="02020603050405020304" pitchFamily="18" charset="0"/>
                <a:cs typeface="Times New Roman" panose="02020603050405020304" pitchFamily="18" charset="0"/>
              </a:rPr>
              <a:t>The types of muscle groups used in a specific sport depend on the types of movements required by that sport. Different sports involve a wide range of movements, from explosive power to endurance and agility.  </a:t>
            </a:r>
            <a:endParaRPr lang="en-AU" sz="1200" dirty="0">
              <a:latin typeface="Times New Roman" panose="02020603050405020304" pitchFamily="18" charset="0"/>
              <a:ea typeface="Times New Roman" panose="02020603050405020304" pitchFamily="18" charset="0"/>
            </a:endParaRPr>
          </a:p>
          <a:p>
            <a:pPr marL="810260" algn="just"/>
            <a:r>
              <a:rPr lang="en-AU" sz="1200" b="1" dirty="0">
                <a:latin typeface="Helvetica" panose="020B0604020202020204" pitchFamily="34" charset="0"/>
                <a:ea typeface="Times New Roman" panose="02020603050405020304" pitchFamily="18" charset="0"/>
                <a:cs typeface="Times New Roman" panose="02020603050405020304" pitchFamily="18" charset="0"/>
              </a:rPr>
              <a:t>Explosive power sports</a:t>
            </a:r>
            <a:r>
              <a:rPr lang="en-AU" sz="1200" dirty="0">
                <a:latin typeface="Helvetica" panose="020B0604020202020204" pitchFamily="34" charset="0"/>
                <a:ea typeface="Times New Roman" panose="02020603050405020304" pitchFamily="18" charset="0"/>
                <a:cs typeface="Times New Roman" panose="02020603050405020304" pitchFamily="18" charset="0"/>
              </a:rPr>
              <a:t> (e.g., weightlifting, sprinting): These sports require rapid and forceful movements, engaging primarily the fast-twitch muscle </a:t>
            </a:r>
            <a:r>
              <a:rPr lang="en-AU" sz="1200" dirty="0" err="1">
                <a:latin typeface="Helvetica" panose="020B0604020202020204" pitchFamily="34" charset="0"/>
                <a:ea typeface="Times New Roman" panose="02020603050405020304" pitchFamily="18" charset="0"/>
                <a:cs typeface="Times New Roman" panose="02020603050405020304" pitchFamily="18" charset="0"/>
              </a:rPr>
              <a:t>fibers</a:t>
            </a:r>
            <a:r>
              <a:rPr lang="en-AU" sz="1200" dirty="0">
                <a:latin typeface="Helvetica" panose="020B0604020202020204" pitchFamily="34" charset="0"/>
                <a:ea typeface="Times New Roman" panose="02020603050405020304" pitchFamily="18" charset="0"/>
                <a:cs typeface="Times New Roman" panose="02020603050405020304" pitchFamily="18" charset="0"/>
              </a:rPr>
              <a:t> and muscle groups responsible for generating explosive power.</a:t>
            </a:r>
          </a:p>
          <a:p>
            <a:pPr marL="581660" indent="0" algn="just">
              <a:buNone/>
            </a:pPr>
            <a:r>
              <a:rPr lang="en-AU" sz="1200" dirty="0">
                <a:latin typeface="Helvetica" panose="020B0604020202020204" pitchFamily="34" charset="0"/>
                <a:ea typeface="Times New Roman" panose="02020603050405020304" pitchFamily="18" charset="0"/>
                <a:cs typeface="Times New Roman" panose="02020603050405020304" pitchFamily="18" charset="0"/>
              </a:rPr>
              <a:t> 	This includes muscles like the quadriceps, hamstrings, glutes, and calf muscles, which are responsible for generating 	strong and explosive movements.</a:t>
            </a:r>
            <a:endParaRPr lang="en-AU" sz="1200" dirty="0">
              <a:latin typeface="Times New Roman" panose="02020603050405020304" pitchFamily="18" charset="0"/>
              <a:ea typeface="Times New Roman" panose="02020603050405020304" pitchFamily="18" charset="0"/>
            </a:endParaRPr>
          </a:p>
          <a:p>
            <a:pPr marL="810260" algn="just"/>
            <a:r>
              <a:rPr lang="en-AU" sz="1200" b="1" dirty="0">
                <a:latin typeface="Helvetica" panose="020B0604020202020204" pitchFamily="34" charset="0"/>
                <a:ea typeface="Times New Roman" panose="02020603050405020304" pitchFamily="18" charset="0"/>
                <a:cs typeface="Times New Roman" panose="02020603050405020304" pitchFamily="18" charset="0"/>
              </a:rPr>
              <a:t>Endurance sports</a:t>
            </a:r>
            <a:r>
              <a:rPr lang="en-AU" sz="1200" dirty="0">
                <a:latin typeface="Helvetica" panose="020B0604020202020204" pitchFamily="34" charset="0"/>
                <a:ea typeface="Times New Roman" panose="02020603050405020304" pitchFamily="18" charset="0"/>
                <a:cs typeface="Times New Roman" panose="02020603050405020304" pitchFamily="18" charset="0"/>
              </a:rPr>
              <a:t> (e.g., long-distance running, cycling, eventing in horse riding): Endurance sports involve sustained efforts over a long period. They rely heavily on the aerobic energy system and engage muscles that can endure repetitive motions for extended periods. </a:t>
            </a:r>
          </a:p>
          <a:p>
            <a:pPr marL="581660" indent="0" algn="just">
              <a:buNone/>
            </a:pPr>
            <a:r>
              <a:rPr lang="en-AU" sz="1200" dirty="0">
                <a:latin typeface="Helvetica" panose="020B0604020202020204" pitchFamily="34" charset="0"/>
                <a:ea typeface="Times New Roman" panose="02020603050405020304" pitchFamily="18" charset="0"/>
                <a:cs typeface="Times New Roman" panose="02020603050405020304" pitchFamily="18" charset="0"/>
              </a:rPr>
              <a:t>	Muscles such as the quadriceps, hamstrings, calves, and the core muscles (abdominals and lower back) are vital for 	maintaining a steady pace and enduring long-duration activities.</a:t>
            </a:r>
            <a:endParaRPr lang="en-AU" sz="1200" dirty="0">
              <a:latin typeface="Times New Roman" panose="02020603050405020304" pitchFamily="18" charset="0"/>
              <a:ea typeface="Times New Roman" panose="02020603050405020304" pitchFamily="18" charset="0"/>
            </a:endParaRPr>
          </a:p>
          <a:p>
            <a:pPr marL="810260" algn="just"/>
            <a:r>
              <a:rPr lang="en-AU" sz="1200" b="1" dirty="0">
                <a:latin typeface="Helvetica" panose="020B0604020202020204" pitchFamily="34" charset="0"/>
                <a:ea typeface="Times New Roman" panose="02020603050405020304" pitchFamily="18" charset="0"/>
                <a:cs typeface="Times New Roman" panose="02020603050405020304" pitchFamily="18" charset="0"/>
              </a:rPr>
              <a:t>Agility and quickness sports</a:t>
            </a:r>
            <a:r>
              <a:rPr lang="en-AU" sz="1200" dirty="0">
                <a:latin typeface="Helvetica" panose="020B0604020202020204" pitchFamily="34" charset="0"/>
                <a:ea typeface="Times New Roman" panose="02020603050405020304" pitchFamily="18" charset="0"/>
                <a:cs typeface="Times New Roman" panose="02020603050405020304" pitchFamily="18" charset="0"/>
              </a:rPr>
              <a:t> (e.g., AFL, basketball, soccer): Sports that require quick changes in direction, agility, and speed involve various muscle groups. </a:t>
            </a:r>
          </a:p>
          <a:p>
            <a:pPr marL="581660" indent="0" algn="just">
              <a:buNone/>
            </a:pPr>
            <a:r>
              <a:rPr lang="en-AU" sz="1200" dirty="0">
                <a:latin typeface="Helvetica" panose="020B0604020202020204" pitchFamily="34" charset="0"/>
                <a:ea typeface="Times New Roman" panose="02020603050405020304" pitchFamily="18" charset="0"/>
                <a:cs typeface="Times New Roman" panose="02020603050405020304" pitchFamily="18" charset="0"/>
              </a:rPr>
              <a:t>	This includes the lower body muscles such as the quadriceps, hamstrings, glutes, and calf muscles for explosive 		movements and quick changes in direction. Additionally, the core muscles play a crucial role in providing stability and 	balance during rapid movements.</a:t>
            </a:r>
            <a:endParaRPr lang="en-AU" sz="1200" dirty="0">
              <a:latin typeface="Times New Roman" panose="02020603050405020304" pitchFamily="18" charset="0"/>
              <a:ea typeface="Times New Roman" panose="02020603050405020304" pitchFamily="18" charset="0"/>
            </a:endParaRPr>
          </a:p>
          <a:p>
            <a:pPr marL="810260" algn="just"/>
            <a:r>
              <a:rPr lang="en-AU" sz="1200" b="1" dirty="0">
                <a:latin typeface="Helvetica" panose="020B0604020202020204" pitchFamily="34" charset="0"/>
                <a:ea typeface="Times New Roman" panose="02020603050405020304" pitchFamily="18" charset="0"/>
                <a:cs typeface="Times New Roman" panose="02020603050405020304" pitchFamily="18" charset="0"/>
              </a:rPr>
              <a:t>Upper body dominant sports</a:t>
            </a:r>
            <a:r>
              <a:rPr lang="en-AU" sz="1200" dirty="0">
                <a:latin typeface="Helvetica" panose="020B0604020202020204" pitchFamily="34" charset="0"/>
                <a:ea typeface="Times New Roman" panose="02020603050405020304" pitchFamily="18" charset="0"/>
                <a:cs typeface="Times New Roman" panose="02020603050405020304" pitchFamily="18" charset="0"/>
              </a:rPr>
              <a:t> (e.g., tennis, swimming): Sports that heavily rely on upper body movements engage muscles such as the deltoids, pectorals, triceps, and biceps. </a:t>
            </a:r>
          </a:p>
          <a:p>
            <a:pPr marL="581660" indent="0" algn="just">
              <a:buNone/>
            </a:pPr>
            <a:r>
              <a:rPr lang="en-AU" sz="1200" dirty="0">
                <a:latin typeface="Helvetica" panose="020B0604020202020204" pitchFamily="34" charset="0"/>
                <a:ea typeface="Times New Roman" panose="02020603050405020304" pitchFamily="18" charset="0"/>
                <a:cs typeface="Times New Roman" panose="02020603050405020304" pitchFamily="18" charset="0"/>
              </a:rPr>
              <a:t>	These muscles are responsible for actions like swinging a tennis racket, throwing a ball, or propelling through the water 	in swimming strokes.</a:t>
            </a:r>
            <a:endParaRPr lang="en-AU" sz="1200" dirty="0">
              <a:latin typeface="Times New Roman" panose="02020603050405020304" pitchFamily="18" charset="0"/>
              <a:ea typeface="Times New Roman" panose="02020603050405020304" pitchFamily="18" charset="0"/>
            </a:endParaRPr>
          </a:p>
          <a:p>
            <a:pPr marL="810260" algn="just"/>
            <a:r>
              <a:rPr lang="en-AU" sz="1200" b="1" dirty="0">
                <a:latin typeface="Helvetica" panose="020B0604020202020204" pitchFamily="34" charset="0"/>
                <a:ea typeface="Times New Roman" panose="02020603050405020304" pitchFamily="18" charset="0"/>
                <a:cs typeface="Times New Roman" panose="02020603050405020304" pitchFamily="18" charset="0"/>
              </a:rPr>
              <a:t>Full-Body engagement sports</a:t>
            </a:r>
            <a:r>
              <a:rPr lang="en-AU" sz="1200" dirty="0">
                <a:latin typeface="Helvetica" panose="020B0604020202020204" pitchFamily="34" charset="0"/>
                <a:ea typeface="Times New Roman" panose="02020603050405020304" pitchFamily="18" charset="0"/>
                <a:cs typeface="Times New Roman" panose="02020603050405020304" pitchFamily="18" charset="0"/>
              </a:rPr>
              <a:t> (e.g., rowing, martial arts): Most sports involve a combination of upper and lower body movements, engaging a wide range of muscle groups. </a:t>
            </a:r>
          </a:p>
          <a:p>
            <a:pPr marL="581660" indent="0" algn="just">
              <a:buNone/>
            </a:pPr>
            <a:r>
              <a:rPr lang="en-AU" sz="1200" dirty="0">
                <a:latin typeface="Helvetica" panose="020B0604020202020204" pitchFamily="34" charset="0"/>
                <a:ea typeface="Times New Roman" panose="02020603050405020304" pitchFamily="18" charset="0"/>
                <a:cs typeface="Times New Roman" panose="02020603050405020304" pitchFamily="18" charset="0"/>
              </a:rPr>
              <a:t>	For example, rowing engages muscles throughout the body, including the legs, core, back, and arms. Martial arts 	involve various movements that engage multiple muscle groups for striking, kicking, and wrestling.</a:t>
            </a:r>
            <a:endParaRPr lang="en-AU" sz="1200" dirty="0">
              <a:latin typeface="Times New Roman" panose="02020603050405020304" pitchFamily="18" charset="0"/>
              <a:ea typeface="Times New Roman" panose="02020603050405020304" pitchFamily="18" charset="0"/>
            </a:endParaRPr>
          </a:p>
          <a:p>
            <a:endParaRPr lang="en-AU" dirty="0"/>
          </a:p>
        </p:txBody>
      </p:sp>
      <p:pic>
        <p:nvPicPr>
          <p:cNvPr id="4" name="Picture 3">
            <a:extLst>
              <a:ext uri="{FF2B5EF4-FFF2-40B4-BE49-F238E27FC236}">
                <a16:creationId xmlns:a16="http://schemas.microsoft.com/office/drawing/2014/main" id="{30673348-AC37-B899-8124-5C8F97A74F33}"/>
              </a:ext>
            </a:extLst>
          </p:cNvPr>
          <p:cNvPicPr>
            <a:picLocks noChangeAspect="1"/>
          </p:cNvPicPr>
          <p:nvPr/>
        </p:nvPicPr>
        <p:blipFill>
          <a:blip r:embed="rId2"/>
          <a:stretch>
            <a:fillRect/>
          </a:stretch>
        </p:blipFill>
        <p:spPr>
          <a:xfrm>
            <a:off x="648793" y="750441"/>
            <a:ext cx="560881" cy="548688"/>
          </a:xfrm>
          <a:prstGeom prst="rect">
            <a:avLst/>
          </a:prstGeom>
        </p:spPr>
      </p:pic>
      <p:pic>
        <p:nvPicPr>
          <p:cNvPr id="5" name="Picture 4">
            <a:extLst>
              <a:ext uri="{FF2B5EF4-FFF2-40B4-BE49-F238E27FC236}">
                <a16:creationId xmlns:a16="http://schemas.microsoft.com/office/drawing/2014/main" id="{5EF3C087-4C90-5C06-F417-C2DF868D61D4}"/>
              </a:ext>
            </a:extLst>
          </p:cNvPr>
          <p:cNvPicPr>
            <a:picLocks noChangeAspect="1"/>
          </p:cNvPicPr>
          <p:nvPr/>
        </p:nvPicPr>
        <p:blipFill>
          <a:blip r:embed="rId3"/>
          <a:stretch>
            <a:fillRect/>
          </a:stretch>
        </p:blipFill>
        <p:spPr>
          <a:xfrm>
            <a:off x="615262" y="1480440"/>
            <a:ext cx="627942" cy="3444539"/>
          </a:xfrm>
          <a:prstGeom prst="rect">
            <a:avLst/>
          </a:prstGeom>
        </p:spPr>
      </p:pic>
      <p:sp>
        <p:nvSpPr>
          <p:cNvPr id="6" name="Rectangle 5">
            <a:extLst>
              <a:ext uri="{FF2B5EF4-FFF2-40B4-BE49-F238E27FC236}">
                <a16:creationId xmlns:a16="http://schemas.microsoft.com/office/drawing/2014/main" id="{73CC9AB8-F18D-8B55-B88E-08E2AFB9DB6A}"/>
              </a:ext>
            </a:extLst>
          </p:cNvPr>
          <p:cNvSpPr/>
          <p:nvPr/>
        </p:nvSpPr>
        <p:spPr>
          <a:xfrm>
            <a:off x="912354" y="5574854"/>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2D</a:t>
            </a:r>
            <a:endParaRPr lang="en-AU" dirty="0"/>
          </a:p>
        </p:txBody>
      </p:sp>
      <p:sp>
        <p:nvSpPr>
          <p:cNvPr id="7" name="Oval 6">
            <a:extLst>
              <a:ext uri="{FF2B5EF4-FFF2-40B4-BE49-F238E27FC236}">
                <a16:creationId xmlns:a16="http://schemas.microsoft.com/office/drawing/2014/main" id="{CF6D3EEE-1A6A-6317-A744-929D0CDB104C}"/>
              </a:ext>
            </a:extLst>
          </p:cNvPr>
          <p:cNvSpPr/>
          <p:nvPr/>
        </p:nvSpPr>
        <p:spPr>
          <a:xfrm>
            <a:off x="236079" y="5336729"/>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8" name="Rectangle 7" descr="Pencil">
            <a:extLst>
              <a:ext uri="{FF2B5EF4-FFF2-40B4-BE49-F238E27FC236}">
                <a16:creationId xmlns:a16="http://schemas.microsoft.com/office/drawing/2014/main" id="{1ECC1E51-E5F0-8A8E-44BA-B1C0029ABD33}"/>
              </a:ext>
            </a:extLst>
          </p:cNvPr>
          <p:cNvSpPr/>
          <p:nvPr/>
        </p:nvSpPr>
        <p:spPr>
          <a:xfrm>
            <a:off x="542925" y="5574854"/>
            <a:ext cx="891257" cy="943952"/>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42267168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2500</TotalTime>
  <Words>2661</Words>
  <Application>Microsoft Macintosh PowerPoint</Application>
  <PresentationFormat>Widescreen</PresentationFormat>
  <Paragraphs>162</Paragraphs>
  <Slides>21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Arial Black</vt:lpstr>
      <vt:lpstr>Calibri</vt:lpstr>
      <vt:lpstr>Calibri Light</vt:lpstr>
      <vt:lpstr>Cambria</vt:lpstr>
      <vt:lpstr>Helvetica</vt:lpstr>
      <vt:lpstr>Times New Roman</vt:lpstr>
      <vt:lpstr>Office Theme</vt:lpstr>
      <vt:lpstr>SISSPAR009 Participate in conditioning for sport </vt:lpstr>
      <vt:lpstr>Participate in conditioning for spot</vt:lpstr>
      <vt:lpstr>Organisational policies and procedures applicable to participating in conditioning for sport</vt:lpstr>
      <vt:lpstr>Basic anatomy and physiology </vt:lpstr>
      <vt:lpstr>Key terminology</vt:lpstr>
      <vt:lpstr>Skeletal System</vt:lpstr>
      <vt:lpstr>Types of Bones</vt:lpstr>
      <vt:lpstr>Joints</vt:lpstr>
      <vt:lpstr>Muscular System</vt:lpstr>
      <vt:lpstr>Cardio-respiratory system</vt:lpstr>
      <vt:lpstr>PowerPoint Presentation</vt:lpstr>
      <vt:lpstr>Nervous System</vt:lpstr>
      <vt:lpstr>Prepare for Sport-specific strength and conditioning</vt:lpstr>
      <vt:lpstr>ATP-PC System</vt:lpstr>
      <vt:lpstr>Glycolytic system  </vt:lpstr>
      <vt:lpstr>Aerobic system </vt:lpstr>
      <vt:lpstr>PowerPoint Presentation</vt:lpstr>
      <vt:lpstr>Energy Systems: Summary</vt:lpstr>
      <vt:lpstr>Major muscle groups</vt:lpstr>
      <vt:lpstr>Major muscles groups of the body that are required for movement include: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SISSPAR009 Participate in conditioning for sport </dc:title>
  <dc:creator>Damian Manfre</dc:creator>
  <cp:lastModifiedBy>Joshua Miller</cp:lastModifiedBy>
  <cp:revision>6</cp:revision>
  <dcterms:created xsi:type="dcterms:W3CDTF">2023-10-17T23:13:17Z</dcterms:created>
  <dcterms:modified xsi:type="dcterms:W3CDTF">2024-05-16T01:58:36Z</dcterms:modified>
</cp:coreProperties>
</file>