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72" r:id="rId4"/>
    <p:sldId id="273" r:id="rId5"/>
    <p:sldId id="274" r:id="rId6"/>
    <p:sldId id="275" r:id="rId7"/>
    <p:sldId id="276" r:id="rId8"/>
    <p:sldId id="277" r:id="rId9"/>
    <p:sldId id="278" r:id="rId10"/>
    <p:sldId id="279" r:id="rId11"/>
    <p:sldId id="280" r:id="rId12"/>
    <p:sldId id="28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FFFFFF"/>
    <a:srgbClr val="D40F8C"/>
    <a:srgbClr val="8AA153"/>
    <a:srgbClr val="AFCACB"/>
    <a:srgbClr val="5C9E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67" autoAdjust="0"/>
    <p:restoredTop sz="94660"/>
  </p:normalViewPr>
  <p:slideViewPr>
    <p:cSldViewPr snapToGrid="0">
      <p:cViewPr varScale="1">
        <p:scale>
          <a:sx n="89" d="100"/>
          <a:sy n="89" d="100"/>
        </p:scale>
        <p:origin x="168" y="7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6BB2F-834D-2980-BC9D-A58F03C6B8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25389EC8-D48E-2089-324D-D7046C3428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3F90C2CB-329A-B606-A5AF-5F110DE36EAB}"/>
              </a:ext>
            </a:extLst>
          </p:cNvPr>
          <p:cNvSpPr>
            <a:spLocks noGrp="1"/>
          </p:cNvSpPr>
          <p:nvPr>
            <p:ph type="dt" sz="half" idx="10"/>
          </p:nvPr>
        </p:nvSpPr>
        <p:spPr/>
        <p:txBody>
          <a:bodyPr/>
          <a:lstStyle/>
          <a:p>
            <a:fld id="{F55E7771-37AF-42C3-8618-D4C2C80550D8}" type="datetimeFigureOut">
              <a:rPr lang="en-AU" smtClean="0"/>
              <a:t>1/12/2023</a:t>
            </a:fld>
            <a:endParaRPr lang="en-AU"/>
          </a:p>
        </p:txBody>
      </p:sp>
      <p:sp>
        <p:nvSpPr>
          <p:cNvPr id="5" name="Footer Placeholder 4">
            <a:extLst>
              <a:ext uri="{FF2B5EF4-FFF2-40B4-BE49-F238E27FC236}">
                <a16:creationId xmlns:a16="http://schemas.microsoft.com/office/drawing/2014/main" id="{526BF3DA-56A2-5996-2869-FC1151CBAF5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44936EB-72BE-ED3F-D68A-B6C870A0F442}"/>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1703103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F2C8-9EC9-FA05-52D5-4571B8FECDC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011A1AA-593E-C7CD-4823-05F3DB3DC1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30D5EDD-F74F-3304-12DC-C0E098D85D9E}"/>
              </a:ext>
            </a:extLst>
          </p:cNvPr>
          <p:cNvSpPr>
            <a:spLocks noGrp="1"/>
          </p:cNvSpPr>
          <p:nvPr>
            <p:ph type="dt" sz="half" idx="10"/>
          </p:nvPr>
        </p:nvSpPr>
        <p:spPr/>
        <p:txBody>
          <a:bodyPr/>
          <a:lstStyle/>
          <a:p>
            <a:fld id="{F55E7771-37AF-42C3-8618-D4C2C80550D8}" type="datetimeFigureOut">
              <a:rPr lang="en-AU" smtClean="0"/>
              <a:t>1/12/2023</a:t>
            </a:fld>
            <a:endParaRPr lang="en-AU"/>
          </a:p>
        </p:txBody>
      </p:sp>
      <p:sp>
        <p:nvSpPr>
          <p:cNvPr id="5" name="Footer Placeholder 4">
            <a:extLst>
              <a:ext uri="{FF2B5EF4-FFF2-40B4-BE49-F238E27FC236}">
                <a16:creationId xmlns:a16="http://schemas.microsoft.com/office/drawing/2014/main" id="{FB0392EA-34B1-BB5D-3422-43D375BCDA6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6DCEE07-2FE0-7259-C638-0F93BD930CB6}"/>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3919082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E8832-E123-7A2E-62EC-D97DF5C01C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E623DDE9-C4C3-7B9E-86B9-F1551C08EE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23B4221-ADC0-B430-B5D2-D4AE42D9C988}"/>
              </a:ext>
            </a:extLst>
          </p:cNvPr>
          <p:cNvSpPr>
            <a:spLocks noGrp="1"/>
          </p:cNvSpPr>
          <p:nvPr>
            <p:ph type="dt" sz="half" idx="10"/>
          </p:nvPr>
        </p:nvSpPr>
        <p:spPr/>
        <p:txBody>
          <a:bodyPr/>
          <a:lstStyle/>
          <a:p>
            <a:fld id="{F55E7771-37AF-42C3-8618-D4C2C80550D8}" type="datetimeFigureOut">
              <a:rPr lang="en-AU" smtClean="0"/>
              <a:t>1/12/2023</a:t>
            </a:fld>
            <a:endParaRPr lang="en-AU"/>
          </a:p>
        </p:txBody>
      </p:sp>
      <p:sp>
        <p:nvSpPr>
          <p:cNvPr id="5" name="Footer Placeholder 4">
            <a:extLst>
              <a:ext uri="{FF2B5EF4-FFF2-40B4-BE49-F238E27FC236}">
                <a16:creationId xmlns:a16="http://schemas.microsoft.com/office/drawing/2014/main" id="{920A0B85-233D-EA21-56CD-16FDC71E0BD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3E0A4DA-5CAC-E8D9-FDFA-E897494FE57E}"/>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2231589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729E7-0B8F-7F3A-850E-8DA0B20CDA2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6F47BB5-25C2-3767-663F-D4B80DF16B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2720A1A5-CBEF-BBDF-6B28-5609899328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4BBAD2C4-E21C-8EE3-6FD9-B8AFFC88EDC1}"/>
              </a:ext>
            </a:extLst>
          </p:cNvPr>
          <p:cNvSpPr>
            <a:spLocks noGrp="1"/>
          </p:cNvSpPr>
          <p:nvPr>
            <p:ph type="dt" sz="half" idx="10"/>
          </p:nvPr>
        </p:nvSpPr>
        <p:spPr/>
        <p:txBody>
          <a:bodyPr/>
          <a:lstStyle/>
          <a:p>
            <a:fld id="{F55E7771-37AF-42C3-8618-D4C2C80550D8}" type="datetimeFigureOut">
              <a:rPr lang="en-AU" smtClean="0"/>
              <a:t>1/12/2023</a:t>
            </a:fld>
            <a:endParaRPr lang="en-AU"/>
          </a:p>
        </p:txBody>
      </p:sp>
      <p:sp>
        <p:nvSpPr>
          <p:cNvPr id="6" name="Footer Placeholder 5">
            <a:extLst>
              <a:ext uri="{FF2B5EF4-FFF2-40B4-BE49-F238E27FC236}">
                <a16:creationId xmlns:a16="http://schemas.microsoft.com/office/drawing/2014/main" id="{09115688-B1A1-350D-0B45-261CE53D4DE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CBBC1EF-3CAE-98D5-2A12-F0953635A459}"/>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3705469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2ED9A-180E-9A7A-7599-9F6428EEB2A0}"/>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12801B2-E54C-B89F-3420-522A857A1C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32ACC0-61E9-3BF9-D668-B628787E43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90FE1E7A-8225-3077-F4AD-77D3A106AA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68045E-AD10-1FBF-F7F5-FE8B8834B2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39E60E9C-9CCA-85E5-7F32-DBDD305A0D46}"/>
              </a:ext>
            </a:extLst>
          </p:cNvPr>
          <p:cNvSpPr>
            <a:spLocks noGrp="1"/>
          </p:cNvSpPr>
          <p:nvPr>
            <p:ph type="dt" sz="half" idx="10"/>
          </p:nvPr>
        </p:nvSpPr>
        <p:spPr/>
        <p:txBody>
          <a:bodyPr/>
          <a:lstStyle/>
          <a:p>
            <a:fld id="{F55E7771-37AF-42C3-8618-D4C2C80550D8}" type="datetimeFigureOut">
              <a:rPr lang="en-AU" smtClean="0"/>
              <a:t>1/12/2023</a:t>
            </a:fld>
            <a:endParaRPr lang="en-AU"/>
          </a:p>
        </p:txBody>
      </p:sp>
      <p:sp>
        <p:nvSpPr>
          <p:cNvPr id="8" name="Footer Placeholder 7">
            <a:extLst>
              <a:ext uri="{FF2B5EF4-FFF2-40B4-BE49-F238E27FC236}">
                <a16:creationId xmlns:a16="http://schemas.microsoft.com/office/drawing/2014/main" id="{EA5D8B64-680C-4BE8-B83B-E73B7125E754}"/>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793FA82C-31F5-F5E4-5A3E-87AD77DCA497}"/>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3668284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75A75-4355-CF7F-0661-CC0E8B7EDF61}"/>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61A7B829-5129-2314-5E77-45C96CA69E34}"/>
              </a:ext>
            </a:extLst>
          </p:cNvPr>
          <p:cNvSpPr>
            <a:spLocks noGrp="1"/>
          </p:cNvSpPr>
          <p:nvPr>
            <p:ph type="dt" sz="half" idx="10"/>
          </p:nvPr>
        </p:nvSpPr>
        <p:spPr/>
        <p:txBody>
          <a:bodyPr/>
          <a:lstStyle/>
          <a:p>
            <a:fld id="{F55E7771-37AF-42C3-8618-D4C2C80550D8}" type="datetimeFigureOut">
              <a:rPr lang="en-AU" smtClean="0"/>
              <a:t>1/12/2023</a:t>
            </a:fld>
            <a:endParaRPr lang="en-AU"/>
          </a:p>
        </p:txBody>
      </p:sp>
      <p:sp>
        <p:nvSpPr>
          <p:cNvPr id="4" name="Footer Placeholder 3">
            <a:extLst>
              <a:ext uri="{FF2B5EF4-FFF2-40B4-BE49-F238E27FC236}">
                <a16:creationId xmlns:a16="http://schemas.microsoft.com/office/drawing/2014/main" id="{CF0EA779-4213-27B5-82FC-0B4D6574374B}"/>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472D8804-A43A-2774-E370-A8C1479F4639}"/>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2775963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C566D-A295-0BF3-9EB7-55A68596836B}"/>
              </a:ext>
            </a:extLst>
          </p:cNvPr>
          <p:cNvSpPr>
            <a:spLocks noGrp="1"/>
          </p:cNvSpPr>
          <p:nvPr>
            <p:ph type="dt" sz="half" idx="10"/>
          </p:nvPr>
        </p:nvSpPr>
        <p:spPr/>
        <p:txBody>
          <a:bodyPr/>
          <a:lstStyle/>
          <a:p>
            <a:fld id="{F55E7771-37AF-42C3-8618-D4C2C80550D8}" type="datetimeFigureOut">
              <a:rPr lang="en-AU" smtClean="0"/>
              <a:t>1/12/2023</a:t>
            </a:fld>
            <a:endParaRPr lang="en-AU"/>
          </a:p>
        </p:txBody>
      </p:sp>
      <p:sp>
        <p:nvSpPr>
          <p:cNvPr id="3" name="Footer Placeholder 2">
            <a:extLst>
              <a:ext uri="{FF2B5EF4-FFF2-40B4-BE49-F238E27FC236}">
                <a16:creationId xmlns:a16="http://schemas.microsoft.com/office/drawing/2014/main" id="{F24B8A51-D6CF-179B-2698-D70F159B4346}"/>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DB3FFA60-BA41-9D04-38F9-A04A86AFEAAF}"/>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3514969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4F1AA-C61F-22CB-25EF-7B089303D7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93EFC0F3-9B22-75BB-7FAA-7FA5509EE4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F786EC8F-1C0D-4C86-6472-CF29FE413F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40456D-A05F-250B-23B9-A2EF22573F99}"/>
              </a:ext>
            </a:extLst>
          </p:cNvPr>
          <p:cNvSpPr>
            <a:spLocks noGrp="1"/>
          </p:cNvSpPr>
          <p:nvPr>
            <p:ph type="dt" sz="half" idx="10"/>
          </p:nvPr>
        </p:nvSpPr>
        <p:spPr/>
        <p:txBody>
          <a:bodyPr/>
          <a:lstStyle/>
          <a:p>
            <a:fld id="{F55E7771-37AF-42C3-8618-D4C2C80550D8}" type="datetimeFigureOut">
              <a:rPr lang="en-AU" smtClean="0"/>
              <a:t>1/12/2023</a:t>
            </a:fld>
            <a:endParaRPr lang="en-AU"/>
          </a:p>
        </p:txBody>
      </p:sp>
      <p:sp>
        <p:nvSpPr>
          <p:cNvPr id="6" name="Footer Placeholder 5">
            <a:extLst>
              <a:ext uri="{FF2B5EF4-FFF2-40B4-BE49-F238E27FC236}">
                <a16:creationId xmlns:a16="http://schemas.microsoft.com/office/drawing/2014/main" id="{5DBF161F-4B35-5E01-ADBA-FF7862CD674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C0ACDCD-FA74-536D-1833-E29E593B99D1}"/>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3469090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D1CDB-31E3-055C-D8CC-91A05F63DF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1E33FC89-7273-8C53-9BEE-880A2283E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55B9C133-65F1-A03E-19E8-B79F299CB4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0E9D7E-2989-1B30-B8E7-A68369AEDB11}"/>
              </a:ext>
            </a:extLst>
          </p:cNvPr>
          <p:cNvSpPr>
            <a:spLocks noGrp="1"/>
          </p:cNvSpPr>
          <p:nvPr>
            <p:ph type="dt" sz="half" idx="10"/>
          </p:nvPr>
        </p:nvSpPr>
        <p:spPr/>
        <p:txBody>
          <a:bodyPr/>
          <a:lstStyle/>
          <a:p>
            <a:fld id="{F55E7771-37AF-42C3-8618-D4C2C80550D8}" type="datetimeFigureOut">
              <a:rPr lang="en-AU" smtClean="0"/>
              <a:t>1/12/2023</a:t>
            </a:fld>
            <a:endParaRPr lang="en-AU"/>
          </a:p>
        </p:txBody>
      </p:sp>
      <p:sp>
        <p:nvSpPr>
          <p:cNvPr id="6" name="Footer Placeholder 5">
            <a:extLst>
              <a:ext uri="{FF2B5EF4-FFF2-40B4-BE49-F238E27FC236}">
                <a16:creationId xmlns:a16="http://schemas.microsoft.com/office/drawing/2014/main" id="{B4553DE9-EC84-33B5-8830-2CE9A41E72E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A47469B-4C6C-3CA2-C07E-35CC1674E72B}"/>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1374364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63300-60FB-9D46-E257-BA0E39108043}"/>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939B236-293C-C736-53FF-431372B110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3675D67-6654-D3FD-6E46-20E5D810A9A3}"/>
              </a:ext>
            </a:extLst>
          </p:cNvPr>
          <p:cNvSpPr>
            <a:spLocks noGrp="1"/>
          </p:cNvSpPr>
          <p:nvPr>
            <p:ph type="dt" sz="half" idx="10"/>
          </p:nvPr>
        </p:nvSpPr>
        <p:spPr/>
        <p:txBody>
          <a:bodyPr/>
          <a:lstStyle/>
          <a:p>
            <a:fld id="{F55E7771-37AF-42C3-8618-D4C2C80550D8}" type="datetimeFigureOut">
              <a:rPr lang="en-AU" smtClean="0"/>
              <a:t>1/12/2023</a:t>
            </a:fld>
            <a:endParaRPr lang="en-AU"/>
          </a:p>
        </p:txBody>
      </p:sp>
      <p:sp>
        <p:nvSpPr>
          <p:cNvPr id="5" name="Footer Placeholder 4">
            <a:extLst>
              <a:ext uri="{FF2B5EF4-FFF2-40B4-BE49-F238E27FC236}">
                <a16:creationId xmlns:a16="http://schemas.microsoft.com/office/drawing/2014/main" id="{CB1C774B-3356-6553-29AA-1CE42EEDCCB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2493C43-8B3F-157A-1631-518311105F31}"/>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3112377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741395-D750-97B9-0922-561FF7F7332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8B76671-14A0-3218-5A15-601061B787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2F936C6-766F-3F2F-26B0-CDB374DBB4A4}"/>
              </a:ext>
            </a:extLst>
          </p:cNvPr>
          <p:cNvSpPr>
            <a:spLocks noGrp="1"/>
          </p:cNvSpPr>
          <p:nvPr>
            <p:ph type="dt" sz="half" idx="10"/>
          </p:nvPr>
        </p:nvSpPr>
        <p:spPr/>
        <p:txBody>
          <a:bodyPr/>
          <a:lstStyle/>
          <a:p>
            <a:fld id="{F55E7771-37AF-42C3-8618-D4C2C80550D8}" type="datetimeFigureOut">
              <a:rPr lang="en-AU" smtClean="0"/>
              <a:t>1/12/2023</a:t>
            </a:fld>
            <a:endParaRPr lang="en-AU"/>
          </a:p>
        </p:txBody>
      </p:sp>
      <p:sp>
        <p:nvSpPr>
          <p:cNvPr id="5" name="Footer Placeholder 4">
            <a:extLst>
              <a:ext uri="{FF2B5EF4-FFF2-40B4-BE49-F238E27FC236}">
                <a16:creationId xmlns:a16="http://schemas.microsoft.com/office/drawing/2014/main" id="{6666CD35-7556-3667-CD5C-463B2377A03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6F4E2ED-4650-318A-F4B9-D071BBFC12DB}"/>
              </a:ext>
            </a:extLst>
          </p:cNvPr>
          <p:cNvSpPr>
            <a:spLocks noGrp="1"/>
          </p:cNvSpPr>
          <p:nvPr>
            <p:ph type="sldNum" sz="quarter" idx="12"/>
          </p:nvPr>
        </p:nvSpPr>
        <p:spPr/>
        <p:txBody>
          <a:bodyPr/>
          <a:lstStyle/>
          <a:p>
            <a:fld id="{487E424A-E103-4707-AFAC-59028927D171}" type="slidenum">
              <a:rPr lang="en-AU" smtClean="0"/>
              <a:t>‹#›</a:t>
            </a:fld>
            <a:endParaRPr lang="en-AU"/>
          </a:p>
        </p:txBody>
      </p:sp>
    </p:spTree>
    <p:extLst>
      <p:ext uri="{BB962C8B-B14F-4D97-AF65-F5344CB8AC3E}">
        <p14:creationId xmlns:p14="http://schemas.microsoft.com/office/powerpoint/2010/main" val="1219913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ECE1CC-1835-618E-D7E3-C5DD462544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968CE558-7225-10F7-F127-74B0F313F3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E76AFCA-8432-40DD-CADB-6538D9CC93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5E7771-37AF-42C3-8618-D4C2C80550D8}" type="datetimeFigureOut">
              <a:rPr lang="en-AU" smtClean="0"/>
              <a:t>1/12/2023</a:t>
            </a:fld>
            <a:endParaRPr lang="en-AU"/>
          </a:p>
        </p:txBody>
      </p:sp>
      <p:sp>
        <p:nvSpPr>
          <p:cNvPr id="5" name="Footer Placeholder 4">
            <a:extLst>
              <a:ext uri="{FF2B5EF4-FFF2-40B4-BE49-F238E27FC236}">
                <a16:creationId xmlns:a16="http://schemas.microsoft.com/office/drawing/2014/main" id="{5AFB6A3C-5585-FB46-AADA-391AF142F0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5E980729-9449-C15F-9A83-9E0DE7CF04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7E424A-E103-4707-AFAC-59028927D171}" type="slidenum">
              <a:rPr lang="en-AU" smtClean="0"/>
              <a:t>‹#›</a:t>
            </a:fld>
            <a:endParaRPr lang="en-AU"/>
          </a:p>
        </p:txBody>
      </p:sp>
    </p:spTree>
    <p:extLst>
      <p:ext uri="{BB962C8B-B14F-4D97-AF65-F5344CB8AC3E}">
        <p14:creationId xmlns:p14="http://schemas.microsoft.com/office/powerpoint/2010/main" val="372877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FC55E-9E00-6931-2A57-80C6776D730B}"/>
              </a:ext>
            </a:extLst>
          </p:cNvPr>
          <p:cNvSpPr>
            <a:spLocks noGrp="1"/>
          </p:cNvSpPr>
          <p:nvPr>
            <p:ph type="ctrTitle"/>
          </p:nvPr>
        </p:nvSpPr>
        <p:spPr>
          <a:xfrm>
            <a:off x="2005263" y="1369011"/>
            <a:ext cx="9144000" cy="2387600"/>
          </a:xfrm>
          <a:solidFill>
            <a:schemeClr val="bg1">
              <a:alpha val="70000"/>
            </a:schemeClr>
          </a:solidFill>
        </p:spPr>
        <p:txBody>
          <a:bodyPr>
            <a:normAutofit fontScale="90000"/>
          </a:bodyPr>
          <a:lstStyle/>
          <a:p>
            <a:pPr marL="121920"/>
            <a:r>
              <a:rPr lang="en-US" sz="3600" b="1" dirty="0">
                <a:solidFill>
                  <a:srgbClr val="000000"/>
                </a:solidFill>
                <a:effectLst/>
                <a:latin typeface="Helvetica" panose="020B0604020202020204" pitchFamily="34" charset="0"/>
                <a:ea typeface="Cambria" panose="02040503050406030204" pitchFamily="18" charset="0"/>
                <a:cs typeface="Times New Roman" panose="02020603050405020304" pitchFamily="18" charset="0"/>
              </a:rPr>
              <a:t>HLTWHS001</a:t>
            </a:r>
            <a:br>
              <a:rPr lang="en-AU" sz="3600" dirty="0">
                <a:solidFill>
                  <a:srgbClr val="002060"/>
                </a:solidFill>
                <a:effectLst/>
                <a:latin typeface="Arial Black" panose="020B0A04020102020204" pitchFamily="34" charset="0"/>
                <a:ea typeface="Cambria" panose="02040503050406030204" pitchFamily="18" charset="0"/>
                <a:cs typeface="Times New Roman" panose="02020603050405020304" pitchFamily="18" charset="0"/>
              </a:rPr>
            </a:br>
            <a:r>
              <a:rPr lang="en-AU" sz="3600" b="1" dirty="0">
                <a:solidFill>
                  <a:srgbClr val="000000"/>
                </a:solidFill>
                <a:effectLst/>
                <a:latin typeface="Helvetica" panose="020B0604020202020204" pitchFamily="34" charset="0"/>
                <a:ea typeface="Cambria" panose="02040503050406030204" pitchFamily="18" charset="0"/>
                <a:cs typeface="Times New Roman" panose="02020603050405020304" pitchFamily="18" charset="0"/>
              </a:rPr>
              <a:t>Participate in workplace health and safety</a:t>
            </a:r>
            <a:br>
              <a:rPr lang="en-AU" sz="1800" dirty="0">
                <a:solidFill>
                  <a:srgbClr val="002060"/>
                </a:solidFill>
                <a:effectLst/>
                <a:latin typeface="Arial Black" panose="020B0A04020102020204" pitchFamily="34" charset="0"/>
                <a:ea typeface="Cambria" panose="02040503050406030204" pitchFamily="18" charset="0"/>
                <a:cs typeface="Times New Roman" panose="02020603050405020304" pitchFamily="18" charset="0"/>
              </a:rPr>
            </a:br>
            <a:endParaRPr lang="en-AU" dirty="0"/>
          </a:p>
        </p:txBody>
      </p:sp>
      <p:sp>
        <p:nvSpPr>
          <p:cNvPr id="3" name="Subtitle 2">
            <a:extLst>
              <a:ext uri="{FF2B5EF4-FFF2-40B4-BE49-F238E27FC236}">
                <a16:creationId xmlns:a16="http://schemas.microsoft.com/office/drawing/2014/main" id="{92D72032-3C76-4E43-8290-1A6488159231}"/>
              </a:ext>
            </a:extLst>
          </p:cNvPr>
          <p:cNvSpPr>
            <a:spLocks noGrp="1"/>
          </p:cNvSpPr>
          <p:nvPr>
            <p:ph type="subTitle" idx="1"/>
          </p:nvPr>
        </p:nvSpPr>
        <p:spPr>
          <a:xfrm>
            <a:off x="1866900" y="4047206"/>
            <a:ext cx="9144000" cy="927851"/>
          </a:xfrm>
          <a:solidFill>
            <a:schemeClr val="bg1"/>
          </a:solidFill>
        </p:spPr>
        <p:txBody>
          <a:bodyPr/>
          <a:lstStyle/>
          <a:p>
            <a:r>
              <a:rPr lang="en-AU" sz="1800" b="1" dirty="0">
                <a:effectLst/>
                <a:latin typeface="Helvetica" panose="020B0604020202020204" pitchFamily="34" charset="0"/>
                <a:ea typeface="Cambria" panose="02040503050406030204" pitchFamily="18" charset="0"/>
                <a:cs typeface="Times New Roman" panose="02020603050405020304" pitchFamily="18" charset="0"/>
              </a:rPr>
              <a:t>Through this unit you will develop the skills and knowledge required for workers to participate in safe work practices to ensure their own health and safety, and that of others.</a:t>
            </a:r>
            <a:endParaRPr lang="en-AU" sz="1800" dirty="0">
              <a:effectLst/>
              <a:latin typeface="Cambria" panose="02040503050406030204" pitchFamily="18" charset="0"/>
              <a:ea typeface="Cambria" panose="02040503050406030204" pitchFamily="18" charset="0"/>
              <a:cs typeface="Times New Roman" panose="02020603050405020304" pitchFamily="18" charset="0"/>
            </a:endParaRPr>
          </a:p>
          <a:p>
            <a:endParaRPr lang="en-AU" dirty="0"/>
          </a:p>
        </p:txBody>
      </p:sp>
      <p:sp>
        <p:nvSpPr>
          <p:cNvPr id="4" name="Title 1">
            <a:extLst>
              <a:ext uri="{FF2B5EF4-FFF2-40B4-BE49-F238E27FC236}">
                <a16:creationId xmlns:a16="http://schemas.microsoft.com/office/drawing/2014/main" id="{117D1DB7-1BAC-0D97-C550-52FD89BE9DCF}"/>
              </a:ext>
            </a:extLst>
          </p:cNvPr>
          <p:cNvSpPr txBox="1">
            <a:spLocks/>
          </p:cNvSpPr>
          <p:nvPr/>
        </p:nvSpPr>
        <p:spPr>
          <a:xfrm>
            <a:off x="4856258" y="-1810037"/>
            <a:ext cx="9144000" cy="2387600"/>
          </a:xfrm>
          <a:prstGeom prst="rect">
            <a:avLst/>
          </a:prstGeom>
          <a:solidFill>
            <a:schemeClr val="bg1">
              <a:alpha val="70000"/>
            </a:schemeClr>
          </a:solidFill>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1920"/>
            <a:r>
              <a:rPr lang="en-AU" sz="3600" b="1" dirty="0">
                <a:solidFill>
                  <a:srgbClr val="000000"/>
                </a:solidFill>
                <a:latin typeface="Helvetica" panose="020B0604020202020204" pitchFamily="34" charset="0"/>
                <a:ea typeface="Cambria" panose="02040503050406030204" pitchFamily="18" charset="0"/>
                <a:cs typeface="Times New Roman" panose="02020603050405020304" pitchFamily="18" charset="0"/>
              </a:rPr>
              <a:t>Part 2</a:t>
            </a:r>
            <a:endParaRPr lang="en-AU" dirty="0"/>
          </a:p>
        </p:txBody>
      </p:sp>
    </p:spTree>
    <p:extLst>
      <p:ext uri="{BB962C8B-B14F-4D97-AF65-F5344CB8AC3E}">
        <p14:creationId xmlns:p14="http://schemas.microsoft.com/office/powerpoint/2010/main" val="53500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FAB85-5892-FEC3-6180-C8132057F554}"/>
              </a:ext>
            </a:extLst>
          </p:cNvPr>
          <p:cNvSpPr>
            <a:spLocks noGrp="1"/>
          </p:cNvSpPr>
          <p:nvPr>
            <p:ph type="title"/>
          </p:nvPr>
        </p:nvSpPr>
        <p:spPr/>
        <p:txBody>
          <a:bodyPr/>
          <a:lstStyle/>
          <a:p>
            <a:r>
              <a:rPr lang="en-GB" dirty="0"/>
              <a:t>What to do in an emergency</a:t>
            </a:r>
            <a:endParaRPr lang="en-AU" dirty="0"/>
          </a:p>
        </p:txBody>
      </p:sp>
      <p:sp>
        <p:nvSpPr>
          <p:cNvPr id="3" name="Content Placeholder 2">
            <a:extLst>
              <a:ext uri="{FF2B5EF4-FFF2-40B4-BE49-F238E27FC236}">
                <a16:creationId xmlns:a16="http://schemas.microsoft.com/office/drawing/2014/main" id="{43CA0A68-9DD5-2E3C-6E4E-7476F0F9A6D1}"/>
              </a:ext>
            </a:extLst>
          </p:cNvPr>
          <p:cNvSpPr>
            <a:spLocks noGrp="1"/>
          </p:cNvSpPr>
          <p:nvPr>
            <p:ph idx="1"/>
          </p:nvPr>
        </p:nvSpPr>
        <p:spPr>
          <a:xfrm>
            <a:off x="838200" y="1825625"/>
            <a:ext cx="5352047" cy="3353970"/>
          </a:xfrm>
        </p:spPr>
        <p:txBody>
          <a:bodyPr>
            <a:normAutofit fontScale="62500" lnSpcReduction="20000"/>
          </a:bodyPr>
          <a:lstStyle/>
          <a:p>
            <a:pPr marL="0" indent="0">
              <a:buNone/>
            </a:pPr>
            <a:r>
              <a:rPr lang="en-GB" dirty="0"/>
              <a:t>Take care of self – Remain calm and protect yourself</a:t>
            </a:r>
          </a:p>
          <a:p>
            <a:pPr marL="0" indent="0">
              <a:buNone/>
            </a:pPr>
            <a:endParaRPr lang="en-GB" dirty="0"/>
          </a:p>
          <a:p>
            <a:pPr marL="0" indent="0">
              <a:buNone/>
            </a:pPr>
            <a:r>
              <a:rPr lang="en-GB" dirty="0"/>
              <a:t>Understand the situation – What is the emergency? Locate source of, and who is in danger</a:t>
            </a:r>
          </a:p>
          <a:p>
            <a:pPr marL="0" indent="0">
              <a:buNone/>
            </a:pPr>
            <a:endParaRPr lang="en-GB" dirty="0"/>
          </a:p>
          <a:p>
            <a:pPr marL="0" indent="0">
              <a:buNone/>
            </a:pPr>
            <a:r>
              <a:rPr lang="en-GB" dirty="0"/>
              <a:t>Follow policies and procedures for acting in an emergency – Follow required steps, contact EMS or relevant staff, do you need to evacuate?</a:t>
            </a:r>
          </a:p>
          <a:p>
            <a:pPr marL="0" indent="0">
              <a:buNone/>
            </a:pPr>
            <a:endParaRPr lang="en-AU" dirty="0"/>
          </a:p>
          <a:p>
            <a:pPr marL="0" indent="0">
              <a:buNone/>
            </a:pPr>
            <a:r>
              <a:rPr lang="en-AU" dirty="0"/>
              <a:t>After the emergency – look after your own injuries, check others welfare, debrief</a:t>
            </a:r>
          </a:p>
        </p:txBody>
      </p:sp>
      <p:sp>
        <p:nvSpPr>
          <p:cNvPr id="4" name="Rectangle 3">
            <a:extLst>
              <a:ext uri="{FF2B5EF4-FFF2-40B4-BE49-F238E27FC236}">
                <a16:creationId xmlns:a16="http://schemas.microsoft.com/office/drawing/2014/main" id="{28617701-D82D-9021-C5CD-945B72AE328E}"/>
              </a:ext>
            </a:extLst>
          </p:cNvPr>
          <p:cNvSpPr/>
          <p:nvPr/>
        </p:nvSpPr>
        <p:spPr>
          <a:xfrm>
            <a:off x="1424515" y="5548347"/>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1D</a:t>
            </a:r>
            <a:endParaRPr lang="en-AU" dirty="0"/>
          </a:p>
        </p:txBody>
      </p:sp>
      <p:sp>
        <p:nvSpPr>
          <p:cNvPr id="5" name="Oval 4">
            <a:extLst>
              <a:ext uri="{FF2B5EF4-FFF2-40B4-BE49-F238E27FC236}">
                <a16:creationId xmlns:a16="http://schemas.microsoft.com/office/drawing/2014/main" id="{4B6791F5-A3FA-2392-60FE-597D0CBB4C5B}"/>
              </a:ext>
            </a:extLst>
          </p:cNvPr>
          <p:cNvSpPr/>
          <p:nvPr/>
        </p:nvSpPr>
        <p:spPr>
          <a:xfrm>
            <a:off x="748240" y="5310222"/>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6" name="Rectangle 5" descr="Pencil">
            <a:extLst>
              <a:ext uri="{FF2B5EF4-FFF2-40B4-BE49-F238E27FC236}">
                <a16:creationId xmlns:a16="http://schemas.microsoft.com/office/drawing/2014/main" id="{5E0269C1-23AE-452C-CD9F-A7C6A67DE773}"/>
              </a:ext>
            </a:extLst>
          </p:cNvPr>
          <p:cNvSpPr/>
          <p:nvPr/>
        </p:nvSpPr>
        <p:spPr>
          <a:xfrm>
            <a:off x="1055086" y="5548347"/>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1850444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1B3EB66-880B-B10C-8807-F263BC553F89}"/>
              </a:ext>
            </a:extLst>
          </p:cNvPr>
          <p:cNvPicPr>
            <a:picLocks noChangeAspect="1"/>
          </p:cNvPicPr>
          <p:nvPr/>
        </p:nvPicPr>
        <p:blipFill>
          <a:blip r:embed="rId2"/>
          <a:stretch>
            <a:fillRect/>
          </a:stretch>
        </p:blipFill>
        <p:spPr>
          <a:xfrm>
            <a:off x="5703970" y="1222994"/>
            <a:ext cx="6488030" cy="4325353"/>
          </a:xfrm>
          <a:prstGeom prst="rect">
            <a:avLst/>
          </a:prstGeom>
        </p:spPr>
      </p:pic>
      <p:sp>
        <p:nvSpPr>
          <p:cNvPr id="2" name="Title 1">
            <a:extLst>
              <a:ext uri="{FF2B5EF4-FFF2-40B4-BE49-F238E27FC236}">
                <a16:creationId xmlns:a16="http://schemas.microsoft.com/office/drawing/2014/main" id="{47A0AE3D-6205-52B8-04BF-44A2B220809A}"/>
              </a:ext>
            </a:extLst>
          </p:cNvPr>
          <p:cNvSpPr>
            <a:spLocks noGrp="1"/>
          </p:cNvSpPr>
          <p:nvPr>
            <p:ph type="title"/>
          </p:nvPr>
        </p:nvSpPr>
        <p:spPr/>
        <p:txBody>
          <a:bodyPr/>
          <a:lstStyle/>
          <a:p>
            <a:r>
              <a:rPr lang="en-GB" dirty="0"/>
              <a:t>Implement Safe Work Practices</a:t>
            </a:r>
            <a:endParaRPr lang="en-AU" dirty="0"/>
          </a:p>
        </p:txBody>
      </p:sp>
      <p:sp>
        <p:nvSpPr>
          <p:cNvPr id="3" name="Content Placeholder 2">
            <a:extLst>
              <a:ext uri="{FF2B5EF4-FFF2-40B4-BE49-F238E27FC236}">
                <a16:creationId xmlns:a16="http://schemas.microsoft.com/office/drawing/2014/main" id="{594722E7-82EB-CFA4-E1B0-A0E476C8FFC5}"/>
              </a:ext>
            </a:extLst>
          </p:cNvPr>
          <p:cNvSpPr>
            <a:spLocks noGrp="1"/>
          </p:cNvSpPr>
          <p:nvPr>
            <p:ph idx="1"/>
          </p:nvPr>
        </p:nvSpPr>
        <p:spPr>
          <a:xfrm>
            <a:off x="1055086" y="1825625"/>
            <a:ext cx="10298714" cy="3246472"/>
          </a:xfrm>
          <a:solidFill>
            <a:schemeClr val="bg1">
              <a:alpha val="50000"/>
            </a:schemeClr>
          </a:solidFill>
        </p:spPr>
        <p:txBody>
          <a:bodyPr>
            <a:normAutofit fontScale="55000" lnSpcReduction="20000"/>
          </a:bodyPr>
          <a:lstStyle/>
          <a:p>
            <a:pPr marL="0" marR="84455" indent="0" algn="just">
              <a:spcBef>
                <a:spcPts val="1200"/>
              </a:spcBef>
              <a:spcAft>
                <a:spcPts val="1200"/>
              </a:spcAft>
              <a:buNone/>
            </a:pPr>
            <a:r>
              <a:rPr lang="en-US" sz="1800" dirty="0">
                <a:effectLst/>
                <a:latin typeface="Helvetica" panose="020B0604020202020204" pitchFamily="34" charset="0"/>
                <a:ea typeface="Cambria" panose="02040503050406030204" pitchFamily="18" charset="0"/>
                <a:cs typeface="Arial" panose="020B0604020202020204" pitchFamily="34" charset="0"/>
              </a:rPr>
              <a:t>It is every workers’ responsibility to adhere to safe work practices. Some examples of safe work practices from a variety of workplaces include:</a:t>
            </a:r>
            <a:endParaRPr lang="en-AU" sz="1800" dirty="0">
              <a:effectLst/>
              <a:latin typeface="Helvetica" panose="020B0604020202020204" pitchFamily="34" charset="0"/>
              <a:ea typeface="Cambria" panose="02040503050406030204" pitchFamily="18" charset="0"/>
              <a:cs typeface="Cambria" panose="02040503050406030204" pitchFamily="18" charset="0"/>
            </a:endParaRPr>
          </a:p>
          <a:p>
            <a:pPr marL="342900" marR="84455" lvl="0" indent="-342900" algn="just">
              <a:spcBef>
                <a:spcPts val="1200"/>
              </a:spcBef>
              <a:spcAft>
                <a:spcPts val="1200"/>
              </a:spcAft>
              <a:buFont typeface="Symbol" panose="05050102010706020507" pitchFamily="18" charset="2"/>
              <a:buChar char=""/>
            </a:pPr>
            <a:r>
              <a:rPr lang="en-US" sz="1800" dirty="0">
                <a:effectLst/>
                <a:latin typeface="Helvetica" panose="020B0604020202020204" pitchFamily="34" charset="0"/>
                <a:ea typeface="Cambria" panose="02040503050406030204" pitchFamily="18" charset="0"/>
                <a:cs typeface="Arial" panose="020B0604020202020204" pitchFamily="34" charset="0"/>
              </a:rPr>
              <a:t>Correctly wearing the required PPE equipment ensuring that it is clean, in good condition and functional.</a:t>
            </a:r>
            <a:endParaRPr lang="en-AU" sz="1800" dirty="0">
              <a:effectLst/>
              <a:latin typeface="Helvetica" panose="020B0604020202020204" pitchFamily="34" charset="0"/>
              <a:ea typeface="Cambria" panose="02040503050406030204" pitchFamily="18" charset="0"/>
              <a:cs typeface="Cambria" panose="02040503050406030204" pitchFamily="18" charset="0"/>
            </a:endParaRPr>
          </a:p>
          <a:p>
            <a:pPr marL="342900" marR="84455" lvl="0" indent="-342900" algn="just">
              <a:spcBef>
                <a:spcPts val="1200"/>
              </a:spcBef>
              <a:spcAft>
                <a:spcPts val="1200"/>
              </a:spcAft>
              <a:buFont typeface="Symbol" panose="05050102010706020507" pitchFamily="18" charset="2"/>
              <a:buChar char=""/>
            </a:pPr>
            <a:r>
              <a:rPr lang="en-US" sz="1800" dirty="0">
                <a:effectLst/>
                <a:latin typeface="Helvetica" panose="020B0604020202020204" pitchFamily="34" charset="0"/>
                <a:ea typeface="Cambria" panose="02040503050406030204" pitchFamily="18" charset="0"/>
                <a:cs typeface="Arial" panose="020B0604020202020204" pitchFamily="34" charset="0"/>
              </a:rPr>
              <a:t>Ensuring that you are not fatigued at work or under the influence of alcohol or other drugs.</a:t>
            </a:r>
            <a:endParaRPr lang="en-AU" sz="1800" dirty="0">
              <a:effectLst/>
              <a:latin typeface="Helvetica" panose="020B0604020202020204" pitchFamily="34" charset="0"/>
              <a:ea typeface="Cambria" panose="02040503050406030204" pitchFamily="18" charset="0"/>
              <a:cs typeface="Cambria" panose="02040503050406030204" pitchFamily="18" charset="0"/>
            </a:endParaRPr>
          </a:p>
          <a:p>
            <a:pPr marL="342900" marR="84455" lvl="0" indent="-342900" algn="just">
              <a:spcBef>
                <a:spcPts val="1200"/>
              </a:spcBef>
              <a:spcAft>
                <a:spcPts val="1200"/>
              </a:spcAft>
              <a:buFont typeface="Symbol" panose="05050102010706020507" pitchFamily="18" charset="2"/>
              <a:buChar char=""/>
            </a:pPr>
            <a:r>
              <a:rPr lang="en-US" sz="1800" dirty="0">
                <a:effectLst/>
                <a:latin typeface="Helvetica" panose="020B0604020202020204" pitchFamily="34" charset="0"/>
                <a:ea typeface="Cambria" panose="02040503050406030204" pitchFamily="18" charset="0"/>
                <a:cs typeface="Arial" panose="020B0604020202020204" pitchFamily="34" charset="0"/>
              </a:rPr>
              <a:t>Ensure that you take designated breaks.</a:t>
            </a:r>
            <a:endParaRPr lang="en-AU" sz="1800" dirty="0">
              <a:effectLst/>
              <a:latin typeface="Helvetica" panose="020B0604020202020204" pitchFamily="34" charset="0"/>
              <a:ea typeface="Cambria" panose="02040503050406030204" pitchFamily="18" charset="0"/>
              <a:cs typeface="Cambria" panose="02040503050406030204" pitchFamily="18" charset="0"/>
            </a:endParaRPr>
          </a:p>
          <a:p>
            <a:pPr marL="342900" marR="84455" lvl="0" indent="-342900" algn="just">
              <a:spcBef>
                <a:spcPts val="1200"/>
              </a:spcBef>
              <a:spcAft>
                <a:spcPts val="1200"/>
              </a:spcAft>
              <a:buFont typeface="Symbol" panose="05050102010706020507" pitchFamily="18" charset="2"/>
              <a:buChar char=""/>
            </a:pPr>
            <a:r>
              <a:rPr lang="en-US" sz="1800" dirty="0">
                <a:effectLst/>
                <a:latin typeface="Helvetica" panose="020B0604020202020204" pitchFamily="34" charset="0"/>
                <a:ea typeface="Cambria" panose="02040503050406030204" pitchFamily="18" charset="0"/>
                <a:cs typeface="Arial" panose="020B0604020202020204" pitchFamily="34" charset="0"/>
              </a:rPr>
              <a:t>Handle chemicals, poisons and other dangerous materials carefully as in accordance with workplace procedures.</a:t>
            </a:r>
            <a:endParaRPr lang="en-AU" sz="1800" dirty="0">
              <a:effectLst/>
              <a:latin typeface="Helvetica" panose="020B0604020202020204" pitchFamily="34" charset="0"/>
              <a:ea typeface="Cambria" panose="02040503050406030204" pitchFamily="18" charset="0"/>
              <a:cs typeface="Cambria" panose="02040503050406030204" pitchFamily="18" charset="0"/>
            </a:endParaRPr>
          </a:p>
          <a:p>
            <a:pPr marL="342900" lvl="0" indent="-342900" algn="just">
              <a:spcBef>
                <a:spcPts val="1200"/>
              </a:spcBef>
              <a:spcAft>
                <a:spcPts val="1200"/>
              </a:spcAft>
              <a:buFont typeface="Symbol" panose="05050102010706020507" pitchFamily="18" charset="2"/>
              <a:buChar char=""/>
            </a:pPr>
            <a:r>
              <a:rPr lang="en-US" sz="1800" dirty="0">
                <a:effectLst/>
                <a:latin typeface="Helvetica" panose="020B0604020202020204" pitchFamily="34" charset="0"/>
                <a:ea typeface="Cambria" panose="02040503050406030204" pitchFamily="18" charset="0"/>
                <a:cs typeface="Arial" panose="020B0604020202020204" pitchFamily="34" charset="0"/>
              </a:rPr>
              <a:t>Safely use any machinery in accordance with workplace procedures.</a:t>
            </a:r>
            <a:endParaRPr lang="en-AU" sz="1800" dirty="0">
              <a:effectLst/>
              <a:latin typeface="Helvetica" panose="020B0604020202020204" pitchFamily="34" charset="0"/>
              <a:ea typeface="Cambria" panose="02040503050406030204" pitchFamily="18" charset="0"/>
              <a:cs typeface="Cambria" panose="02040503050406030204" pitchFamily="18" charset="0"/>
            </a:endParaRPr>
          </a:p>
          <a:p>
            <a:pPr marL="342900" lvl="0" indent="-342900" algn="just">
              <a:spcBef>
                <a:spcPts val="1200"/>
              </a:spcBef>
              <a:spcAft>
                <a:spcPts val="1200"/>
              </a:spcAft>
              <a:buFont typeface="Symbol" panose="05050102010706020507" pitchFamily="18" charset="2"/>
              <a:buChar char=""/>
            </a:pPr>
            <a:r>
              <a:rPr lang="en-US" sz="1800" dirty="0">
                <a:effectLst/>
                <a:latin typeface="Helvetica" panose="020B0604020202020204" pitchFamily="34" charset="0"/>
                <a:ea typeface="Cambria" panose="02040503050406030204" pitchFamily="18" charset="0"/>
                <a:cs typeface="Cambria" panose="02040503050406030204" pitchFamily="18" charset="0"/>
              </a:rPr>
              <a:t>Ensuring safe posture and movements.</a:t>
            </a:r>
            <a:endParaRPr lang="en-AU" sz="1800" dirty="0">
              <a:effectLst/>
              <a:latin typeface="Helvetica" panose="020B0604020202020204" pitchFamily="34" charset="0"/>
              <a:ea typeface="Cambria" panose="02040503050406030204" pitchFamily="18" charset="0"/>
              <a:cs typeface="Cambria" panose="02040503050406030204" pitchFamily="18" charset="0"/>
            </a:endParaRPr>
          </a:p>
          <a:p>
            <a:pPr marL="342900" lvl="0" indent="-342900" algn="just">
              <a:spcBef>
                <a:spcPts val="1200"/>
              </a:spcBef>
              <a:spcAft>
                <a:spcPts val="1200"/>
              </a:spcAft>
              <a:buFont typeface="Symbol" panose="05050102010706020507" pitchFamily="18" charset="2"/>
              <a:buChar char=""/>
            </a:pPr>
            <a:r>
              <a:rPr lang="en-US" sz="1800" dirty="0">
                <a:effectLst/>
                <a:latin typeface="Helvetica" panose="020B0604020202020204" pitchFamily="34" charset="0"/>
                <a:ea typeface="Cambria" panose="02040503050406030204" pitchFamily="18" charset="0"/>
                <a:cs typeface="Cambria" panose="02040503050406030204" pitchFamily="18" charset="0"/>
              </a:rPr>
              <a:t>Working ergonomically and setting up safe workstations. </a:t>
            </a:r>
            <a:endParaRPr lang="en-AU" sz="1800" dirty="0">
              <a:effectLst/>
              <a:latin typeface="Helvetica" panose="020B0604020202020204" pitchFamily="34" charset="0"/>
              <a:ea typeface="Cambria" panose="02040503050406030204" pitchFamily="18" charset="0"/>
              <a:cs typeface="Cambria" panose="02040503050406030204" pitchFamily="18" charset="0"/>
            </a:endParaRPr>
          </a:p>
          <a:p>
            <a:pPr marL="0" indent="0">
              <a:buNone/>
            </a:pPr>
            <a:endParaRPr lang="en-AU" dirty="0"/>
          </a:p>
        </p:txBody>
      </p:sp>
      <p:sp>
        <p:nvSpPr>
          <p:cNvPr id="4" name="Rectangle 3">
            <a:extLst>
              <a:ext uri="{FF2B5EF4-FFF2-40B4-BE49-F238E27FC236}">
                <a16:creationId xmlns:a16="http://schemas.microsoft.com/office/drawing/2014/main" id="{0EE671CF-D4D5-62B9-D067-DC5AF7FC81FE}"/>
              </a:ext>
            </a:extLst>
          </p:cNvPr>
          <p:cNvSpPr/>
          <p:nvPr/>
        </p:nvSpPr>
        <p:spPr>
          <a:xfrm>
            <a:off x="1424515" y="5548347"/>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1E</a:t>
            </a:r>
            <a:endParaRPr lang="en-AU" dirty="0"/>
          </a:p>
        </p:txBody>
      </p:sp>
      <p:sp>
        <p:nvSpPr>
          <p:cNvPr id="5" name="Oval 4">
            <a:extLst>
              <a:ext uri="{FF2B5EF4-FFF2-40B4-BE49-F238E27FC236}">
                <a16:creationId xmlns:a16="http://schemas.microsoft.com/office/drawing/2014/main" id="{CBF42AA8-5150-E88C-3A0B-767B1BFF771E}"/>
              </a:ext>
            </a:extLst>
          </p:cNvPr>
          <p:cNvSpPr/>
          <p:nvPr/>
        </p:nvSpPr>
        <p:spPr>
          <a:xfrm>
            <a:off x="748240" y="5310222"/>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6" name="Rectangle 5" descr="Pencil">
            <a:extLst>
              <a:ext uri="{FF2B5EF4-FFF2-40B4-BE49-F238E27FC236}">
                <a16:creationId xmlns:a16="http://schemas.microsoft.com/office/drawing/2014/main" id="{864853C2-F614-BDB2-37D5-80EB3A790DA9}"/>
              </a:ext>
            </a:extLst>
          </p:cNvPr>
          <p:cNvSpPr/>
          <p:nvPr/>
        </p:nvSpPr>
        <p:spPr>
          <a:xfrm>
            <a:off x="1055086" y="5548347"/>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657028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FCACB"/>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88BFB7-2208-B8FD-64D8-0F8C9A1B4043}"/>
              </a:ext>
            </a:extLst>
          </p:cNvPr>
          <p:cNvPicPr>
            <a:picLocks noChangeAspect="1"/>
          </p:cNvPicPr>
          <p:nvPr/>
        </p:nvPicPr>
        <p:blipFill>
          <a:blip r:embed="rId2"/>
          <a:stretch>
            <a:fillRect/>
          </a:stretch>
        </p:blipFill>
        <p:spPr>
          <a:xfrm>
            <a:off x="3567363" y="-1"/>
            <a:ext cx="8624637" cy="5749757"/>
          </a:xfrm>
          <a:prstGeom prst="rect">
            <a:avLst/>
          </a:prstGeom>
        </p:spPr>
      </p:pic>
      <p:sp>
        <p:nvSpPr>
          <p:cNvPr id="2" name="Title 1">
            <a:extLst>
              <a:ext uri="{FF2B5EF4-FFF2-40B4-BE49-F238E27FC236}">
                <a16:creationId xmlns:a16="http://schemas.microsoft.com/office/drawing/2014/main" id="{B50EADE9-0BCE-9BED-10A0-33F0803A0D57}"/>
              </a:ext>
            </a:extLst>
          </p:cNvPr>
          <p:cNvSpPr>
            <a:spLocks noGrp="1"/>
          </p:cNvSpPr>
          <p:nvPr>
            <p:ph type="title"/>
          </p:nvPr>
        </p:nvSpPr>
        <p:spPr/>
        <p:txBody>
          <a:bodyPr/>
          <a:lstStyle/>
          <a:p>
            <a:r>
              <a:rPr lang="en-GB" dirty="0"/>
              <a:t>Safety Signs</a:t>
            </a:r>
            <a:endParaRPr lang="en-AU" dirty="0"/>
          </a:p>
        </p:txBody>
      </p:sp>
      <p:sp>
        <p:nvSpPr>
          <p:cNvPr id="3" name="Content Placeholder 2">
            <a:extLst>
              <a:ext uri="{FF2B5EF4-FFF2-40B4-BE49-F238E27FC236}">
                <a16:creationId xmlns:a16="http://schemas.microsoft.com/office/drawing/2014/main" id="{9AB698D5-7CBF-A919-E746-40C69C69E6D7}"/>
              </a:ext>
            </a:extLst>
          </p:cNvPr>
          <p:cNvSpPr>
            <a:spLocks noGrp="1"/>
          </p:cNvSpPr>
          <p:nvPr>
            <p:ph idx="1"/>
          </p:nvPr>
        </p:nvSpPr>
        <p:spPr>
          <a:xfrm>
            <a:off x="838200" y="1825625"/>
            <a:ext cx="5315953" cy="2006433"/>
          </a:xfrm>
        </p:spPr>
        <p:txBody>
          <a:bodyPr>
            <a:normAutofit fontScale="92500" lnSpcReduction="20000"/>
          </a:bodyPr>
          <a:lstStyle/>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It is important that employees within an organisation are aware of and understand the meaning of alarms, safety signs and symbols</a:t>
            </a:r>
          </a:p>
          <a:p>
            <a:pPr marL="0" indent="0">
              <a:buNone/>
            </a:pPr>
            <a:endParaRPr lang="en-AU" sz="1800" dirty="0">
              <a:latin typeface="Helvetica" panose="020B0604020202020204" pitchFamily="34" charset="0"/>
              <a:cs typeface="Times New Roman" panose="02020603050405020304" pitchFamily="18" charset="0"/>
            </a:endParaRPr>
          </a:p>
          <a:p>
            <a:pPr marL="0" indent="0">
              <a:buNone/>
            </a:pPr>
            <a:r>
              <a:rPr lang="en-AU" sz="1800" dirty="0">
                <a:effectLst/>
                <a:latin typeface="Helvetica" panose="020B0604020202020204" pitchFamily="34" charset="0"/>
                <a:ea typeface="Times New Roman" panose="02020603050405020304" pitchFamily="18" charset="0"/>
                <a:cs typeface="Times New Roman" panose="02020603050405020304" pitchFamily="18" charset="0"/>
              </a:rPr>
              <a:t>It is also important that those working and visiting the workplace understand these signs and that they are placed in areas where they will be immediately noticed. </a:t>
            </a:r>
            <a:endParaRPr lang="en-AU" dirty="0"/>
          </a:p>
        </p:txBody>
      </p:sp>
      <p:sp>
        <p:nvSpPr>
          <p:cNvPr id="4" name="Rectangle 3">
            <a:extLst>
              <a:ext uri="{FF2B5EF4-FFF2-40B4-BE49-F238E27FC236}">
                <a16:creationId xmlns:a16="http://schemas.microsoft.com/office/drawing/2014/main" id="{F25CD9CF-0CDA-0DE3-5DE5-02D5CCDAE136}"/>
              </a:ext>
            </a:extLst>
          </p:cNvPr>
          <p:cNvSpPr/>
          <p:nvPr/>
        </p:nvSpPr>
        <p:spPr>
          <a:xfrm>
            <a:off x="1424515" y="5548347"/>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1F</a:t>
            </a:r>
            <a:endParaRPr lang="en-AU" dirty="0"/>
          </a:p>
        </p:txBody>
      </p:sp>
      <p:sp>
        <p:nvSpPr>
          <p:cNvPr id="5" name="Oval 4">
            <a:extLst>
              <a:ext uri="{FF2B5EF4-FFF2-40B4-BE49-F238E27FC236}">
                <a16:creationId xmlns:a16="http://schemas.microsoft.com/office/drawing/2014/main" id="{C668835B-B168-D666-9BAB-9489C025725A}"/>
              </a:ext>
            </a:extLst>
          </p:cNvPr>
          <p:cNvSpPr/>
          <p:nvPr/>
        </p:nvSpPr>
        <p:spPr>
          <a:xfrm>
            <a:off x="748240" y="5310222"/>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6" name="Rectangle 5" descr="Pencil">
            <a:extLst>
              <a:ext uri="{FF2B5EF4-FFF2-40B4-BE49-F238E27FC236}">
                <a16:creationId xmlns:a16="http://schemas.microsoft.com/office/drawing/2014/main" id="{DAD69C2D-1EB4-6E66-CFEF-044505832701}"/>
              </a:ext>
            </a:extLst>
          </p:cNvPr>
          <p:cNvSpPr/>
          <p:nvPr/>
        </p:nvSpPr>
        <p:spPr>
          <a:xfrm>
            <a:off x="1055086" y="5548347"/>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2875230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C037A1E-586A-913F-62E8-330AA4EF8893}"/>
              </a:ext>
            </a:extLst>
          </p:cNvPr>
          <p:cNvPicPr>
            <a:picLocks noChangeAspect="1"/>
          </p:cNvPicPr>
          <p:nvPr/>
        </p:nvPicPr>
        <p:blipFill rotWithShape="1">
          <a:blip r:embed="rId2"/>
          <a:srcRect l="1389"/>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881282-109C-045A-BC84-CDAB4300694D}"/>
              </a:ext>
            </a:extLst>
          </p:cNvPr>
          <p:cNvSpPr>
            <a:spLocks noGrp="1"/>
          </p:cNvSpPr>
          <p:nvPr>
            <p:ph type="title"/>
          </p:nvPr>
        </p:nvSpPr>
        <p:spPr>
          <a:xfrm>
            <a:off x="6115317" y="405685"/>
            <a:ext cx="5464968" cy="1559301"/>
          </a:xfrm>
        </p:spPr>
        <p:txBody>
          <a:bodyPr>
            <a:normAutofit/>
          </a:bodyPr>
          <a:lstStyle/>
          <a:p>
            <a:r>
              <a:rPr lang="en-GB" sz="4000"/>
              <a:t>Reporting Incidents</a:t>
            </a:r>
            <a:endParaRPr lang="en-AU" sz="4000"/>
          </a:p>
        </p:txBody>
      </p:sp>
      <p:sp>
        <p:nvSpPr>
          <p:cNvPr id="3" name="Content Placeholder 2">
            <a:extLst>
              <a:ext uri="{FF2B5EF4-FFF2-40B4-BE49-F238E27FC236}">
                <a16:creationId xmlns:a16="http://schemas.microsoft.com/office/drawing/2014/main" id="{1340A870-5829-53BC-22A0-6B57065D5BA7}"/>
              </a:ext>
            </a:extLst>
          </p:cNvPr>
          <p:cNvSpPr>
            <a:spLocks noGrp="1"/>
          </p:cNvSpPr>
          <p:nvPr>
            <p:ph idx="1"/>
          </p:nvPr>
        </p:nvSpPr>
        <p:spPr>
          <a:xfrm>
            <a:off x="6115317" y="2743200"/>
            <a:ext cx="5247340" cy="3496878"/>
          </a:xfrm>
        </p:spPr>
        <p:txBody>
          <a:bodyPr anchor="ctr">
            <a:normAutofit/>
          </a:bodyPr>
          <a:lstStyle/>
          <a:p>
            <a:pPr marL="0" indent="0">
              <a:buNone/>
            </a:pPr>
            <a:r>
              <a:rPr lang="en-AU" sz="1600">
                <a:effectLst/>
                <a:latin typeface="Helvetica" panose="020B0604020202020204" pitchFamily="34" charset="0"/>
                <a:ea typeface="Times New Roman" panose="02020603050405020304" pitchFamily="18" charset="0"/>
                <a:cs typeface="Arial" panose="020B0604020202020204" pitchFamily="34" charset="0"/>
              </a:rPr>
              <a:t>When an incident or injury occurs </a:t>
            </a:r>
            <a:r>
              <a:rPr lang="en-AU" sz="1600">
                <a:latin typeface="Helvetica" panose="020B0604020202020204" pitchFamily="34" charset="0"/>
                <a:ea typeface="Times New Roman" panose="02020603050405020304" pitchFamily="18" charset="0"/>
                <a:cs typeface="Arial" panose="020B0604020202020204" pitchFamily="34" charset="0"/>
              </a:rPr>
              <a:t>at</a:t>
            </a:r>
            <a:r>
              <a:rPr lang="en-AU" sz="1600">
                <a:effectLst/>
                <a:latin typeface="Helvetica" panose="020B0604020202020204" pitchFamily="34" charset="0"/>
                <a:ea typeface="Times New Roman" panose="02020603050405020304" pitchFamily="18" charset="0"/>
                <a:cs typeface="Arial" panose="020B0604020202020204" pitchFamily="34" charset="0"/>
              </a:rPr>
              <a:t> work it is important to report it to the designated WHS person.</a:t>
            </a:r>
          </a:p>
          <a:p>
            <a:pPr marL="0" indent="0">
              <a:buNone/>
            </a:pPr>
            <a:r>
              <a:rPr lang="en-AU" sz="1600">
                <a:effectLst/>
                <a:latin typeface="Helvetica" panose="020B0604020202020204" pitchFamily="34" charset="0"/>
                <a:ea typeface="Times New Roman" panose="02020603050405020304" pitchFamily="18" charset="0"/>
                <a:cs typeface="Times New Roman" panose="02020603050405020304" pitchFamily="18" charset="0"/>
              </a:rPr>
              <a:t>Workplaces must report and keep records of serious accidents, emergencies or health incidents that occur</a:t>
            </a:r>
          </a:p>
          <a:p>
            <a:pPr marL="0" indent="0">
              <a:buNone/>
            </a:pPr>
            <a:endParaRPr lang="en-AU" sz="1600">
              <a:latin typeface="Helvetica" panose="020B0604020202020204" pitchFamily="34" charset="0"/>
              <a:cs typeface="Times New Roman" panose="02020603050405020304" pitchFamily="18" charset="0"/>
            </a:endParaRPr>
          </a:p>
          <a:p>
            <a:pPr marL="0" indent="0">
              <a:buNone/>
            </a:pPr>
            <a:r>
              <a:rPr lang="en-AU" sz="1600">
                <a:effectLst/>
                <a:latin typeface="Helvetica" panose="020B0604020202020204" pitchFamily="34" charset="0"/>
                <a:ea typeface="Times New Roman" panose="02020603050405020304" pitchFamily="18" charset="0"/>
                <a:cs typeface="Arial" panose="020B0604020202020204" pitchFamily="34" charset="0"/>
              </a:rPr>
              <a:t>When an accident or injury occurs within a workplace you will be required to complete an incident form documenting the details of the incident.</a:t>
            </a:r>
          </a:p>
          <a:p>
            <a:pPr marL="0" indent="0">
              <a:buNone/>
            </a:pPr>
            <a:endParaRPr lang="en-AU" sz="1600">
              <a:latin typeface="Helvetica" panose="020B0604020202020204" pitchFamily="34" charset="0"/>
              <a:ea typeface="Times New Roman" panose="02020603050405020304" pitchFamily="18" charset="0"/>
              <a:cs typeface="Arial" panose="020B0604020202020204" pitchFamily="34" charset="0"/>
            </a:endParaRPr>
          </a:p>
          <a:p>
            <a:pPr marL="0" indent="0">
              <a:buNone/>
            </a:pPr>
            <a:r>
              <a:rPr lang="en-AU" sz="1600">
                <a:effectLst/>
                <a:latin typeface="Helvetica" panose="020B0604020202020204" pitchFamily="34" charset="0"/>
                <a:ea typeface="Times New Roman" panose="02020603050405020304" pitchFamily="18" charset="0"/>
                <a:cs typeface="Arial" panose="020B0604020202020204" pitchFamily="34" charset="0"/>
              </a:rPr>
              <a:t>This report may or may not need to be sent on to WorkSafe depending on how serious it was. </a:t>
            </a:r>
            <a:endParaRPr lang="en-AU" sz="1600"/>
          </a:p>
        </p:txBody>
      </p:sp>
    </p:spTree>
    <p:extLst>
      <p:ext uri="{BB962C8B-B14F-4D97-AF65-F5344CB8AC3E}">
        <p14:creationId xmlns:p14="http://schemas.microsoft.com/office/powerpoint/2010/main" val="301784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82675B-5031-3A48-9946-FB8E71FBF52F}"/>
              </a:ext>
            </a:extLst>
          </p:cNvPr>
          <p:cNvPicPr>
            <a:picLocks noChangeAspect="1"/>
          </p:cNvPicPr>
          <p:nvPr/>
        </p:nvPicPr>
        <p:blipFill>
          <a:blip r:embed="rId2"/>
          <a:stretch>
            <a:fillRect/>
          </a:stretch>
        </p:blipFill>
        <p:spPr>
          <a:xfrm>
            <a:off x="723564" y="484632"/>
            <a:ext cx="3930731" cy="5888737"/>
          </a:xfrm>
          <a:prstGeom prst="rect">
            <a:avLst/>
          </a:prstGeom>
        </p:spPr>
      </p:pic>
      <p:pic>
        <p:nvPicPr>
          <p:cNvPr id="4" name="Picture 3">
            <a:extLst>
              <a:ext uri="{FF2B5EF4-FFF2-40B4-BE49-F238E27FC236}">
                <a16:creationId xmlns:a16="http://schemas.microsoft.com/office/drawing/2014/main" id="{F212972F-307A-EF22-8EB3-84188A36A3C0}"/>
              </a:ext>
            </a:extLst>
          </p:cNvPr>
          <p:cNvPicPr>
            <a:picLocks noChangeAspect="1"/>
          </p:cNvPicPr>
          <p:nvPr/>
        </p:nvPicPr>
        <p:blipFill>
          <a:blip r:embed="rId3"/>
          <a:stretch>
            <a:fillRect/>
          </a:stretch>
        </p:blipFill>
        <p:spPr>
          <a:xfrm>
            <a:off x="4976029" y="1178883"/>
            <a:ext cx="6731338" cy="4500235"/>
          </a:xfrm>
          <a:prstGeom prst="rect">
            <a:avLst/>
          </a:prstGeom>
          <a:solidFill>
            <a:schemeClr val="bg1">
              <a:alpha val="70000"/>
            </a:schemeClr>
          </a:solidFill>
        </p:spPr>
      </p:pic>
    </p:spTree>
    <p:extLst>
      <p:ext uri="{BB962C8B-B14F-4D97-AF65-F5344CB8AC3E}">
        <p14:creationId xmlns:p14="http://schemas.microsoft.com/office/powerpoint/2010/main" val="360470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40F8C"/>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6985EC-7B09-83BF-0D15-70421180C903}"/>
              </a:ext>
            </a:extLst>
          </p:cNvPr>
          <p:cNvSpPr>
            <a:spLocks noGrp="1"/>
          </p:cNvSpPr>
          <p:nvPr>
            <p:ph idx="1"/>
          </p:nvPr>
        </p:nvSpPr>
        <p:spPr>
          <a:xfrm>
            <a:off x="838200" y="2586789"/>
            <a:ext cx="4997116" cy="3590174"/>
          </a:xfrm>
        </p:spPr>
        <p:txBody>
          <a:bodyPr/>
          <a:lstStyle/>
          <a:p>
            <a:pPr marL="0" indent="0">
              <a:buNone/>
            </a:pPr>
            <a:r>
              <a:rPr lang="en-AU" sz="1800" dirty="0">
                <a:effectLst/>
                <a:latin typeface="Helvetica" panose="020B0604020202020204" pitchFamily="34" charset="0"/>
                <a:ea typeface="Times New Roman" panose="02020603050405020304" pitchFamily="18" charset="0"/>
                <a:cs typeface="Arial" panose="020B0604020202020204" pitchFamily="34" charset="0"/>
              </a:rPr>
              <a:t>An incident report should document the following information</a:t>
            </a:r>
            <a:r>
              <a:rPr lang="en-AU" sz="1800" dirty="0">
                <a:effectLst/>
                <a:latin typeface="Arial" panose="020B0604020202020204" pitchFamily="34" charset="0"/>
                <a:ea typeface="Times New Roman" panose="02020603050405020304" pitchFamily="18" charset="0"/>
              </a:rPr>
              <a:t>.</a:t>
            </a:r>
            <a:endParaRPr lang="en-AU" sz="1800" dirty="0">
              <a:effectLst/>
              <a:latin typeface="Times New Roman" panose="02020603050405020304" pitchFamily="18" charset="0"/>
              <a:ea typeface="Times New Roman" panose="02020603050405020304" pitchFamily="18" charset="0"/>
            </a:endParaRPr>
          </a:p>
          <a:p>
            <a:pPr marL="0" indent="0">
              <a:buNone/>
            </a:pPr>
            <a:endParaRPr lang="en-AU" dirty="0"/>
          </a:p>
        </p:txBody>
      </p:sp>
      <p:pic>
        <p:nvPicPr>
          <p:cNvPr id="4" name="Picture 3">
            <a:extLst>
              <a:ext uri="{FF2B5EF4-FFF2-40B4-BE49-F238E27FC236}">
                <a16:creationId xmlns:a16="http://schemas.microsoft.com/office/drawing/2014/main" id="{05C4B13A-2746-710E-EEB2-4153AE54C4FF}"/>
              </a:ext>
            </a:extLst>
          </p:cNvPr>
          <p:cNvPicPr>
            <a:picLocks noChangeAspect="1"/>
          </p:cNvPicPr>
          <p:nvPr/>
        </p:nvPicPr>
        <p:blipFill>
          <a:blip r:embed="rId2"/>
          <a:stretch>
            <a:fillRect/>
          </a:stretch>
        </p:blipFill>
        <p:spPr>
          <a:xfrm>
            <a:off x="6250405" y="90237"/>
            <a:ext cx="5296905" cy="6859292"/>
          </a:xfrm>
          <a:prstGeom prst="rect">
            <a:avLst/>
          </a:prstGeom>
        </p:spPr>
      </p:pic>
    </p:spTree>
    <p:extLst>
      <p:ext uri="{BB962C8B-B14F-4D97-AF65-F5344CB8AC3E}">
        <p14:creationId xmlns:p14="http://schemas.microsoft.com/office/powerpoint/2010/main" val="3787589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E4849-8018-8D92-F868-E658CBD8E7B8}"/>
              </a:ext>
            </a:extLst>
          </p:cNvPr>
          <p:cNvSpPr>
            <a:spLocks noGrp="1"/>
          </p:cNvSpPr>
          <p:nvPr>
            <p:ph type="title"/>
          </p:nvPr>
        </p:nvSpPr>
        <p:spPr/>
        <p:txBody>
          <a:bodyPr/>
          <a:lstStyle/>
          <a:p>
            <a:r>
              <a:rPr lang="en-GB" dirty="0"/>
              <a:t>Housekeeping Practice</a:t>
            </a:r>
            <a:endParaRPr lang="en-AU" dirty="0"/>
          </a:p>
        </p:txBody>
      </p:sp>
      <p:sp>
        <p:nvSpPr>
          <p:cNvPr id="3" name="Content Placeholder 2">
            <a:extLst>
              <a:ext uri="{FF2B5EF4-FFF2-40B4-BE49-F238E27FC236}">
                <a16:creationId xmlns:a16="http://schemas.microsoft.com/office/drawing/2014/main" id="{E61B40C5-8644-C86D-88C3-64CC0279E53B}"/>
              </a:ext>
            </a:extLst>
          </p:cNvPr>
          <p:cNvSpPr>
            <a:spLocks noGrp="1"/>
          </p:cNvSpPr>
          <p:nvPr>
            <p:ph idx="1"/>
          </p:nvPr>
        </p:nvSpPr>
        <p:spPr>
          <a:xfrm>
            <a:off x="838200" y="1825625"/>
            <a:ext cx="5941595" cy="4351338"/>
          </a:xfrm>
        </p:spPr>
        <p:txBody>
          <a:bodyPr>
            <a:normAutofit fontScale="92500" lnSpcReduction="10000"/>
          </a:bodyPr>
          <a:lstStyle/>
          <a:p>
            <a:pPr marL="0" marR="84455" indent="0" algn="just">
              <a:buNone/>
            </a:pPr>
            <a:r>
              <a:rPr lang="en-AU" sz="1800" dirty="0">
                <a:latin typeface="Helvetica" panose="020B0604020202020204" pitchFamily="34" charset="0"/>
                <a:ea typeface="Times New Roman" panose="02020603050405020304" pitchFamily="18" charset="0"/>
                <a:cs typeface="Arial" panose="020B0604020202020204" pitchFamily="34" charset="0"/>
              </a:rPr>
              <a:t>E</a:t>
            </a:r>
            <a:r>
              <a:rPr lang="en-AU" sz="1800" dirty="0">
                <a:effectLst/>
                <a:latin typeface="Helvetica" panose="020B0604020202020204" pitchFamily="34" charset="0"/>
                <a:ea typeface="Times New Roman" panose="02020603050405020304" pitchFamily="18" charset="0"/>
                <a:cs typeface="Arial" panose="020B0604020202020204" pitchFamily="34" charset="0"/>
              </a:rPr>
              <a:t>nsuring that your work area is clear of clutter that could potentially cause an accident. </a:t>
            </a:r>
          </a:p>
          <a:p>
            <a:pPr marL="0" marR="84455" indent="0" algn="just">
              <a:buNone/>
            </a:pPr>
            <a:endParaRPr lang="en-AU" sz="1800" dirty="0">
              <a:latin typeface="Helvetica" panose="020B0604020202020204" pitchFamily="34" charset="0"/>
              <a:ea typeface="Times New Roman" panose="02020603050405020304" pitchFamily="18" charset="0"/>
              <a:cs typeface="Arial" panose="020B0604020202020204" pitchFamily="34" charset="0"/>
            </a:endParaRPr>
          </a:p>
          <a:p>
            <a:pPr marL="0" marR="84455" indent="0" algn="just">
              <a:buNone/>
            </a:pPr>
            <a:r>
              <a:rPr lang="en-AU" sz="1800" dirty="0">
                <a:latin typeface="Helvetica" panose="020B0604020202020204" pitchFamily="34" charset="0"/>
                <a:ea typeface="Times New Roman" panose="02020603050405020304" pitchFamily="18" charset="0"/>
                <a:cs typeface="Arial" panose="020B0604020202020204" pitchFamily="34" charset="0"/>
              </a:rPr>
              <a:t>M</a:t>
            </a:r>
            <a:r>
              <a:rPr lang="en-AU" sz="1800" dirty="0">
                <a:effectLst/>
                <a:latin typeface="Helvetica" panose="020B0604020202020204" pitchFamily="34" charset="0"/>
                <a:ea typeface="Times New Roman" panose="02020603050405020304" pitchFamily="18" charset="0"/>
                <a:cs typeface="Arial" panose="020B0604020202020204" pitchFamily="34" charset="0"/>
              </a:rPr>
              <a:t>aintaining safe housekeeping practices in your work area can prevent injuries and improve productivity. </a:t>
            </a:r>
            <a:endParaRPr lang="en-AU" sz="1800" dirty="0">
              <a:effectLst/>
              <a:latin typeface="Times New Roman" panose="02020603050405020304" pitchFamily="18" charset="0"/>
              <a:ea typeface="Times New Roman" panose="02020603050405020304" pitchFamily="18" charset="0"/>
            </a:endParaRPr>
          </a:p>
          <a:p>
            <a:pPr marL="0" marR="84455" indent="0" algn="just">
              <a:buNone/>
            </a:pPr>
            <a:endParaRPr lang="en-AU" sz="1800" dirty="0">
              <a:effectLst/>
              <a:latin typeface="Times New Roman" panose="02020603050405020304" pitchFamily="18" charset="0"/>
              <a:ea typeface="Times New Roman" panose="02020603050405020304" pitchFamily="18" charset="0"/>
            </a:endParaRPr>
          </a:p>
          <a:p>
            <a:pPr marL="0" marR="84455" indent="0" algn="just">
              <a:buNone/>
            </a:pPr>
            <a:r>
              <a:rPr lang="en-AU" sz="1800" dirty="0">
                <a:effectLst/>
                <a:latin typeface="Helvetica" panose="020B0604020202020204" pitchFamily="34" charset="0"/>
                <a:ea typeface="Times New Roman" panose="02020603050405020304" pitchFamily="18" charset="0"/>
                <a:cs typeface="Arial" panose="020B0604020202020204" pitchFamily="34" charset="0"/>
              </a:rPr>
              <a:t>Slips, trips and falls are one of the highest causes of workplace injuries and one that can be prevented through safe housekeeping, such as:</a:t>
            </a:r>
          </a:p>
          <a:p>
            <a:pPr marL="0" marR="84455" indent="0" algn="just">
              <a:buNone/>
            </a:pPr>
            <a:r>
              <a:rPr lang="en-AU" sz="1800" dirty="0">
                <a:effectLst/>
                <a:latin typeface="Helvetica" panose="020B0604020202020204" pitchFamily="34" charset="0"/>
                <a:ea typeface="Times New Roman" panose="02020603050405020304" pitchFamily="18" charset="0"/>
                <a:cs typeface="Arial" panose="020B0604020202020204" pitchFamily="34" charset="0"/>
              </a:rPr>
              <a:t> </a:t>
            </a:r>
            <a:endParaRPr lang="en-AU" sz="1800" dirty="0">
              <a:effectLst/>
              <a:latin typeface="Times New Roman" panose="02020603050405020304" pitchFamily="18" charset="0"/>
              <a:ea typeface="Times New Roman" panose="02020603050405020304" pitchFamily="18" charset="0"/>
            </a:endParaRPr>
          </a:p>
          <a:p>
            <a:pPr marL="342900" marR="84455" lvl="0" indent="-342900" algn="just">
              <a:spcAft>
                <a:spcPts val="0"/>
              </a:spcAf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Arial" panose="020B0604020202020204" pitchFamily="34" charset="0"/>
              </a:rPr>
              <a:t>Cleaning up any spills</a:t>
            </a:r>
          </a:p>
          <a:p>
            <a:pPr marL="342900" marR="84455" lvl="0" indent="-342900" algn="just">
              <a:spcAft>
                <a:spcPts val="0"/>
              </a:spcAf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Arial" panose="020B0604020202020204" pitchFamily="34" charset="0"/>
              </a:rPr>
              <a:t>Regular cleaning of flooring surfaces. </a:t>
            </a:r>
            <a:r>
              <a:rPr lang="en-AU" sz="1800" dirty="0">
                <a:latin typeface="Helvetica" panose="020B0604020202020204" pitchFamily="34" charset="0"/>
                <a:ea typeface="Times New Roman" panose="02020603050405020304" pitchFamily="18" charset="0"/>
                <a:cs typeface="Arial" panose="020B0604020202020204" pitchFamily="34" charset="0"/>
              </a:rPr>
              <a:t>U</a:t>
            </a:r>
            <a:r>
              <a:rPr lang="en-AU" sz="1800" dirty="0">
                <a:effectLst/>
                <a:latin typeface="Helvetica" panose="020B0604020202020204" pitchFamily="34" charset="0"/>
                <a:ea typeface="Times New Roman" panose="02020603050405020304" pitchFamily="18" charset="0"/>
                <a:cs typeface="Arial" panose="020B0604020202020204" pitchFamily="34" charset="0"/>
              </a:rPr>
              <a:t>se appropriate ‘Cleaning in progress’ signs.</a:t>
            </a:r>
            <a:endParaRPr lang="en-AU" sz="1800" dirty="0">
              <a:effectLst/>
              <a:latin typeface="Times New Roman" panose="02020603050405020304" pitchFamily="18" charset="0"/>
              <a:ea typeface="Times New Roman" panose="02020603050405020304" pitchFamily="18" charset="0"/>
            </a:endParaRPr>
          </a:p>
          <a:p>
            <a:pPr marL="342900" marR="84455" lvl="0" indent="-342900" algn="just">
              <a:spcAft>
                <a:spcPts val="0"/>
              </a:spcAf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Arial" panose="020B0604020202020204" pitchFamily="34" charset="0"/>
              </a:rPr>
              <a:t>Checking the floor regularly for damage.</a:t>
            </a:r>
            <a:endParaRPr lang="en-AU" sz="1800" dirty="0">
              <a:effectLst/>
              <a:latin typeface="Times New Roman" panose="02020603050405020304" pitchFamily="18" charset="0"/>
              <a:ea typeface="Times New Roman" panose="02020603050405020304" pitchFamily="18" charset="0"/>
            </a:endParaRPr>
          </a:p>
          <a:p>
            <a:pPr marL="342900" marR="84455" lvl="0" indent="-342900" algn="just">
              <a:spcAft>
                <a:spcPts val="0"/>
              </a:spcAft>
              <a:buFont typeface="Symbol" panose="05050102010706020507" pitchFamily="18" charset="2"/>
              <a:buChar char=""/>
            </a:pPr>
            <a:r>
              <a:rPr lang="en-AU" sz="1800" dirty="0">
                <a:effectLst/>
                <a:latin typeface="Helvetica" panose="020B0604020202020204" pitchFamily="34" charset="0"/>
                <a:ea typeface="Times New Roman" panose="02020603050405020304" pitchFamily="18" charset="0"/>
                <a:cs typeface="Arial" panose="020B0604020202020204" pitchFamily="34" charset="0"/>
              </a:rPr>
              <a:t>Not leaving items lying around on the floor.</a:t>
            </a:r>
            <a:endParaRPr lang="en-AU" dirty="0"/>
          </a:p>
        </p:txBody>
      </p:sp>
    </p:spTree>
    <p:extLst>
      <p:ext uri="{BB962C8B-B14F-4D97-AF65-F5344CB8AC3E}">
        <p14:creationId xmlns:p14="http://schemas.microsoft.com/office/powerpoint/2010/main" val="763870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14497E-911F-5615-B234-0804C70D54E3}"/>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4800" kern="1200">
                <a:solidFill>
                  <a:schemeClr val="tx1"/>
                </a:solidFill>
                <a:latin typeface="+mj-lt"/>
                <a:ea typeface="+mj-ea"/>
                <a:cs typeface="+mj-cs"/>
              </a:rPr>
              <a:t>Contribute to safe work practices in the workplace</a:t>
            </a:r>
          </a:p>
        </p:txBody>
      </p:sp>
      <p:pic>
        <p:nvPicPr>
          <p:cNvPr id="19" name="Picture 18">
            <a:extLst>
              <a:ext uri="{FF2B5EF4-FFF2-40B4-BE49-F238E27FC236}">
                <a16:creationId xmlns:a16="http://schemas.microsoft.com/office/drawing/2014/main" id="{475BF277-7058-BD87-BD53-FD68F65B3C1A}"/>
              </a:ext>
            </a:extLst>
          </p:cNvPr>
          <p:cNvPicPr>
            <a:picLocks noChangeAspect="1"/>
          </p:cNvPicPr>
          <p:nvPr/>
        </p:nvPicPr>
        <p:blipFill>
          <a:blip r:embed="rId2"/>
          <a:stretch>
            <a:fillRect/>
          </a:stretch>
        </p:blipFill>
        <p:spPr>
          <a:xfrm>
            <a:off x="3205585" y="1845426"/>
            <a:ext cx="5777777" cy="4450303"/>
          </a:xfrm>
          <a:prstGeom prst="rect">
            <a:avLst/>
          </a:prstGeom>
          <a:solidFill>
            <a:schemeClr val="bg1">
              <a:alpha val="76000"/>
            </a:schemeClr>
          </a:solidFill>
        </p:spPr>
      </p:pic>
    </p:spTree>
    <p:extLst>
      <p:ext uri="{BB962C8B-B14F-4D97-AF65-F5344CB8AC3E}">
        <p14:creationId xmlns:p14="http://schemas.microsoft.com/office/powerpoint/2010/main" val="1131321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orking space background">
            <a:extLst>
              <a:ext uri="{FF2B5EF4-FFF2-40B4-BE49-F238E27FC236}">
                <a16:creationId xmlns:a16="http://schemas.microsoft.com/office/drawing/2014/main" id="{099556A4-2F55-968B-690D-75EB4FFE6CDB}"/>
              </a:ext>
            </a:extLst>
          </p:cNvPr>
          <p:cNvPicPr>
            <a:picLocks noChangeAspect="1"/>
          </p:cNvPicPr>
          <p:nvPr/>
        </p:nvPicPr>
        <p:blipFill rotWithShape="1">
          <a:blip r:embed="rId2"/>
          <a:srcRect l="40736" r="-1" b="-1"/>
          <a:stretch/>
        </p:blipFill>
        <p:spPr>
          <a:xfrm>
            <a:off x="6103027" y="10"/>
            <a:ext cx="6088971"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23D3A8-3801-FA06-D46E-5C3C271BAEC5}"/>
              </a:ext>
            </a:extLst>
          </p:cNvPr>
          <p:cNvSpPr>
            <a:spLocks noGrp="1"/>
          </p:cNvSpPr>
          <p:nvPr>
            <p:ph type="title"/>
          </p:nvPr>
        </p:nvSpPr>
        <p:spPr>
          <a:xfrm>
            <a:off x="761801" y="328512"/>
            <a:ext cx="4778387" cy="1628970"/>
          </a:xfrm>
        </p:spPr>
        <p:txBody>
          <a:bodyPr anchor="ctr">
            <a:normAutofit/>
          </a:bodyPr>
          <a:lstStyle/>
          <a:p>
            <a:r>
              <a:rPr lang="en-GB" sz="4000"/>
              <a:t>Reflect on own safe work practices</a:t>
            </a:r>
            <a:endParaRPr lang="en-AU" sz="4000"/>
          </a:p>
        </p:txBody>
      </p:sp>
      <p:sp>
        <p:nvSpPr>
          <p:cNvPr id="3" name="Content Placeholder 2">
            <a:extLst>
              <a:ext uri="{FF2B5EF4-FFF2-40B4-BE49-F238E27FC236}">
                <a16:creationId xmlns:a16="http://schemas.microsoft.com/office/drawing/2014/main" id="{849DDD02-5DE4-AA1D-A7E0-B9A92858E5D4}"/>
              </a:ext>
            </a:extLst>
          </p:cNvPr>
          <p:cNvSpPr>
            <a:spLocks noGrp="1"/>
          </p:cNvSpPr>
          <p:nvPr>
            <p:ph idx="1"/>
          </p:nvPr>
        </p:nvSpPr>
        <p:spPr>
          <a:xfrm>
            <a:off x="572230" y="2442122"/>
            <a:ext cx="4659756" cy="4087366"/>
          </a:xfrm>
        </p:spPr>
        <p:txBody>
          <a:bodyPr anchor="ctr">
            <a:noAutofit/>
          </a:bodyPr>
          <a:lstStyle/>
          <a:p>
            <a:pPr marL="0" indent="0">
              <a:buNone/>
            </a:pPr>
            <a:r>
              <a:rPr lang="en-US" sz="1600" dirty="0">
                <a:effectLst/>
                <a:latin typeface="Helvetica" panose="020B0604020202020204" pitchFamily="34" charset="0"/>
                <a:ea typeface="Cambria" panose="02040503050406030204" pitchFamily="18" charset="0"/>
                <a:cs typeface="Cambria" panose="02040503050406030204" pitchFamily="18" charset="0"/>
              </a:rPr>
              <a:t>When a person has been doing a job for a long time it is easy to become complacent and this is when accidents occur. It is important that employees are encouraged and given the time needed to maintain their currency of safe work practices. </a:t>
            </a:r>
            <a:endParaRPr lang="en-AU" sz="1600" dirty="0"/>
          </a:p>
          <a:p>
            <a:pPr marL="0" indent="0">
              <a:buNone/>
            </a:pPr>
            <a:r>
              <a:rPr lang="en-AU" sz="1600" dirty="0"/>
              <a:t>Engaging in training can help workers stay safe and current in their role</a:t>
            </a:r>
          </a:p>
          <a:p>
            <a:pPr marL="0" indent="0">
              <a:buNone/>
            </a:pPr>
            <a:r>
              <a:rPr lang="en-AU" sz="1600" dirty="0">
                <a:effectLst/>
                <a:latin typeface="Helvetica" panose="020B0604020202020204" pitchFamily="34" charset="0"/>
                <a:ea typeface="Times New Roman" panose="02020603050405020304" pitchFamily="18" charset="0"/>
                <a:cs typeface="Arial" panose="020B0604020202020204" pitchFamily="34" charset="0"/>
              </a:rPr>
              <a:t>To ensure safe work practises it is also important to reflect on your own levels of stress and fatigue as these could impact on your ability to do your job safely</a:t>
            </a:r>
          </a:p>
          <a:p>
            <a:pPr marL="0" indent="0">
              <a:buNone/>
            </a:pPr>
            <a:endParaRPr lang="en-AU" sz="1600" dirty="0">
              <a:latin typeface="Helvetica" panose="020B0604020202020204" pitchFamily="34" charset="0"/>
              <a:cs typeface="Arial" panose="020B0604020202020204" pitchFamily="34" charset="0"/>
            </a:endParaRPr>
          </a:p>
          <a:p>
            <a:pPr marL="0" indent="0">
              <a:buNone/>
            </a:pPr>
            <a:r>
              <a:rPr lang="en-AU" sz="1600" dirty="0">
                <a:effectLst/>
                <a:latin typeface="Helvetica" panose="020B0604020202020204" pitchFamily="34" charset="0"/>
                <a:ea typeface="Times New Roman" panose="02020603050405020304" pitchFamily="18" charset="0"/>
                <a:cs typeface="Times New Roman" panose="02020603050405020304" pitchFamily="18" charset="0"/>
              </a:rPr>
              <a:t>To prevent stress and fatigue, workplaces should avoid excessive workloads, unreasonable performance demands, long working hours or infrequent breaks</a:t>
            </a:r>
            <a:endParaRPr lang="en-AU" sz="1600" dirty="0"/>
          </a:p>
        </p:txBody>
      </p:sp>
    </p:spTree>
    <p:extLst>
      <p:ext uri="{BB962C8B-B14F-4D97-AF65-F5344CB8AC3E}">
        <p14:creationId xmlns:p14="http://schemas.microsoft.com/office/powerpoint/2010/main" val="1273677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C214-672C-BC02-774E-DE62A7303655}"/>
              </a:ext>
            </a:extLst>
          </p:cNvPr>
          <p:cNvSpPr>
            <a:spLocks noGrp="1"/>
          </p:cNvSpPr>
          <p:nvPr>
            <p:ph type="title"/>
          </p:nvPr>
        </p:nvSpPr>
        <p:spPr/>
        <p:txBody>
          <a:bodyPr/>
          <a:lstStyle/>
          <a:p>
            <a:r>
              <a:rPr lang="en-GB" dirty="0">
                <a:solidFill>
                  <a:schemeClr val="bg1"/>
                </a:solidFill>
              </a:rPr>
              <a:t>Stress</a:t>
            </a:r>
            <a:endParaRPr lang="en-AU" dirty="0">
              <a:solidFill>
                <a:schemeClr val="bg1"/>
              </a:solidFill>
            </a:endParaRPr>
          </a:p>
        </p:txBody>
      </p:sp>
      <p:sp>
        <p:nvSpPr>
          <p:cNvPr id="3" name="Content Placeholder 2">
            <a:extLst>
              <a:ext uri="{FF2B5EF4-FFF2-40B4-BE49-F238E27FC236}">
                <a16:creationId xmlns:a16="http://schemas.microsoft.com/office/drawing/2014/main" id="{39C87019-6DDB-AE5E-AA38-9FDFBD3FB30B}"/>
              </a:ext>
            </a:extLst>
          </p:cNvPr>
          <p:cNvSpPr>
            <a:spLocks noGrp="1"/>
          </p:cNvSpPr>
          <p:nvPr>
            <p:ph idx="1"/>
          </p:nvPr>
        </p:nvSpPr>
        <p:spPr>
          <a:xfrm>
            <a:off x="748240" y="1562911"/>
            <a:ext cx="10515600" cy="4351338"/>
          </a:xfrm>
        </p:spPr>
        <p:txBody>
          <a:bodyPr>
            <a:normAutofit/>
          </a:bodyPr>
          <a:lstStyle/>
          <a:p>
            <a:pPr marL="0" marR="84455" indent="0" algn="just">
              <a:buNone/>
              <a:tabLst>
                <a:tab pos="5283835" algn="l"/>
              </a:tabLst>
            </a:pPr>
            <a:r>
              <a:rPr lang="en-AU" sz="1500" dirty="0">
                <a:solidFill>
                  <a:schemeClr val="bg1"/>
                </a:solidFill>
                <a:effectLst/>
                <a:latin typeface="Helvetica" panose="020B0604020202020204" pitchFamily="34" charset="0"/>
                <a:ea typeface="Times New Roman" panose="02020603050405020304" pitchFamily="18" charset="0"/>
                <a:cs typeface="Times New Roman" panose="02020603050405020304" pitchFamily="18" charset="0"/>
              </a:rPr>
              <a:t>To prevent stress in the workplace you should always:</a:t>
            </a:r>
            <a:endParaRPr lang="en-AU" sz="1500" dirty="0">
              <a:solidFill>
                <a:schemeClr val="bg1"/>
              </a:solidFill>
              <a:effectLst/>
              <a:latin typeface="Times New Roman" panose="02020603050405020304" pitchFamily="18" charset="0"/>
              <a:ea typeface="Times New Roman" panose="02020603050405020304" pitchFamily="18" charset="0"/>
            </a:endParaRPr>
          </a:p>
          <a:p>
            <a:pPr marL="342900" marR="84455" lvl="0" indent="-342900" algn="just">
              <a:lnSpc>
                <a:spcPct val="115000"/>
              </a:lnSpc>
              <a:spcAft>
                <a:spcPts val="1000"/>
              </a:spcAft>
              <a:buFont typeface="Symbol" panose="05050102010706020507" pitchFamily="18" charset="2"/>
              <a:buChar char=""/>
            </a:pPr>
            <a:r>
              <a:rPr lang="en-AU" sz="150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Take your rest times and breaks when they're allocated</a:t>
            </a:r>
            <a:endParaRPr lang="en-AU" sz="15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84455" lvl="0" indent="-342900" algn="just">
              <a:lnSpc>
                <a:spcPct val="115000"/>
              </a:lnSpc>
              <a:spcAft>
                <a:spcPts val="1000"/>
              </a:spcAft>
              <a:buFont typeface="Symbol" panose="05050102010706020507" pitchFamily="18" charset="2"/>
              <a:buChar char=""/>
            </a:pPr>
            <a:r>
              <a:rPr lang="en-AU" sz="150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Always take the time to sit back and relax, to clear your mind and rest your body</a:t>
            </a:r>
            <a:endParaRPr lang="en-AU" sz="15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84455" lvl="0" indent="-342900" algn="just">
              <a:lnSpc>
                <a:spcPct val="115000"/>
              </a:lnSpc>
              <a:spcAft>
                <a:spcPts val="1000"/>
              </a:spcAft>
              <a:buFont typeface="Symbol" panose="05050102010706020507" pitchFamily="18" charset="2"/>
              <a:buChar char=""/>
            </a:pPr>
            <a:r>
              <a:rPr lang="en-AU" sz="150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Get enough fresh air; take your breaks outside</a:t>
            </a:r>
            <a:endParaRPr lang="en-AU" sz="15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84455" lvl="0" indent="-342900" algn="just">
              <a:lnSpc>
                <a:spcPct val="115000"/>
              </a:lnSpc>
              <a:spcAft>
                <a:spcPts val="1000"/>
              </a:spcAft>
              <a:buFont typeface="Symbol" panose="05050102010706020507" pitchFamily="18" charset="2"/>
              <a:buChar char=""/>
            </a:pPr>
            <a:r>
              <a:rPr lang="en-AU" sz="150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Do not go to work when you are sick</a:t>
            </a:r>
            <a:endParaRPr lang="en-AU" sz="15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84455" lvl="0" indent="-342900" algn="just">
              <a:lnSpc>
                <a:spcPct val="115000"/>
              </a:lnSpc>
              <a:spcAft>
                <a:spcPts val="1000"/>
              </a:spcAft>
              <a:buFont typeface="Symbol" panose="05050102010706020507" pitchFamily="18" charset="2"/>
              <a:buChar char=""/>
            </a:pPr>
            <a:r>
              <a:rPr lang="en-AU" sz="150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Let your supervisor know if you are feeling stressed by events or issues at work. </a:t>
            </a:r>
          </a:p>
          <a:p>
            <a:pPr marL="342900" marR="84455" lvl="0" indent="-342900" algn="just">
              <a:lnSpc>
                <a:spcPct val="115000"/>
              </a:lnSpc>
              <a:spcAft>
                <a:spcPts val="1000"/>
              </a:spcAft>
              <a:buFont typeface="Symbol" panose="05050102010706020507" pitchFamily="18" charset="2"/>
              <a:buChar char=""/>
            </a:pPr>
            <a:r>
              <a:rPr lang="en-AU" sz="150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Don't perform duties for which you are not trained, and focus firstly on your own duties and areas of responsibility before helping others.</a:t>
            </a:r>
            <a:endParaRPr lang="en-AU" sz="15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AU" dirty="0">
              <a:solidFill>
                <a:schemeClr val="bg1"/>
              </a:solidFill>
            </a:endParaRPr>
          </a:p>
        </p:txBody>
      </p:sp>
      <p:pic>
        <p:nvPicPr>
          <p:cNvPr id="4" name="Picture 3">
            <a:extLst>
              <a:ext uri="{FF2B5EF4-FFF2-40B4-BE49-F238E27FC236}">
                <a16:creationId xmlns:a16="http://schemas.microsoft.com/office/drawing/2014/main" id="{A2060E32-653C-ECEC-382B-3D1E9E696905}"/>
              </a:ext>
            </a:extLst>
          </p:cNvPr>
          <p:cNvPicPr>
            <a:picLocks noChangeAspect="1"/>
          </p:cNvPicPr>
          <p:nvPr/>
        </p:nvPicPr>
        <p:blipFill>
          <a:blip r:embed="rId2"/>
          <a:stretch>
            <a:fillRect/>
          </a:stretch>
        </p:blipFill>
        <p:spPr>
          <a:xfrm>
            <a:off x="6979799" y="365125"/>
            <a:ext cx="4621169" cy="1725318"/>
          </a:xfrm>
          <a:prstGeom prst="rect">
            <a:avLst/>
          </a:prstGeom>
        </p:spPr>
      </p:pic>
      <p:sp>
        <p:nvSpPr>
          <p:cNvPr id="5" name="Rectangle 4">
            <a:extLst>
              <a:ext uri="{FF2B5EF4-FFF2-40B4-BE49-F238E27FC236}">
                <a16:creationId xmlns:a16="http://schemas.microsoft.com/office/drawing/2014/main" id="{63A6CE3D-1F37-0234-ED94-B054411A2161}"/>
              </a:ext>
            </a:extLst>
          </p:cNvPr>
          <p:cNvSpPr/>
          <p:nvPr/>
        </p:nvSpPr>
        <p:spPr>
          <a:xfrm>
            <a:off x="1424515" y="5548347"/>
            <a:ext cx="9925050" cy="1009650"/>
          </a:xfrm>
          <a:prstGeom prst="rect">
            <a:avLst/>
          </a:prstGeom>
          <a:solidFill>
            <a:srgbClr val="D40F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Complete Inquiry task 1G</a:t>
            </a:r>
            <a:endParaRPr lang="en-AU" dirty="0"/>
          </a:p>
        </p:txBody>
      </p:sp>
      <p:sp>
        <p:nvSpPr>
          <p:cNvPr id="6" name="Oval 5">
            <a:extLst>
              <a:ext uri="{FF2B5EF4-FFF2-40B4-BE49-F238E27FC236}">
                <a16:creationId xmlns:a16="http://schemas.microsoft.com/office/drawing/2014/main" id="{4F8EF6AE-141C-8958-3C18-03F14C1409A1}"/>
              </a:ext>
            </a:extLst>
          </p:cNvPr>
          <p:cNvSpPr/>
          <p:nvPr/>
        </p:nvSpPr>
        <p:spPr>
          <a:xfrm>
            <a:off x="748240" y="5310222"/>
            <a:ext cx="1504950" cy="14859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7" name="Rectangle 6" descr="Pencil">
            <a:extLst>
              <a:ext uri="{FF2B5EF4-FFF2-40B4-BE49-F238E27FC236}">
                <a16:creationId xmlns:a16="http://schemas.microsoft.com/office/drawing/2014/main" id="{A508F876-DD56-7C4D-5465-106248E23819}"/>
              </a:ext>
            </a:extLst>
          </p:cNvPr>
          <p:cNvSpPr/>
          <p:nvPr/>
        </p:nvSpPr>
        <p:spPr>
          <a:xfrm>
            <a:off x="1055086" y="5548347"/>
            <a:ext cx="891257" cy="94395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1993146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406480B-8EDF-F635-A7C1-3D81A0997C47}"/>
              </a:ext>
            </a:extLst>
          </p:cNvPr>
          <p:cNvSpPr/>
          <p:nvPr/>
        </p:nvSpPr>
        <p:spPr>
          <a:xfrm>
            <a:off x="1339118" y="2909711"/>
            <a:ext cx="10209415" cy="103857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688">
              <a:spcAft>
                <a:spcPts val="600"/>
              </a:spcAft>
            </a:pPr>
            <a:r>
              <a:rPr lang="en-GB" sz="1836" kern="1200">
                <a:solidFill>
                  <a:schemeClr val="lt1"/>
                </a:solidFill>
                <a:latin typeface="+mn-lt"/>
                <a:ea typeface="+mn-ea"/>
                <a:cs typeface="+mn-cs"/>
              </a:rPr>
              <a:t>Complete Reflection Bank – Set A</a:t>
            </a:r>
            <a:endParaRPr lang="en-AU"/>
          </a:p>
        </p:txBody>
      </p:sp>
      <p:sp>
        <p:nvSpPr>
          <p:cNvPr id="5" name="Oval 4">
            <a:extLst>
              <a:ext uri="{FF2B5EF4-FFF2-40B4-BE49-F238E27FC236}">
                <a16:creationId xmlns:a16="http://schemas.microsoft.com/office/drawing/2014/main" id="{0E93ABF8-1F7C-59AE-00AA-04EB8E325268}"/>
              </a:ext>
            </a:extLst>
          </p:cNvPr>
          <p:cNvSpPr/>
          <p:nvPr/>
        </p:nvSpPr>
        <p:spPr>
          <a:xfrm>
            <a:off x="643467" y="2664763"/>
            <a:ext cx="1548069" cy="1528473"/>
          </a:xfrm>
          <a:prstGeom prst="ellipse">
            <a:avLst/>
          </a:prstGeom>
          <a:solidFill>
            <a:srgbClr val="D40F8C"/>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6" name="Rectangle 5" descr="Pencil">
            <a:extLst>
              <a:ext uri="{FF2B5EF4-FFF2-40B4-BE49-F238E27FC236}">
                <a16:creationId xmlns:a16="http://schemas.microsoft.com/office/drawing/2014/main" id="{9C24D1E4-9A62-CC9E-14DE-1272E25555B1}"/>
              </a:ext>
            </a:extLst>
          </p:cNvPr>
          <p:cNvSpPr/>
          <p:nvPr/>
        </p:nvSpPr>
        <p:spPr>
          <a:xfrm>
            <a:off x="959105" y="2909711"/>
            <a:ext cx="916793" cy="970997"/>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22945434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TotalTime>
  <Words>716</Words>
  <Application>Microsoft Macintosh PowerPoint</Application>
  <PresentationFormat>Widescreen</PresentationFormat>
  <Paragraphs>63</Paragraphs>
  <Slides>12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Arial</vt:lpstr>
      <vt:lpstr>Arial Black</vt:lpstr>
      <vt:lpstr>Calibri</vt:lpstr>
      <vt:lpstr>Calibri Light</vt:lpstr>
      <vt:lpstr>Cambria</vt:lpstr>
      <vt:lpstr>Helvetica</vt:lpstr>
      <vt:lpstr>Symbol</vt:lpstr>
      <vt:lpstr>Times New Roman</vt:lpstr>
      <vt:lpstr>Office Theme</vt:lpstr>
      <vt:lpstr>HLTWHS001 Participate in workplace health and safety </vt:lpstr>
      <vt:lpstr>What to do in an emergency</vt:lpstr>
      <vt:lpstr>Implement Safe Work Practices</vt:lpstr>
      <vt:lpstr>Safety Signs</vt:lpstr>
      <vt:lpstr>Reporting Incidents</vt:lpstr>
      <vt:lpstr>PowerPoint Presentation</vt:lpstr>
      <vt:lpstr>PowerPoint Presentation</vt:lpstr>
      <vt:lpstr>Housekeeping Practice</vt:lpstr>
      <vt:lpstr>Contribute to safe work practices in the workplace</vt:lpstr>
      <vt:lpstr>Reflect on own safe work practices</vt:lpstr>
      <vt:lpstr>Stress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HLTWHS001 Participate in workplace health and safety </dc:title>
  <dc:creator>Damian Manfre</dc:creator>
  <cp:lastModifiedBy>Joshua Miller</cp:lastModifiedBy>
  <cp:revision>4</cp:revision>
  <dcterms:created xsi:type="dcterms:W3CDTF">2023-11-10T01:32:16Z</dcterms:created>
  <dcterms:modified xsi:type="dcterms:W3CDTF">2023-11-30T19:21:42Z</dcterms:modified>
</cp:coreProperties>
</file>