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FFFFFF"/>
    <a:srgbClr val="D40F8C"/>
    <a:srgbClr val="8AA153"/>
    <a:srgbClr val="AFCACB"/>
    <a:srgbClr val="5C9E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14" d="100"/>
          <a:sy n="114" d="100"/>
        </p:scale>
        <p:origin x="51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6BB2F-834D-2980-BC9D-A58F03C6B8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25389EC8-D48E-2089-324D-D7046C3428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3F90C2CB-329A-B606-A5AF-5F110DE36EAB}"/>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5" name="Footer Placeholder 4">
            <a:extLst>
              <a:ext uri="{FF2B5EF4-FFF2-40B4-BE49-F238E27FC236}">
                <a16:creationId xmlns:a16="http://schemas.microsoft.com/office/drawing/2014/main" id="{526BF3DA-56A2-5996-2869-FC1151CBAF5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44936EB-72BE-ED3F-D68A-B6C870A0F442}"/>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1703103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F2C8-9EC9-FA05-52D5-4571B8FECDC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011A1AA-593E-C7CD-4823-05F3DB3DC1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30D5EDD-F74F-3304-12DC-C0E098D85D9E}"/>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5" name="Footer Placeholder 4">
            <a:extLst>
              <a:ext uri="{FF2B5EF4-FFF2-40B4-BE49-F238E27FC236}">
                <a16:creationId xmlns:a16="http://schemas.microsoft.com/office/drawing/2014/main" id="{FB0392EA-34B1-BB5D-3422-43D375BCDA6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6DCEE07-2FE0-7259-C638-0F93BD930CB6}"/>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919082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E8832-E123-7A2E-62EC-D97DF5C01C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E623DDE9-C4C3-7B9E-86B9-F1551C08EE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3B4221-ADC0-B430-B5D2-D4AE42D9C988}"/>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5" name="Footer Placeholder 4">
            <a:extLst>
              <a:ext uri="{FF2B5EF4-FFF2-40B4-BE49-F238E27FC236}">
                <a16:creationId xmlns:a16="http://schemas.microsoft.com/office/drawing/2014/main" id="{920A0B85-233D-EA21-56CD-16FDC71E0BD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3E0A4DA-5CAC-E8D9-FDFA-E897494FE57E}"/>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2231589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29E7-0B8F-7F3A-850E-8DA0B20CDA2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6F47BB5-25C2-3767-663F-D4B80DF16B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2720A1A5-CBEF-BBDF-6B28-5609899328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4BBAD2C4-E21C-8EE3-6FD9-B8AFFC88EDC1}"/>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6" name="Footer Placeholder 5">
            <a:extLst>
              <a:ext uri="{FF2B5EF4-FFF2-40B4-BE49-F238E27FC236}">
                <a16:creationId xmlns:a16="http://schemas.microsoft.com/office/drawing/2014/main" id="{09115688-B1A1-350D-0B45-261CE53D4DE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CBBC1EF-3CAE-98D5-2A12-F0953635A459}"/>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705469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2ED9A-180E-9A7A-7599-9F6428EEB2A0}"/>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12801B2-E54C-B89F-3420-522A857A1C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32ACC0-61E9-3BF9-D668-B628787E43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90FE1E7A-8225-3077-F4AD-77D3A106A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68045E-AD10-1FBF-F7F5-FE8B8834B2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9E60E9C-9CCA-85E5-7F32-DBDD305A0D46}"/>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8" name="Footer Placeholder 7">
            <a:extLst>
              <a:ext uri="{FF2B5EF4-FFF2-40B4-BE49-F238E27FC236}">
                <a16:creationId xmlns:a16="http://schemas.microsoft.com/office/drawing/2014/main" id="{EA5D8B64-680C-4BE8-B83B-E73B7125E754}"/>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793FA82C-31F5-F5E4-5A3E-87AD77DCA497}"/>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668284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75A75-4355-CF7F-0661-CC0E8B7EDF61}"/>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61A7B829-5129-2314-5E77-45C96CA69E34}"/>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4" name="Footer Placeholder 3">
            <a:extLst>
              <a:ext uri="{FF2B5EF4-FFF2-40B4-BE49-F238E27FC236}">
                <a16:creationId xmlns:a16="http://schemas.microsoft.com/office/drawing/2014/main" id="{CF0EA779-4213-27B5-82FC-0B4D6574374B}"/>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472D8804-A43A-2774-E370-A8C1479F4639}"/>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2775963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C566D-A295-0BF3-9EB7-55A68596836B}"/>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3" name="Footer Placeholder 2">
            <a:extLst>
              <a:ext uri="{FF2B5EF4-FFF2-40B4-BE49-F238E27FC236}">
                <a16:creationId xmlns:a16="http://schemas.microsoft.com/office/drawing/2014/main" id="{F24B8A51-D6CF-179B-2698-D70F159B434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B3FFA60-BA41-9D04-38F9-A04A86AFEAAF}"/>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514969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4F1AA-C61F-22CB-25EF-7B089303D7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93EFC0F3-9B22-75BB-7FAA-7FA5509EE4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786EC8F-1C0D-4C86-6472-CF29FE413F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40456D-A05F-250B-23B9-A2EF22573F99}"/>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6" name="Footer Placeholder 5">
            <a:extLst>
              <a:ext uri="{FF2B5EF4-FFF2-40B4-BE49-F238E27FC236}">
                <a16:creationId xmlns:a16="http://schemas.microsoft.com/office/drawing/2014/main" id="{5DBF161F-4B35-5E01-ADBA-FF7862CD674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C0ACDCD-FA74-536D-1833-E29E593B99D1}"/>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469090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D1CDB-31E3-055C-D8CC-91A05F63DF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1E33FC89-7273-8C53-9BEE-880A2283E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55B9C133-65F1-A03E-19E8-B79F299CB4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0E9D7E-2989-1B30-B8E7-A68369AEDB11}"/>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6" name="Footer Placeholder 5">
            <a:extLst>
              <a:ext uri="{FF2B5EF4-FFF2-40B4-BE49-F238E27FC236}">
                <a16:creationId xmlns:a16="http://schemas.microsoft.com/office/drawing/2014/main" id="{B4553DE9-EC84-33B5-8830-2CE9A41E72E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A47469B-4C6C-3CA2-C07E-35CC1674E72B}"/>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1374364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3300-60FB-9D46-E257-BA0E39108043}"/>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939B236-293C-C736-53FF-431372B110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3675D67-6654-D3FD-6E46-20E5D810A9A3}"/>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5" name="Footer Placeholder 4">
            <a:extLst>
              <a:ext uri="{FF2B5EF4-FFF2-40B4-BE49-F238E27FC236}">
                <a16:creationId xmlns:a16="http://schemas.microsoft.com/office/drawing/2014/main" id="{CB1C774B-3356-6553-29AA-1CE42EEDCCB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2493C43-8B3F-157A-1631-518311105F31}"/>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112377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741395-D750-97B9-0922-561FF7F7332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8B76671-14A0-3218-5A15-601061B787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2F936C6-766F-3F2F-26B0-CDB374DBB4A4}"/>
              </a:ext>
            </a:extLst>
          </p:cNvPr>
          <p:cNvSpPr>
            <a:spLocks noGrp="1"/>
          </p:cNvSpPr>
          <p:nvPr>
            <p:ph type="dt" sz="half" idx="10"/>
          </p:nvPr>
        </p:nvSpPr>
        <p:spPr/>
        <p:txBody>
          <a:bodyPr/>
          <a:lstStyle/>
          <a:p>
            <a:fld id="{F55E7771-37AF-42C3-8618-D4C2C80550D8}" type="datetimeFigureOut">
              <a:rPr lang="en-AU" smtClean="0"/>
              <a:t>30/11/2023</a:t>
            </a:fld>
            <a:endParaRPr lang="en-AU"/>
          </a:p>
        </p:txBody>
      </p:sp>
      <p:sp>
        <p:nvSpPr>
          <p:cNvPr id="5" name="Footer Placeholder 4">
            <a:extLst>
              <a:ext uri="{FF2B5EF4-FFF2-40B4-BE49-F238E27FC236}">
                <a16:creationId xmlns:a16="http://schemas.microsoft.com/office/drawing/2014/main" id="{6666CD35-7556-3667-CD5C-463B2377A03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6F4E2ED-4650-318A-F4B9-D071BBFC12DB}"/>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1219913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ECE1CC-1835-618E-D7E3-C5DD462544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68CE558-7225-10F7-F127-74B0F313F3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E76AFCA-8432-40DD-CADB-6538D9CC93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5E7771-37AF-42C3-8618-D4C2C80550D8}" type="datetimeFigureOut">
              <a:rPr lang="en-AU" smtClean="0"/>
              <a:t>30/11/2023</a:t>
            </a:fld>
            <a:endParaRPr lang="en-AU"/>
          </a:p>
        </p:txBody>
      </p:sp>
      <p:sp>
        <p:nvSpPr>
          <p:cNvPr id="5" name="Footer Placeholder 4">
            <a:extLst>
              <a:ext uri="{FF2B5EF4-FFF2-40B4-BE49-F238E27FC236}">
                <a16:creationId xmlns:a16="http://schemas.microsoft.com/office/drawing/2014/main" id="{5AFB6A3C-5585-FB46-AADA-391AF142F0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5E980729-9449-C15F-9A83-9E0DE7CF04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E424A-E103-4707-AFAC-59028927D171}" type="slidenum">
              <a:rPr lang="en-AU" smtClean="0"/>
              <a:t>‹#›</a:t>
            </a:fld>
            <a:endParaRPr lang="en-AU"/>
          </a:p>
        </p:txBody>
      </p:sp>
    </p:spTree>
    <p:extLst>
      <p:ext uri="{BB962C8B-B14F-4D97-AF65-F5344CB8AC3E}">
        <p14:creationId xmlns:p14="http://schemas.microsoft.com/office/powerpoint/2010/main" val="372877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C55E-9E00-6931-2A57-80C6776D730B}"/>
              </a:ext>
            </a:extLst>
          </p:cNvPr>
          <p:cNvSpPr>
            <a:spLocks noGrp="1"/>
          </p:cNvSpPr>
          <p:nvPr>
            <p:ph type="ctrTitle"/>
          </p:nvPr>
        </p:nvSpPr>
        <p:spPr>
          <a:xfrm>
            <a:off x="2005263" y="1369011"/>
            <a:ext cx="9144000" cy="2387600"/>
          </a:xfrm>
          <a:solidFill>
            <a:schemeClr val="bg1">
              <a:alpha val="70000"/>
            </a:schemeClr>
          </a:solidFill>
        </p:spPr>
        <p:txBody>
          <a:bodyPr>
            <a:normAutofit fontScale="90000"/>
          </a:bodyPr>
          <a:lstStyle/>
          <a:p>
            <a:pPr marL="121920"/>
            <a:r>
              <a:rPr lang="en-US" sz="3600" b="1" dirty="0">
                <a:solidFill>
                  <a:srgbClr val="000000"/>
                </a:solidFill>
                <a:effectLst/>
                <a:latin typeface="Helvetica" panose="020B0604020202020204" pitchFamily="34" charset="0"/>
                <a:ea typeface="Cambria" panose="02040503050406030204" pitchFamily="18" charset="0"/>
                <a:cs typeface="Times New Roman" panose="02020603050405020304" pitchFamily="18" charset="0"/>
              </a:rPr>
              <a:t>HLTWHS001</a:t>
            </a:r>
            <a:br>
              <a:rPr lang="en-AU" sz="3600" dirty="0">
                <a:solidFill>
                  <a:srgbClr val="002060"/>
                </a:solidFill>
                <a:effectLst/>
                <a:latin typeface="Arial Black" panose="020B0A04020102020204" pitchFamily="34" charset="0"/>
                <a:ea typeface="Cambria" panose="02040503050406030204" pitchFamily="18" charset="0"/>
                <a:cs typeface="Times New Roman" panose="02020603050405020304" pitchFamily="18" charset="0"/>
              </a:rPr>
            </a:br>
            <a:r>
              <a:rPr lang="en-AU" sz="3600" b="1" dirty="0">
                <a:solidFill>
                  <a:srgbClr val="000000"/>
                </a:solidFill>
                <a:effectLst/>
                <a:latin typeface="Helvetica" panose="020B0604020202020204" pitchFamily="34" charset="0"/>
                <a:ea typeface="Cambria" panose="02040503050406030204" pitchFamily="18" charset="0"/>
                <a:cs typeface="Times New Roman" panose="02020603050405020304" pitchFamily="18" charset="0"/>
              </a:rPr>
              <a:t>Participate in workplace health and safety</a:t>
            </a:r>
            <a:br>
              <a:rPr lang="en-AU" sz="1800" dirty="0">
                <a:solidFill>
                  <a:srgbClr val="002060"/>
                </a:solidFill>
                <a:effectLst/>
                <a:latin typeface="Arial Black" panose="020B0A04020102020204" pitchFamily="34" charset="0"/>
                <a:ea typeface="Cambria" panose="02040503050406030204" pitchFamily="18" charset="0"/>
                <a:cs typeface="Times New Roman" panose="02020603050405020304" pitchFamily="18" charset="0"/>
              </a:rPr>
            </a:br>
            <a:endParaRPr lang="en-AU" dirty="0"/>
          </a:p>
        </p:txBody>
      </p:sp>
      <p:sp>
        <p:nvSpPr>
          <p:cNvPr id="3" name="Subtitle 2">
            <a:extLst>
              <a:ext uri="{FF2B5EF4-FFF2-40B4-BE49-F238E27FC236}">
                <a16:creationId xmlns:a16="http://schemas.microsoft.com/office/drawing/2014/main" id="{92D72032-3C76-4E43-8290-1A6488159231}"/>
              </a:ext>
            </a:extLst>
          </p:cNvPr>
          <p:cNvSpPr>
            <a:spLocks noGrp="1"/>
          </p:cNvSpPr>
          <p:nvPr>
            <p:ph type="subTitle" idx="1"/>
          </p:nvPr>
        </p:nvSpPr>
        <p:spPr>
          <a:xfrm>
            <a:off x="1866900" y="4047206"/>
            <a:ext cx="9144000" cy="927851"/>
          </a:xfrm>
          <a:solidFill>
            <a:schemeClr val="bg1"/>
          </a:solidFill>
        </p:spPr>
        <p:txBody>
          <a:bodyPr/>
          <a:lstStyle/>
          <a:p>
            <a:r>
              <a:rPr lang="en-AU" sz="1800" b="1" dirty="0">
                <a:effectLst/>
                <a:latin typeface="Helvetica" panose="020B0604020202020204" pitchFamily="34" charset="0"/>
                <a:ea typeface="Cambria" panose="02040503050406030204" pitchFamily="18" charset="0"/>
                <a:cs typeface="Times New Roman" panose="02020603050405020304" pitchFamily="18" charset="0"/>
              </a:rPr>
              <a:t>Through this unit you will develop the skills and knowledge required for workers to participate in safe work practices to ensure their own health and safety, and that of others.</a:t>
            </a:r>
            <a:endParaRPr lang="en-AU" sz="1800" dirty="0">
              <a:effectLst/>
              <a:latin typeface="Cambria" panose="02040503050406030204" pitchFamily="18" charset="0"/>
              <a:ea typeface="Cambria" panose="02040503050406030204" pitchFamily="18" charset="0"/>
              <a:cs typeface="Times New Roman" panose="02020603050405020304" pitchFamily="18" charset="0"/>
            </a:endParaRPr>
          </a:p>
          <a:p>
            <a:endParaRPr lang="en-AU" dirty="0"/>
          </a:p>
        </p:txBody>
      </p:sp>
      <p:sp>
        <p:nvSpPr>
          <p:cNvPr id="4" name="Title 1">
            <a:extLst>
              <a:ext uri="{FF2B5EF4-FFF2-40B4-BE49-F238E27FC236}">
                <a16:creationId xmlns:a16="http://schemas.microsoft.com/office/drawing/2014/main" id="{DDCF5B58-F560-E423-55EE-6794B8814E6E}"/>
              </a:ext>
            </a:extLst>
          </p:cNvPr>
          <p:cNvSpPr txBox="1">
            <a:spLocks/>
          </p:cNvSpPr>
          <p:nvPr/>
        </p:nvSpPr>
        <p:spPr>
          <a:xfrm>
            <a:off x="4856258" y="-1810037"/>
            <a:ext cx="9144000" cy="2387600"/>
          </a:xfrm>
          <a:prstGeom prst="rect">
            <a:avLst/>
          </a:prstGeom>
          <a:solidFill>
            <a:schemeClr val="bg1">
              <a:alpha val="70000"/>
            </a:schemeClr>
          </a:solidFill>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1920"/>
            <a:r>
              <a:rPr lang="en-AU" sz="3600" b="1" dirty="0">
                <a:solidFill>
                  <a:srgbClr val="000000"/>
                </a:solidFill>
                <a:latin typeface="Helvetica" panose="020B0604020202020204" pitchFamily="34" charset="0"/>
                <a:ea typeface="Cambria" panose="02040503050406030204" pitchFamily="18" charset="0"/>
                <a:cs typeface="Times New Roman" panose="02020603050405020304" pitchFamily="18" charset="0"/>
              </a:rPr>
              <a:t>Part 1</a:t>
            </a:r>
            <a:endParaRPr lang="en-AU" dirty="0"/>
          </a:p>
        </p:txBody>
      </p:sp>
    </p:spTree>
    <p:extLst>
      <p:ext uri="{BB962C8B-B14F-4D97-AF65-F5344CB8AC3E}">
        <p14:creationId xmlns:p14="http://schemas.microsoft.com/office/powerpoint/2010/main" val="53500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B5EF2B-9769-EEE7-F260-3D42AE519265}"/>
              </a:ext>
            </a:extLst>
          </p:cNvPr>
          <p:cNvSpPr>
            <a:spLocks noGrp="1"/>
          </p:cNvSpPr>
          <p:nvPr>
            <p:ph idx="1"/>
          </p:nvPr>
        </p:nvSpPr>
        <p:spPr>
          <a:xfrm>
            <a:off x="838200" y="1341521"/>
            <a:ext cx="10515600" cy="3753853"/>
          </a:xfrm>
          <a:solidFill>
            <a:schemeClr val="bg1">
              <a:alpha val="80000"/>
            </a:schemeClr>
          </a:solidFill>
        </p:spPr>
        <p:txBody>
          <a:bodyPr>
            <a:normAutofit/>
          </a:bodyPr>
          <a:lstStyle/>
          <a:p>
            <a:pPr marL="0" indent="0">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Workplace health and safety is an important aspect of all workplaces. It ensures that everyone within an organisation or business is safe. </a:t>
            </a:r>
          </a:p>
          <a:p>
            <a:pPr marL="0" indent="0">
              <a:buNone/>
            </a:pPr>
            <a:endParaRPr lang="en-AU" sz="1800" dirty="0">
              <a:latin typeface="Helvetica" panose="020B0604020202020204" pitchFamily="34" charset="0"/>
              <a:ea typeface="Times New Roman" panose="02020603050405020304" pitchFamily="18" charset="0"/>
              <a:cs typeface="Calibri" panose="020F0502020204030204" pitchFamily="34" charset="0"/>
            </a:endParaRPr>
          </a:p>
          <a:p>
            <a:pPr marL="0" indent="0">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In 2019 alone, 138 Australians were killed at work and $61.8 billion was spent on work related injury and disease. </a:t>
            </a:r>
          </a:p>
          <a:p>
            <a:pPr marL="0" indent="0">
              <a:buNone/>
            </a:pPr>
            <a:endParaRPr lang="en-AU" sz="1800" dirty="0">
              <a:latin typeface="Helvetica" panose="020B0604020202020204" pitchFamily="34" charset="0"/>
              <a:ea typeface="Times New Roman" panose="02020603050405020304" pitchFamily="18" charset="0"/>
              <a:cs typeface="Calibri" panose="020F0502020204030204" pitchFamily="34" charset="0"/>
            </a:endParaRPr>
          </a:p>
          <a:p>
            <a:pPr marL="0" indent="0">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Workplaces have a duty of care to their employees, clients, visitors and others entering their premises to implement Workplace Health and Safety (WHS) </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policies and procedures to protect them from harm.</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Workplace health and safety legislation and regulations set out the health and safety requirements affecting all Australian workplaces and work activities.</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3310757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EA184-425D-85C8-7301-DC55B675FC4D}"/>
              </a:ext>
            </a:extLst>
          </p:cNvPr>
          <p:cNvSpPr>
            <a:spLocks noGrp="1"/>
          </p:cNvSpPr>
          <p:nvPr>
            <p:ph type="title"/>
          </p:nvPr>
        </p:nvSpPr>
        <p:spPr>
          <a:xfrm>
            <a:off x="0" y="0"/>
            <a:ext cx="10515600" cy="1325563"/>
          </a:xfrm>
        </p:spPr>
        <p:txBody>
          <a:bodyPr/>
          <a:lstStyle/>
          <a:p>
            <a:r>
              <a:rPr lang="en-GB" dirty="0"/>
              <a:t>Health and Safety Requirements</a:t>
            </a:r>
            <a:endParaRPr lang="en-AU" dirty="0"/>
          </a:p>
        </p:txBody>
      </p:sp>
      <p:pic>
        <p:nvPicPr>
          <p:cNvPr id="9" name="Picture 8">
            <a:extLst>
              <a:ext uri="{FF2B5EF4-FFF2-40B4-BE49-F238E27FC236}">
                <a16:creationId xmlns:a16="http://schemas.microsoft.com/office/drawing/2014/main" id="{CB90B044-0B69-3B47-E184-F48B9A8ADE38}"/>
              </a:ext>
            </a:extLst>
          </p:cNvPr>
          <p:cNvPicPr>
            <a:picLocks noChangeAspect="1"/>
          </p:cNvPicPr>
          <p:nvPr/>
        </p:nvPicPr>
        <p:blipFill>
          <a:blip r:embed="rId2"/>
          <a:stretch>
            <a:fillRect/>
          </a:stretch>
        </p:blipFill>
        <p:spPr>
          <a:xfrm>
            <a:off x="2887578" y="1115246"/>
            <a:ext cx="5176065" cy="4490066"/>
          </a:xfrm>
          <a:prstGeom prst="rect">
            <a:avLst/>
          </a:prstGeom>
        </p:spPr>
      </p:pic>
      <p:sp>
        <p:nvSpPr>
          <p:cNvPr id="11" name="Rectangle 10">
            <a:extLst>
              <a:ext uri="{FF2B5EF4-FFF2-40B4-BE49-F238E27FC236}">
                <a16:creationId xmlns:a16="http://schemas.microsoft.com/office/drawing/2014/main" id="{FFE193A2-6148-0A4B-AFD2-E752184E8858}"/>
              </a:ext>
            </a:extLst>
          </p:cNvPr>
          <p:cNvSpPr/>
          <p:nvPr/>
        </p:nvSpPr>
        <p:spPr>
          <a:xfrm>
            <a:off x="1424515" y="5548347"/>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1A</a:t>
            </a:r>
            <a:endParaRPr lang="en-AU" dirty="0"/>
          </a:p>
        </p:txBody>
      </p:sp>
      <p:sp>
        <p:nvSpPr>
          <p:cNvPr id="12" name="Oval 11">
            <a:extLst>
              <a:ext uri="{FF2B5EF4-FFF2-40B4-BE49-F238E27FC236}">
                <a16:creationId xmlns:a16="http://schemas.microsoft.com/office/drawing/2014/main" id="{BBF1EE6B-52F0-8B83-31F1-E0C9585D8F65}"/>
              </a:ext>
            </a:extLst>
          </p:cNvPr>
          <p:cNvSpPr/>
          <p:nvPr/>
        </p:nvSpPr>
        <p:spPr>
          <a:xfrm>
            <a:off x="748240" y="5310222"/>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13" name="Rectangle 12" descr="Pencil">
            <a:extLst>
              <a:ext uri="{FF2B5EF4-FFF2-40B4-BE49-F238E27FC236}">
                <a16:creationId xmlns:a16="http://schemas.microsoft.com/office/drawing/2014/main" id="{C8E30598-2BF4-59E0-EF05-EE4510ADC1AA}"/>
              </a:ext>
            </a:extLst>
          </p:cNvPr>
          <p:cNvSpPr/>
          <p:nvPr/>
        </p:nvSpPr>
        <p:spPr>
          <a:xfrm>
            <a:off x="1055086" y="5548347"/>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137704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5822A-A960-0420-C1C7-688BDE82F53B}"/>
              </a:ext>
            </a:extLst>
          </p:cNvPr>
          <p:cNvSpPr>
            <a:spLocks noGrp="1"/>
          </p:cNvSpPr>
          <p:nvPr>
            <p:ph type="title"/>
          </p:nvPr>
        </p:nvSpPr>
        <p:spPr>
          <a:xfrm>
            <a:off x="838200" y="365125"/>
            <a:ext cx="4239126" cy="1325563"/>
          </a:xfrm>
        </p:spPr>
        <p:txBody>
          <a:bodyPr/>
          <a:lstStyle/>
          <a:p>
            <a:r>
              <a:rPr lang="en-GB" dirty="0"/>
              <a:t>Follow safe work practices</a:t>
            </a:r>
            <a:endParaRPr lang="en-AU" dirty="0"/>
          </a:p>
        </p:txBody>
      </p:sp>
      <p:sp>
        <p:nvSpPr>
          <p:cNvPr id="3" name="Content Placeholder 2">
            <a:extLst>
              <a:ext uri="{FF2B5EF4-FFF2-40B4-BE49-F238E27FC236}">
                <a16:creationId xmlns:a16="http://schemas.microsoft.com/office/drawing/2014/main" id="{9A05233E-E5F5-FB5F-84D0-1752C7A1758F}"/>
              </a:ext>
            </a:extLst>
          </p:cNvPr>
          <p:cNvSpPr>
            <a:spLocks noGrp="1"/>
          </p:cNvSpPr>
          <p:nvPr>
            <p:ph idx="1"/>
          </p:nvPr>
        </p:nvSpPr>
        <p:spPr>
          <a:xfrm>
            <a:off x="838200" y="1825625"/>
            <a:ext cx="4094747" cy="4351338"/>
          </a:xfrm>
        </p:spPr>
        <p:txBody>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Workplace Health and Safety is an obligation to exercise a ‘duty of care’ </a:t>
            </a:r>
            <a:r>
              <a:rPr lang="en-AU" sz="1800" dirty="0">
                <a:latin typeface="Helvetica" panose="020B0604020202020204" pitchFamily="34" charset="0"/>
                <a:ea typeface="Times New Roman" panose="02020603050405020304" pitchFamily="18" charset="0"/>
                <a:cs typeface="Times New Roman" panose="02020603050405020304" pitchFamily="18" charset="0"/>
              </a:rPr>
              <a:t>for</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 health and safety in the workplace. </a:t>
            </a:r>
          </a:p>
          <a:p>
            <a:pPr marL="0" indent="0">
              <a:buNone/>
            </a:pPr>
            <a:endParaRPr lang="en-AU" sz="1800" dirty="0">
              <a:latin typeface="Helvetica" panose="020B0604020202020204" pitchFamily="34" charset="0"/>
              <a:ea typeface="Times New Roman" panose="02020603050405020304" pitchFamily="18"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The duty of care is a legal obligation to anticipate and address potential hazards that could cause injury or illness in the workplace. </a:t>
            </a:r>
            <a:endParaRPr lang="en-AU" dirty="0"/>
          </a:p>
        </p:txBody>
      </p:sp>
      <p:pic>
        <p:nvPicPr>
          <p:cNvPr id="4" name="Picture 3">
            <a:extLst>
              <a:ext uri="{FF2B5EF4-FFF2-40B4-BE49-F238E27FC236}">
                <a16:creationId xmlns:a16="http://schemas.microsoft.com/office/drawing/2014/main" id="{ECF20D73-5797-6C34-BF41-87DAF3049527}"/>
              </a:ext>
            </a:extLst>
          </p:cNvPr>
          <p:cNvPicPr>
            <a:picLocks noChangeAspect="1"/>
          </p:cNvPicPr>
          <p:nvPr/>
        </p:nvPicPr>
        <p:blipFill>
          <a:blip r:embed="rId2"/>
          <a:stretch>
            <a:fillRect/>
          </a:stretch>
        </p:blipFill>
        <p:spPr>
          <a:xfrm>
            <a:off x="5390664" y="365125"/>
            <a:ext cx="6584251" cy="5724640"/>
          </a:xfrm>
          <a:prstGeom prst="rect">
            <a:avLst/>
          </a:prstGeom>
        </p:spPr>
      </p:pic>
    </p:spTree>
    <p:extLst>
      <p:ext uri="{BB962C8B-B14F-4D97-AF65-F5344CB8AC3E}">
        <p14:creationId xmlns:p14="http://schemas.microsoft.com/office/powerpoint/2010/main" val="1619626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98FDA0-DC49-9D3A-ADDB-3D9ABC280906}"/>
              </a:ext>
            </a:extLst>
          </p:cNvPr>
          <p:cNvSpPr>
            <a:spLocks noGrp="1"/>
          </p:cNvSpPr>
          <p:nvPr>
            <p:ph idx="1"/>
          </p:nvPr>
        </p:nvSpPr>
        <p:spPr>
          <a:xfrm>
            <a:off x="838200" y="992605"/>
            <a:ext cx="3799974" cy="5184358"/>
          </a:xfrm>
        </p:spPr>
        <p:txBody>
          <a:bodyPr>
            <a:normAutofit/>
          </a:bodyPr>
          <a:lstStyle/>
          <a:p>
            <a:pPr marL="0" indent="0">
              <a:buNone/>
            </a:pPr>
            <a:r>
              <a:rPr lang="en-AU" sz="2400" dirty="0">
                <a:effectLst/>
                <a:latin typeface="Helvetica" panose="020B0604020202020204" pitchFamily="34" charset="0"/>
                <a:ea typeface="Times New Roman" panose="02020603050405020304" pitchFamily="18" charset="0"/>
                <a:cs typeface="Calibri" panose="020F0502020204030204" pitchFamily="34" charset="0"/>
              </a:rPr>
              <a:t>Within a workplace </a:t>
            </a:r>
            <a:r>
              <a:rPr lang="en-AU" sz="2400" b="1" dirty="0">
                <a:effectLst/>
                <a:latin typeface="Helvetica" panose="020B0604020202020204" pitchFamily="34" charset="0"/>
                <a:ea typeface="Times New Roman" panose="02020603050405020304" pitchFamily="18" charset="0"/>
                <a:cs typeface="Calibri" panose="020F0502020204030204" pitchFamily="34" charset="0"/>
              </a:rPr>
              <a:t>employees </a:t>
            </a:r>
            <a:r>
              <a:rPr lang="en-AU" sz="2400" dirty="0">
                <a:effectLst/>
                <a:latin typeface="Helvetica" panose="020B0604020202020204" pitchFamily="34" charset="0"/>
                <a:ea typeface="Times New Roman" panose="02020603050405020304" pitchFamily="18" charset="0"/>
                <a:cs typeface="Calibri" panose="020F0502020204030204" pitchFamily="34" charset="0"/>
              </a:rPr>
              <a:t>also have responsibilities to ensure workplace health and safety to prevent injuries to themselves and others in the workplace.</a:t>
            </a:r>
            <a:endParaRPr lang="en-AU" sz="2400" dirty="0"/>
          </a:p>
        </p:txBody>
      </p:sp>
      <p:pic>
        <p:nvPicPr>
          <p:cNvPr id="4" name="Picture 3">
            <a:extLst>
              <a:ext uri="{FF2B5EF4-FFF2-40B4-BE49-F238E27FC236}">
                <a16:creationId xmlns:a16="http://schemas.microsoft.com/office/drawing/2014/main" id="{85E35EE3-161A-0110-592B-61F28E814475}"/>
              </a:ext>
            </a:extLst>
          </p:cNvPr>
          <p:cNvPicPr>
            <a:picLocks noChangeAspect="1"/>
          </p:cNvPicPr>
          <p:nvPr/>
        </p:nvPicPr>
        <p:blipFill>
          <a:blip r:embed="rId2"/>
          <a:stretch>
            <a:fillRect/>
          </a:stretch>
        </p:blipFill>
        <p:spPr>
          <a:xfrm>
            <a:off x="5479386" y="430274"/>
            <a:ext cx="6358679" cy="4974767"/>
          </a:xfrm>
          <a:prstGeom prst="rect">
            <a:avLst/>
          </a:prstGeom>
        </p:spPr>
      </p:pic>
    </p:spTree>
    <p:extLst>
      <p:ext uri="{BB962C8B-B14F-4D97-AF65-F5344CB8AC3E}">
        <p14:creationId xmlns:p14="http://schemas.microsoft.com/office/powerpoint/2010/main" val="992161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D7D3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B9CB4-E8AE-351E-9499-B8760B233DAB}"/>
              </a:ext>
            </a:extLst>
          </p:cNvPr>
          <p:cNvSpPr>
            <a:spLocks noGrp="1"/>
          </p:cNvSpPr>
          <p:nvPr>
            <p:ph type="title"/>
          </p:nvPr>
        </p:nvSpPr>
        <p:spPr/>
        <p:txBody>
          <a:bodyPr/>
          <a:lstStyle/>
          <a:p>
            <a:r>
              <a:rPr lang="en-GB" dirty="0"/>
              <a:t>Risk management and assessment</a:t>
            </a:r>
            <a:endParaRPr lang="en-AU" dirty="0"/>
          </a:p>
        </p:txBody>
      </p:sp>
      <p:sp>
        <p:nvSpPr>
          <p:cNvPr id="3" name="Content Placeholder 2">
            <a:extLst>
              <a:ext uri="{FF2B5EF4-FFF2-40B4-BE49-F238E27FC236}">
                <a16:creationId xmlns:a16="http://schemas.microsoft.com/office/drawing/2014/main" id="{9A6CBD9B-F187-753D-A14F-D35C6E769EC3}"/>
              </a:ext>
            </a:extLst>
          </p:cNvPr>
          <p:cNvSpPr>
            <a:spLocks noGrp="1"/>
          </p:cNvSpPr>
          <p:nvPr>
            <p:ph idx="1"/>
          </p:nvPr>
        </p:nvSpPr>
        <p:spPr>
          <a:xfrm>
            <a:off x="838200" y="1825625"/>
            <a:ext cx="10515600" cy="731086"/>
          </a:xfrm>
        </p:spPr>
        <p:txBody>
          <a:bodyPr/>
          <a:lstStyle/>
          <a:p>
            <a:pPr marL="0" indent="0">
              <a:buNone/>
            </a:pPr>
            <a:r>
              <a:rPr lang="en-AU" sz="1800" dirty="0">
                <a:effectLst/>
                <a:latin typeface="Helvetica" panose="020B0604020202020204" pitchFamily="34" charset="0"/>
                <a:ea typeface="Times New Roman" panose="02020603050405020304" pitchFamily="18" charset="0"/>
                <a:cs typeface="Arial" panose="020B0604020202020204" pitchFamily="34" charset="0"/>
              </a:rPr>
              <a:t>To manage risk within the workplace you will need to conduct regular risk assessments where you will follow this four-step process:</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a:extLst>
              <a:ext uri="{FF2B5EF4-FFF2-40B4-BE49-F238E27FC236}">
                <a16:creationId xmlns:a16="http://schemas.microsoft.com/office/drawing/2014/main" id="{53C74AAC-7FAF-0947-9D27-706F74547660}"/>
              </a:ext>
            </a:extLst>
          </p:cNvPr>
          <p:cNvPicPr>
            <a:picLocks noChangeAspect="1"/>
          </p:cNvPicPr>
          <p:nvPr/>
        </p:nvPicPr>
        <p:blipFill>
          <a:blip r:embed="rId2"/>
          <a:stretch>
            <a:fillRect/>
          </a:stretch>
        </p:blipFill>
        <p:spPr>
          <a:xfrm>
            <a:off x="2864840" y="3945714"/>
            <a:ext cx="6462320" cy="1914310"/>
          </a:xfrm>
          <a:prstGeom prst="rect">
            <a:avLst/>
          </a:prstGeom>
        </p:spPr>
      </p:pic>
    </p:spTree>
    <p:extLst>
      <p:ext uri="{BB962C8B-B14F-4D97-AF65-F5344CB8AC3E}">
        <p14:creationId xmlns:p14="http://schemas.microsoft.com/office/powerpoint/2010/main" val="914035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3FF542-3586-5DD5-4A6D-678FA6C6FA66}"/>
              </a:ext>
            </a:extLst>
          </p:cNvPr>
          <p:cNvSpPr>
            <a:spLocks noGrp="1"/>
          </p:cNvSpPr>
          <p:nvPr>
            <p:ph idx="1"/>
          </p:nvPr>
        </p:nvSpPr>
        <p:spPr>
          <a:xfrm>
            <a:off x="4700837" y="1091699"/>
            <a:ext cx="6535153" cy="737101"/>
          </a:xfrm>
        </p:spPr>
        <p:txBody>
          <a:bodyPr/>
          <a:lstStyle/>
          <a:p>
            <a:pPr marL="0" indent="0">
              <a:buNone/>
            </a:pPr>
            <a:r>
              <a:rPr lang="en-AU" sz="1800" dirty="0">
                <a:solidFill>
                  <a:schemeClr val="bg1"/>
                </a:solidFill>
                <a:effectLst/>
                <a:latin typeface="Arial" panose="020B0604020202020204" pitchFamily="34" charset="0"/>
                <a:ea typeface="Times New Roman" panose="02020603050405020304" pitchFamily="18" charset="0"/>
              </a:rPr>
              <a:t>The first step in any risk assessment is to identify the hazards - things that can cause harm to people in your workplace</a:t>
            </a:r>
            <a:endParaRPr lang="en-AU" dirty="0">
              <a:solidFill>
                <a:schemeClr val="bg1"/>
              </a:solidFill>
            </a:endParaRPr>
          </a:p>
        </p:txBody>
      </p:sp>
      <p:pic>
        <p:nvPicPr>
          <p:cNvPr id="4" name="Picture 3">
            <a:extLst>
              <a:ext uri="{FF2B5EF4-FFF2-40B4-BE49-F238E27FC236}">
                <a16:creationId xmlns:a16="http://schemas.microsoft.com/office/drawing/2014/main" id="{5ED88592-698D-263F-8356-11B27B83B008}"/>
              </a:ext>
            </a:extLst>
          </p:cNvPr>
          <p:cNvPicPr>
            <a:picLocks noChangeAspect="1"/>
          </p:cNvPicPr>
          <p:nvPr/>
        </p:nvPicPr>
        <p:blipFill>
          <a:blip r:embed="rId3"/>
          <a:stretch>
            <a:fillRect/>
          </a:stretch>
        </p:blipFill>
        <p:spPr>
          <a:xfrm>
            <a:off x="663218" y="186074"/>
            <a:ext cx="2804403" cy="2548349"/>
          </a:xfrm>
          <a:prstGeom prst="rect">
            <a:avLst/>
          </a:prstGeom>
        </p:spPr>
      </p:pic>
      <p:sp>
        <p:nvSpPr>
          <p:cNvPr id="14" name="TextBox 13">
            <a:extLst>
              <a:ext uri="{FF2B5EF4-FFF2-40B4-BE49-F238E27FC236}">
                <a16:creationId xmlns:a16="http://schemas.microsoft.com/office/drawing/2014/main" id="{2D87A8FE-A199-C5B6-57BC-F046502B618D}"/>
              </a:ext>
            </a:extLst>
          </p:cNvPr>
          <p:cNvSpPr txBox="1"/>
          <p:nvPr/>
        </p:nvSpPr>
        <p:spPr>
          <a:xfrm>
            <a:off x="4919913" y="1828800"/>
            <a:ext cx="6097002" cy="4524315"/>
          </a:xfrm>
          <a:prstGeom prst="rect">
            <a:avLst/>
          </a:prstGeom>
          <a:solidFill>
            <a:schemeClr val="bg1">
              <a:lumMod val="95000"/>
              <a:alpha val="75000"/>
            </a:schemeClr>
          </a:solidFill>
        </p:spPr>
        <p:txBody>
          <a:bodyPr wrap="square" numCol="2">
            <a:spAutoFit/>
          </a:bodyPr>
          <a:lstStyle/>
          <a:p>
            <a:r>
              <a:rPr lang="en-US" sz="1100" dirty="0"/>
              <a:t>	</a:t>
            </a:r>
          </a:p>
          <a:p>
            <a:r>
              <a:rPr lang="en-US" sz="1100" dirty="0"/>
              <a:t>Physical	</a:t>
            </a:r>
          </a:p>
          <a:p>
            <a:r>
              <a:rPr lang="en-US" sz="1100" dirty="0"/>
              <a:t>•	Noise </a:t>
            </a:r>
          </a:p>
          <a:p>
            <a:r>
              <a:rPr lang="en-US" sz="1100" dirty="0"/>
              <a:t>•	Heights</a:t>
            </a:r>
          </a:p>
          <a:p>
            <a:r>
              <a:rPr lang="en-US" sz="1100" dirty="0"/>
              <a:t>•	Radiation 	</a:t>
            </a:r>
          </a:p>
          <a:p>
            <a:r>
              <a:rPr lang="en-US" sz="1100" dirty="0"/>
              <a:t>•	Sharps</a:t>
            </a:r>
          </a:p>
          <a:p>
            <a:r>
              <a:rPr lang="en-US" sz="1100" dirty="0"/>
              <a:t>•	Moving parts of machinery</a:t>
            </a:r>
          </a:p>
          <a:p>
            <a:r>
              <a:rPr lang="en-US" sz="1100" dirty="0"/>
              <a:t>•	Extreme weather or temperatures</a:t>
            </a:r>
          </a:p>
          <a:p>
            <a:r>
              <a:rPr lang="en-US" sz="1100" dirty="0"/>
              <a:t> 	</a:t>
            </a:r>
          </a:p>
          <a:p>
            <a:r>
              <a:rPr lang="en-US" sz="1100" dirty="0"/>
              <a:t>Biological	</a:t>
            </a:r>
          </a:p>
          <a:p>
            <a:r>
              <a:rPr lang="en-US" sz="1100" dirty="0"/>
              <a:t>•	</a:t>
            </a:r>
            <a:r>
              <a:rPr lang="en-US" sz="1100" dirty="0" err="1"/>
              <a:t>Mould</a:t>
            </a:r>
            <a:r>
              <a:rPr lang="en-US" sz="1100" dirty="0"/>
              <a:t> </a:t>
            </a:r>
          </a:p>
          <a:p>
            <a:r>
              <a:rPr lang="en-US" sz="1100" dirty="0"/>
              <a:t>•	Blood and body fluids	</a:t>
            </a:r>
          </a:p>
          <a:p>
            <a:r>
              <a:rPr lang="en-US" sz="1100" dirty="0"/>
              <a:t>•	Dust </a:t>
            </a:r>
          </a:p>
          <a:p>
            <a:r>
              <a:rPr lang="en-US" sz="1100" dirty="0"/>
              <a:t>•	Vermin</a:t>
            </a:r>
          </a:p>
          <a:p>
            <a:r>
              <a:rPr lang="en-US" sz="1100" dirty="0"/>
              <a:t> 	</a:t>
            </a:r>
          </a:p>
          <a:p>
            <a:r>
              <a:rPr lang="en-US" sz="1100" dirty="0"/>
              <a:t>Chemical	</a:t>
            </a:r>
          </a:p>
          <a:p>
            <a:r>
              <a:rPr lang="en-US" sz="1100" dirty="0"/>
              <a:t>•	Toxic </a:t>
            </a:r>
          </a:p>
          <a:p>
            <a:r>
              <a:rPr lang="en-US" sz="1100" dirty="0"/>
              <a:t>•	Flammable</a:t>
            </a:r>
          </a:p>
          <a:p>
            <a:r>
              <a:rPr lang="en-US" sz="1100" dirty="0"/>
              <a:t>•	Reactive</a:t>
            </a:r>
          </a:p>
          <a:p>
            <a:r>
              <a:rPr lang="en-US" sz="1100" dirty="0"/>
              <a:t>•	Corrosive	</a:t>
            </a:r>
          </a:p>
          <a:p>
            <a:r>
              <a:rPr lang="en-US" sz="1100" dirty="0"/>
              <a:t>•	Household chemicals</a:t>
            </a:r>
          </a:p>
          <a:p>
            <a:r>
              <a:rPr lang="en-US" sz="1100" dirty="0"/>
              <a:t>•	Hazardous air </a:t>
            </a:r>
          </a:p>
          <a:p>
            <a:r>
              <a:rPr lang="en-US" sz="1100" dirty="0"/>
              <a:t>•	Medicines and waste</a:t>
            </a:r>
          </a:p>
          <a:p>
            <a:endParaRPr lang="en-US" sz="1100" dirty="0"/>
          </a:p>
          <a:p>
            <a:endParaRPr lang="en-US" sz="1100" dirty="0"/>
          </a:p>
          <a:p>
            <a:endParaRPr lang="en-US" sz="1100" dirty="0"/>
          </a:p>
          <a:p>
            <a:endParaRPr lang="en-US" sz="1100" dirty="0"/>
          </a:p>
          <a:p>
            <a:r>
              <a:rPr lang="en-US" sz="1100" dirty="0"/>
              <a:t>Ergonomic	</a:t>
            </a:r>
          </a:p>
          <a:p>
            <a:r>
              <a:rPr lang="en-US" sz="1100" dirty="0"/>
              <a:t>•	Poor workstation set-up</a:t>
            </a:r>
          </a:p>
          <a:p>
            <a:r>
              <a:rPr lang="en-US" sz="1100" dirty="0"/>
              <a:t>•	Poor posture	</a:t>
            </a:r>
          </a:p>
          <a:p>
            <a:r>
              <a:rPr lang="en-US" sz="1100" dirty="0"/>
              <a:t>•	Manual handling</a:t>
            </a:r>
          </a:p>
          <a:p>
            <a:r>
              <a:rPr lang="en-US" sz="1100" dirty="0"/>
              <a:t>•	Repetitive work</a:t>
            </a:r>
          </a:p>
          <a:p>
            <a:r>
              <a:rPr lang="en-US" sz="1100" dirty="0"/>
              <a:t> 	</a:t>
            </a:r>
          </a:p>
          <a:p>
            <a:r>
              <a:rPr lang="en-US" sz="1100" dirty="0"/>
              <a:t>Psychosocial	</a:t>
            </a:r>
          </a:p>
          <a:p>
            <a:r>
              <a:rPr lang="en-US" sz="1100" dirty="0"/>
              <a:t>•	Stress</a:t>
            </a:r>
          </a:p>
          <a:p>
            <a:r>
              <a:rPr lang="en-US" sz="1100" dirty="0"/>
              <a:t>•	Workplace violence</a:t>
            </a:r>
          </a:p>
          <a:p>
            <a:r>
              <a:rPr lang="en-US" sz="1100" dirty="0"/>
              <a:t>•	Mental health related issues	</a:t>
            </a:r>
          </a:p>
          <a:p>
            <a:r>
              <a:rPr lang="en-US" sz="1100" dirty="0"/>
              <a:t>•	Workload</a:t>
            </a:r>
          </a:p>
          <a:p>
            <a:r>
              <a:rPr lang="en-US" sz="1100" dirty="0"/>
              <a:t>•	Fatigue</a:t>
            </a:r>
          </a:p>
        </p:txBody>
      </p:sp>
    </p:spTree>
    <p:extLst>
      <p:ext uri="{BB962C8B-B14F-4D97-AF65-F5344CB8AC3E}">
        <p14:creationId xmlns:p14="http://schemas.microsoft.com/office/powerpoint/2010/main" val="3353742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t="-11000" b="-11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894F73-CFB4-7381-175E-40A0ADF9B913}"/>
              </a:ext>
            </a:extLst>
          </p:cNvPr>
          <p:cNvSpPr>
            <a:spLocks noGrp="1"/>
          </p:cNvSpPr>
          <p:nvPr>
            <p:ph idx="1"/>
          </p:nvPr>
        </p:nvSpPr>
        <p:spPr>
          <a:xfrm>
            <a:off x="838200" y="523374"/>
            <a:ext cx="10515600" cy="5973679"/>
          </a:xfrm>
        </p:spPr>
        <p:txBody>
          <a:bodyPr>
            <a:normAutofit fontScale="77500" lnSpcReduction="20000"/>
          </a:bodyPr>
          <a:lstStyle/>
          <a:p>
            <a:pPr marL="0" indent="0">
              <a:buNone/>
            </a:pPr>
            <a:r>
              <a:rPr lang="en-AU" sz="2300" dirty="0">
                <a:effectLst/>
                <a:latin typeface="+mj-lt"/>
                <a:ea typeface="Times New Roman" panose="02020603050405020304" pitchFamily="18" charset="0"/>
                <a:cs typeface="Arial" panose="020B0604020202020204" pitchFamily="34" charset="0"/>
              </a:rPr>
              <a:t>Within a workplace, hazards can be identified by:</a:t>
            </a:r>
            <a:endParaRPr lang="en-AU" sz="1800" dirty="0">
              <a:effectLst/>
              <a:latin typeface="+mj-lt"/>
              <a:ea typeface="Times New Roman" panose="02020603050405020304" pitchFamily="18" charset="0"/>
            </a:endParaRPr>
          </a:p>
          <a:p>
            <a:pPr marL="342900" marR="84455" lvl="0" indent="-342900">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Arial" panose="020B0604020202020204" pitchFamily="34" charset="0"/>
              </a:rPr>
              <a:t>Conducting audits</a:t>
            </a:r>
            <a:endParaRPr lang="en-AU" sz="1800" dirty="0">
              <a:effectLst/>
              <a:latin typeface="Times New Roman" panose="02020603050405020304" pitchFamily="18" charset="0"/>
              <a:ea typeface="Times New Roman" panose="02020603050405020304" pitchFamily="18" charset="0"/>
            </a:endParaRPr>
          </a:p>
          <a:p>
            <a:pPr marL="342900" marR="84455" lvl="0" indent="-342900">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Arial" panose="020B0604020202020204" pitchFamily="34" charset="0"/>
              </a:rPr>
              <a:t>Conducting a physical inspections</a:t>
            </a:r>
            <a:endParaRPr lang="en-AU" sz="1800" dirty="0">
              <a:effectLst/>
              <a:latin typeface="Times New Roman" panose="02020603050405020304" pitchFamily="18" charset="0"/>
              <a:ea typeface="Times New Roman" panose="02020603050405020304" pitchFamily="18" charset="0"/>
            </a:endParaRPr>
          </a:p>
          <a:p>
            <a:pPr marL="342900" marR="84455" lvl="0" indent="-342900">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Arial" panose="020B0604020202020204" pitchFamily="34" charset="0"/>
              </a:rPr>
              <a:t>Observation of work tasks. </a:t>
            </a:r>
          </a:p>
          <a:p>
            <a:pPr marL="342900" marR="84455" lvl="0" indent="-342900">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Arial" panose="020B0604020202020204" pitchFamily="34" charset="0"/>
              </a:rPr>
              <a:t>Investigating accidents or incidents</a:t>
            </a:r>
            <a:endParaRPr lang="en-AU" sz="1800" dirty="0">
              <a:effectLst/>
              <a:latin typeface="Times New Roman" panose="02020603050405020304" pitchFamily="18" charset="0"/>
              <a:ea typeface="Times New Roman" panose="02020603050405020304" pitchFamily="18" charset="0"/>
            </a:endParaRPr>
          </a:p>
          <a:p>
            <a:pPr marL="342900" marR="84455" lvl="0" indent="-342900">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Arial" panose="020B0604020202020204" pitchFamily="34" charset="0"/>
              </a:rPr>
              <a:t>Investigating ‘near misses’</a:t>
            </a:r>
            <a:endParaRPr lang="en-AU" sz="1800" dirty="0">
              <a:effectLst/>
              <a:latin typeface="Times New Roman" panose="02020603050405020304" pitchFamily="18" charset="0"/>
              <a:ea typeface="Times New Roman" panose="02020603050405020304" pitchFamily="18" charset="0"/>
            </a:endParaRPr>
          </a:p>
          <a:p>
            <a:pPr marL="342900" marR="84455" lvl="0" indent="-342900">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Reviewing documentation</a:t>
            </a:r>
            <a:endParaRPr lang="en-AU" sz="1800" dirty="0">
              <a:effectLst/>
              <a:latin typeface="Times New Roman" panose="02020603050405020304" pitchFamily="18" charset="0"/>
              <a:ea typeface="Times New Roman" panose="02020603050405020304" pitchFamily="18" charset="0"/>
            </a:endParaRPr>
          </a:p>
          <a:p>
            <a:pPr marL="342900" marR="84455" lvl="0" indent="-342900">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Environmental monitoring of any fumes etc</a:t>
            </a:r>
            <a:endParaRPr lang="en-AU" sz="1800" dirty="0">
              <a:effectLst/>
              <a:latin typeface="Times New Roman" panose="02020603050405020304" pitchFamily="18" charset="0"/>
              <a:ea typeface="Times New Roman" panose="02020603050405020304" pitchFamily="18" charset="0"/>
            </a:endParaRPr>
          </a:p>
          <a:p>
            <a:pPr marL="342900" marR="84455" lvl="0" indent="-342900">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Review of employee complaints</a:t>
            </a:r>
            <a:endParaRPr lang="en-AU" sz="1800" dirty="0">
              <a:effectLst/>
              <a:latin typeface="Times New Roman" panose="02020603050405020304" pitchFamily="18" charset="0"/>
              <a:ea typeface="Times New Roman" panose="02020603050405020304" pitchFamily="18" charset="0"/>
            </a:endParaRPr>
          </a:p>
          <a:p>
            <a:pPr marL="342900" marR="84455" lvl="0" indent="-342900">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Communicating and consulting with employees</a:t>
            </a:r>
            <a:endParaRPr lang="en-AU" sz="1800" dirty="0">
              <a:effectLst/>
              <a:latin typeface="Times New Roman" panose="02020603050405020304" pitchFamily="18" charset="0"/>
              <a:ea typeface="Times New Roman" panose="02020603050405020304" pitchFamily="18" charset="0"/>
            </a:endParaRPr>
          </a:p>
          <a:p>
            <a:pPr marL="342900" marR="84455" lvl="0" indent="-342900">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Hiring an external professional safety consultant to conduct a safety audit of the premises and its work practices</a:t>
            </a:r>
            <a:r>
              <a:rPr lang="en-AU" sz="1800" dirty="0">
                <a:effectLst/>
                <a:latin typeface="Helvetica" panose="020B0604020202020204" pitchFamily="34" charset="0"/>
                <a:ea typeface="Cambria" panose="02040503050406030204" pitchFamily="18" charset="0"/>
                <a:cs typeface="Cambria" panose="02040503050406030204" pitchFamily="18" charset="0"/>
              </a:rPr>
              <a:t> </a:t>
            </a:r>
          </a:p>
          <a:p>
            <a:pPr marL="0" marR="84455" indent="0" algn="just">
              <a:buNone/>
            </a:pPr>
            <a:endParaRPr lang="en-AU" sz="2300" dirty="0">
              <a:effectLst/>
              <a:latin typeface="+mj-lt"/>
              <a:ea typeface="Times New Roman" panose="02020603050405020304" pitchFamily="18" charset="0"/>
              <a:cs typeface="Calibri" panose="020F0502020204030204" pitchFamily="34" charset="0"/>
            </a:endParaRPr>
          </a:p>
          <a:p>
            <a:pPr marL="0" marR="84455" indent="0" algn="just">
              <a:buNone/>
            </a:pPr>
            <a:r>
              <a:rPr lang="en-AU" sz="2300" dirty="0">
                <a:effectLst/>
                <a:latin typeface="+mj-lt"/>
                <a:ea typeface="Times New Roman" panose="02020603050405020304" pitchFamily="18" charset="0"/>
                <a:cs typeface="Calibri" panose="020F0502020204030204" pitchFamily="34" charset="0"/>
              </a:rPr>
              <a:t>Any identified hazards must be reported to the designated persons, and investigations</a:t>
            </a:r>
            <a:r>
              <a:rPr lang="en-AU" sz="2300" dirty="0">
                <a:effectLst/>
                <a:latin typeface="+mj-lt"/>
                <a:ea typeface="Times New Roman" panose="02020603050405020304" pitchFamily="18" charset="0"/>
                <a:cs typeface="Times New Roman" panose="02020603050405020304" pitchFamily="18" charset="0"/>
              </a:rPr>
              <a:t> conducted when:</a:t>
            </a:r>
            <a:endParaRPr lang="en-AU" sz="1800" dirty="0">
              <a:effectLst/>
              <a:latin typeface="+mj-lt"/>
              <a:ea typeface="Times New Roman" panose="02020603050405020304" pitchFamily="18" charset="0"/>
            </a:endParaRP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An organisation or business is new</a:t>
            </a: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New forms of work are starting</a:t>
            </a:r>
            <a:endParaRPr lang="en-AU" sz="1800" dirty="0">
              <a:effectLst/>
              <a:latin typeface="Times New Roman" panose="02020603050405020304" pitchFamily="18" charset="0"/>
              <a:ea typeface="Times New Roman" panose="02020603050405020304" pitchFamily="18" charset="0"/>
            </a:endParaRP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When changes are made</a:t>
            </a:r>
            <a:endParaRPr lang="en-AU" sz="1800" dirty="0">
              <a:effectLst/>
              <a:latin typeface="Times New Roman" panose="02020603050405020304" pitchFamily="18" charset="0"/>
              <a:ea typeface="Times New Roman" panose="02020603050405020304" pitchFamily="18" charset="0"/>
            </a:endParaRP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 hazard has been identified</a:t>
            </a:r>
            <a:endParaRPr lang="en-AU" sz="1800" dirty="0">
              <a:effectLst/>
              <a:latin typeface="Times New Roman" panose="02020603050405020304" pitchFamily="18" charset="0"/>
              <a:ea typeface="Times New Roman" panose="02020603050405020304" pitchFamily="18" charset="0"/>
            </a:endParaRP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After an incident, accident or near miss has occurred</a:t>
            </a:r>
            <a:endParaRPr lang="en-AU" sz="1800" dirty="0">
              <a:effectLst/>
              <a:latin typeface="Times New Roman" panose="02020603050405020304" pitchFamily="18" charset="0"/>
              <a:ea typeface="Times New Roman" panose="02020603050405020304" pitchFamily="18" charset="0"/>
            </a:endParaRP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When concerns are voiced</a:t>
            </a: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When any new knowledge or information about hazards becomes available </a:t>
            </a:r>
          </a:p>
          <a:p>
            <a:pPr marL="342900" marR="84455" lvl="0" indent="-342900" algn="just">
              <a:lnSpc>
                <a:spcPct val="115000"/>
              </a:lnSpc>
              <a:spcAft>
                <a:spcPts val="1000"/>
              </a:spcAft>
              <a:buFont typeface="Symbol" panose="05050102010706020507" pitchFamily="18" charset="2"/>
              <a:buChar char=""/>
            </a:pPr>
            <a:r>
              <a:rPr lang="en-AU" sz="1800" dirty="0">
                <a:effectLst/>
                <a:latin typeface="Helvetica" panose="020B0604020202020204" pitchFamily="34" charset="0"/>
                <a:ea typeface="Calibri" panose="020F0502020204030204" pitchFamily="34" charset="0"/>
                <a:cs typeface="Times New Roman" panose="02020603050405020304" pitchFamily="18" charset="0"/>
              </a:rPr>
              <a:t>When changes to equipment or materials are made</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1750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364365-9A1D-E5F2-D330-943395F1255F}"/>
              </a:ext>
            </a:extLst>
          </p:cNvPr>
          <p:cNvPicPr>
            <a:picLocks noChangeAspect="1"/>
          </p:cNvPicPr>
          <p:nvPr/>
        </p:nvPicPr>
        <p:blipFill>
          <a:blip r:embed="rId2"/>
          <a:stretch>
            <a:fillRect/>
          </a:stretch>
        </p:blipFill>
        <p:spPr>
          <a:xfrm>
            <a:off x="529216" y="91913"/>
            <a:ext cx="2145978" cy="2017951"/>
          </a:xfrm>
          <a:prstGeom prst="rect">
            <a:avLst/>
          </a:prstGeom>
        </p:spPr>
      </p:pic>
      <p:pic>
        <p:nvPicPr>
          <p:cNvPr id="5" name="Picture 4">
            <a:extLst>
              <a:ext uri="{FF2B5EF4-FFF2-40B4-BE49-F238E27FC236}">
                <a16:creationId xmlns:a16="http://schemas.microsoft.com/office/drawing/2014/main" id="{FD65DA4B-BDB3-6223-EB42-85ED3445D14E}"/>
              </a:ext>
            </a:extLst>
          </p:cNvPr>
          <p:cNvPicPr>
            <a:picLocks noChangeAspect="1"/>
          </p:cNvPicPr>
          <p:nvPr/>
        </p:nvPicPr>
        <p:blipFill>
          <a:blip r:embed="rId3"/>
          <a:stretch>
            <a:fillRect/>
          </a:stretch>
        </p:blipFill>
        <p:spPr>
          <a:xfrm>
            <a:off x="896352" y="2352173"/>
            <a:ext cx="6224337" cy="3501190"/>
          </a:xfrm>
          <a:prstGeom prst="rect">
            <a:avLst/>
          </a:prstGeom>
        </p:spPr>
      </p:pic>
      <p:sp>
        <p:nvSpPr>
          <p:cNvPr id="3" name="Content Placeholder 2">
            <a:extLst>
              <a:ext uri="{FF2B5EF4-FFF2-40B4-BE49-F238E27FC236}">
                <a16:creationId xmlns:a16="http://schemas.microsoft.com/office/drawing/2014/main" id="{2C44EB78-8D77-27C2-EF91-8ED228469F38}"/>
              </a:ext>
            </a:extLst>
          </p:cNvPr>
          <p:cNvSpPr>
            <a:spLocks noGrp="1"/>
          </p:cNvSpPr>
          <p:nvPr>
            <p:ph idx="1"/>
          </p:nvPr>
        </p:nvSpPr>
        <p:spPr>
          <a:xfrm>
            <a:off x="4590048" y="697831"/>
            <a:ext cx="7517732" cy="5721016"/>
          </a:xfrm>
          <a:solidFill>
            <a:schemeClr val="bg1">
              <a:alpha val="88000"/>
            </a:schemeClr>
          </a:solidFill>
        </p:spPr>
        <p:txBody>
          <a:bodyPr/>
          <a:lstStyle/>
          <a:p>
            <a:pPr marL="0" indent="0">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Once a hazard has been identified it will need to be assessed to determine what the likelihood of the risk occurring is and if it does what will be the consequences</a:t>
            </a:r>
          </a:p>
          <a:p>
            <a:endParaRPr lang="en-AU" sz="1800" dirty="0">
              <a:latin typeface="Helvetica" panose="020B0604020202020204" pitchFamily="34" charset="0"/>
              <a:cs typeface="Calibri" panose="020F0502020204030204" pitchFamily="34" charset="0"/>
            </a:endParaRPr>
          </a:p>
          <a:p>
            <a:pPr marL="0" lvl="0" indent="0" algn="just">
              <a:buNone/>
            </a:pPr>
            <a:r>
              <a:rPr lang="en-AU" sz="1800" dirty="0">
                <a:latin typeface="Helvetica" panose="020B0604020202020204" pitchFamily="34" charset="0"/>
                <a:cs typeface="Calibri" panose="020F0502020204030204" pitchFamily="34" charset="0"/>
              </a:rPr>
              <a:t>You should consider:</a:t>
            </a:r>
          </a:p>
          <a:p>
            <a:pPr marL="0" lvl="0" indent="0" algn="just">
              <a:buNone/>
            </a:pPr>
            <a:endParaRPr lang="en-AU" sz="1800" dirty="0">
              <a:effectLst/>
              <a:latin typeface="Helvetica" panose="020B0604020202020204" pitchFamily="34" charset="0"/>
              <a:ea typeface="Times New Roman" panose="02020603050405020304" pitchFamily="18" charset="0"/>
              <a:cs typeface="Calibri" panose="020F0502020204030204" pitchFamily="34" charset="0"/>
            </a:endParaRPr>
          </a:p>
          <a:p>
            <a:pPr marL="0" lvl="0" indent="0" algn="just">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How likely is it that the risk will cause injury?</a:t>
            </a:r>
          </a:p>
          <a:p>
            <a:pPr marL="0" lvl="0" indent="0" algn="just">
              <a:buNone/>
            </a:pPr>
            <a:endParaRPr lang="en-AU" sz="1800" dirty="0">
              <a:effectLst/>
              <a:latin typeface="Times New Roman" panose="02020603050405020304" pitchFamily="18" charset="0"/>
              <a:ea typeface="Times New Roman" panose="02020603050405020304" pitchFamily="18" charset="0"/>
            </a:endParaRPr>
          </a:p>
          <a:p>
            <a:pPr marL="0" lvl="0" indent="0" algn="just">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Has it happened before? And if so was somebody injured and how badly?</a:t>
            </a:r>
          </a:p>
          <a:p>
            <a:pPr marL="0" lvl="0" indent="0" algn="just">
              <a:buNone/>
            </a:pPr>
            <a:endParaRPr lang="en-AU" sz="1800" dirty="0">
              <a:effectLst/>
              <a:latin typeface="Times New Roman" panose="02020603050405020304" pitchFamily="18" charset="0"/>
              <a:ea typeface="Times New Roman" panose="02020603050405020304" pitchFamily="18" charset="0"/>
            </a:endParaRPr>
          </a:p>
          <a:p>
            <a:pPr marL="0" lvl="0" indent="0" algn="just">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Are there any controls currently in place to prevent the risk from occurring? And if so, how successful have they been to date?</a:t>
            </a:r>
          </a:p>
          <a:p>
            <a:pPr marL="0" lvl="0" indent="0" algn="just">
              <a:buNone/>
            </a:pPr>
            <a:endParaRPr lang="en-AU" sz="1800" dirty="0">
              <a:effectLst/>
              <a:latin typeface="Times New Roman" panose="02020603050405020304" pitchFamily="18" charset="0"/>
              <a:ea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How often are people within the workplace exposed to the hazard? The more often people are exposed the more likely the hazard is to cause harm. </a:t>
            </a:r>
            <a:endParaRPr lang="en-AU" sz="1800" dirty="0">
              <a:latin typeface="Helvetica" panose="020B0604020202020204" pitchFamily="34" charset="0"/>
              <a:cs typeface="Calibri" panose="020F0502020204030204" pitchFamily="34" charset="0"/>
            </a:endParaRPr>
          </a:p>
        </p:txBody>
      </p:sp>
    </p:spTree>
    <p:extLst>
      <p:ext uri="{BB962C8B-B14F-4D97-AF65-F5344CB8AC3E}">
        <p14:creationId xmlns:p14="http://schemas.microsoft.com/office/powerpoint/2010/main" val="2266158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0DD7D5-BDAD-FE73-C16F-CBA8DACEA8EB}"/>
              </a:ext>
            </a:extLst>
          </p:cNvPr>
          <p:cNvSpPr>
            <a:spLocks noGrp="1"/>
          </p:cNvSpPr>
          <p:nvPr>
            <p:ph idx="1"/>
          </p:nvPr>
        </p:nvSpPr>
        <p:spPr>
          <a:xfrm>
            <a:off x="838200" y="685800"/>
            <a:ext cx="10515600" cy="5491163"/>
          </a:xfrm>
        </p:spPr>
        <p:txBody>
          <a:bodyPr/>
          <a:lstStyle/>
          <a:p>
            <a:pPr marL="0" indent="0">
              <a:buNone/>
            </a:pPr>
            <a:r>
              <a:rPr lang="en-AU" sz="1800" dirty="0">
                <a:effectLst/>
                <a:latin typeface="Helvetica" panose="020B0604020202020204" pitchFamily="34" charset="0"/>
                <a:ea typeface="Arial" panose="020B0604020202020204" pitchFamily="34" charset="0"/>
                <a:cs typeface="Arial" panose="020B0604020202020204" pitchFamily="34" charset="0"/>
              </a:rPr>
              <a:t>You will need to rank each risk based on the severity of the consequences if it was to occur. You will need a list that identifies and describes the significance of outcomes if the risk occurs. </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5" name="Picture 4">
            <a:extLst>
              <a:ext uri="{FF2B5EF4-FFF2-40B4-BE49-F238E27FC236}">
                <a16:creationId xmlns:a16="http://schemas.microsoft.com/office/drawing/2014/main" id="{F69331F3-D060-2D79-7450-3F8467E94864}"/>
              </a:ext>
            </a:extLst>
          </p:cNvPr>
          <p:cNvPicPr>
            <a:picLocks noChangeAspect="1"/>
          </p:cNvPicPr>
          <p:nvPr/>
        </p:nvPicPr>
        <p:blipFill>
          <a:blip r:embed="rId2"/>
          <a:stretch>
            <a:fillRect/>
          </a:stretch>
        </p:blipFill>
        <p:spPr>
          <a:xfrm>
            <a:off x="624321" y="1411049"/>
            <a:ext cx="6407451" cy="4035902"/>
          </a:xfrm>
          <a:prstGeom prst="rect">
            <a:avLst/>
          </a:prstGeom>
        </p:spPr>
      </p:pic>
      <p:pic>
        <p:nvPicPr>
          <p:cNvPr id="6" name="Picture 5">
            <a:extLst>
              <a:ext uri="{FF2B5EF4-FFF2-40B4-BE49-F238E27FC236}">
                <a16:creationId xmlns:a16="http://schemas.microsoft.com/office/drawing/2014/main" id="{EE7D94E8-D7B7-6255-5A91-9F377E513887}"/>
              </a:ext>
            </a:extLst>
          </p:cNvPr>
          <p:cNvPicPr>
            <a:picLocks noChangeAspect="1"/>
          </p:cNvPicPr>
          <p:nvPr/>
        </p:nvPicPr>
        <p:blipFill>
          <a:blip r:embed="rId3"/>
          <a:stretch>
            <a:fillRect/>
          </a:stretch>
        </p:blipFill>
        <p:spPr>
          <a:xfrm>
            <a:off x="7356290" y="1959131"/>
            <a:ext cx="4641198" cy="3094132"/>
          </a:xfrm>
          <a:prstGeom prst="rect">
            <a:avLst/>
          </a:prstGeom>
        </p:spPr>
      </p:pic>
      <p:sp>
        <p:nvSpPr>
          <p:cNvPr id="7" name="Rectangle 6">
            <a:extLst>
              <a:ext uri="{FF2B5EF4-FFF2-40B4-BE49-F238E27FC236}">
                <a16:creationId xmlns:a16="http://schemas.microsoft.com/office/drawing/2014/main" id="{95F558AD-4EC8-47E4-8B2F-201A19A57CE4}"/>
              </a:ext>
            </a:extLst>
          </p:cNvPr>
          <p:cNvSpPr/>
          <p:nvPr/>
        </p:nvSpPr>
        <p:spPr>
          <a:xfrm>
            <a:off x="1424515" y="5548347"/>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1B</a:t>
            </a:r>
            <a:endParaRPr lang="en-AU" dirty="0"/>
          </a:p>
        </p:txBody>
      </p:sp>
      <p:sp>
        <p:nvSpPr>
          <p:cNvPr id="8" name="Oval 7">
            <a:extLst>
              <a:ext uri="{FF2B5EF4-FFF2-40B4-BE49-F238E27FC236}">
                <a16:creationId xmlns:a16="http://schemas.microsoft.com/office/drawing/2014/main" id="{11ACC9D5-CA1A-68EF-6F38-1833D736C531}"/>
              </a:ext>
            </a:extLst>
          </p:cNvPr>
          <p:cNvSpPr/>
          <p:nvPr/>
        </p:nvSpPr>
        <p:spPr>
          <a:xfrm>
            <a:off x="748240" y="5310222"/>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9" name="Rectangle 8" descr="Pencil">
            <a:extLst>
              <a:ext uri="{FF2B5EF4-FFF2-40B4-BE49-F238E27FC236}">
                <a16:creationId xmlns:a16="http://schemas.microsoft.com/office/drawing/2014/main" id="{39083E7F-ABFE-F6BD-B26C-CAF1B5247C40}"/>
              </a:ext>
            </a:extLst>
          </p:cNvPr>
          <p:cNvSpPr/>
          <p:nvPr/>
        </p:nvSpPr>
        <p:spPr>
          <a:xfrm>
            <a:off x="1055086" y="5548347"/>
            <a:ext cx="891257" cy="943952"/>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3172856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1ACE24-E485-EBE6-A17D-B57328519BC3}"/>
              </a:ext>
            </a:extLst>
          </p:cNvPr>
          <p:cNvPicPr>
            <a:picLocks noChangeAspect="1"/>
          </p:cNvPicPr>
          <p:nvPr/>
        </p:nvPicPr>
        <p:blipFill>
          <a:blip r:embed="rId2"/>
          <a:stretch>
            <a:fillRect/>
          </a:stretch>
        </p:blipFill>
        <p:spPr>
          <a:xfrm>
            <a:off x="195138" y="60663"/>
            <a:ext cx="4416167" cy="6624250"/>
          </a:xfrm>
          <a:prstGeom prst="rect">
            <a:avLst/>
          </a:prstGeom>
        </p:spPr>
      </p:pic>
      <p:sp>
        <p:nvSpPr>
          <p:cNvPr id="3" name="Content Placeholder 2">
            <a:extLst>
              <a:ext uri="{FF2B5EF4-FFF2-40B4-BE49-F238E27FC236}">
                <a16:creationId xmlns:a16="http://schemas.microsoft.com/office/drawing/2014/main" id="{F84C7F27-C6D6-FDC4-4C6A-C350C7A2178D}"/>
              </a:ext>
            </a:extLst>
          </p:cNvPr>
          <p:cNvSpPr>
            <a:spLocks noGrp="1"/>
          </p:cNvSpPr>
          <p:nvPr>
            <p:ph idx="1"/>
          </p:nvPr>
        </p:nvSpPr>
        <p:spPr>
          <a:xfrm>
            <a:off x="3543099" y="1994067"/>
            <a:ext cx="8075195" cy="4351338"/>
          </a:xfrm>
        </p:spPr>
        <p:txBody>
          <a:bodyPr/>
          <a:lstStyle/>
          <a:p>
            <a:pPr marL="0" indent="0">
              <a:buNone/>
            </a:pPr>
            <a:r>
              <a:rPr lang="en-AU" sz="1800" dirty="0">
                <a:latin typeface="Helvetica" panose="020B0604020202020204" pitchFamily="34" charset="0"/>
                <a:ea typeface="Times New Roman" panose="02020603050405020304" pitchFamily="18" charset="0"/>
                <a:cs typeface="Calibri" panose="020F0502020204030204" pitchFamily="34" charset="0"/>
              </a:rPr>
              <a:t>D</a:t>
            </a:r>
            <a:r>
              <a:rPr lang="en-AU" sz="1800" dirty="0">
                <a:effectLst/>
                <a:latin typeface="Helvetica" panose="020B0604020202020204" pitchFamily="34" charset="0"/>
                <a:ea typeface="Times New Roman" panose="02020603050405020304" pitchFamily="18" charset="0"/>
                <a:cs typeface="Calibri" panose="020F0502020204030204" pitchFamily="34" charset="0"/>
              </a:rPr>
              <a:t>etermine what needs to be done and how quickly. In extreme cases where the risk is critical you may need to implement a stop work action to prevent injury or damage until the control has been implemented.</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a:p>
            <a:pPr marL="0" indent="0">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The Hierarchy of Control </a:t>
            </a: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describes the preferred options for controlling risks. It is a list of control measures that can be used to eliminate or minimise exposure to workplace hazards</a:t>
            </a:r>
            <a:endParaRPr lang="en-AU" dirty="0"/>
          </a:p>
        </p:txBody>
      </p:sp>
      <p:pic>
        <p:nvPicPr>
          <p:cNvPr id="4" name="Picture 3">
            <a:extLst>
              <a:ext uri="{FF2B5EF4-FFF2-40B4-BE49-F238E27FC236}">
                <a16:creationId xmlns:a16="http://schemas.microsoft.com/office/drawing/2014/main" id="{2D12619A-FFA4-A095-014E-866632842893}"/>
              </a:ext>
            </a:extLst>
          </p:cNvPr>
          <p:cNvPicPr>
            <a:picLocks noChangeAspect="1"/>
          </p:cNvPicPr>
          <p:nvPr/>
        </p:nvPicPr>
        <p:blipFill>
          <a:blip r:embed="rId3"/>
          <a:stretch>
            <a:fillRect/>
          </a:stretch>
        </p:blipFill>
        <p:spPr>
          <a:xfrm>
            <a:off x="456622" y="130976"/>
            <a:ext cx="2206943" cy="2024047"/>
          </a:xfrm>
          <a:prstGeom prst="rect">
            <a:avLst/>
          </a:prstGeom>
        </p:spPr>
      </p:pic>
      <p:pic>
        <p:nvPicPr>
          <p:cNvPr id="5" name="Picture 4">
            <a:extLst>
              <a:ext uri="{FF2B5EF4-FFF2-40B4-BE49-F238E27FC236}">
                <a16:creationId xmlns:a16="http://schemas.microsoft.com/office/drawing/2014/main" id="{478D4DFA-4A11-6C51-D381-EE6183272A53}"/>
              </a:ext>
            </a:extLst>
          </p:cNvPr>
          <p:cNvPicPr>
            <a:picLocks noChangeAspect="1"/>
          </p:cNvPicPr>
          <p:nvPr/>
        </p:nvPicPr>
        <p:blipFill>
          <a:blip r:embed="rId4"/>
          <a:stretch>
            <a:fillRect/>
          </a:stretch>
        </p:blipFill>
        <p:spPr>
          <a:xfrm>
            <a:off x="7277303" y="4209843"/>
            <a:ext cx="3326659" cy="2305316"/>
          </a:xfrm>
          <a:prstGeom prst="rect">
            <a:avLst/>
          </a:prstGeom>
        </p:spPr>
      </p:pic>
    </p:spTree>
    <p:extLst>
      <p:ext uri="{BB962C8B-B14F-4D97-AF65-F5344CB8AC3E}">
        <p14:creationId xmlns:p14="http://schemas.microsoft.com/office/powerpoint/2010/main" val="446039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8A80F1-2EA2-C231-6517-77AB36F26355}"/>
              </a:ext>
            </a:extLst>
          </p:cNvPr>
          <p:cNvSpPr>
            <a:spLocks noGrp="1"/>
          </p:cNvSpPr>
          <p:nvPr>
            <p:ph idx="1"/>
          </p:nvPr>
        </p:nvSpPr>
        <p:spPr>
          <a:xfrm>
            <a:off x="1341520" y="848226"/>
            <a:ext cx="10012279" cy="5328737"/>
          </a:xfrm>
          <a:solidFill>
            <a:schemeClr val="bg1">
              <a:alpha val="70000"/>
            </a:schemeClr>
          </a:solidFill>
        </p:spPr>
        <p:txBody>
          <a:bodyPr/>
          <a:lstStyle/>
          <a:p>
            <a:pPr marL="0" indent="0">
              <a:buNone/>
            </a:pPr>
            <a:r>
              <a:rPr lang="en-GB" dirty="0"/>
              <a:t>Elimination – Physically remove the hazard</a:t>
            </a:r>
          </a:p>
          <a:p>
            <a:pPr marL="0" indent="0">
              <a:buNone/>
            </a:pPr>
            <a:endParaRPr lang="en-GB" dirty="0"/>
          </a:p>
          <a:p>
            <a:pPr marL="0" indent="0">
              <a:buNone/>
            </a:pPr>
            <a:r>
              <a:rPr lang="en-GB" dirty="0"/>
              <a:t>Reduce the risk – Substitute, isolate or engineer controls for the risk.</a:t>
            </a:r>
          </a:p>
          <a:p>
            <a:pPr marL="0" indent="0">
              <a:buNone/>
            </a:pPr>
            <a:endParaRPr lang="en-GB" dirty="0"/>
          </a:p>
          <a:p>
            <a:pPr marL="0" indent="0">
              <a:buNone/>
            </a:pPr>
            <a:r>
              <a:rPr lang="en-GB" dirty="0"/>
              <a:t>Admin controls – Change the way that the work is done</a:t>
            </a:r>
          </a:p>
          <a:p>
            <a:pPr marL="0" indent="0">
              <a:buNone/>
            </a:pPr>
            <a:endParaRPr lang="en-GB" dirty="0"/>
          </a:p>
          <a:p>
            <a:pPr marL="0" indent="0">
              <a:buNone/>
            </a:pPr>
            <a:r>
              <a:rPr lang="en-GB" dirty="0"/>
              <a:t>PPE – Utilise personal protective equipment</a:t>
            </a:r>
            <a:endParaRPr lang="en-AU" dirty="0"/>
          </a:p>
        </p:txBody>
      </p:sp>
      <p:sp>
        <p:nvSpPr>
          <p:cNvPr id="4" name="Rectangle 3">
            <a:extLst>
              <a:ext uri="{FF2B5EF4-FFF2-40B4-BE49-F238E27FC236}">
                <a16:creationId xmlns:a16="http://schemas.microsoft.com/office/drawing/2014/main" id="{2C05034D-3E25-9393-699D-47F34D6357E2}"/>
              </a:ext>
            </a:extLst>
          </p:cNvPr>
          <p:cNvSpPr/>
          <p:nvPr/>
        </p:nvSpPr>
        <p:spPr>
          <a:xfrm>
            <a:off x="1424515" y="5548347"/>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1C</a:t>
            </a:r>
            <a:endParaRPr lang="en-AU" dirty="0"/>
          </a:p>
        </p:txBody>
      </p:sp>
      <p:sp>
        <p:nvSpPr>
          <p:cNvPr id="5" name="Oval 4">
            <a:extLst>
              <a:ext uri="{FF2B5EF4-FFF2-40B4-BE49-F238E27FC236}">
                <a16:creationId xmlns:a16="http://schemas.microsoft.com/office/drawing/2014/main" id="{FE64082B-8B66-95DC-C98B-EF7B1AA5CECA}"/>
              </a:ext>
            </a:extLst>
          </p:cNvPr>
          <p:cNvSpPr/>
          <p:nvPr/>
        </p:nvSpPr>
        <p:spPr>
          <a:xfrm>
            <a:off x="748240" y="5310222"/>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746BB892-E1ED-7C58-C41A-256823F4BE64}"/>
              </a:ext>
            </a:extLst>
          </p:cNvPr>
          <p:cNvSpPr/>
          <p:nvPr/>
        </p:nvSpPr>
        <p:spPr>
          <a:xfrm>
            <a:off x="1055086" y="5548347"/>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2460984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A97601-846F-FD4C-7772-36AD5F0B1E70}"/>
              </a:ext>
            </a:extLst>
          </p:cNvPr>
          <p:cNvPicPr>
            <a:picLocks noChangeAspect="1"/>
          </p:cNvPicPr>
          <p:nvPr/>
        </p:nvPicPr>
        <p:blipFill>
          <a:blip r:embed="rId2">
            <a:alphaModFix amt="80000"/>
          </a:blip>
          <a:stretch>
            <a:fillRect/>
          </a:stretch>
        </p:blipFill>
        <p:spPr>
          <a:xfrm>
            <a:off x="7620000" y="0"/>
            <a:ext cx="4572000" cy="6858000"/>
          </a:xfrm>
          <a:prstGeom prst="rect">
            <a:avLst/>
          </a:prstGeom>
        </p:spPr>
      </p:pic>
      <p:sp>
        <p:nvSpPr>
          <p:cNvPr id="3" name="Content Placeholder 2">
            <a:extLst>
              <a:ext uri="{FF2B5EF4-FFF2-40B4-BE49-F238E27FC236}">
                <a16:creationId xmlns:a16="http://schemas.microsoft.com/office/drawing/2014/main" id="{6BE74FDB-5102-1846-5F29-0F65A8453024}"/>
              </a:ext>
            </a:extLst>
          </p:cNvPr>
          <p:cNvSpPr>
            <a:spLocks noGrp="1"/>
          </p:cNvSpPr>
          <p:nvPr>
            <p:ph idx="1"/>
          </p:nvPr>
        </p:nvSpPr>
        <p:spPr>
          <a:xfrm>
            <a:off x="838200" y="2376237"/>
            <a:ext cx="10515600" cy="3800726"/>
          </a:xfrm>
        </p:spPr>
        <p:txBody>
          <a:bodyPr>
            <a:normAutofit/>
          </a:bodyPr>
          <a:lstStyle/>
          <a:p>
            <a:pPr marL="0" indent="0">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Once a control measure has been implemented it is important that you monitor it on a regular basis.</a:t>
            </a:r>
          </a:p>
          <a:p>
            <a:pPr marL="0" marR="99695" indent="0" algn="just">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To monitor the control measures you should consider: </a:t>
            </a:r>
            <a:endParaRPr lang="en-AU" sz="1800" dirty="0">
              <a:effectLst/>
              <a:latin typeface="Times New Roman" panose="02020603050405020304" pitchFamily="18" charset="0"/>
              <a:ea typeface="Times New Roman" panose="02020603050405020304" pitchFamily="18" charset="0"/>
            </a:endParaRPr>
          </a:p>
          <a:p>
            <a:pPr marL="342900" marR="9969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If the control measure has been implemented as intended</a:t>
            </a:r>
            <a:endParaRPr lang="en-AU" sz="1800" dirty="0">
              <a:effectLst/>
              <a:latin typeface="Times New Roman" panose="02020603050405020304" pitchFamily="18" charset="0"/>
              <a:ea typeface="Times New Roman" panose="02020603050405020304" pitchFamily="18" charset="0"/>
            </a:endParaRPr>
          </a:p>
          <a:p>
            <a:pPr marL="342900" marR="9969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Whether the control measure is adequate</a:t>
            </a:r>
            <a:endParaRPr lang="en-AU" sz="1800" dirty="0">
              <a:effectLst/>
              <a:latin typeface="Times New Roman" panose="02020603050405020304" pitchFamily="18" charset="0"/>
              <a:ea typeface="Times New Roman" panose="02020603050405020304" pitchFamily="18" charset="0"/>
            </a:endParaRPr>
          </a:p>
          <a:p>
            <a:pPr marL="342900" marR="9969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If the implementation of the control measure has created any other hazards or risks</a:t>
            </a:r>
            <a:endParaRPr lang="en-AU" sz="1800" dirty="0">
              <a:effectLst/>
              <a:latin typeface="Times New Roman" panose="02020603050405020304" pitchFamily="18" charset="0"/>
              <a:ea typeface="Times New Roman" panose="02020603050405020304" pitchFamily="18" charset="0"/>
            </a:endParaRPr>
          </a:p>
          <a:p>
            <a:pPr marL="0" indent="0" algn="just">
              <a:buNone/>
            </a:pPr>
            <a:endParaRPr lang="en-AU" sz="1800" dirty="0">
              <a:effectLst/>
              <a:latin typeface="Times New Roman" panose="02020603050405020304" pitchFamily="18" charset="0"/>
              <a:ea typeface="Times New Roman" panose="02020603050405020304" pitchFamily="18" charset="0"/>
            </a:endParaRPr>
          </a:p>
          <a:p>
            <a:pPr marL="0" indent="0" algn="just">
              <a:buNone/>
            </a:pPr>
            <a:r>
              <a:rPr lang="en-AU" sz="1800" dirty="0">
                <a:effectLst/>
                <a:latin typeface="Helvetica" panose="020B0604020202020204" pitchFamily="34" charset="0"/>
                <a:ea typeface="Times New Roman" panose="02020603050405020304" pitchFamily="18" charset="0"/>
                <a:cs typeface="Calibri" panose="020F0502020204030204" pitchFamily="34" charset="0"/>
              </a:rPr>
              <a:t>To review the control measure, you will need to consider: </a:t>
            </a:r>
            <a:endParaRPr lang="en-AU" sz="1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If anything has changed since that risk process</a:t>
            </a:r>
          </a:p>
          <a:p>
            <a:pPr marL="342900" lvl="0" indent="-342900" algn="jus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Whether the controls are still adequate, or do changes need to be made?</a:t>
            </a:r>
            <a:endParaRPr lang="en-AU" sz="1800" dirty="0">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Calibri" panose="020F0502020204030204" pitchFamily="34" charset="0"/>
              </a:rPr>
              <a:t>If the risk management process has been conducted effectively</a:t>
            </a:r>
            <a:endParaRPr lang="en-AU" dirty="0"/>
          </a:p>
        </p:txBody>
      </p:sp>
      <p:pic>
        <p:nvPicPr>
          <p:cNvPr id="4" name="Picture 3">
            <a:extLst>
              <a:ext uri="{FF2B5EF4-FFF2-40B4-BE49-F238E27FC236}">
                <a16:creationId xmlns:a16="http://schemas.microsoft.com/office/drawing/2014/main" id="{4E75FE13-D3E0-8E58-84B7-B61E6EFD8854}"/>
              </a:ext>
            </a:extLst>
          </p:cNvPr>
          <p:cNvPicPr>
            <a:picLocks noChangeAspect="1"/>
          </p:cNvPicPr>
          <p:nvPr/>
        </p:nvPicPr>
        <p:blipFill>
          <a:blip r:embed="rId3"/>
          <a:stretch>
            <a:fillRect/>
          </a:stretch>
        </p:blipFill>
        <p:spPr>
          <a:xfrm>
            <a:off x="451184" y="72189"/>
            <a:ext cx="2188654" cy="2030144"/>
          </a:xfrm>
          <a:prstGeom prst="rect">
            <a:avLst/>
          </a:prstGeom>
        </p:spPr>
      </p:pic>
    </p:spTree>
    <p:extLst>
      <p:ext uri="{BB962C8B-B14F-4D97-AF65-F5344CB8AC3E}">
        <p14:creationId xmlns:p14="http://schemas.microsoft.com/office/powerpoint/2010/main" val="1301850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958B6-3204-E54B-9739-15D4BA9DB353}"/>
              </a:ext>
            </a:extLst>
          </p:cNvPr>
          <p:cNvSpPr>
            <a:spLocks noGrp="1"/>
          </p:cNvSpPr>
          <p:nvPr>
            <p:ph type="title"/>
          </p:nvPr>
        </p:nvSpPr>
        <p:spPr/>
        <p:txBody>
          <a:bodyPr/>
          <a:lstStyle/>
          <a:p>
            <a:r>
              <a:rPr lang="en-GB" dirty="0">
                <a:solidFill>
                  <a:schemeClr val="bg1"/>
                </a:solidFill>
              </a:rPr>
              <a:t>Documentation</a:t>
            </a:r>
            <a:endParaRPr lang="en-AU" dirty="0">
              <a:solidFill>
                <a:schemeClr val="bg1"/>
              </a:solidFill>
            </a:endParaRPr>
          </a:p>
        </p:txBody>
      </p:sp>
      <p:sp>
        <p:nvSpPr>
          <p:cNvPr id="3" name="Content Placeholder 2">
            <a:extLst>
              <a:ext uri="{FF2B5EF4-FFF2-40B4-BE49-F238E27FC236}">
                <a16:creationId xmlns:a16="http://schemas.microsoft.com/office/drawing/2014/main" id="{08BB011D-BD20-F3D2-3991-E7C4793D5EED}"/>
              </a:ext>
            </a:extLst>
          </p:cNvPr>
          <p:cNvSpPr>
            <a:spLocks noGrp="1"/>
          </p:cNvSpPr>
          <p:nvPr>
            <p:ph idx="1"/>
          </p:nvPr>
        </p:nvSpPr>
        <p:spPr/>
        <p:txBody>
          <a:bodyPr/>
          <a:lstStyle/>
          <a:p>
            <a:pPr marL="0" indent="0">
              <a:buNone/>
            </a:pPr>
            <a:r>
              <a:rPr lang="en-AU"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It is important for a workplace to keep adequate records of their risk management process. Records should be kept of the hazards identified, the likelihood and consequences of the risk, how it was controlled and what was implemented.</a:t>
            </a:r>
          </a:p>
          <a:p>
            <a:pPr marL="0" indent="0">
              <a:buNone/>
            </a:pPr>
            <a:r>
              <a:rPr lang="en-US" sz="1800" dirty="0">
                <a:solidFill>
                  <a:schemeClr val="bg1"/>
                </a:solidFill>
                <a:effectLst/>
                <a:latin typeface="Helvetica" panose="020B0604020202020204" pitchFamily="34" charset="0"/>
                <a:ea typeface="Cambria" panose="02040503050406030204" pitchFamily="18" charset="0"/>
                <a:cs typeface="Helvetica" panose="020B0604020202020204" pitchFamily="34" charset="0"/>
              </a:rPr>
              <a:t>It is important to note that this should be done in accordance with applicable WHS laws and standards. </a:t>
            </a:r>
          </a:p>
          <a:p>
            <a:pPr marL="0" indent="0">
              <a:buNone/>
            </a:pPr>
            <a:endParaRPr lang="en-US" sz="1800" dirty="0">
              <a:solidFill>
                <a:schemeClr val="bg1"/>
              </a:solidFill>
              <a:latin typeface="Helvetica" panose="020B0604020202020204" pitchFamily="34" charset="0"/>
              <a:ea typeface="Cambria" panose="02040503050406030204" pitchFamily="18" charset="0"/>
              <a:cs typeface="Helvetica" panose="020B0604020202020204" pitchFamily="34" charset="0"/>
            </a:endParaRPr>
          </a:p>
          <a:p>
            <a:pPr marL="0" indent="0">
              <a:buNone/>
            </a:pPr>
            <a:endParaRPr lang="en-US" sz="1800" dirty="0">
              <a:solidFill>
                <a:schemeClr val="bg1"/>
              </a:solidFill>
              <a:latin typeface="Helvetica" panose="020B0604020202020204" pitchFamily="34" charset="0"/>
              <a:ea typeface="Cambria" panose="02040503050406030204" pitchFamily="18" charset="0"/>
              <a:cs typeface="Helvetica" panose="020B0604020202020204" pitchFamily="34" charset="0"/>
            </a:endParaRPr>
          </a:p>
          <a:p>
            <a:pPr marL="0" indent="0">
              <a:buNone/>
            </a:pPr>
            <a:endParaRPr lang="en-US" sz="1800" dirty="0">
              <a:solidFill>
                <a:schemeClr val="bg1"/>
              </a:solidFill>
              <a:latin typeface="Helvetica" panose="020B0604020202020204" pitchFamily="34" charset="0"/>
              <a:ea typeface="Cambria" panose="02040503050406030204" pitchFamily="18" charset="0"/>
              <a:cs typeface="Helvetica" panose="020B0604020202020204" pitchFamily="34" charset="0"/>
            </a:endParaRPr>
          </a:p>
          <a:p>
            <a:pPr marL="0" indent="0">
              <a:buNone/>
            </a:pPr>
            <a:r>
              <a:rPr lang="en-AU"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A risk register is a tool for documenting risks, actioning and managing them. Each risk is logged on the register and actions taken to respond to them. There is no set format for a risk register.</a:t>
            </a:r>
          </a:p>
        </p:txBody>
      </p:sp>
    </p:spTree>
    <p:extLst>
      <p:ext uri="{BB962C8B-B14F-4D97-AF65-F5344CB8AC3E}">
        <p14:creationId xmlns:p14="http://schemas.microsoft.com/office/powerpoint/2010/main" val="2852873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C898-49F2-77E2-06AC-695876411895}"/>
              </a:ext>
            </a:extLst>
          </p:cNvPr>
          <p:cNvSpPr>
            <a:spLocks noGrp="1"/>
          </p:cNvSpPr>
          <p:nvPr>
            <p:ph type="title"/>
          </p:nvPr>
        </p:nvSpPr>
        <p:spPr>
          <a:xfrm>
            <a:off x="537410" y="516312"/>
            <a:ext cx="10515600" cy="1325563"/>
          </a:xfrm>
          <a:solidFill>
            <a:schemeClr val="bg1">
              <a:alpha val="70000"/>
            </a:schemeClr>
          </a:solidFill>
        </p:spPr>
        <p:txBody>
          <a:bodyPr/>
          <a:lstStyle/>
          <a:p>
            <a:r>
              <a:rPr lang="en-GB" dirty="0"/>
              <a:t>Workplace emergency procedure</a:t>
            </a:r>
            <a:endParaRPr lang="en-AU" dirty="0"/>
          </a:p>
        </p:txBody>
      </p:sp>
      <p:sp>
        <p:nvSpPr>
          <p:cNvPr id="3" name="Content Placeholder 2">
            <a:extLst>
              <a:ext uri="{FF2B5EF4-FFF2-40B4-BE49-F238E27FC236}">
                <a16:creationId xmlns:a16="http://schemas.microsoft.com/office/drawing/2014/main" id="{20E63137-EFF7-5F59-689A-D1AE5AC7E825}"/>
              </a:ext>
            </a:extLst>
          </p:cNvPr>
          <p:cNvSpPr>
            <a:spLocks noGrp="1"/>
          </p:cNvSpPr>
          <p:nvPr>
            <p:ph idx="1"/>
          </p:nvPr>
        </p:nvSpPr>
        <p:spPr>
          <a:xfrm>
            <a:off x="537410" y="1843673"/>
            <a:ext cx="6158163" cy="3835233"/>
          </a:xfrm>
          <a:solidFill>
            <a:schemeClr val="bg1">
              <a:alpha val="70000"/>
            </a:schemeClr>
          </a:solidFill>
        </p:spPr>
        <p:txBody>
          <a:bodyPr/>
          <a:lstStyle/>
          <a:p>
            <a:pPr marL="0" marR="84455" indent="0" algn="just">
              <a:spcBef>
                <a:spcPts val="1200"/>
              </a:spcBef>
              <a:spcAft>
                <a:spcPts val="1200"/>
              </a:spcAf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 workplace emergency is a situation that threatens employees, customers or the public. It is often a sudden event or situation that requires an immediate response.</a:t>
            </a:r>
          </a:p>
          <a:p>
            <a:pPr marL="0" marR="84455" indent="0" algn="just">
              <a:spcBef>
                <a:spcPts val="1200"/>
              </a:spcBef>
              <a:spcAft>
                <a:spcPts val="1200"/>
              </a:spcAft>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In emergencies, people can panic or become confused. The best way to make sure emergency situations are handled as well as possible, is to plan, prepare and practise for them. </a:t>
            </a:r>
            <a:endParaRPr lang="en-AU" sz="1800" dirty="0">
              <a:effectLst/>
              <a:latin typeface="Times New Roman" panose="02020603050405020304" pitchFamily="18" charset="0"/>
              <a:ea typeface="Times New Roman" panose="02020603050405020304" pitchFamily="18" charset="0"/>
            </a:endParaRPr>
          </a:p>
          <a:p>
            <a:pPr marL="0" marR="84455"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All workplaces must have a comprehensive and well-practised plan in place to deal with emergencies. All workers need to be familiar with the plan and confident in their responsibilities to execute them effectively and efficiently. </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spTree>
    <p:extLst>
      <p:ext uri="{BB962C8B-B14F-4D97-AF65-F5344CB8AC3E}">
        <p14:creationId xmlns:p14="http://schemas.microsoft.com/office/powerpoint/2010/main" val="4278360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1111</Words>
  <Application>Microsoft Macintosh PowerPoint</Application>
  <PresentationFormat>Widescreen</PresentationFormat>
  <Paragraphs>125</Paragraphs>
  <Slides>15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Arial Black</vt:lpstr>
      <vt:lpstr>Calibri</vt:lpstr>
      <vt:lpstr>Calibri Light</vt:lpstr>
      <vt:lpstr>Cambria</vt:lpstr>
      <vt:lpstr>Helvetica</vt:lpstr>
      <vt:lpstr>Symbol</vt:lpstr>
      <vt:lpstr>Times New Roman</vt:lpstr>
      <vt:lpstr>Office Theme</vt:lpstr>
      <vt:lpstr>HLTWHS001 Participate in workplace health and safety </vt:lpstr>
      <vt:lpstr>PowerPoint Presentation</vt:lpstr>
      <vt:lpstr>Health and Safety Requirements</vt:lpstr>
      <vt:lpstr>Follow safe work practices</vt:lpstr>
      <vt:lpstr>PowerPoint Presentation</vt:lpstr>
      <vt:lpstr>Risk management and 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Documentation</vt:lpstr>
      <vt:lpstr>Workplace emergency procedure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HLTWHS001 Participate in workplace health and safety </dc:title>
  <dc:creator>Damian Manfre</dc:creator>
  <cp:lastModifiedBy>Joshua Miller</cp:lastModifiedBy>
  <cp:revision>4</cp:revision>
  <dcterms:created xsi:type="dcterms:W3CDTF">2023-11-10T01:32:16Z</dcterms:created>
  <dcterms:modified xsi:type="dcterms:W3CDTF">2023-11-30T09:02:52Z</dcterms:modified>
</cp:coreProperties>
</file>