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3" r:id="rId7"/>
    <p:sldId id="261"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7" r:id="rId29"/>
    <p:sldId id="286"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47"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8" r:id="rId88"/>
    <p:sldId id="345" r:id="rId89"/>
    <p:sldId id="346"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35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 autoAdjust="0"/>
    <p:restoredTop sz="94660"/>
  </p:normalViewPr>
  <p:slideViewPr>
    <p:cSldViewPr snapToGrid="0">
      <p:cViewPr varScale="1">
        <p:scale>
          <a:sx n="101" d="100"/>
          <a:sy n="101" d="100"/>
        </p:scale>
        <p:origin x="208"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3BEE73-07E0-4181-9C49-66A85E6EA45A}"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D572195D-3E77-43A8-9915-22FE787DEF9E}">
      <dgm:prSet/>
      <dgm:spPr/>
      <dgm:t>
        <a:bodyPr/>
        <a:lstStyle/>
        <a:p>
          <a:r>
            <a:rPr lang="en-GB" dirty="0"/>
            <a:t>First aiders do not generally have an obligation to help someone in need.</a:t>
          </a:r>
          <a:endParaRPr lang="en-US" dirty="0"/>
        </a:p>
      </dgm:t>
    </dgm:pt>
    <dgm:pt modelId="{48A77C17-24C9-4C4B-A895-7FA4677A715A}" type="parTrans" cxnId="{92F92430-4B28-45A5-B1E2-550E17703F7A}">
      <dgm:prSet/>
      <dgm:spPr/>
      <dgm:t>
        <a:bodyPr/>
        <a:lstStyle/>
        <a:p>
          <a:endParaRPr lang="en-US"/>
        </a:p>
      </dgm:t>
    </dgm:pt>
    <dgm:pt modelId="{5653CCC4-6219-4B28-B9D1-DD577DBA3F20}" type="sibTrans" cxnId="{92F92430-4B28-45A5-B1E2-550E17703F7A}">
      <dgm:prSet/>
      <dgm:spPr/>
      <dgm:t>
        <a:bodyPr/>
        <a:lstStyle/>
        <a:p>
          <a:endParaRPr lang="en-US"/>
        </a:p>
      </dgm:t>
    </dgm:pt>
    <dgm:pt modelId="{7501C303-960A-4E4A-8C4C-32AC437A64B3}">
      <dgm:prSet/>
      <dgm:spPr/>
      <dgm:t>
        <a:bodyPr/>
        <a:lstStyle/>
        <a:p>
          <a:r>
            <a:rPr lang="en-GB"/>
            <a:t>If you owe a someone a Duty of Care because of work arrangements and are qualified to provide aid – you must take reasonable steps to assist. </a:t>
          </a:r>
          <a:endParaRPr lang="en-US"/>
        </a:p>
      </dgm:t>
    </dgm:pt>
    <dgm:pt modelId="{7E34C6FC-43D8-44E3-9B25-ACA528C5035D}" type="parTrans" cxnId="{53CCA880-815A-41A6-A1B8-4005708AF8F4}">
      <dgm:prSet/>
      <dgm:spPr/>
      <dgm:t>
        <a:bodyPr/>
        <a:lstStyle/>
        <a:p>
          <a:endParaRPr lang="en-US"/>
        </a:p>
      </dgm:t>
    </dgm:pt>
    <dgm:pt modelId="{D8C67FDC-766B-4181-ABFD-C1EBDFF55560}" type="sibTrans" cxnId="{53CCA880-815A-41A6-A1B8-4005708AF8F4}">
      <dgm:prSet/>
      <dgm:spPr/>
      <dgm:t>
        <a:bodyPr/>
        <a:lstStyle/>
        <a:p>
          <a:endParaRPr lang="en-US"/>
        </a:p>
      </dgm:t>
    </dgm:pt>
    <dgm:pt modelId="{71612CBA-D832-4BD3-ABEB-7C7644DBD117}">
      <dgm:prSet/>
      <dgm:spPr/>
      <dgm:t>
        <a:bodyPr/>
        <a:lstStyle/>
        <a:p>
          <a:r>
            <a:rPr lang="en-GB"/>
            <a:t>A first aider cannot get into legally trouble for helping, as long as:</a:t>
          </a:r>
          <a:endParaRPr lang="en-US"/>
        </a:p>
      </dgm:t>
    </dgm:pt>
    <dgm:pt modelId="{6D612DA8-DEF5-4BB0-88DA-046B857E2A8D}" type="parTrans" cxnId="{9BA03829-10D6-402C-A0FB-0188661F64A7}">
      <dgm:prSet/>
      <dgm:spPr/>
      <dgm:t>
        <a:bodyPr/>
        <a:lstStyle/>
        <a:p>
          <a:endParaRPr lang="en-US"/>
        </a:p>
      </dgm:t>
    </dgm:pt>
    <dgm:pt modelId="{9D5D273D-E5D1-4FF0-9BBE-786F80B79468}" type="sibTrans" cxnId="{9BA03829-10D6-402C-A0FB-0188661F64A7}">
      <dgm:prSet/>
      <dgm:spPr/>
      <dgm:t>
        <a:bodyPr/>
        <a:lstStyle/>
        <a:p>
          <a:endParaRPr lang="en-US"/>
        </a:p>
      </dgm:t>
    </dgm:pt>
    <dgm:pt modelId="{6360D6FA-8DE3-41B7-B3D9-C10AFF9970C4}">
      <dgm:prSet/>
      <dgm:spPr/>
      <dgm:t>
        <a:bodyPr/>
        <a:lstStyle/>
        <a:p>
          <a:r>
            <a:rPr lang="en-US"/>
            <a:t>• their intentions were good </a:t>
          </a:r>
        </a:p>
      </dgm:t>
    </dgm:pt>
    <dgm:pt modelId="{8A0150D0-C3AA-4311-8C3B-435B534427AD}" type="parTrans" cxnId="{AC02FE54-2049-4DCC-8891-8ABBD2B45710}">
      <dgm:prSet/>
      <dgm:spPr/>
      <dgm:t>
        <a:bodyPr/>
        <a:lstStyle/>
        <a:p>
          <a:endParaRPr lang="en-US"/>
        </a:p>
      </dgm:t>
    </dgm:pt>
    <dgm:pt modelId="{DEBF2307-0019-4330-84E7-6F23C5FB8BA7}" type="sibTrans" cxnId="{AC02FE54-2049-4DCC-8891-8ABBD2B45710}">
      <dgm:prSet/>
      <dgm:spPr/>
      <dgm:t>
        <a:bodyPr/>
        <a:lstStyle/>
        <a:p>
          <a:endParaRPr lang="en-US"/>
        </a:p>
      </dgm:t>
    </dgm:pt>
    <dgm:pt modelId="{2B994FC2-9BF0-46DA-9FD9-487B66E7B9D0}">
      <dgm:prSet/>
      <dgm:spPr/>
      <dgm:t>
        <a:bodyPr/>
        <a:lstStyle/>
        <a:p>
          <a:r>
            <a:rPr lang="en-US"/>
            <a:t>• they stayed within their level of training </a:t>
          </a:r>
        </a:p>
      </dgm:t>
    </dgm:pt>
    <dgm:pt modelId="{FF1DBA40-B936-4B07-9AE3-A70563894DA8}" type="parTrans" cxnId="{C856E20D-B705-4B40-9914-0A0B563BA44A}">
      <dgm:prSet/>
      <dgm:spPr/>
      <dgm:t>
        <a:bodyPr/>
        <a:lstStyle/>
        <a:p>
          <a:endParaRPr lang="en-US"/>
        </a:p>
      </dgm:t>
    </dgm:pt>
    <dgm:pt modelId="{EE9688C0-3AE3-40D2-A112-BC16324D26B5}" type="sibTrans" cxnId="{C856E20D-B705-4B40-9914-0A0B563BA44A}">
      <dgm:prSet/>
      <dgm:spPr/>
      <dgm:t>
        <a:bodyPr/>
        <a:lstStyle/>
        <a:p>
          <a:endParaRPr lang="en-US"/>
        </a:p>
      </dgm:t>
    </dgm:pt>
    <dgm:pt modelId="{C2CB0A5A-A9BF-45AB-9B85-3A84E3BFDD06}">
      <dgm:prSet/>
      <dgm:spPr/>
      <dgm:t>
        <a:bodyPr/>
        <a:lstStyle/>
        <a:p>
          <a:r>
            <a:rPr lang="en-US"/>
            <a:t>• they didn’t make the situation any worse</a:t>
          </a:r>
        </a:p>
      </dgm:t>
    </dgm:pt>
    <dgm:pt modelId="{32AB178F-E0C8-459A-954B-F5FD2C434035}" type="parTrans" cxnId="{A2ABF767-C75F-4A18-9FA9-A7FD4B541223}">
      <dgm:prSet/>
      <dgm:spPr/>
      <dgm:t>
        <a:bodyPr/>
        <a:lstStyle/>
        <a:p>
          <a:endParaRPr lang="en-US"/>
        </a:p>
      </dgm:t>
    </dgm:pt>
    <dgm:pt modelId="{8369F803-D63B-4CD3-91DF-33BDECF6D005}" type="sibTrans" cxnId="{A2ABF767-C75F-4A18-9FA9-A7FD4B541223}">
      <dgm:prSet/>
      <dgm:spPr/>
      <dgm:t>
        <a:bodyPr/>
        <a:lstStyle/>
        <a:p>
          <a:endParaRPr lang="en-US"/>
        </a:p>
      </dgm:t>
    </dgm:pt>
    <dgm:pt modelId="{507A5425-0C03-904F-B0FA-26696E172D22}" type="pres">
      <dgm:prSet presAssocID="{1B3BEE73-07E0-4181-9C49-66A85E6EA45A}" presName="Name0" presStyleCnt="0">
        <dgm:presLayoutVars>
          <dgm:dir/>
          <dgm:resizeHandles val="exact"/>
        </dgm:presLayoutVars>
      </dgm:prSet>
      <dgm:spPr/>
    </dgm:pt>
    <dgm:pt modelId="{FABF05D1-DAA7-964F-BACB-7FA0D4D44B76}" type="pres">
      <dgm:prSet presAssocID="{D572195D-3E77-43A8-9915-22FE787DEF9E}" presName="node" presStyleLbl="node1" presStyleIdx="0" presStyleCnt="6">
        <dgm:presLayoutVars>
          <dgm:bulletEnabled val="1"/>
        </dgm:presLayoutVars>
      </dgm:prSet>
      <dgm:spPr/>
    </dgm:pt>
    <dgm:pt modelId="{0EAC13A0-96B3-CE45-B856-0722C2BCE4BF}" type="pres">
      <dgm:prSet presAssocID="{5653CCC4-6219-4B28-B9D1-DD577DBA3F20}" presName="sibTrans" presStyleLbl="sibTrans1D1" presStyleIdx="0" presStyleCnt="5"/>
      <dgm:spPr/>
    </dgm:pt>
    <dgm:pt modelId="{633F9009-25F9-AE4A-B81C-6AF65DC1A291}" type="pres">
      <dgm:prSet presAssocID="{5653CCC4-6219-4B28-B9D1-DD577DBA3F20}" presName="connectorText" presStyleLbl="sibTrans1D1" presStyleIdx="0" presStyleCnt="5"/>
      <dgm:spPr/>
    </dgm:pt>
    <dgm:pt modelId="{CBB7159A-9F44-BF4C-B08D-14B406A8C403}" type="pres">
      <dgm:prSet presAssocID="{7501C303-960A-4E4A-8C4C-32AC437A64B3}" presName="node" presStyleLbl="node1" presStyleIdx="1" presStyleCnt="6">
        <dgm:presLayoutVars>
          <dgm:bulletEnabled val="1"/>
        </dgm:presLayoutVars>
      </dgm:prSet>
      <dgm:spPr/>
    </dgm:pt>
    <dgm:pt modelId="{99AA0B72-392F-8345-ADB6-5BC61828D901}" type="pres">
      <dgm:prSet presAssocID="{D8C67FDC-766B-4181-ABFD-C1EBDFF55560}" presName="sibTrans" presStyleLbl="sibTrans1D1" presStyleIdx="1" presStyleCnt="5"/>
      <dgm:spPr/>
    </dgm:pt>
    <dgm:pt modelId="{7F845396-6FB2-684B-B2D8-7A7348CA0CED}" type="pres">
      <dgm:prSet presAssocID="{D8C67FDC-766B-4181-ABFD-C1EBDFF55560}" presName="connectorText" presStyleLbl="sibTrans1D1" presStyleIdx="1" presStyleCnt="5"/>
      <dgm:spPr/>
    </dgm:pt>
    <dgm:pt modelId="{9806D11A-8509-B149-B00E-510A0763D17F}" type="pres">
      <dgm:prSet presAssocID="{71612CBA-D832-4BD3-ABEB-7C7644DBD117}" presName="node" presStyleLbl="node1" presStyleIdx="2" presStyleCnt="6">
        <dgm:presLayoutVars>
          <dgm:bulletEnabled val="1"/>
        </dgm:presLayoutVars>
      </dgm:prSet>
      <dgm:spPr/>
    </dgm:pt>
    <dgm:pt modelId="{592F8B7C-A156-BA46-9661-CCD18BCEF9AB}" type="pres">
      <dgm:prSet presAssocID="{9D5D273D-E5D1-4FF0-9BBE-786F80B79468}" presName="sibTrans" presStyleLbl="sibTrans1D1" presStyleIdx="2" presStyleCnt="5"/>
      <dgm:spPr/>
    </dgm:pt>
    <dgm:pt modelId="{21169221-559A-2C48-B88C-E2969A00D5E7}" type="pres">
      <dgm:prSet presAssocID="{9D5D273D-E5D1-4FF0-9BBE-786F80B79468}" presName="connectorText" presStyleLbl="sibTrans1D1" presStyleIdx="2" presStyleCnt="5"/>
      <dgm:spPr/>
    </dgm:pt>
    <dgm:pt modelId="{33975F5A-6D69-844A-9FF6-BF9E0434B8EC}" type="pres">
      <dgm:prSet presAssocID="{6360D6FA-8DE3-41B7-B3D9-C10AFF9970C4}" presName="node" presStyleLbl="node1" presStyleIdx="3" presStyleCnt="6">
        <dgm:presLayoutVars>
          <dgm:bulletEnabled val="1"/>
        </dgm:presLayoutVars>
      </dgm:prSet>
      <dgm:spPr/>
    </dgm:pt>
    <dgm:pt modelId="{BB774E1A-442F-124B-9A97-B776E9D7959F}" type="pres">
      <dgm:prSet presAssocID="{DEBF2307-0019-4330-84E7-6F23C5FB8BA7}" presName="sibTrans" presStyleLbl="sibTrans1D1" presStyleIdx="3" presStyleCnt="5"/>
      <dgm:spPr/>
    </dgm:pt>
    <dgm:pt modelId="{F27C90A0-683D-1F45-8637-8F363FE597E9}" type="pres">
      <dgm:prSet presAssocID="{DEBF2307-0019-4330-84E7-6F23C5FB8BA7}" presName="connectorText" presStyleLbl="sibTrans1D1" presStyleIdx="3" presStyleCnt="5"/>
      <dgm:spPr/>
    </dgm:pt>
    <dgm:pt modelId="{76B26534-46BC-3546-92EE-9B3E423A53D2}" type="pres">
      <dgm:prSet presAssocID="{2B994FC2-9BF0-46DA-9FD9-487B66E7B9D0}" presName="node" presStyleLbl="node1" presStyleIdx="4" presStyleCnt="6">
        <dgm:presLayoutVars>
          <dgm:bulletEnabled val="1"/>
        </dgm:presLayoutVars>
      </dgm:prSet>
      <dgm:spPr/>
    </dgm:pt>
    <dgm:pt modelId="{3273A693-3CF1-1248-94E2-29664ABEEE3F}" type="pres">
      <dgm:prSet presAssocID="{EE9688C0-3AE3-40D2-A112-BC16324D26B5}" presName="sibTrans" presStyleLbl="sibTrans1D1" presStyleIdx="4" presStyleCnt="5"/>
      <dgm:spPr/>
    </dgm:pt>
    <dgm:pt modelId="{37FBAD92-26BB-F04E-8D5E-C6F67133BC9A}" type="pres">
      <dgm:prSet presAssocID="{EE9688C0-3AE3-40D2-A112-BC16324D26B5}" presName="connectorText" presStyleLbl="sibTrans1D1" presStyleIdx="4" presStyleCnt="5"/>
      <dgm:spPr/>
    </dgm:pt>
    <dgm:pt modelId="{650DD07F-7D98-E545-A14A-4F6D905CC181}" type="pres">
      <dgm:prSet presAssocID="{C2CB0A5A-A9BF-45AB-9B85-3A84E3BFDD06}" presName="node" presStyleLbl="node1" presStyleIdx="5" presStyleCnt="6">
        <dgm:presLayoutVars>
          <dgm:bulletEnabled val="1"/>
        </dgm:presLayoutVars>
      </dgm:prSet>
      <dgm:spPr/>
    </dgm:pt>
  </dgm:ptLst>
  <dgm:cxnLst>
    <dgm:cxn modelId="{A615DF07-D30E-4E42-A9A3-4D59E9B2EF5A}" type="presOf" srcId="{DEBF2307-0019-4330-84E7-6F23C5FB8BA7}" destId="{F27C90A0-683D-1F45-8637-8F363FE597E9}" srcOrd="1" destOrd="0" presId="urn:microsoft.com/office/officeart/2016/7/layout/RepeatingBendingProcessNew"/>
    <dgm:cxn modelId="{C856E20D-B705-4B40-9914-0A0B563BA44A}" srcId="{1B3BEE73-07E0-4181-9C49-66A85E6EA45A}" destId="{2B994FC2-9BF0-46DA-9FD9-487B66E7B9D0}" srcOrd="4" destOrd="0" parTransId="{FF1DBA40-B936-4B07-9AE3-A70563894DA8}" sibTransId="{EE9688C0-3AE3-40D2-A112-BC16324D26B5}"/>
    <dgm:cxn modelId="{C0BE171B-FC5D-0644-AF60-F47811BF502F}" type="presOf" srcId="{5653CCC4-6219-4B28-B9D1-DD577DBA3F20}" destId="{0EAC13A0-96B3-CE45-B856-0722C2BCE4BF}" srcOrd="0" destOrd="0" presId="urn:microsoft.com/office/officeart/2016/7/layout/RepeatingBendingProcessNew"/>
    <dgm:cxn modelId="{9BA03829-10D6-402C-A0FB-0188661F64A7}" srcId="{1B3BEE73-07E0-4181-9C49-66A85E6EA45A}" destId="{71612CBA-D832-4BD3-ABEB-7C7644DBD117}" srcOrd="2" destOrd="0" parTransId="{6D612DA8-DEF5-4BB0-88DA-046B857E2A8D}" sibTransId="{9D5D273D-E5D1-4FF0-9BBE-786F80B79468}"/>
    <dgm:cxn modelId="{59683A2A-E612-4446-94E0-8444742F668D}" type="presOf" srcId="{1B3BEE73-07E0-4181-9C49-66A85E6EA45A}" destId="{507A5425-0C03-904F-B0FA-26696E172D22}" srcOrd="0" destOrd="0" presId="urn:microsoft.com/office/officeart/2016/7/layout/RepeatingBendingProcessNew"/>
    <dgm:cxn modelId="{92F92430-4B28-45A5-B1E2-550E17703F7A}" srcId="{1B3BEE73-07E0-4181-9C49-66A85E6EA45A}" destId="{D572195D-3E77-43A8-9915-22FE787DEF9E}" srcOrd="0" destOrd="0" parTransId="{48A77C17-24C9-4C4B-A895-7FA4677A715A}" sibTransId="{5653CCC4-6219-4B28-B9D1-DD577DBA3F20}"/>
    <dgm:cxn modelId="{76931A4B-4719-614C-AF9B-802864EDF03D}" type="presOf" srcId="{EE9688C0-3AE3-40D2-A112-BC16324D26B5}" destId="{37FBAD92-26BB-F04E-8D5E-C6F67133BC9A}" srcOrd="1" destOrd="0" presId="urn:microsoft.com/office/officeart/2016/7/layout/RepeatingBendingProcessNew"/>
    <dgm:cxn modelId="{AC02FE54-2049-4DCC-8891-8ABBD2B45710}" srcId="{1B3BEE73-07E0-4181-9C49-66A85E6EA45A}" destId="{6360D6FA-8DE3-41B7-B3D9-C10AFF9970C4}" srcOrd="3" destOrd="0" parTransId="{8A0150D0-C3AA-4311-8C3B-435B534427AD}" sibTransId="{DEBF2307-0019-4330-84E7-6F23C5FB8BA7}"/>
    <dgm:cxn modelId="{A2ABF767-C75F-4A18-9FA9-A7FD4B541223}" srcId="{1B3BEE73-07E0-4181-9C49-66A85E6EA45A}" destId="{C2CB0A5A-A9BF-45AB-9B85-3A84E3BFDD06}" srcOrd="5" destOrd="0" parTransId="{32AB178F-E0C8-459A-954B-F5FD2C434035}" sibTransId="{8369F803-D63B-4CD3-91DF-33BDECF6D005}"/>
    <dgm:cxn modelId="{55905E69-606C-CD4C-8C2A-12D0DDE9F2AC}" type="presOf" srcId="{D8C67FDC-766B-4181-ABFD-C1EBDFF55560}" destId="{99AA0B72-392F-8345-ADB6-5BC61828D901}" srcOrd="0" destOrd="0" presId="urn:microsoft.com/office/officeart/2016/7/layout/RepeatingBendingProcessNew"/>
    <dgm:cxn modelId="{ED2FFA69-519F-C24B-BECE-3AA7DFCEAEAB}" type="presOf" srcId="{C2CB0A5A-A9BF-45AB-9B85-3A84E3BFDD06}" destId="{650DD07F-7D98-E545-A14A-4F6D905CC181}" srcOrd="0" destOrd="0" presId="urn:microsoft.com/office/officeart/2016/7/layout/RepeatingBendingProcessNew"/>
    <dgm:cxn modelId="{4BDE9473-B66F-EC4A-872F-3FFE833A8577}" type="presOf" srcId="{D572195D-3E77-43A8-9915-22FE787DEF9E}" destId="{FABF05D1-DAA7-964F-BACB-7FA0D4D44B76}" srcOrd="0" destOrd="0" presId="urn:microsoft.com/office/officeart/2016/7/layout/RepeatingBendingProcessNew"/>
    <dgm:cxn modelId="{122A347D-8191-0C45-B387-90D186A9006B}" type="presOf" srcId="{9D5D273D-E5D1-4FF0-9BBE-786F80B79468}" destId="{592F8B7C-A156-BA46-9661-CCD18BCEF9AB}" srcOrd="0" destOrd="0" presId="urn:microsoft.com/office/officeart/2016/7/layout/RepeatingBendingProcessNew"/>
    <dgm:cxn modelId="{53CCA880-815A-41A6-A1B8-4005708AF8F4}" srcId="{1B3BEE73-07E0-4181-9C49-66A85E6EA45A}" destId="{7501C303-960A-4E4A-8C4C-32AC437A64B3}" srcOrd="1" destOrd="0" parTransId="{7E34C6FC-43D8-44E3-9B25-ACA528C5035D}" sibTransId="{D8C67FDC-766B-4181-ABFD-C1EBDFF55560}"/>
    <dgm:cxn modelId="{6F0F2B90-A63B-DD49-9B08-300AE6AD18BA}" type="presOf" srcId="{D8C67FDC-766B-4181-ABFD-C1EBDFF55560}" destId="{7F845396-6FB2-684B-B2D8-7A7348CA0CED}" srcOrd="1" destOrd="0" presId="urn:microsoft.com/office/officeart/2016/7/layout/RepeatingBendingProcessNew"/>
    <dgm:cxn modelId="{C28E04A8-1A7D-0943-ACBC-D264F2450B03}" type="presOf" srcId="{5653CCC4-6219-4B28-B9D1-DD577DBA3F20}" destId="{633F9009-25F9-AE4A-B81C-6AF65DC1A291}" srcOrd="1" destOrd="0" presId="urn:microsoft.com/office/officeart/2016/7/layout/RepeatingBendingProcessNew"/>
    <dgm:cxn modelId="{9FD3A5A8-CB45-BF48-A292-B8150A1097E8}" type="presOf" srcId="{7501C303-960A-4E4A-8C4C-32AC437A64B3}" destId="{CBB7159A-9F44-BF4C-B08D-14B406A8C403}" srcOrd="0" destOrd="0" presId="urn:microsoft.com/office/officeart/2016/7/layout/RepeatingBendingProcessNew"/>
    <dgm:cxn modelId="{FFFE4FB3-42C2-A347-9B80-87D391DEDF26}" type="presOf" srcId="{DEBF2307-0019-4330-84E7-6F23C5FB8BA7}" destId="{BB774E1A-442F-124B-9A97-B776E9D7959F}" srcOrd="0" destOrd="0" presId="urn:microsoft.com/office/officeart/2016/7/layout/RepeatingBendingProcessNew"/>
    <dgm:cxn modelId="{70EC9BB5-4815-6440-B52C-1C3B97B3D85E}" type="presOf" srcId="{6360D6FA-8DE3-41B7-B3D9-C10AFF9970C4}" destId="{33975F5A-6D69-844A-9FF6-BF9E0434B8EC}" srcOrd="0" destOrd="0" presId="urn:microsoft.com/office/officeart/2016/7/layout/RepeatingBendingProcessNew"/>
    <dgm:cxn modelId="{039618C6-E9A5-3045-B028-4D9FD901F776}" type="presOf" srcId="{2B994FC2-9BF0-46DA-9FD9-487B66E7B9D0}" destId="{76B26534-46BC-3546-92EE-9B3E423A53D2}" srcOrd="0" destOrd="0" presId="urn:microsoft.com/office/officeart/2016/7/layout/RepeatingBendingProcessNew"/>
    <dgm:cxn modelId="{966A2FCD-8F7D-F044-A78F-520E06FDD1FA}" type="presOf" srcId="{EE9688C0-3AE3-40D2-A112-BC16324D26B5}" destId="{3273A693-3CF1-1248-94E2-29664ABEEE3F}" srcOrd="0" destOrd="0" presId="urn:microsoft.com/office/officeart/2016/7/layout/RepeatingBendingProcessNew"/>
    <dgm:cxn modelId="{3EA8E3FA-D300-A34D-82A9-AE8ADB1C6E48}" type="presOf" srcId="{71612CBA-D832-4BD3-ABEB-7C7644DBD117}" destId="{9806D11A-8509-B149-B00E-510A0763D17F}" srcOrd="0" destOrd="0" presId="urn:microsoft.com/office/officeart/2016/7/layout/RepeatingBendingProcessNew"/>
    <dgm:cxn modelId="{3AC417FF-9801-0349-95A7-D5FCB478C9DE}" type="presOf" srcId="{9D5D273D-E5D1-4FF0-9BBE-786F80B79468}" destId="{21169221-559A-2C48-B88C-E2969A00D5E7}" srcOrd="1" destOrd="0" presId="urn:microsoft.com/office/officeart/2016/7/layout/RepeatingBendingProcessNew"/>
    <dgm:cxn modelId="{04AA4C9B-5BD9-354D-8190-B32A22D3FFD7}" type="presParOf" srcId="{507A5425-0C03-904F-B0FA-26696E172D22}" destId="{FABF05D1-DAA7-964F-BACB-7FA0D4D44B76}" srcOrd="0" destOrd="0" presId="urn:microsoft.com/office/officeart/2016/7/layout/RepeatingBendingProcessNew"/>
    <dgm:cxn modelId="{43244320-0E40-A940-80F3-02CC1F68DF40}" type="presParOf" srcId="{507A5425-0C03-904F-B0FA-26696E172D22}" destId="{0EAC13A0-96B3-CE45-B856-0722C2BCE4BF}" srcOrd="1" destOrd="0" presId="urn:microsoft.com/office/officeart/2016/7/layout/RepeatingBendingProcessNew"/>
    <dgm:cxn modelId="{3ADDB44E-92BE-8240-9AF4-ED97D5DF55AB}" type="presParOf" srcId="{0EAC13A0-96B3-CE45-B856-0722C2BCE4BF}" destId="{633F9009-25F9-AE4A-B81C-6AF65DC1A291}" srcOrd="0" destOrd="0" presId="urn:microsoft.com/office/officeart/2016/7/layout/RepeatingBendingProcessNew"/>
    <dgm:cxn modelId="{5C890DDB-9247-444B-9957-E8BCF420567E}" type="presParOf" srcId="{507A5425-0C03-904F-B0FA-26696E172D22}" destId="{CBB7159A-9F44-BF4C-B08D-14B406A8C403}" srcOrd="2" destOrd="0" presId="urn:microsoft.com/office/officeart/2016/7/layout/RepeatingBendingProcessNew"/>
    <dgm:cxn modelId="{2E778C30-644E-7343-A5B1-CCAC5B432249}" type="presParOf" srcId="{507A5425-0C03-904F-B0FA-26696E172D22}" destId="{99AA0B72-392F-8345-ADB6-5BC61828D901}" srcOrd="3" destOrd="0" presId="urn:microsoft.com/office/officeart/2016/7/layout/RepeatingBendingProcessNew"/>
    <dgm:cxn modelId="{266BEAC4-AAFD-A147-A4B9-9F87D6D548B5}" type="presParOf" srcId="{99AA0B72-392F-8345-ADB6-5BC61828D901}" destId="{7F845396-6FB2-684B-B2D8-7A7348CA0CED}" srcOrd="0" destOrd="0" presId="urn:microsoft.com/office/officeart/2016/7/layout/RepeatingBendingProcessNew"/>
    <dgm:cxn modelId="{981981F0-C1E2-9F41-9A16-AFE94AF516B7}" type="presParOf" srcId="{507A5425-0C03-904F-B0FA-26696E172D22}" destId="{9806D11A-8509-B149-B00E-510A0763D17F}" srcOrd="4" destOrd="0" presId="urn:microsoft.com/office/officeart/2016/7/layout/RepeatingBendingProcessNew"/>
    <dgm:cxn modelId="{93ECAB6E-47FC-5841-AD94-4195A71B69DD}" type="presParOf" srcId="{507A5425-0C03-904F-B0FA-26696E172D22}" destId="{592F8B7C-A156-BA46-9661-CCD18BCEF9AB}" srcOrd="5" destOrd="0" presId="urn:microsoft.com/office/officeart/2016/7/layout/RepeatingBendingProcessNew"/>
    <dgm:cxn modelId="{B13BB566-E99C-E041-9A4F-FA66507AF14D}" type="presParOf" srcId="{592F8B7C-A156-BA46-9661-CCD18BCEF9AB}" destId="{21169221-559A-2C48-B88C-E2969A00D5E7}" srcOrd="0" destOrd="0" presId="urn:microsoft.com/office/officeart/2016/7/layout/RepeatingBendingProcessNew"/>
    <dgm:cxn modelId="{546DE14E-91B9-B642-9B41-DB56E4E62BAC}" type="presParOf" srcId="{507A5425-0C03-904F-B0FA-26696E172D22}" destId="{33975F5A-6D69-844A-9FF6-BF9E0434B8EC}" srcOrd="6" destOrd="0" presId="urn:microsoft.com/office/officeart/2016/7/layout/RepeatingBendingProcessNew"/>
    <dgm:cxn modelId="{4914D786-B5C2-CB44-A87A-8B97C001B055}" type="presParOf" srcId="{507A5425-0C03-904F-B0FA-26696E172D22}" destId="{BB774E1A-442F-124B-9A97-B776E9D7959F}" srcOrd="7" destOrd="0" presId="urn:microsoft.com/office/officeart/2016/7/layout/RepeatingBendingProcessNew"/>
    <dgm:cxn modelId="{F642AB8C-C067-DE49-9998-81492E949201}" type="presParOf" srcId="{BB774E1A-442F-124B-9A97-B776E9D7959F}" destId="{F27C90A0-683D-1F45-8637-8F363FE597E9}" srcOrd="0" destOrd="0" presId="urn:microsoft.com/office/officeart/2016/7/layout/RepeatingBendingProcessNew"/>
    <dgm:cxn modelId="{06A34B79-F6A0-2A45-A382-C238AFFB40F7}" type="presParOf" srcId="{507A5425-0C03-904F-B0FA-26696E172D22}" destId="{76B26534-46BC-3546-92EE-9B3E423A53D2}" srcOrd="8" destOrd="0" presId="urn:microsoft.com/office/officeart/2016/7/layout/RepeatingBendingProcessNew"/>
    <dgm:cxn modelId="{5256A9B3-0BFA-484F-A647-7915E296EF99}" type="presParOf" srcId="{507A5425-0C03-904F-B0FA-26696E172D22}" destId="{3273A693-3CF1-1248-94E2-29664ABEEE3F}" srcOrd="9" destOrd="0" presId="urn:microsoft.com/office/officeart/2016/7/layout/RepeatingBendingProcessNew"/>
    <dgm:cxn modelId="{D05C992B-3FCF-804B-90CD-DF5C67DD4A16}" type="presParOf" srcId="{3273A693-3CF1-1248-94E2-29664ABEEE3F}" destId="{37FBAD92-26BB-F04E-8D5E-C6F67133BC9A}" srcOrd="0" destOrd="0" presId="urn:microsoft.com/office/officeart/2016/7/layout/RepeatingBendingProcessNew"/>
    <dgm:cxn modelId="{6882AE7A-190F-CF46-A714-DEA35A340792}" type="presParOf" srcId="{507A5425-0C03-904F-B0FA-26696E172D22}" destId="{650DD07F-7D98-E545-A14A-4F6D905CC181}"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236A92-AF8F-45C6-A53D-E65AC887426D}"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F1582DD8-7ACC-440F-B13D-D2B32D509FE7}">
      <dgm:prSet/>
      <dgm:spPr/>
      <dgm:t>
        <a:bodyPr/>
        <a:lstStyle/>
        <a:p>
          <a:r>
            <a:rPr lang="en-GB" dirty="0"/>
            <a:t>There is potential for danger in any situation that someone requires first aid – especially if you didn’t see what caused the incident. Look for danger to yourself and bystanders by thinking about:</a:t>
          </a:r>
          <a:endParaRPr lang="en-US" dirty="0"/>
        </a:p>
      </dgm:t>
    </dgm:pt>
    <dgm:pt modelId="{C3B08735-C9E7-435D-AEEB-4A97ECFE0BAD}" type="parTrans" cxnId="{E41D0D0F-EF19-4DB1-A7E8-7EB97BC12924}">
      <dgm:prSet/>
      <dgm:spPr/>
      <dgm:t>
        <a:bodyPr/>
        <a:lstStyle/>
        <a:p>
          <a:endParaRPr lang="en-US"/>
        </a:p>
      </dgm:t>
    </dgm:pt>
    <dgm:pt modelId="{F735371F-16E7-461C-BF4A-DC185E605021}" type="sibTrans" cxnId="{E41D0D0F-EF19-4DB1-A7E8-7EB97BC12924}">
      <dgm:prSet/>
      <dgm:spPr/>
      <dgm:t>
        <a:bodyPr/>
        <a:lstStyle/>
        <a:p>
          <a:endParaRPr lang="en-US"/>
        </a:p>
      </dgm:t>
    </dgm:pt>
    <dgm:pt modelId="{8CD9927C-2F1A-4F24-B7B1-0CAF71A70FEA}">
      <dgm:prSet/>
      <dgm:spPr/>
      <dgm:t>
        <a:bodyPr/>
        <a:lstStyle/>
        <a:p>
          <a:r>
            <a:rPr lang="en-GB"/>
            <a:t>What caused the incident?</a:t>
          </a:r>
          <a:endParaRPr lang="en-US"/>
        </a:p>
      </dgm:t>
    </dgm:pt>
    <dgm:pt modelId="{224CAB30-F770-438C-9E0F-D9FFC5F9924E}" type="parTrans" cxnId="{DEEF3F59-1854-4C4E-820E-F236B4A993CA}">
      <dgm:prSet/>
      <dgm:spPr/>
      <dgm:t>
        <a:bodyPr/>
        <a:lstStyle/>
        <a:p>
          <a:endParaRPr lang="en-US"/>
        </a:p>
      </dgm:t>
    </dgm:pt>
    <dgm:pt modelId="{C32DB6A9-8100-412B-9358-9AC282C450D6}" type="sibTrans" cxnId="{DEEF3F59-1854-4C4E-820E-F236B4A993CA}">
      <dgm:prSet/>
      <dgm:spPr/>
      <dgm:t>
        <a:bodyPr/>
        <a:lstStyle/>
        <a:p>
          <a:endParaRPr lang="en-US"/>
        </a:p>
      </dgm:t>
    </dgm:pt>
    <dgm:pt modelId="{C22D2A2B-FD15-4468-9ED1-CB629885DEEC}">
      <dgm:prSet/>
      <dgm:spPr/>
      <dgm:t>
        <a:bodyPr/>
        <a:lstStyle/>
        <a:p>
          <a:r>
            <a:rPr lang="en-GB"/>
            <a:t>Are there obvious potential hazards?</a:t>
          </a:r>
          <a:endParaRPr lang="en-US"/>
        </a:p>
      </dgm:t>
    </dgm:pt>
    <dgm:pt modelId="{D620E97E-5F28-4879-96C1-4FA1F8D53B98}" type="parTrans" cxnId="{D2B8DA1F-85A2-4D7E-8179-2C38A8377B5F}">
      <dgm:prSet/>
      <dgm:spPr/>
      <dgm:t>
        <a:bodyPr/>
        <a:lstStyle/>
        <a:p>
          <a:endParaRPr lang="en-US"/>
        </a:p>
      </dgm:t>
    </dgm:pt>
    <dgm:pt modelId="{B5C61B3A-1B26-4DE6-9F4F-E3A1448324F7}" type="sibTrans" cxnId="{D2B8DA1F-85A2-4D7E-8179-2C38A8377B5F}">
      <dgm:prSet/>
      <dgm:spPr/>
      <dgm:t>
        <a:bodyPr/>
        <a:lstStyle/>
        <a:p>
          <a:endParaRPr lang="en-US"/>
        </a:p>
      </dgm:t>
    </dgm:pt>
    <dgm:pt modelId="{28724A30-248D-4F52-B362-E6FB0F4B76C0}">
      <dgm:prSet/>
      <dgm:spPr/>
      <dgm:t>
        <a:bodyPr/>
        <a:lstStyle/>
        <a:p>
          <a:r>
            <a:rPr lang="en-GB"/>
            <a:t>Is it safe to enter the scene?</a:t>
          </a:r>
          <a:endParaRPr lang="en-US"/>
        </a:p>
      </dgm:t>
    </dgm:pt>
    <dgm:pt modelId="{DA10B0E3-CB88-4240-B025-72D495F66F66}" type="parTrans" cxnId="{D2C22B6F-D9C9-4160-9FB8-9F11849BB9B8}">
      <dgm:prSet/>
      <dgm:spPr/>
      <dgm:t>
        <a:bodyPr/>
        <a:lstStyle/>
        <a:p>
          <a:endParaRPr lang="en-US"/>
        </a:p>
      </dgm:t>
    </dgm:pt>
    <dgm:pt modelId="{C6B57720-BFEE-4CDB-9327-3A71DC26F7CF}" type="sibTrans" cxnId="{D2C22B6F-D9C9-4160-9FB8-9F11849BB9B8}">
      <dgm:prSet/>
      <dgm:spPr/>
      <dgm:t>
        <a:bodyPr/>
        <a:lstStyle/>
        <a:p>
          <a:endParaRPr lang="en-US"/>
        </a:p>
      </dgm:t>
    </dgm:pt>
    <dgm:pt modelId="{42DF9CC9-D87E-44D1-B7F2-FBE635274A97}">
      <dgm:prSet/>
      <dgm:spPr/>
      <dgm:t>
        <a:bodyPr/>
        <a:lstStyle/>
        <a:p>
          <a:r>
            <a:rPr lang="en-GB"/>
            <a:t>Can risks be removed?</a:t>
          </a:r>
          <a:endParaRPr lang="en-US"/>
        </a:p>
      </dgm:t>
    </dgm:pt>
    <dgm:pt modelId="{85282898-510B-46C0-81CB-F7D84F498C30}" type="parTrans" cxnId="{7EFB87DE-7476-4C71-B9ED-E0183B39C871}">
      <dgm:prSet/>
      <dgm:spPr/>
      <dgm:t>
        <a:bodyPr/>
        <a:lstStyle/>
        <a:p>
          <a:endParaRPr lang="en-US"/>
        </a:p>
      </dgm:t>
    </dgm:pt>
    <dgm:pt modelId="{6B68FFA0-BA32-40D9-9E42-B010E98BC687}" type="sibTrans" cxnId="{7EFB87DE-7476-4C71-B9ED-E0183B39C871}">
      <dgm:prSet/>
      <dgm:spPr/>
      <dgm:t>
        <a:bodyPr/>
        <a:lstStyle/>
        <a:p>
          <a:endParaRPr lang="en-US"/>
        </a:p>
      </dgm:t>
    </dgm:pt>
    <dgm:pt modelId="{990323D3-E18C-475C-909A-BD6EE52C8DC2}">
      <dgm:prSet/>
      <dgm:spPr/>
      <dgm:t>
        <a:bodyPr/>
        <a:lstStyle/>
        <a:p>
          <a:r>
            <a:rPr lang="en-GB"/>
            <a:t>Is it best just to wait for EMS?</a:t>
          </a:r>
          <a:endParaRPr lang="en-US"/>
        </a:p>
      </dgm:t>
    </dgm:pt>
    <dgm:pt modelId="{C91FAAD2-8363-4A8E-A13E-2C51550DEAB5}" type="parTrans" cxnId="{5B3CC3C8-4FE0-4EA2-9A69-B57C1D943F14}">
      <dgm:prSet/>
      <dgm:spPr/>
      <dgm:t>
        <a:bodyPr/>
        <a:lstStyle/>
        <a:p>
          <a:endParaRPr lang="en-US"/>
        </a:p>
      </dgm:t>
    </dgm:pt>
    <dgm:pt modelId="{CD0DDE46-41F6-416E-ABB3-6A9F0F384493}" type="sibTrans" cxnId="{5B3CC3C8-4FE0-4EA2-9A69-B57C1D943F14}">
      <dgm:prSet/>
      <dgm:spPr/>
      <dgm:t>
        <a:bodyPr/>
        <a:lstStyle/>
        <a:p>
          <a:endParaRPr lang="en-US"/>
        </a:p>
      </dgm:t>
    </dgm:pt>
    <dgm:pt modelId="{30EF6D63-A10C-467F-974C-3E39CC04747F}">
      <dgm:prSet/>
      <dgm:spPr/>
      <dgm:t>
        <a:bodyPr/>
        <a:lstStyle/>
        <a:p>
          <a:r>
            <a:rPr lang="en-GB"/>
            <a:t>Do you have any personal protective equipment?</a:t>
          </a:r>
          <a:endParaRPr lang="en-US"/>
        </a:p>
      </dgm:t>
    </dgm:pt>
    <dgm:pt modelId="{31B51FE6-4E55-4903-BF58-D769B85FCCB4}" type="parTrans" cxnId="{95F1DD1B-AF6B-4A03-9282-775EC8A7CB50}">
      <dgm:prSet/>
      <dgm:spPr/>
      <dgm:t>
        <a:bodyPr/>
        <a:lstStyle/>
        <a:p>
          <a:endParaRPr lang="en-US"/>
        </a:p>
      </dgm:t>
    </dgm:pt>
    <dgm:pt modelId="{E751EF19-4F19-47F5-BB39-5BCB454D1C68}" type="sibTrans" cxnId="{95F1DD1B-AF6B-4A03-9282-775EC8A7CB50}">
      <dgm:prSet/>
      <dgm:spPr/>
      <dgm:t>
        <a:bodyPr/>
        <a:lstStyle/>
        <a:p>
          <a:endParaRPr lang="en-US"/>
        </a:p>
      </dgm:t>
    </dgm:pt>
    <dgm:pt modelId="{D348E47D-C348-428B-AFD6-523290D4685D}">
      <dgm:prSet/>
      <dgm:spPr/>
      <dgm:t>
        <a:bodyPr/>
        <a:lstStyle/>
        <a:p>
          <a:r>
            <a:rPr lang="en-GB"/>
            <a:t>Is it safe to move a casualty? And is it necessary?</a:t>
          </a:r>
          <a:endParaRPr lang="en-US"/>
        </a:p>
      </dgm:t>
    </dgm:pt>
    <dgm:pt modelId="{ACA2C94B-E1C0-4112-AB1A-53DD1085FBC9}" type="parTrans" cxnId="{A9D673DC-8DB0-4596-B006-8B2EB53AB4FE}">
      <dgm:prSet/>
      <dgm:spPr/>
      <dgm:t>
        <a:bodyPr/>
        <a:lstStyle/>
        <a:p>
          <a:endParaRPr lang="en-US"/>
        </a:p>
      </dgm:t>
    </dgm:pt>
    <dgm:pt modelId="{DA02F71D-0099-48DD-A4A6-9B8054F69CFA}" type="sibTrans" cxnId="{A9D673DC-8DB0-4596-B006-8B2EB53AB4FE}">
      <dgm:prSet/>
      <dgm:spPr/>
      <dgm:t>
        <a:bodyPr/>
        <a:lstStyle/>
        <a:p>
          <a:endParaRPr lang="en-US"/>
        </a:p>
      </dgm:t>
    </dgm:pt>
    <dgm:pt modelId="{949D0CB3-3C4F-1548-9CD5-BB991E5D15D0}" type="pres">
      <dgm:prSet presAssocID="{AE236A92-AF8F-45C6-A53D-E65AC887426D}" presName="linear" presStyleCnt="0">
        <dgm:presLayoutVars>
          <dgm:animLvl val="lvl"/>
          <dgm:resizeHandles val="exact"/>
        </dgm:presLayoutVars>
      </dgm:prSet>
      <dgm:spPr/>
    </dgm:pt>
    <dgm:pt modelId="{EB3F1F42-E1C4-6F46-A505-8A6FFD87F51E}" type="pres">
      <dgm:prSet presAssocID="{F1582DD8-7ACC-440F-B13D-D2B32D509FE7}" presName="parentText" presStyleLbl="node1" presStyleIdx="0" presStyleCnt="1">
        <dgm:presLayoutVars>
          <dgm:chMax val="0"/>
          <dgm:bulletEnabled val="1"/>
        </dgm:presLayoutVars>
      </dgm:prSet>
      <dgm:spPr/>
    </dgm:pt>
    <dgm:pt modelId="{14F79BB7-90D3-024D-8DF2-6DA788BA0DA6}" type="pres">
      <dgm:prSet presAssocID="{F1582DD8-7ACC-440F-B13D-D2B32D509FE7}" presName="childText" presStyleLbl="revTx" presStyleIdx="0" presStyleCnt="1">
        <dgm:presLayoutVars>
          <dgm:bulletEnabled val="1"/>
        </dgm:presLayoutVars>
      </dgm:prSet>
      <dgm:spPr/>
    </dgm:pt>
  </dgm:ptLst>
  <dgm:cxnLst>
    <dgm:cxn modelId="{E41D0D0F-EF19-4DB1-A7E8-7EB97BC12924}" srcId="{AE236A92-AF8F-45C6-A53D-E65AC887426D}" destId="{F1582DD8-7ACC-440F-B13D-D2B32D509FE7}" srcOrd="0" destOrd="0" parTransId="{C3B08735-C9E7-435D-AEEB-4A97ECFE0BAD}" sibTransId="{F735371F-16E7-461C-BF4A-DC185E605021}"/>
    <dgm:cxn modelId="{234D5614-6D3D-BC41-B90C-1F4BFE1EE62B}" type="presOf" srcId="{D348E47D-C348-428B-AFD6-523290D4685D}" destId="{14F79BB7-90D3-024D-8DF2-6DA788BA0DA6}" srcOrd="0" destOrd="6" presId="urn:microsoft.com/office/officeart/2005/8/layout/vList2"/>
    <dgm:cxn modelId="{95F1DD1B-AF6B-4A03-9282-775EC8A7CB50}" srcId="{F1582DD8-7ACC-440F-B13D-D2B32D509FE7}" destId="{30EF6D63-A10C-467F-974C-3E39CC04747F}" srcOrd="5" destOrd="0" parTransId="{31B51FE6-4E55-4903-BF58-D769B85FCCB4}" sibTransId="{E751EF19-4F19-47F5-BB39-5BCB454D1C68}"/>
    <dgm:cxn modelId="{D2B8DA1F-85A2-4D7E-8179-2C38A8377B5F}" srcId="{F1582DD8-7ACC-440F-B13D-D2B32D509FE7}" destId="{C22D2A2B-FD15-4468-9ED1-CB629885DEEC}" srcOrd="1" destOrd="0" parTransId="{D620E97E-5F28-4879-96C1-4FA1F8D53B98}" sibTransId="{B5C61B3A-1B26-4DE6-9F4F-E3A1448324F7}"/>
    <dgm:cxn modelId="{31B6DC35-1422-AD4B-8A94-6D5E45E7BDBF}" type="presOf" srcId="{990323D3-E18C-475C-909A-BD6EE52C8DC2}" destId="{14F79BB7-90D3-024D-8DF2-6DA788BA0DA6}" srcOrd="0" destOrd="4" presId="urn:microsoft.com/office/officeart/2005/8/layout/vList2"/>
    <dgm:cxn modelId="{B489D54E-D0D9-EE4B-86CA-E5775BBD391F}" type="presOf" srcId="{F1582DD8-7ACC-440F-B13D-D2B32D509FE7}" destId="{EB3F1F42-E1C4-6F46-A505-8A6FFD87F51E}" srcOrd="0" destOrd="0" presId="urn:microsoft.com/office/officeart/2005/8/layout/vList2"/>
    <dgm:cxn modelId="{DEEF3F59-1854-4C4E-820E-F236B4A993CA}" srcId="{F1582DD8-7ACC-440F-B13D-D2B32D509FE7}" destId="{8CD9927C-2F1A-4F24-B7B1-0CAF71A70FEA}" srcOrd="0" destOrd="0" parTransId="{224CAB30-F770-438C-9E0F-D9FFC5F9924E}" sibTransId="{C32DB6A9-8100-412B-9358-9AC282C450D6}"/>
    <dgm:cxn modelId="{F429A56A-21CA-D34C-8964-ABB561D74565}" type="presOf" srcId="{AE236A92-AF8F-45C6-A53D-E65AC887426D}" destId="{949D0CB3-3C4F-1548-9CD5-BB991E5D15D0}" srcOrd="0" destOrd="0" presId="urn:microsoft.com/office/officeart/2005/8/layout/vList2"/>
    <dgm:cxn modelId="{D2C22B6F-D9C9-4160-9FB8-9F11849BB9B8}" srcId="{F1582DD8-7ACC-440F-B13D-D2B32D509FE7}" destId="{28724A30-248D-4F52-B362-E6FB0F4B76C0}" srcOrd="2" destOrd="0" parTransId="{DA10B0E3-CB88-4240-B025-72D495F66F66}" sibTransId="{C6B57720-BFEE-4CDB-9327-3A71DC26F7CF}"/>
    <dgm:cxn modelId="{1A530E8E-A784-2444-AB6A-1FADAD7CBC5D}" type="presOf" srcId="{30EF6D63-A10C-467F-974C-3E39CC04747F}" destId="{14F79BB7-90D3-024D-8DF2-6DA788BA0DA6}" srcOrd="0" destOrd="5" presId="urn:microsoft.com/office/officeart/2005/8/layout/vList2"/>
    <dgm:cxn modelId="{3A26B09F-7152-9A40-A60F-83C47836DA7C}" type="presOf" srcId="{28724A30-248D-4F52-B362-E6FB0F4B76C0}" destId="{14F79BB7-90D3-024D-8DF2-6DA788BA0DA6}" srcOrd="0" destOrd="2" presId="urn:microsoft.com/office/officeart/2005/8/layout/vList2"/>
    <dgm:cxn modelId="{7B85C2A3-5C0C-0B43-988A-06DA0CE6B45E}" type="presOf" srcId="{C22D2A2B-FD15-4468-9ED1-CB629885DEEC}" destId="{14F79BB7-90D3-024D-8DF2-6DA788BA0DA6}" srcOrd="0" destOrd="1" presId="urn:microsoft.com/office/officeart/2005/8/layout/vList2"/>
    <dgm:cxn modelId="{4B0DC6AD-E477-624B-B934-C3A0934E82EF}" type="presOf" srcId="{42DF9CC9-D87E-44D1-B7F2-FBE635274A97}" destId="{14F79BB7-90D3-024D-8DF2-6DA788BA0DA6}" srcOrd="0" destOrd="3" presId="urn:microsoft.com/office/officeart/2005/8/layout/vList2"/>
    <dgm:cxn modelId="{5B3CC3C8-4FE0-4EA2-9A69-B57C1D943F14}" srcId="{F1582DD8-7ACC-440F-B13D-D2B32D509FE7}" destId="{990323D3-E18C-475C-909A-BD6EE52C8DC2}" srcOrd="4" destOrd="0" parTransId="{C91FAAD2-8363-4A8E-A13E-2C51550DEAB5}" sibTransId="{CD0DDE46-41F6-416E-ABB3-6A9F0F384493}"/>
    <dgm:cxn modelId="{A9D673DC-8DB0-4596-B006-8B2EB53AB4FE}" srcId="{F1582DD8-7ACC-440F-B13D-D2B32D509FE7}" destId="{D348E47D-C348-428B-AFD6-523290D4685D}" srcOrd="6" destOrd="0" parTransId="{ACA2C94B-E1C0-4112-AB1A-53DD1085FBC9}" sibTransId="{DA02F71D-0099-48DD-A4A6-9B8054F69CFA}"/>
    <dgm:cxn modelId="{7EFB87DE-7476-4C71-B9ED-E0183B39C871}" srcId="{F1582DD8-7ACC-440F-B13D-D2B32D509FE7}" destId="{42DF9CC9-D87E-44D1-B7F2-FBE635274A97}" srcOrd="3" destOrd="0" parTransId="{85282898-510B-46C0-81CB-F7D84F498C30}" sibTransId="{6B68FFA0-BA32-40D9-9E42-B010E98BC687}"/>
    <dgm:cxn modelId="{D24EEBE8-7A0F-9345-92C1-B63DF0734BC2}" type="presOf" srcId="{8CD9927C-2F1A-4F24-B7B1-0CAF71A70FEA}" destId="{14F79BB7-90D3-024D-8DF2-6DA788BA0DA6}" srcOrd="0" destOrd="0" presId="urn:microsoft.com/office/officeart/2005/8/layout/vList2"/>
    <dgm:cxn modelId="{0DA69889-E083-A947-9866-2076A8A41F2E}" type="presParOf" srcId="{949D0CB3-3C4F-1548-9CD5-BB991E5D15D0}" destId="{EB3F1F42-E1C4-6F46-A505-8A6FFD87F51E}" srcOrd="0" destOrd="0" presId="urn:microsoft.com/office/officeart/2005/8/layout/vList2"/>
    <dgm:cxn modelId="{73A8D65D-B03C-F74F-AD74-25E9F4D9BE5D}" type="presParOf" srcId="{949D0CB3-3C4F-1548-9CD5-BB991E5D15D0}" destId="{14F79BB7-90D3-024D-8DF2-6DA788BA0DA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99279F-2A15-4513-8E4D-C1ED5F86DE1F}"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US"/>
        </a:p>
      </dgm:t>
    </dgm:pt>
    <dgm:pt modelId="{E17A8FF3-5076-4961-81DC-4F59A51E369B}">
      <dgm:prSet/>
      <dgm:spPr/>
      <dgm:t>
        <a:bodyPr/>
        <a:lstStyle/>
        <a:p>
          <a:r>
            <a:rPr lang="en-GB" dirty="0"/>
            <a:t>Treatment for bites and stings by venomous animals includes one of the following, depending on the animal in question</a:t>
          </a:r>
          <a:endParaRPr lang="en-US" dirty="0"/>
        </a:p>
      </dgm:t>
    </dgm:pt>
    <dgm:pt modelId="{BD9AEE69-658A-4BBE-A263-1219D9FF7D5D}" type="parTrans" cxnId="{CCD2EAE7-5A13-4F75-9005-F285331CBE53}">
      <dgm:prSet/>
      <dgm:spPr/>
      <dgm:t>
        <a:bodyPr/>
        <a:lstStyle/>
        <a:p>
          <a:endParaRPr lang="en-US"/>
        </a:p>
      </dgm:t>
    </dgm:pt>
    <dgm:pt modelId="{9C492C98-5633-46FF-A345-CD9EF1D0D121}" type="sibTrans" cxnId="{CCD2EAE7-5A13-4F75-9005-F285331CBE53}">
      <dgm:prSet/>
      <dgm:spPr/>
      <dgm:t>
        <a:bodyPr/>
        <a:lstStyle/>
        <a:p>
          <a:endParaRPr lang="en-US"/>
        </a:p>
      </dgm:t>
    </dgm:pt>
    <dgm:pt modelId="{6B198D4B-4E36-4E6A-9F2B-FDF74921A6C8}">
      <dgm:prSet/>
      <dgm:spPr/>
      <dgm:t>
        <a:bodyPr/>
        <a:lstStyle/>
        <a:p>
          <a:r>
            <a:rPr lang="en-GB"/>
            <a:t>Ice management</a:t>
          </a:r>
          <a:endParaRPr lang="en-US"/>
        </a:p>
      </dgm:t>
    </dgm:pt>
    <dgm:pt modelId="{4B60412E-3256-4D0E-9CCC-A8B002B8E5F4}" type="parTrans" cxnId="{15345D46-7306-4A92-B214-476925B609E7}">
      <dgm:prSet/>
      <dgm:spPr/>
      <dgm:t>
        <a:bodyPr/>
        <a:lstStyle/>
        <a:p>
          <a:endParaRPr lang="en-US"/>
        </a:p>
      </dgm:t>
    </dgm:pt>
    <dgm:pt modelId="{657446DC-F55D-47AC-B651-F3BD88672686}" type="sibTrans" cxnId="{15345D46-7306-4A92-B214-476925B609E7}">
      <dgm:prSet/>
      <dgm:spPr/>
      <dgm:t>
        <a:bodyPr/>
        <a:lstStyle/>
        <a:p>
          <a:endParaRPr lang="en-US"/>
        </a:p>
      </dgm:t>
    </dgm:pt>
    <dgm:pt modelId="{E000C2EC-0A4C-4E4E-821D-0BE25D28CF50}">
      <dgm:prSet/>
      <dgm:spPr/>
      <dgm:t>
        <a:bodyPr/>
        <a:lstStyle/>
        <a:p>
          <a:r>
            <a:rPr lang="en-GB"/>
            <a:t>Vinegar</a:t>
          </a:r>
          <a:endParaRPr lang="en-US"/>
        </a:p>
      </dgm:t>
    </dgm:pt>
    <dgm:pt modelId="{83CF606F-68A5-4580-BB69-86BB699389F3}" type="parTrans" cxnId="{7715AD28-854C-4448-90F8-EB089A39F3E1}">
      <dgm:prSet/>
      <dgm:spPr/>
      <dgm:t>
        <a:bodyPr/>
        <a:lstStyle/>
        <a:p>
          <a:endParaRPr lang="en-US"/>
        </a:p>
      </dgm:t>
    </dgm:pt>
    <dgm:pt modelId="{53089671-634C-48D8-8501-85026ABA720F}" type="sibTrans" cxnId="{7715AD28-854C-4448-90F8-EB089A39F3E1}">
      <dgm:prSet/>
      <dgm:spPr/>
      <dgm:t>
        <a:bodyPr/>
        <a:lstStyle/>
        <a:p>
          <a:endParaRPr lang="en-US"/>
        </a:p>
      </dgm:t>
    </dgm:pt>
    <dgm:pt modelId="{A9E86983-F2FF-4872-B24C-F00948AEC6B0}">
      <dgm:prSet/>
      <dgm:spPr/>
      <dgm:t>
        <a:bodyPr/>
        <a:lstStyle/>
        <a:p>
          <a:r>
            <a:rPr lang="en-GB"/>
            <a:t>Pressure immobilisation</a:t>
          </a:r>
          <a:endParaRPr lang="en-US"/>
        </a:p>
      </dgm:t>
    </dgm:pt>
    <dgm:pt modelId="{BE12F7EE-E91F-4503-A11D-7305A6C058C3}" type="parTrans" cxnId="{2E8D65F7-D4EA-4235-8840-16B4A3443E7F}">
      <dgm:prSet/>
      <dgm:spPr/>
      <dgm:t>
        <a:bodyPr/>
        <a:lstStyle/>
        <a:p>
          <a:endParaRPr lang="en-US"/>
        </a:p>
      </dgm:t>
    </dgm:pt>
    <dgm:pt modelId="{997CC056-A560-401A-8F5A-5F16A533E80B}" type="sibTrans" cxnId="{2E8D65F7-D4EA-4235-8840-16B4A3443E7F}">
      <dgm:prSet/>
      <dgm:spPr/>
      <dgm:t>
        <a:bodyPr/>
        <a:lstStyle/>
        <a:p>
          <a:endParaRPr lang="en-US"/>
        </a:p>
      </dgm:t>
    </dgm:pt>
    <dgm:pt modelId="{0C96D4FD-9F0B-4FAE-B517-A9E6926F5A15}">
      <dgm:prSet/>
      <dgm:spPr/>
      <dgm:t>
        <a:bodyPr/>
        <a:lstStyle/>
        <a:p>
          <a:r>
            <a:rPr lang="en-GB" dirty="0"/>
            <a:t>Heat Management </a:t>
          </a:r>
          <a:endParaRPr lang="en-US" dirty="0"/>
        </a:p>
      </dgm:t>
    </dgm:pt>
    <dgm:pt modelId="{5A55E1FB-A265-415A-A11D-B5A1D5B09CC3}" type="parTrans" cxnId="{DF9781A8-9E28-4C54-BEC3-E5FC593CA531}">
      <dgm:prSet/>
      <dgm:spPr/>
      <dgm:t>
        <a:bodyPr/>
        <a:lstStyle/>
        <a:p>
          <a:endParaRPr lang="en-US"/>
        </a:p>
      </dgm:t>
    </dgm:pt>
    <dgm:pt modelId="{2181B147-E2D9-4D94-AFA3-224D6DBC1AAD}" type="sibTrans" cxnId="{DF9781A8-9E28-4C54-BEC3-E5FC593CA531}">
      <dgm:prSet/>
      <dgm:spPr/>
      <dgm:t>
        <a:bodyPr/>
        <a:lstStyle/>
        <a:p>
          <a:endParaRPr lang="en-US"/>
        </a:p>
      </dgm:t>
    </dgm:pt>
    <dgm:pt modelId="{733C0FF6-32AD-4FE3-A809-5998B39F1AC4}">
      <dgm:prSet/>
      <dgm:spPr/>
      <dgm:t>
        <a:bodyPr/>
        <a:lstStyle/>
        <a:p>
          <a:r>
            <a:rPr lang="en-US" dirty="0"/>
            <a:t>Anti Venom</a:t>
          </a:r>
        </a:p>
      </dgm:t>
    </dgm:pt>
    <dgm:pt modelId="{E3B3779D-C261-4CF1-B779-4ACA04C9BFBC}" type="parTrans" cxnId="{C74C4AEE-3CE1-41AD-8220-E71E857D988C}">
      <dgm:prSet/>
      <dgm:spPr/>
      <dgm:t>
        <a:bodyPr/>
        <a:lstStyle/>
        <a:p>
          <a:endParaRPr lang="en-AU"/>
        </a:p>
      </dgm:t>
    </dgm:pt>
    <dgm:pt modelId="{B7ACF4A4-308F-43E6-B71F-90FB364EDFB0}" type="sibTrans" cxnId="{C74C4AEE-3CE1-41AD-8220-E71E857D988C}">
      <dgm:prSet/>
      <dgm:spPr/>
      <dgm:t>
        <a:bodyPr/>
        <a:lstStyle/>
        <a:p>
          <a:endParaRPr lang="en-AU"/>
        </a:p>
      </dgm:t>
    </dgm:pt>
    <dgm:pt modelId="{97E2D146-5E59-1A49-A570-3AA00146B595}" type="pres">
      <dgm:prSet presAssocID="{F899279F-2A15-4513-8E4D-C1ED5F86DE1F}" presName="cycle" presStyleCnt="0">
        <dgm:presLayoutVars>
          <dgm:dir/>
          <dgm:resizeHandles val="exact"/>
        </dgm:presLayoutVars>
      </dgm:prSet>
      <dgm:spPr/>
    </dgm:pt>
    <dgm:pt modelId="{53134A87-C1E8-CC47-8612-15F2E00EDEFD}" type="pres">
      <dgm:prSet presAssocID="{E17A8FF3-5076-4961-81DC-4F59A51E369B}" presName="node" presStyleLbl="revTx" presStyleIdx="0" presStyleCnt="1">
        <dgm:presLayoutVars>
          <dgm:bulletEnabled val="1"/>
        </dgm:presLayoutVars>
      </dgm:prSet>
      <dgm:spPr/>
    </dgm:pt>
  </dgm:ptLst>
  <dgm:cxnLst>
    <dgm:cxn modelId="{8C2F8003-EAFE-4B40-9A11-4D3BC8C47A66}" type="presOf" srcId="{6B198D4B-4E36-4E6A-9F2B-FDF74921A6C8}" destId="{53134A87-C1E8-CC47-8612-15F2E00EDEFD}" srcOrd="0" destOrd="1" presId="urn:microsoft.com/office/officeart/2005/8/layout/cycle1"/>
    <dgm:cxn modelId="{8C765C06-0933-DF4D-B8D6-5CFB15CB1622}" type="presOf" srcId="{F899279F-2A15-4513-8E4D-C1ED5F86DE1F}" destId="{97E2D146-5E59-1A49-A570-3AA00146B595}" srcOrd="0" destOrd="0" presId="urn:microsoft.com/office/officeart/2005/8/layout/cycle1"/>
    <dgm:cxn modelId="{8CDDD917-5A52-5A4E-8FD2-A2D6F72596FE}" type="presOf" srcId="{E000C2EC-0A4C-4E4E-821D-0BE25D28CF50}" destId="{53134A87-C1E8-CC47-8612-15F2E00EDEFD}" srcOrd="0" destOrd="2" presId="urn:microsoft.com/office/officeart/2005/8/layout/cycle1"/>
    <dgm:cxn modelId="{10751418-ACD5-4849-928E-5F31E4DDFD2B}" type="presOf" srcId="{A9E86983-F2FF-4872-B24C-F00948AEC6B0}" destId="{53134A87-C1E8-CC47-8612-15F2E00EDEFD}" srcOrd="0" destOrd="3" presId="urn:microsoft.com/office/officeart/2005/8/layout/cycle1"/>
    <dgm:cxn modelId="{0B6BDC1C-CB46-40CE-9676-888624C5292F}" type="presOf" srcId="{733C0FF6-32AD-4FE3-A809-5998B39F1AC4}" destId="{53134A87-C1E8-CC47-8612-15F2E00EDEFD}" srcOrd="0" destOrd="5" presId="urn:microsoft.com/office/officeart/2005/8/layout/cycle1"/>
    <dgm:cxn modelId="{7715AD28-854C-4448-90F8-EB089A39F3E1}" srcId="{E17A8FF3-5076-4961-81DC-4F59A51E369B}" destId="{E000C2EC-0A4C-4E4E-821D-0BE25D28CF50}" srcOrd="1" destOrd="0" parTransId="{83CF606F-68A5-4580-BB69-86BB699389F3}" sibTransId="{53089671-634C-48D8-8501-85026ABA720F}"/>
    <dgm:cxn modelId="{15345D46-7306-4A92-B214-476925B609E7}" srcId="{E17A8FF3-5076-4961-81DC-4F59A51E369B}" destId="{6B198D4B-4E36-4E6A-9F2B-FDF74921A6C8}" srcOrd="0" destOrd="0" parTransId="{4B60412E-3256-4D0E-9CCC-A8B002B8E5F4}" sibTransId="{657446DC-F55D-47AC-B651-F3BD88672686}"/>
    <dgm:cxn modelId="{0F3F4759-1850-7546-A6E8-52A7839BA141}" type="presOf" srcId="{0C96D4FD-9F0B-4FAE-B517-A9E6926F5A15}" destId="{53134A87-C1E8-CC47-8612-15F2E00EDEFD}" srcOrd="0" destOrd="4" presId="urn:microsoft.com/office/officeart/2005/8/layout/cycle1"/>
    <dgm:cxn modelId="{8EE13862-4D29-0B41-A383-94FE36BA8BFB}" type="presOf" srcId="{E17A8FF3-5076-4961-81DC-4F59A51E369B}" destId="{53134A87-C1E8-CC47-8612-15F2E00EDEFD}" srcOrd="0" destOrd="0" presId="urn:microsoft.com/office/officeart/2005/8/layout/cycle1"/>
    <dgm:cxn modelId="{DF9781A8-9E28-4C54-BEC3-E5FC593CA531}" srcId="{E17A8FF3-5076-4961-81DC-4F59A51E369B}" destId="{0C96D4FD-9F0B-4FAE-B517-A9E6926F5A15}" srcOrd="3" destOrd="0" parTransId="{5A55E1FB-A265-415A-A11D-B5A1D5B09CC3}" sibTransId="{2181B147-E2D9-4D94-AFA3-224D6DBC1AAD}"/>
    <dgm:cxn modelId="{CCD2EAE7-5A13-4F75-9005-F285331CBE53}" srcId="{F899279F-2A15-4513-8E4D-C1ED5F86DE1F}" destId="{E17A8FF3-5076-4961-81DC-4F59A51E369B}" srcOrd="0" destOrd="0" parTransId="{BD9AEE69-658A-4BBE-A263-1219D9FF7D5D}" sibTransId="{9C492C98-5633-46FF-A345-CD9EF1D0D121}"/>
    <dgm:cxn modelId="{C74C4AEE-3CE1-41AD-8220-E71E857D988C}" srcId="{E17A8FF3-5076-4961-81DC-4F59A51E369B}" destId="{733C0FF6-32AD-4FE3-A809-5998B39F1AC4}" srcOrd="4" destOrd="0" parTransId="{E3B3779D-C261-4CF1-B779-4ACA04C9BFBC}" sibTransId="{B7ACF4A4-308F-43E6-B71F-90FB364EDFB0}"/>
    <dgm:cxn modelId="{2E8D65F7-D4EA-4235-8840-16B4A3443E7F}" srcId="{E17A8FF3-5076-4961-81DC-4F59A51E369B}" destId="{A9E86983-F2FF-4872-B24C-F00948AEC6B0}" srcOrd="2" destOrd="0" parTransId="{BE12F7EE-E91F-4503-A11D-7305A6C058C3}" sibTransId="{997CC056-A560-401A-8F5A-5F16A533E80B}"/>
    <dgm:cxn modelId="{F41C2554-06C1-484A-BC58-22BB83AD181F}" type="presParOf" srcId="{97E2D146-5E59-1A49-A570-3AA00146B595}" destId="{53134A87-C1E8-CC47-8612-15F2E00EDEFD}" srcOrd="0"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C13A0-96B3-CE45-B856-0722C2BCE4BF}">
      <dsp:nvSpPr>
        <dsp:cNvPr id="0" name=""/>
        <dsp:cNvSpPr/>
      </dsp:nvSpPr>
      <dsp:spPr>
        <a:xfrm>
          <a:off x="3243197" y="784453"/>
          <a:ext cx="603570" cy="91440"/>
        </a:xfrm>
        <a:custGeom>
          <a:avLst/>
          <a:gdLst/>
          <a:ahLst/>
          <a:cxnLst/>
          <a:rect l="0" t="0" r="0" b="0"/>
          <a:pathLst>
            <a:path>
              <a:moveTo>
                <a:pt x="0" y="45720"/>
              </a:moveTo>
              <a:lnTo>
                <a:pt x="60357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128" y="827002"/>
        <a:ext cx="31708" cy="6341"/>
      </dsp:txXfrm>
    </dsp:sp>
    <dsp:sp modelId="{FABF05D1-DAA7-964F-BACB-7FA0D4D44B76}">
      <dsp:nvSpPr>
        <dsp:cNvPr id="0" name=""/>
        <dsp:cNvSpPr/>
      </dsp:nvSpPr>
      <dsp:spPr>
        <a:xfrm>
          <a:off x="487732" y="2994"/>
          <a:ext cx="2757264" cy="16543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GB" sz="1600" kern="1200" dirty="0"/>
            <a:t>First aiders do not generally have an obligation to help someone in need.</a:t>
          </a:r>
          <a:endParaRPr lang="en-US" sz="1600" kern="1200" dirty="0"/>
        </a:p>
      </dsp:txBody>
      <dsp:txXfrm>
        <a:off x="487732" y="2994"/>
        <a:ext cx="2757264" cy="1654358"/>
      </dsp:txXfrm>
    </dsp:sp>
    <dsp:sp modelId="{99AA0B72-392F-8345-ADB6-5BC61828D901}">
      <dsp:nvSpPr>
        <dsp:cNvPr id="0" name=""/>
        <dsp:cNvSpPr/>
      </dsp:nvSpPr>
      <dsp:spPr>
        <a:xfrm>
          <a:off x="6634632" y="784453"/>
          <a:ext cx="603570" cy="91440"/>
        </a:xfrm>
        <a:custGeom>
          <a:avLst/>
          <a:gdLst/>
          <a:ahLst/>
          <a:cxnLst/>
          <a:rect l="0" t="0" r="0" b="0"/>
          <a:pathLst>
            <a:path>
              <a:moveTo>
                <a:pt x="0" y="45720"/>
              </a:moveTo>
              <a:lnTo>
                <a:pt x="60357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20563" y="827002"/>
        <a:ext cx="31708" cy="6341"/>
      </dsp:txXfrm>
    </dsp:sp>
    <dsp:sp modelId="{CBB7159A-9F44-BF4C-B08D-14B406A8C403}">
      <dsp:nvSpPr>
        <dsp:cNvPr id="0" name=""/>
        <dsp:cNvSpPr/>
      </dsp:nvSpPr>
      <dsp:spPr>
        <a:xfrm>
          <a:off x="3879167" y="2994"/>
          <a:ext cx="2757264" cy="16543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GB" sz="1600" kern="1200"/>
            <a:t>If you owe a someone a Duty of Care because of work arrangements and are qualified to provide aid – you must take reasonable steps to assist. </a:t>
          </a:r>
          <a:endParaRPr lang="en-US" sz="1600" kern="1200"/>
        </a:p>
      </dsp:txBody>
      <dsp:txXfrm>
        <a:off x="3879167" y="2994"/>
        <a:ext cx="2757264" cy="1654358"/>
      </dsp:txXfrm>
    </dsp:sp>
    <dsp:sp modelId="{592F8B7C-A156-BA46-9661-CCD18BCEF9AB}">
      <dsp:nvSpPr>
        <dsp:cNvPr id="0" name=""/>
        <dsp:cNvSpPr/>
      </dsp:nvSpPr>
      <dsp:spPr>
        <a:xfrm>
          <a:off x="1866364" y="1655552"/>
          <a:ext cx="6782870" cy="603570"/>
        </a:xfrm>
        <a:custGeom>
          <a:avLst/>
          <a:gdLst/>
          <a:ahLst/>
          <a:cxnLst/>
          <a:rect l="0" t="0" r="0" b="0"/>
          <a:pathLst>
            <a:path>
              <a:moveTo>
                <a:pt x="6782870" y="0"/>
              </a:moveTo>
              <a:lnTo>
                <a:pt x="6782870" y="318885"/>
              </a:lnTo>
              <a:lnTo>
                <a:pt x="0" y="318885"/>
              </a:lnTo>
              <a:lnTo>
                <a:pt x="0" y="60357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7488" y="1954167"/>
        <a:ext cx="340622" cy="6341"/>
      </dsp:txXfrm>
    </dsp:sp>
    <dsp:sp modelId="{9806D11A-8509-B149-B00E-510A0763D17F}">
      <dsp:nvSpPr>
        <dsp:cNvPr id="0" name=""/>
        <dsp:cNvSpPr/>
      </dsp:nvSpPr>
      <dsp:spPr>
        <a:xfrm>
          <a:off x="7270602" y="2994"/>
          <a:ext cx="2757264" cy="16543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GB" sz="1600" kern="1200"/>
            <a:t>A first aider cannot get into legally trouble for helping, as long as:</a:t>
          </a:r>
          <a:endParaRPr lang="en-US" sz="1600" kern="1200"/>
        </a:p>
      </dsp:txBody>
      <dsp:txXfrm>
        <a:off x="7270602" y="2994"/>
        <a:ext cx="2757264" cy="1654358"/>
      </dsp:txXfrm>
    </dsp:sp>
    <dsp:sp modelId="{BB774E1A-442F-124B-9A97-B776E9D7959F}">
      <dsp:nvSpPr>
        <dsp:cNvPr id="0" name=""/>
        <dsp:cNvSpPr/>
      </dsp:nvSpPr>
      <dsp:spPr>
        <a:xfrm>
          <a:off x="3243197" y="3072982"/>
          <a:ext cx="603570" cy="91440"/>
        </a:xfrm>
        <a:custGeom>
          <a:avLst/>
          <a:gdLst/>
          <a:ahLst/>
          <a:cxnLst/>
          <a:rect l="0" t="0" r="0" b="0"/>
          <a:pathLst>
            <a:path>
              <a:moveTo>
                <a:pt x="0" y="45720"/>
              </a:moveTo>
              <a:lnTo>
                <a:pt x="60357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128" y="3115531"/>
        <a:ext cx="31708" cy="6341"/>
      </dsp:txXfrm>
    </dsp:sp>
    <dsp:sp modelId="{33975F5A-6D69-844A-9FF6-BF9E0434B8EC}">
      <dsp:nvSpPr>
        <dsp:cNvPr id="0" name=""/>
        <dsp:cNvSpPr/>
      </dsp:nvSpPr>
      <dsp:spPr>
        <a:xfrm>
          <a:off x="487732" y="2291523"/>
          <a:ext cx="2757264" cy="16543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US" sz="1600" kern="1200"/>
            <a:t>• their intentions were good </a:t>
          </a:r>
        </a:p>
      </dsp:txBody>
      <dsp:txXfrm>
        <a:off x="487732" y="2291523"/>
        <a:ext cx="2757264" cy="1654358"/>
      </dsp:txXfrm>
    </dsp:sp>
    <dsp:sp modelId="{3273A693-3CF1-1248-94E2-29664ABEEE3F}">
      <dsp:nvSpPr>
        <dsp:cNvPr id="0" name=""/>
        <dsp:cNvSpPr/>
      </dsp:nvSpPr>
      <dsp:spPr>
        <a:xfrm>
          <a:off x="6634632" y="3072982"/>
          <a:ext cx="603570" cy="91440"/>
        </a:xfrm>
        <a:custGeom>
          <a:avLst/>
          <a:gdLst/>
          <a:ahLst/>
          <a:cxnLst/>
          <a:rect l="0" t="0" r="0" b="0"/>
          <a:pathLst>
            <a:path>
              <a:moveTo>
                <a:pt x="0" y="45720"/>
              </a:moveTo>
              <a:lnTo>
                <a:pt x="603570"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20563" y="3115531"/>
        <a:ext cx="31708" cy="6341"/>
      </dsp:txXfrm>
    </dsp:sp>
    <dsp:sp modelId="{76B26534-46BC-3546-92EE-9B3E423A53D2}">
      <dsp:nvSpPr>
        <dsp:cNvPr id="0" name=""/>
        <dsp:cNvSpPr/>
      </dsp:nvSpPr>
      <dsp:spPr>
        <a:xfrm>
          <a:off x="3879167" y="2291523"/>
          <a:ext cx="2757264" cy="165435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US" sz="1600" kern="1200"/>
            <a:t>• they stayed within their level of training </a:t>
          </a:r>
        </a:p>
      </dsp:txBody>
      <dsp:txXfrm>
        <a:off x="3879167" y="2291523"/>
        <a:ext cx="2757264" cy="1654358"/>
      </dsp:txXfrm>
    </dsp:sp>
    <dsp:sp modelId="{650DD07F-7D98-E545-A14A-4F6D905CC181}">
      <dsp:nvSpPr>
        <dsp:cNvPr id="0" name=""/>
        <dsp:cNvSpPr/>
      </dsp:nvSpPr>
      <dsp:spPr>
        <a:xfrm>
          <a:off x="7270602" y="2291523"/>
          <a:ext cx="2757264" cy="16543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US" sz="1600" kern="1200"/>
            <a:t>• they didn’t make the situation any worse</a:t>
          </a:r>
        </a:p>
      </dsp:txBody>
      <dsp:txXfrm>
        <a:off x="7270602" y="2291523"/>
        <a:ext cx="2757264" cy="1654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F1F42-E1C4-6F46-A505-8A6FFD87F51E}">
      <dsp:nvSpPr>
        <dsp:cNvPr id="0" name=""/>
        <dsp:cNvSpPr/>
      </dsp:nvSpPr>
      <dsp:spPr>
        <a:xfrm>
          <a:off x="0" y="72729"/>
          <a:ext cx="10515600" cy="15397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There is potential for danger in any situation that someone requires first aid – especially if you didn’t see what caused the incident. Look for danger to yourself and bystanders by thinking about:</a:t>
          </a:r>
          <a:endParaRPr lang="en-US" sz="2800" kern="1200" dirty="0"/>
        </a:p>
      </dsp:txBody>
      <dsp:txXfrm>
        <a:off x="75163" y="147892"/>
        <a:ext cx="10365274" cy="1389393"/>
      </dsp:txXfrm>
    </dsp:sp>
    <dsp:sp modelId="{14F79BB7-90D3-024D-8DF2-6DA788BA0DA6}">
      <dsp:nvSpPr>
        <dsp:cNvPr id="0" name=""/>
        <dsp:cNvSpPr/>
      </dsp:nvSpPr>
      <dsp:spPr>
        <a:xfrm>
          <a:off x="0" y="1612449"/>
          <a:ext cx="10515600" cy="266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GB" sz="2200" kern="1200"/>
            <a:t>What caused the incident?</a:t>
          </a:r>
          <a:endParaRPr lang="en-US" sz="2200" kern="1200"/>
        </a:p>
        <a:p>
          <a:pPr marL="228600" lvl="1" indent="-228600" algn="l" defTabSz="977900">
            <a:lnSpc>
              <a:spcPct val="90000"/>
            </a:lnSpc>
            <a:spcBef>
              <a:spcPct val="0"/>
            </a:spcBef>
            <a:spcAft>
              <a:spcPct val="20000"/>
            </a:spcAft>
            <a:buChar char="•"/>
          </a:pPr>
          <a:r>
            <a:rPr lang="en-GB" sz="2200" kern="1200"/>
            <a:t>Are there obvious potential hazards?</a:t>
          </a:r>
          <a:endParaRPr lang="en-US" sz="2200" kern="1200"/>
        </a:p>
        <a:p>
          <a:pPr marL="228600" lvl="1" indent="-228600" algn="l" defTabSz="977900">
            <a:lnSpc>
              <a:spcPct val="90000"/>
            </a:lnSpc>
            <a:spcBef>
              <a:spcPct val="0"/>
            </a:spcBef>
            <a:spcAft>
              <a:spcPct val="20000"/>
            </a:spcAft>
            <a:buChar char="•"/>
          </a:pPr>
          <a:r>
            <a:rPr lang="en-GB" sz="2200" kern="1200"/>
            <a:t>Is it safe to enter the scene?</a:t>
          </a:r>
          <a:endParaRPr lang="en-US" sz="2200" kern="1200"/>
        </a:p>
        <a:p>
          <a:pPr marL="228600" lvl="1" indent="-228600" algn="l" defTabSz="977900">
            <a:lnSpc>
              <a:spcPct val="90000"/>
            </a:lnSpc>
            <a:spcBef>
              <a:spcPct val="0"/>
            </a:spcBef>
            <a:spcAft>
              <a:spcPct val="20000"/>
            </a:spcAft>
            <a:buChar char="•"/>
          </a:pPr>
          <a:r>
            <a:rPr lang="en-GB" sz="2200" kern="1200"/>
            <a:t>Can risks be removed?</a:t>
          </a:r>
          <a:endParaRPr lang="en-US" sz="2200" kern="1200"/>
        </a:p>
        <a:p>
          <a:pPr marL="228600" lvl="1" indent="-228600" algn="l" defTabSz="977900">
            <a:lnSpc>
              <a:spcPct val="90000"/>
            </a:lnSpc>
            <a:spcBef>
              <a:spcPct val="0"/>
            </a:spcBef>
            <a:spcAft>
              <a:spcPct val="20000"/>
            </a:spcAft>
            <a:buChar char="•"/>
          </a:pPr>
          <a:r>
            <a:rPr lang="en-GB" sz="2200" kern="1200"/>
            <a:t>Is it best just to wait for EMS?</a:t>
          </a:r>
          <a:endParaRPr lang="en-US" sz="2200" kern="1200"/>
        </a:p>
        <a:p>
          <a:pPr marL="228600" lvl="1" indent="-228600" algn="l" defTabSz="977900">
            <a:lnSpc>
              <a:spcPct val="90000"/>
            </a:lnSpc>
            <a:spcBef>
              <a:spcPct val="0"/>
            </a:spcBef>
            <a:spcAft>
              <a:spcPct val="20000"/>
            </a:spcAft>
            <a:buChar char="•"/>
          </a:pPr>
          <a:r>
            <a:rPr lang="en-GB" sz="2200" kern="1200"/>
            <a:t>Do you have any personal protective equipment?</a:t>
          </a:r>
          <a:endParaRPr lang="en-US" sz="2200" kern="1200"/>
        </a:p>
        <a:p>
          <a:pPr marL="228600" lvl="1" indent="-228600" algn="l" defTabSz="977900">
            <a:lnSpc>
              <a:spcPct val="90000"/>
            </a:lnSpc>
            <a:spcBef>
              <a:spcPct val="0"/>
            </a:spcBef>
            <a:spcAft>
              <a:spcPct val="20000"/>
            </a:spcAft>
            <a:buChar char="•"/>
          </a:pPr>
          <a:r>
            <a:rPr lang="en-GB" sz="2200" kern="1200"/>
            <a:t>Is it safe to move a casualty? And is it necessary?</a:t>
          </a:r>
          <a:endParaRPr lang="en-US" sz="2200" kern="1200"/>
        </a:p>
      </dsp:txBody>
      <dsp:txXfrm>
        <a:off x="0" y="1612449"/>
        <a:ext cx="10515600" cy="2666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34A87-C1E8-CC47-8612-15F2E00EDEFD}">
      <dsp:nvSpPr>
        <dsp:cNvPr id="0" name=""/>
        <dsp:cNvSpPr/>
      </dsp:nvSpPr>
      <dsp:spPr>
        <a:xfrm>
          <a:off x="958970" y="1516"/>
          <a:ext cx="5635797" cy="5635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l" defTabSz="1778000">
            <a:lnSpc>
              <a:spcPct val="90000"/>
            </a:lnSpc>
            <a:spcBef>
              <a:spcPct val="0"/>
            </a:spcBef>
            <a:spcAft>
              <a:spcPct val="35000"/>
            </a:spcAft>
            <a:buNone/>
          </a:pPr>
          <a:r>
            <a:rPr lang="en-GB" sz="4000" kern="1200" dirty="0"/>
            <a:t>Treatment for bites and stings by venomous animals includes one of the following, depending on the animal in question</a:t>
          </a:r>
          <a:endParaRPr lang="en-US" sz="4000" kern="1200" dirty="0"/>
        </a:p>
        <a:p>
          <a:pPr marL="285750" lvl="1" indent="-285750" algn="l" defTabSz="1377950">
            <a:lnSpc>
              <a:spcPct val="90000"/>
            </a:lnSpc>
            <a:spcBef>
              <a:spcPct val="0"/>
            </a:spcBef>
            <a:spcAft>
              <a:spcPct val="15000"/>
            </a:spcAft>
            <a:buChar char="•"/>
          </a:pPr>
          <a:r>
            <a:rPr lang="en-GB" sz="3100" kern="1200"/>
            <a:t>Ice management</a:t>
          </a:r>
          <a:endParaRPr lang="en-US" sz="3100" kern="1200"/>
        </a:p>
        <a:p>
          <a:pPr marL="285750" lvl="1" indent="-285750" algn="l" defTabSz="1377950">
            <a:lnSpc>
              <a:spcPct val="90000"/>
            </a:lnSpc>
            <a:spcBef>
              <a:spcPct val="0"/>
            </a:spcBef>
            <a:spcAft>
              <a:spcPct val="15000"/>
            </a:spcAft>
            <a:buChar char="•"/>
          </a:pPr>
          <a:r>
            <a:rPr lang="en-GB" sz="3100" kern="1200"/>
            <a:t>Vinegar</a:t>
          </a:r>
          <a:endParaRPr lang="en-US" sz="3100" kern="1200"/>
        </a:p>
        <a:p>
          <a:pPr marL="285750" lvl="1" indent="-285750" algn="l" defTabSz="1377950">
            <a:lnSpc>
              <a:spcPct val="90000"/>
            </a:lnSpc>
            <a:spcBef>
              <a:spcPct val="0"/>
            </a:spcBef>
            <a:spcAft>
              <a:spcPct val="15000"/>
            </a:spcAft>
            <a:buChar char="•"/>
          </a:pPr>
          <a:r>
            <a:rPr lang="en-GB" sz="3100" kern="1200"/>
            <a:t>Pressure immobilisation</a:t>
          </a:r>
          <a:endParaRPr lang="en-US" sz="3100" kern="1200"/>
        </a:p>
        <a:p>
          <a:pPr marL="285750" lvl="1" indent="-285750" algn="l" defTabSz="1377950">
            <a:lnSpc>
              <a:spcPct val="90000"/>
            </a:lnSpc>
            <a:spcBef>
              <a:spcPct val="0"/>
            </a:spcBef>
            <a:spcAft>
              <a:spcPct val="15000"/>
            </a:spcAft>
            <a:buChar char="•"/>
          </a:pPr>
          <a:r>
            <a:rPr lang="en-GB" sz="3100" kern="1200" dirty="0"/>
            <a:t>Heat Management </a:t>
          </a:r>
          <a:endParaRPr lang="en-US" sz="3100" kern="1200" dirty="0"/>
        </a:p>
        <a:p>
          <a:pPr marL="285750" lvl="1" indent="-285750" algn="l" defTabSz="1377950">
            <a:lnSpc>
              <a:spcPct val="90000"/>
            </a:lnSpc>
            <a:spcBef>
              <a:spcPct val="0"/>
            </a:spcBef>
            <a:spcAft>
              <a:spcPct val="15000"/>
            </a:spcAft>
            <a:buChar char="•"/>
          </a:pPr>
          <a:r>
            <a:rPr lang="en-US" sz="3100" kern="1200" dirty="0"/>
            <a:t>Anti Venom</a:t>
          </a:r>
        </a:p>
      </dsp:txBody>
      <dsp:txXfrm>
        <a:off x="958970" y="1516"/>
        <a:ext cx="5635797" cy="5635797"/>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AD1D7-0207-064A-C7D6-3E64652061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259596C-6760-A127-9F5A-63CF0A764F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900CAAF-E76A-6F73-B4B9-31F1E3B0B26A}"/>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5" name="Footer Placeholder 4">
            <a:extLst>
              <a:ext uri="{FF2B5EF4-FFF2-40B4-BE49-F238E27FC236}">
                <a16:creationId xmlns:a16="http://schemas.microsoft.com/office/drawing/2014/main" id="{DFA6B302-8104-C611-DFDA-6680E8D09FB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92FDC9E-D46A-EF60-39C9-6D6E23255D2F}"/>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962932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8E8B-1ACD-9088-687B-ED90F2923C3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DF6D0DB-8828-5E0A-6565-AAA4AD1392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AD1BBF8-5C46-82EC-6914-B7684C0ACE5C}"/>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5" name="Footer Placeholder 4">
            <a:extLst>
              <a:ext uri="{FF2B5EF4-FFF2-40B4-BE49-F238E27FC236}">
                <a16:creationId xmlns:a16="http://schemas.microsoft.com/office/drawing/2014/main" id="{2DB0E0B5-434F-FE4B-2BAD-4CEC5BA08BC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F531F63-5953-7B43-E9C6-B6D845B8BE15}"/>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3710317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E0FB-9AE8-ACF2-154B-D46FFC2A9F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93DB22E-1B9F-961A-6B45-423ACDA84F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3945FC-6C22-4D99-B716-E56AA938935F}"/>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5" name="Footer Placeholder 4">
            <a:extLst>
              <a:ext uri="{FF2B5EF4-FFF2-40B4-BE49-F238E27FC236}">
                <a16:creationId xmlns:a16="http://schemas.microsoft.com/office/drawing/2014/main" id="{8BF8B451-D49B-7DC9-A3A3-7CAD029279F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CA2B104-2B60-1604-FF47-749B78351B9E}"/>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1638410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12223-8F41-DF84-8EA1-785D19E2849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F760219-A4AC-8022-0F65-087B2A493D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D45C04A-5EC4-F01B-998B-AA2BB2B7C7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093B94B1-E3DB-9458-5BC5-3BB212798362}"/>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6" name="Footer Placeholder 5">
            <a:extLst>
              <a:ext uri="{FF2B5EF4-FFF2-40B4-BE49-F238E27FC236}">
                <a16:creationId xmlns:a16="http://schemas.microsoft.com/office/drawing/2014/main" id="{74155B9D-5AC3-DD77-5FB9-57C628073E7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8606312-F8EC-9340-BD30-388577F3CAD8}"/>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1094286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9A809-CBA9-5375-D099-241BF3F58AB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D0254F9-B640-3F0B-C294-7CEBC0EF3C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263331-0240-8657-C270-8BDB789415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676211CD-06C4-B620-D64B-9F33C13786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BF4F5D-C3D0-632C-CB93-7FEB7D5927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C30FD2BB-BBF8-6C0B-B5A5-2CE83E42609A}"/>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8" name="Footer Placeholder 7">
            <a:extLst>
              <a:ext uri="{FF2B5EF4-FFF2-40B4-BE49-F238E27FC236}">
                <a16:creationId xmlns:a16="http://schemas.microsoft.com/office/drawing/2014/main" id="{1FAF21AB-3165-5241-1B7A-87D9EE745F88}"/>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B67AB49-3F65-C588-F2E1-9B2537A1304A}"/>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4233030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2D3FD-6DD1-A25A-8BE7-DEDD5528BD1D}"/>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5C21810-7129-7F06-87D4-CBE0B740359F}"/>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4" name="Footer Placeholder 3">
            <a:extLst>
              <a:ext uri="{FF2B5EF4-FFF2-40B4-BE49-F238E27FC236}">
                <a16:creationId xmlns:a16="http://schemas.microsoft.com/office/drawing/2014/main" id="{076359D2-6AD3-0FC1-5155-49840343CB77}"/>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6FD1D48F-0E72-B39A-DC06-950A41FB4642}"/>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1855592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1141DF-47F7-16EC-0219-655B92DCFE13}"/>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3" name="Footer Placeholder 2">
            <a:extLst>
              <a:ext uri="{FF2B5EF4-FFF2-40B4-BE49-F238E27FC236}">
                <a16:creationId xmlns:a16="http://schemas.microsoft.com/office/drawing/2014/main" id="{85FB18DD-74FA-173A-3778-DCA0B430A56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DEAC880-F39D-0AEB-A29A-C0E07B87537C}"/>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2693970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C083-1CBA-2A1B-E41A-988C4F5B76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37C0B87-4457-EF0A-7D94-2681426C16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2F75F073-C312-6122-F407-3AF29A59DA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31BB18-A28D-08E6-2401-D53392A6D76C}"/>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6" name="Footer Placeholder 5">
            <a:extLst>
              <a:ext uri="{FF2B5EF4-FFF2-40B4-BE49-F238E27FC236}">
                <a16:creationId xmlns:a16="http://schemas.microsoft.com/office/drawing/2014/main" id="{2FD61AE1-9E3E-34F6-90D4-1CC52AAC0C4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C442C4E-44A2-9BC3-B819-EC57ABE319F0}"/>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680577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E6045-7DBE-BBD8-E599-78C6B06820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C59731D6-ECEB-4053-6DF6-2DF87684F6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7F7630E-16C7-0195-940A-0724E038C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695997-4066-EFC3-719E-5F528F733554}"/>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6" name="Footer Placeholder 5">
            <a:extLst>
              <a:ext uri="{FF2B5EF4-FFF2-40B4-BE49-F238E27FC236}">
                <a16:creationId xmlns:a16="http://schemas.microsoft.com/office/drawing/2014/main" id="{A8421ABF-6BB7-B4DE-FFE0-EC1A8F45A24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5E50D2F-147A-E6BE-2CDE-6F8268171041}"/>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3433955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D63FA-86C3-FD79-0BFA-1BF13B21790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CCDE0EF-7E8D-1817-07D8-173C007CFD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3C19178-61D6-4FF4-5799-4DC2EE601D60}"/>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5" name="Footer Placeholder 4">
            <a:extLst>
              <a:ext uri="{FF2B5EF4-FFF2-40B4-BE49-F238E27FC236}">
                <a16:creationId xmlns:a16="http://schemas.microsoft.com/office/drawing/2014/main" id="{A8D1708B-E3A4-2F48-3A62-66A5E9C1CA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AD2CF29-D1EF-6A6D-5DBA-20E38C6F9332}"/>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1188397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68BEAD-1DED-C4C2-6CCA-BCE3473E348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96800E7-1DE5-C978-874C-87CC60B299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5CA3BC3-773E-44FD-76E4-70736393ABFA}"/>
              </a:ext>
            </a:extLst>
          </p:cNvPr>
          <p:cNvSpPr>
            <a:spLocks noGrp="1"/>
          </p:cNvSpPr>
          <p:nvPr>
            <p:ph type="dt" sz="half" idx="10"/>
          </p:nvPr>
        </p:nvSpPr>
        <p:spPr/>
        <p:txBody>
          <a:bodyPr/>
          <a:lstStyle/>
          <a:p>
            <a:fld id="{FF138847-0BB8-4F25-8031-3A1308B337EB}" type="datetimeFigureOut">
              <a:rPr lang="en-AU" smtClean="0"/>
              <a:t>20/11/2023</a:t>
            </a:fld>
            <a:endParaRPr lang="en-AU"/>
          </a:p>
        </p:txBody>
      </p:sp>
      <p:sp>
        <p:nvSpPr>
          <p:cNvPr id="5" name="Footer Placeholder 4">
            <a:extLst>
              <a:ext uri="{FF2B5EF4-FFF2-40B4-BE49-F238E27FC236}">
                <a16:creationId xmlns:a16="http://schemas.microsoft.com/office/drawing/2014/main" id="{CD31BC32-237C-FD65-99B9-3C0054B730C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0195090-16A4-3C9F-D3C7-1C469CF96685}"/>
              </a:ext>
            </a:extLst>
          </p:cNvPr>
          <p:cNvSpPr>
            <a:spLocks noGrp="1"/>
          </p:cNvSpPr>
          <p:nvPr>
            <p:ph type="sldNum" sz="quarter" idx="12"/>
          </p:nvPr>
        </p:nvSpPr>
        <p:spPr/>
        <p:txBody>
          <a:bodyPr/>
          <a:lstStyle/>
          <a:p>
            <a:fld id="{C5D0FBAD-020A-46FC-95BC-2160D0EDBD98}" type="slidenum">
              <a:rPr lang="en-AU" smtClean="0"/>
              <a:t>‹#›</a:t>
            </a:fld>
            <a:endParaRPr lang="en-AU"/>
          </a:p>
        </p:txBody>
      </p:sp>
    </p:spTree>
    <p:extLst>
      <p:ext uri="{BB962C8B-B14F-4D97-AF65-F5344CB8AC3E}">
        <p14:creationId xmlns:p14="http://schemas.microsoft.com/office/powerpoint/2010/main" val="484671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703960-D5C3-642F-2944-BA2AB10E24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57B2F46-87E1-5948-4286-BE11445F29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A07EAB1-E84A-4652-0293-37055282BC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138847-0BB8-4F25-8031-3A1308B337EB}" type="datetimeFigureOut">
              <a:rPr lang="en-AU" smtClean="0"/>
              <a:t>20/11/2023</a:t>
            </a:fld>
            <a:endParaRPr lang="en-AU"/>
          </a:p>
        </p:txBody>
      </p:sp>
      <p:sp>
        <p:nvSpPr>
          <p:cNvPr id="5" name="Footer Placeholder 4">
            <a:extLst>
              <a:ext uri="{FF2B5EF4-FFF2-40B4-BE49-F238E27FC236}">
                <a16:creationId xmlns:a16="http://schemas.microsoft.com/office/drawing/2014/main" id="{3EE3FF71-8658-9082-AD8C-D1EC727B48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67FA2239-2E8F-949E-D382-1FF1769B2A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FBAD-020A-46FC-95BC-2160D0EDBD98}" type="slidenum">
              <a:rPr lang="en-AU" smtClean="0"/>
              <a:t>‹#›</a:t>
            </a:fld>
            <a:endParaRPr lang="en-AU"/>
          </a:p>
        </p:txBody>
      </p:sp>
    </p:spTree>
    <p:extLst>
      <p:ext uri="{BB962C8B-B14F-4D97-AF65-F5344CB8AC3E}">
        <p14:creationId xmlns:p14="http://schemas.microsoft.com/office/powerpoint/2010/main" val="3375657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m.youtube.com/watch?v=G_F7uxmVUt4" TargetMode="External"/><Relationship Id="rId2" Type="http://schemas.openxmlformats.org/officeDocument/2006/relationships/hyperlink" Target="https://m.youtube.com/watch?v=PwfBGkBXkFA"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53.png"/></Relationships>
</file>

<file path=ppt/slides/_rels/slide8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723BAA-E485-93BB-E65D-45AB1E81CCF4}"/>
              </a:ext>
            </a:extLst>
          </p:cNvPr>
          <p:cNvPicPr>
            <a:picLocks noChangeAspect="1"/>
          </p:cNvPicPr>
          <p:nvPr/>
        </p:nvPicPr>
        <p:blipFill>
          <a:blip r:embed="rId2"/>
          <a:stretch>
            <a:fillRect/>
          </a:stretch>
        </p:blipFill>
        <p:spPr>
          <a:xfrm>
            <a:off x="643467" y="2222460"/>
            <a:ext cx="10905066" cy="2413079"/>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371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BAF7FE-7A81-EBD9-B670-B58ECF0ECF59}"/>
              </a:ext>
            </a:extLst>
          </p:cNvPr>
          <p:cNvSpPr>
            <a:spLocks noGrp="1"/>
          </p:cNvSpPr>
          <p:nvPr>
            <p:ph idx="1"/>
          </p:nvPr>
        </p:nvSpPr>
        <p:spPr>
          <a:xfrm>
            <a:off x="838200" y="2594611"/>
            <a:ext cx="10515600" cy="3582351"/>
          </a:xfrm>
        </p:spPr>
        <p:txBody>
          <a:bodyPr>
            <a:normAutofit/>
          </a:bodyPr>
          <a:lstStyle/>
          <a:p>
            <a:pPr marL="0" indent="0">
              <a:buNone/>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Providing even the most basic first aid treatment could be the difference between life and death. The faster a person receives first aid treatment, the better the chances of them making a full recovery.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a:p>
            <a:pPr marL="0" indent="0">
              <a:buNone/>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The role of a first aider is to assess a situation and the casualty, call for emergency response (if the situation is serious) and provide first aid treatment while protecting themselves and bystanders from any danger</a:t>
            </a:r>
          </a:p>
          <a:p>
            <a:pPr marL="0" indent="0">
              <a:buNone/>
            </a:pPr>
            <a:endParaRPr lang="en-AU" sz="1800" dirty="0">
              <a:solidFill>
                <a:srgbClr val="0E101A"/>
              </a:solidFill>
              <a:latin typeface="Helvetica" panose="020B06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C9B0526-72DD-4BA2-36F1-DD953D5EED0C}"/>
              </a:ext>
            </a:extLst>
          </p:cNvPr>
          <p:cNvPicPr>
            <a:picLocks noChangeAspect="1"/>
          </p:cNvPicPr>
          <p:nvPr/>
        </p:nvPicPr>
        <p:blipFill>
          <a:blip r:embed="rId2"/>
          <a:stretch>
            <a:fillRect/>
          </a:stretch>
        </p:blipFill>
        <p:spPr>
          <a:xfrm>
            <a:off x="3078680" y="0"/>
            <a:ext cx="6480610" cy="2255716"/>
          </a:xfrm>
          <a:prstGeom prst="rect">
            <a:avLst/>
          </a:prstGeom>
        </p:spPr>
      </p:pic>
      <p:pic>
        <p:nvPicPr>
          <p:cNvPr id="5" name="Picture 4">
            <a:extLst>
              <a:ext uri="{FF2B5EF4-FFF2-40B4-BE49-F238E27FC236}">
                <a16:creationId xmlns:a16="http://schemas.microsoft.com/office/drawing/2014/main" id="{7BD806CA-2409-DDDF-49D6-CEE3EAB627FA}"/>
              </a:ext>
            </a:extLst>
          </p:cNvPr>
          <p:cNvPicPr>
            <a:picLocks noChangeAspect="1"/>
          </p:cNvPicPr>
          <p:nvPr/>
        </p:nvPicPr>
        <p:blipFill rotWithShape="1">
          <a:blip r:embed="rId3"/>
          <a:srcRect l="18224" t="1756" r="16628" b="51721"/>
          <a:stretch/>
        </p:blipFill>
        <p:spPr>
          <a:xfrm>
            <a:off x="3352800" y="4651953"/>
            <a:ext cx="5486400" cy="2206047"/>
          </a:xfrm>
          <a:prstGeom prst="rect">
            <a:avLst/>
          </a:prstGeom>
        </p:spPr>
      </p:pic>
    </p:spTree>
    <p:extLst>
      <p:ext uri="{BB962C8B-B14F-4D97-AF65-F5344CB8AC3E}">
        <p14:creationId xmlns:p14="http://schemas.microsoft.com/office/powerpoint/2010/main" val="1590283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2E76609-566A-F79C-2B4D-FEE42823A4AA}"/>
              </a:ext>
            </a:extLst>
          </p:cNvPr>
          <p:cNvSpPr>
            <a:spLocks noGrp="1"/>
          </p:cNvSpPr>
          <p:nvPr>
            <p:ph type="title"/>
          </p:nvPr>
        </p:nvSpPr>
        <p:spPr>
          <a:xfrm>
            <a:off x="838200" y="365125"/>
            <a:ext cx="10515600" cy="1325563"/>
          </a:xfrm>
        </p:spPr>
        <p:txBody>
          <a:bodyPr>
            <a:normAutofit/>
          </a:bodyPr>
          <a:lstStyle/>
          <a:p>
            <a:r>
              <a:rPr lang="en-GB" sz="5400"/>
              <a:t>The Law</a:t>
            </a:r>
            <a:endParaRPr lang="en-AU" sz="5400"/>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7A44DFCF-00D7-94C5-703A-4C2B47F10AC5}"/>
              </a:ext>
            </a:extLst>
          </p:cNvPr>
          <p:cNvGraphicFramePr>
            <a:graphicFrameLocks noGrp="1"/>
          </p:cNvGraphicFramePr>
          <p:nvPr>
            <p:ph idx="1"/>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9919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ED5C0-0180-1F05-85C8-00DE09CC934A}"/>
              </a:ext>
            </a:extLst>
          </p:cNvPr>
          <p:cNvSpPr>
            <a:spLocks noGrp="1"/>
          </p:cNvSpPr>
          <p:nvPr>
            <p:ph type="title"/>
          </p:nvPr>
        </p:nvSpPr>
        <p:spPr>
          <a:xfrm>
            <a:off x="762000" y="1138036"/>
            <a:ext cx="4085665" cy="1402470"/>
          </a:xfrm>
        </p:spPr>
        <p:txBody>
          <a:bodyPr vert="horz" lIns="91440" tIns="45720" rIns="91440" bIns="45720" rtlCol="0" anchor="t">
            <a:normAutofit/>
          </a:bodyPr>
          <a:lstStyle/>
          <a:p>
            <a:r>
              <a:rPr lang="en-US" sz="3200" dirty="0"/>
              <a:t>Consent</a:t>
            </a:r>
          </a:p>
        </p:txBody>
      </p:sp>
      <p:cxnSp>
        <p:nvCxnSpPr>
          <p:cNvPr id="11" name="Straight Connector 1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341E03D-631C-1921-F045-5F7B1EA73B77}"/>
              </a:ext>
            </a:extLst>
          </p:cNvPr>
          <p:cNvSpPr txBox="1"/>
          <p:nvPr/>
        </p:nvSpPr>
        <p:spPr>
          <a:xfrm>
            <a:off x="762000" y="2551176"/>
            <a:ext cx="4085665" cy="3591207"/>
          </a:xfrm>
          <a:prstGeom prst="rect">
            <a:avLst/>
          </a:prstGeom>
        </p:spPr>
        <p:txBody>
          <a:bodyPr vert="horz" lIns="91440" tIns="45720" rIns="91440" bIns="45720" rtlCol="0">
            <a:normAutofit/>
          </a:bodyPr>
          <a:lstStyle/>
          <a:p>
            <a:pPr marL="0" indent="-228600">
              <a:lnSpc>
                <a:spcPct val="90000"/>
              </a:lnSpc>
              <a:spcAft>
                <a:spcPts val="600"/>
              </a:spcAft>
              <a:buFont typeface="Arial" panose="020B0604020202020204" pitchFamily="34" charset="0"/>
              <a:buChar char="•"/>
            </a:pPr>
            <a:r>
              <a:rPr lang="en-US" sz="1400" dirty="0"/>
              <a:t>You must gain a persons consent in order to assist them. You Should always remember to:</a:t>
            </a:r>
          </a:p>
          <a:p>
            <a:pPr indent="-228600">
              <a:lnSpc>
                <a:spcPct val="90000"/>
              </a:lnSpc>
              <a:spcAft>
                <a:spcPts val="600"/>
              </a:spcAft>
              <a:buFont typeface="Arial" panose="020B0604020202020204" pitchFamily="34" charset="0"/>
              <a:buChar char="•"/>
            </a:pPr>
            <a:r>
              <a:rPr lang="en-US" sz="1400" dirty="0"/>
              <a:t>Introduce yourself</a:t>
            </a:r>
          </a:p>
          <a:p>
            <a:pPr indent="-228600">
              <a:lnSpc>
                <a:spcPct val="90000"/>
              </a:lnSpc>
              <a:spcAft>
                <a:spcPts val="600"/>
              </a:spcAft>
              <a:buFont typeface="Arial" panose="020B0604020202020204" pitchFamily="34" charset="0"/>
              <a:buChar char="•"/>
            </a:pPr>
            <a:r>
              <a:rPr lang="en-US" sz="1400" dirty="0"/>
              <a:t>Tell the person you know first aid and can help</a:t>
            </a:r>
          </a:p>
          <a:p>
            <a:pPr indent="-228600">
              <a:lnSpc>
                <a:spcPct val="90000"/>
              </a:lnSpc>
              <a:spcAft>
                <a:spcPts val="600"/>
              </a:spcAft>
              <a:buFont typeface="Arial" panose="020B0604020202020204" pitchFamily="34" charset="0"/>
              <a:buChar char="•"/>
            </a:pPr>
            <a:r>
              <a:rPr lang="en-US" sz="1400" dirty="0"/>
              <a:t>Ask if they want your help</a:t>
            </a:r>
          </a:p>
          <a:p>
            <a:pPr marL="0" indent="-228600">
              <a:lnSpc>
                <a:spcPct val="90000"/>
              </a:lnSpc>
              <a:spcAft>
                <a:spcPts val="600"/>
              </a:spcAft>
              <a:buFont typeface="Arial" panose="020B0604020202020204" pitchFamily="34" charset="0"/>
              <a:buChar char="•"/>
            </a:pPr>
            <a:r>
              <a:rPr lang="en-US" sz="1400" dirty="0"/>
              <a:t>If they refuse your help, you must respect this.</a:t>
            </a:r>
          </a:p>
          <a:p>
            <a:pPr marL="0" indent="-228600">
              <a:lnSpc>
                <a:spcPct val="90000"/>
              </a:lnSpc>
              <a:spcAft>
                <a:spcPts val="600"/>
              </a:spcAft>
              <a:buFont typeface="Arial" panose="020B0604020202020204" pitchFamily="34" charset="0"/>
              <a:buChar char="•"/>
            </a:pPr>
            <a:r>
              <a:rPr lang="en-US" sz="1400" dirty="0"/>
              <a:t>Parental consent for a minor should be obtained – if not possible, consent is implied.</a:t>
            </a:r>
          </a:p>
          <a:p>
            <a:pPr marL="0" indent="-228600">
              <a:lnSpc>
                <a:spcPct val="90000"/>
              </a:lnSpc>
              <a:spcAft>
                <a:spcPts val="600"/>
              </a:spcAft>
              <a:buFont typeface="Arial" panose="020B0604020202020204" pitchFamily="34" charset="0"/>
              <a:buChar char="•"/>
            </a:pPr>
            <a:r>
              <a:rPr lang="en-US" sz="1400" dirty="0"/>
              <a:t>If a person is unconscious – Consent is implied, and you may begin first aid.</a:t>
            </a:r>
          </a:p>
        </p:txBody>
      </p:sp>
      <p:pic>
        <p:nvPicPr>
          <p:cNvPr id="7" name="Picture 6" descr="Exclamation mark on a yellow background">
            <a:extLst>
              <a:ext uri="{FF2B5EF4-FFF2-40B4-BE49-F238E27FC236}">
                <a16:creationId xmlns:a16="http://schemas.microsoft.com/office/drawing/2014/main" id="{82C32689-CB88-1E37-7D77-EA80C76605D7}"/>
              </a:ext>
            </a:extLst>
          </p:cNvPr>
          <p:cNvPicPr>
            <a:picLocks noChangeAspect="1"/>
          </p:cNvPicPr>
          <p:nvPr/>
        </p:nvPicPr>
        <p:blipFill rotWithShape="1">
          <a:blip r:embed="rId2"/>
          <a:srcRect l="20692" r="7775"/>
          <a:stretch/>
        </p:blipFill>
        <p:spPr>
          <a:xfrm>
            <a:off x="5650992" y="10"/>
            <a:ext cx="6541008" cy="6857990"/>
          </a:xfrm>
          <a:prstGeom prst="rect">
            <a:avLst/>
          </a:prstGeom>
        </p:spPr>
      </p:pic>
    </p:spTree>
    <p:extLst>
      <p:ext uri="{BB962C8B-B14F-4D97-AF65-F5344CB8AC3E}">
        <p14:creationId xmlns:p14="http://schemas.microsoft.com/office/powerpoint/2010/main" val="623073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0944C-35A7-59BD-1B88-7FA6002BA5B2}"/>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Recognising an Emergency</a:t>
            </a: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0847F03-0A4E-E64F-7368-899CD0A19B90}"/>
              </a:ext>
            </a:extLst>
          </p:cNvPr>
          <p:cNvPicPr>
            <a:picLocks noChangeAspect="1"/>
          </p:cNvPicPr>
          <p:nvPr/>
        </p:nvPicPr>
        <p:blipFill>
          <a:blip r:embed="rId2"/>
          <a:stretch>
            <a:fillRect/>
          </a:stretch>
        </p:blipFill>
        <p:spPr>
          <a:xfrm>
            <a:off x="5998590" y="666728"/>
            <a:ext cx="5383804" cy="5465791"/>
          </a:xfrm>
          <a:prstGeom prst="rect">
            <a:avLst/>
          </a:prstGeom>
        </p:spPr>
      </p:pic>
    </p:spTree>
    <p:extLst>
      <p:ext uri="{BB962C8B-B14F-4D97-AF65-F5344CB8AC3E}">
        <p14:creationId xmlns:p14="http://schemas.microsoft.com/office/powerpoint/2010/main" val="3850013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9106755-7A29-F8D2-E79A-C7CDD053D83D}"/>
              </a:ext>
            </a:extLst>
          </p:cNvPr>
          <p:cNvSpPr>
            <a:spLocks noGrp="1"/>
          </p:cNvSpPr>
          <p:nvPr>
            <p:ph type="title"/>
          </p:nvPr>
        </p:nvSpPr>
        <p:spPr>
          <a:xfrm>
            <a:off x="589560" y="856180"/>
            <a:ext cx="4560584" cy="1128068"/>
          </a:xfrm>
        </p:spPr>
        <p:txBody>
          <a:bodyPr anchor="ctr">
            <a:normAutofit/>
          </a:bodyPr>
          <a:lstStyle/>
          <a:p>
            <a:r>
              <a:rPr lang="en-GB" sz="4000"/>
              <a:t>Identifying Hazards</a:t>
            </a:r>
            <a:endParaRPr lang="en-AU" sz="4000"/>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5390DE0-32B2-720A-B73C-CD2D29F34375}"/>
              </a:ext>
            </a:extLst>
          </p:cNvPr>
          <p:cNvSpPr>
            <a:spLocks noGrp="1"/>
          </p:cNvSpPr>
          <p:nvPr>
            <p:ph idx="1"/>
          </p:nvPr>
        </p:nvSpPr>
        <p:spPr>
          <a:xfrm>
            <a:off x="590719" y="2330505"/>
            <a:ext cx="4559425" cy="3979585"/>
          </a:xfrm>
        </p:spPr>
        <p:txBody>
          <a:bodyPr anchor="ctr">
            <a:normAutofit/>
          </a:bodyPr>
          <a:lstStyle/>
          <a:p>
            <a:pPr marL="0" indent="0">
              <a:buNone/>
            </a:pPr>
            <a:r>
              <a:rPr lang="en-US" sz="2000"/>
              <a:t>A hazard is a source or situation with potential for harm - human injury or ill health, damage to property, the environment, or a combination of these.</a:t>
            </a:r>
            <a:endParaRPr lang="en-AU" sz="200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97E19CB-BD5A-4DB5-40B8-0333B4B021E1}"/>
              </a:ext>
            </a:extLst>
          </p:cNvPr>
          <p:cNvPicPr>
            <a:picLocks noChangeAspect="1"/>
          </p:cNvPicPr>
          <p:nvPr/>
        </p:nvPicPr>
        <p:blipFill rotWithShape="1">
          <a:blip r:embed="rId2"/>
          <a:srcRect t="1568" r="2" b="3677"/>
          <a:stretch/>
        </p:blipFill>
        <p:spPr>
          <a:xfrm>
            <a:off x="5977788" y="799352"/>
            <a:ext cx="5425410" cy="5259296"/>
          </a:xfrm>
          <a:prstGeom prst="rect">
            <a:avLst/>
          </a:prstGeom>
        </p:spPr>
      </p:pic>
    </p:spTree>
    <p:extLst>
      <p:ext uri="{BB962C8B-B14F-4D97-AF65-F5344CB8AC3E}">
        <p14:creationId xmlns:p14="http://schemas.microsoft.com/office/powerpoint/2010/main" val="3717210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C7786E-CEC4-5128-199A-F852A3EA6B7E}"/>
              </a:ext>
            </a:extLst>
          </p:cNvPr>
          <p:cNvSpPr>
            <a:spLocks noGrp="1"/>
          </p:cNvSpPr>
          <p:nvPr>
            <p:ph type="title"/>
          </p:nvPr>
        </p:nvSpPr>
        <p:spPr>
          <a:xfrm>
            <a:off x="645064" y="525982"/>
            <a:ext cx="4282983" cy="1200361"/>
          </a:xfrm>
        </p:spPr>
        <p:txBody>
          <a:bodyPr anchor="b">
            <a:normAutofit/>
          </a:bodyPr>
          <a:lstStyle/>
          <a:p>
            <a:r>
              <a:rPr lang="en-GB" sz="3600"/>
              <a:t>Protecting yourself and others</a:t>
            </a:r>
            <a:endParaRPr lang="en-AU" sz="3600"/>
          </a:p>
        </p:txBody>
      </p:sp>
      <p:sp>
        <p:nvSpPr>
          <p:cNvPr id="11" name="Rectangle 1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2643EA-63E6-EBA3-C509-F7C95EDA4419}"/>
              </a:ext>
            </a:extLst>
          </p:cNvPr>
          <p:cNvSpPr>
            <a:spLocks noGrp="1"/>
          </p:cNvSpPr>
          <p:nvPr>
            <p:ph idx="1"/>
          </p:nvPr>
        </p:nvSpPr>
        <p:spPr>
          <a:xfrm>
            <a:off x="645064" y="2279538"/>
            <a:ext cx="4282984" cy="3511943"/>
          </a:xfrm>
        </p:spPr>
        <p:txBody>
          <a:bodyPr anchor="ctr">
            <a:normAutofit/>
          </a:bodyPr>
          <a:lstStyle/>
          <a:p>
            <a:pPr marL="0" indent="0">
              <a:buNone/>
            </a:pPr>
            <a:r>
              <a:rPr lang="en-GB" sz="1700" dirty="0"/>
              <a:t>When providing first aid, you should never put yourself in harms way – you are always the most important person on the scene.</a:t>
            </a:r>
          </a:p>
          <a:p>
            <a:pPr marL="0" indent="0">
              <a:buNone/>
            </a:pPr>
            <a:endParaRPr lang="en-GB" sz="1700" dirty="0"/>
          </a:p>
          <a:p>
            <a:pPr marL="0" indent="0">
              <a:buNone/>
            </a:pPr>
            <a:r>
              <a:rPr lang="en-GB" sz="1700" dirty="0"/>
              <a:t>It is important to identify hazards to better avoid them – this may be things like traffic or electricity or it could be the risk of infection from touching blood or saliva.</a:t>
            </a:r>
          </a:p>
          <a:p>
            <a:pPr marL="0" indent="0">
              <a:buNone/>
            </a:pPr>
            <a:endParaRPr lang="en-GB" sz="1700" dirty="0"/>
          </a:p>
          <a:p>
            <a:pPr marL="0" indent="0">
              <a:buNone/>
            </a:pPr>
            <a:r>
              <a:rPr lang="en-GB" sz="1700" dirty="0"/>
              <a:t>If it is too dangerous to help, do what you can to minimise danger before proceeding, or wait for an emergency medical services.</a:t>
            </a:r>
            <a:endParaRPr lang="en-AU" sz="1700" dirty="0"/>
          </a:p>
          <a:p>
            <a:pPr marL="0" indent="0">
              <a:buNone/>
            </a:pPr>
            <a:endParaRPr lang="en-AU" sz="1700" dirty="0"/>
          </a:p>
        </p:txBody>
      </p:sp>
      <p:sp>
        <p:nvSpPr>
          <p:cNvPr id="13" name="Rectangle 1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A7A2279-9D97-0FA5-94D2-380AD7CCBD93}"/>
              </a:ext>
            </a:extLst>
          </p:cNvPr>
          <p:cNvPicPr>
            <a:picLocks noChangeAspect="1"/>
          </p:cNvPicPr>
          <p:nvPr/>
        </p:nvPicPr>
        <p:blipFill>
          <a:blip r:embed="rId2"/>
          <a:stretch>
            <a:fillRect/>
          </a:stretch>
        </p:blipFill>
        <p:spPr>
          <a:xfrm>
            <a:off x="5987738" y="1993067"/>
            <a:ext cx="5628018" cy="2638996"/>
          </a:xfrm>
          <a:prstGeom prst="rect">
            <a:avLst/>
          </a:prstGeom>
        </p:spPr>
      </p:pic>
    </p:spTree>
    <p:extLst>
      <p:ext uri="{BB962C8B-B14F-4D97-AF65-F5344CB8AC3E}">
        <p14:creationId xmlns:p14="http://schemas.microsoft.com/office/powerpoint/2010/main" val="2158489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E25A8-4F0C-354A-D47E-C07FB2DDF3ED}"/>
              </a:ext>
            </a:extLst>
          </p:cNvPr>
          <p:cNvSpPr>
            <a:spLocks noGrp="1"/>
          </p:cNvSpPr>
          <p:nvPr>
            <p:ph type="title"/>
          </p:nvPr>
        </p:nvSpPr>
        <p:spPr/>
        <p:txBody>
          <a:bodyPr/>
          <a:lstStyle/>
          <a:p>
            <a:r>
              <a:rPr lang="en-GB"/>
              <a:t>Assessing the situation</a:t>
            </a:r>
            <a:endParaRPr lang="en-AU" dirty="0"/>
          </a:p>
        </p:txBody>
      </p:sp>
      <p:sp>
        <p:nvSpPr>
          <p:cNvPr id="3" name="Content Placeholder 2">
            <a:extLst>
              <a:ext uri="{FF2B5EF4-FFF2-40B4-BE49-F238E27FC236}">
                <a16:creationId xmlns:a16="http://schemas.microsoft.com/office/drawing/2014/main" id="{F0B4EE5D-80F0-B9F6-4207-A084ADC7A454}"/>
              </a:ext>
            </a:extLst>
          </p:cNvPr>
          <p:cNvSpPr>
            <a:spLocks noGrp="1"/>
          </p:cNvSpPr>
          <p:nvPr>
            <p:ph idx="1"/>
          </p:nvPr>
        </p:nvSpPr>
        <p:spPr>
          <a:xfrm>
            <a:off x="838200" y="1825625"/>
            <a:ext cx="4305300" cy="4351338"/>
          </a:xfrm>
        </p:spPr>
        <p:txBody>
          <a:bodyPr/>
          <a:lstStyle/>
          <a:p>
            <a:pPr marL="0" indent="0">
              <a:buNone/>
            </a:pPr>
            <a:r>
              <a:rPr lang="en-AU" sz="1800" dirty="0">
                <a:effectLst/>
                <a:latin typeface="Helvetica" panose="020B0604020202020204" pitchFamily="34" charset="0"/>
                <a:ea typeface="Times New Roman" panose="02020603050405020304" pitchFamily="18" charset="0"/>
              </a:rPr>
              <a:t>When you arrive at a situation where first aid may be required it is important to take a few quick seconds to assess the situation before rushing in to assist the casualty or casualties. </a:t>
            </a:r>
            <a:r>
              <a:rPr lang="en-AU" sz="1800">
                <a:effectLst/>
                <a:latin typeface="Helvetica" panose="020B0604020202020204" pitchFamily="34" charset="0"/>
                <a:ea typeface="Times New Roman" panose="02020603050405020304" pitchFamily="18" charset="0"/>
              </a:rPr>
              <a:t>The </a:t>
            </a:r>
            <a:r>
              <a:rPr lang="en-AU" sz="1800" b="1" u="sng">
                <a:solidFill>
                  <a:srgbClr val="000000"/>
                </a:solidFill>
                <a:effectLst/>
                <a:latin typeface="Helvetica" panose="020B0604020202020204" pitchFamily="34" charset="0"/>
                <a:ea typeface="Times New Roman" panose="02020603050405020304" pitchFamily="18" charset="0"/>
                <a:cs typeface="Arial" panose="020B0604020202020204" pitchFamily="34" charset="0"/>
              </a:rPr>
              <a:t>DRSABCD</a:t>
            </a:r>
            <a:r>
              <a:rPr lang="en-AU" sz="1800">
                <a:solidFill>
                  <a:srgbClr val="000000"/>
                </a:solidFill>
                <a:effectLst/>
                <a:latin typeface="Helvetica" panose="020B0604020202020204" pitchFamily="34" charset="0"/>
                <a:ea typeface="Times New Roman" panose="02020603050405020304" pitchFamily="18" charset="0"/>
                <a:cs typeface="Arial" panose="020B0604020202020204" pitchFamily="34" charset="0"/>
              </a:rPr>
              <a:t> method should be applied</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B749A409-CCB1-8482-C8E3-174F1AA85F56}"/>
              </a:ext>
            </a:extLst>
          </p:cNvPr>
          <p:cNvPicPr>
            <a:picLocks noChangeAspect="1"/>
          </p:cNvPicPr>
          <p:nvPr/>
        </p:nvPicPr>
        <p:blipFill>
          <a:blip r:embed="rId2"/>
          <a:stretch>
            <a:fillRect/>
          </a:stretch>
        </p:blipFill>
        <p:spPr>
          <a:xfrm>
            <a:off x="6598920" y="627634"/>
            <a:ext cx="5053422" cy="5324142"/>
          </a:xfrm>
          <a:prstGeom prst="rect">
            <a:avLst/>
          </a:prstGeom>
        </p:spPr>
      </p:pic>
      <p:graphicFrame>
        <p:nvGraphicFramePr>
          <p:cNvPr id="5" name="Table 4">
            <a:extLst>
              <a:ext uri="{FF2B5EF4-FFF2-40B4-BE49-F238E27FC236}">
                <a16:creationId xmlns:a16="http://schemas.microsoft.com/office/drawing/2014/main" id="{AFFDA493-52D4-28A5-B9AC-EDC08F97FBE4}"/>
              </a:ext>
            </a:extLst>
          </p:cNvPr>
          <p:cNvGraphicFramePr>
            <a:graphicFrameLocks noGrp="1"/>
          </p:cNvGraphicFramePr>
          <p:nvPr>
            <p:extLst>
              <p:ext uri="{D42A27DB-BD31-4B8C-83A1-F6EECF244321}">
                <p14:modId xmlns:p14="http://schemas.microsoft.com/office/powerpoint/2010/main" val="1069463569"/>
              </p:ext>
            </p:extLst>
          </p:nvPr>
        </p:nvGraphicFramePr>
        <p:xfrm>
          <a:off x="3259437" y="5816600"/>
          <a:ext cx="4899662" cy="990600"/>
        </p:xfrm>
        <a:graphic>
          <a:graphicData uri="http://schemas.openxmlformats.org/drawingml/2006/table">
            <a:tbl>
              <a:tblPr firstRow="1" firstCol="1" bandRow="1">
                <a:tableStyleId>{5C22544A-7EE6-4342-B048-85BDC9FD1C3A}</a:tableStyleId>
              </a:tblPr>
              <a:tblGrid>
                <a:gridCol w="4899662">
                  <a:extLst>
                    <a:ext uri="{9D8B030D-6E8A-4147-A177-3AD203B41FA5}">
                      <a16:colId xmlns:a16="http://schemas.microsoft.com/office/drawing/2014/main" val="3648678942"/>
                    </a:ext>
                  </a:extLst>
                </a:gridCol>
              </a:tblGrid>
              <a:tr h="451722">
                <a:tc>
                  <a:txBody>
                    <a:bodyPr/>
                    <a:lstStyle/>
                    <a:p>
                      <a:pPr algn="ctr">
                        <a:spcBef>
                          <a:spcPts val="1200"/>
                        </a:spcBef>
                        <a:spcAft>
                          <a:spcPts val="1200"/>
                        </a:spcAft>
                      </a:pPr>
                      <a:r>
                        <a:rPr lang="en-US" sz="550">
                          <a:effectLst/>
                        </a:rPr>
                        <a:t> </a:t>
                      </a:r>
                      <a:endParaRPr lang="en-AU" sz="1100">
                        <a:effectLst/>
                      </a:endParaRPr>
                    </a:p>
                    <a:p>
                      <a:pPr algn="ctr">
                        <a:spcBef>
                          <a:spcPts val="1200"/>
                        </a:spcBef>
                        <a:spcAft>
                          <a:spcPts val="1200"/>
                        </a:spcAft>
                      </a:pPr>
                      <a:r>
                        <a:rPr lang="en-US" sz="1400">
                          <a:effectLst/>
                        </a:rPr>
                        <a:t>Continue CPR until responsiveness or normal breathing returns</a:t>
                      </a:r>
                      <a:endParaRPr lang="en-AU" sz="1100">
                        <a:effectLst/>
                      </a:endParaRPr>
                    </a:p>
                    <a:p>
                      <a:pPr algn="ctr">
                        <a:spcBef>
                          <a:spcPts val="1200"/>
                        </a:spcBef>
                        <a:spcAft>
                          <a:spcPts val="1200"/>
                        </a:spcAft>
                      </a:pPr>
                      <a:r>
                        <a:rPr lang="en-US" sz="550">
                          <a:effectLst/>
                        </a:rPr>
                        <a:t> </a:t>
                      </a:r>
                      <a:endParaRPr lang="en-AU" sz="1100" dirty="0">
                        <a:effectLst/>
                        <a:latin typeface="Helvetica" panose="020B0604020202020204" pitchFamily="34" charset="0"/>
                        <a:ea typeface="Cambria" panose="02040503050406030204" pitchFamily="18" charset="0"/>
                        <a:cs typeface="Cambria" panose="02040503050406030204" pitchFamily="18" charset="0"/>
                      </a:endParaRPr>
                    </a:p>
                  </a:txBody>
                  <a:tcPr marL="68580" marR="68580" marT="0" marB="0">
                    <a:solidFill>
                      <a:schemeClr val="accent2"/>
                    </a:solidFill>
                  </a:tcPr>
                </a:tc>
                <a:extLst>
                  <a:ext uri="{0D108BD9-81ED-4DB2-BD59-A6C34878D82A}">
                    <a16:rowId xmlns:a16="http://schemas.microsoft.com/office/drawing/2014/main" val="3674631589"/>
                  </a:ext>
                </a:extLst>
              </a:tr>
            </a:tbl>
          </a:graphicData>
        </a:graphic>
      </p:graphicFrame>
    </p:spTree>
    <p:extLst>
      <p:ext uri="{BB962C8B-B14F-4D97-AF65-F5344CB8AC3E}">
        <p14:creationId xmlns:p14="http://schemas.microsoft.com/office/powerpoint/2010/main" val="1156224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2" name="Rectangle 11">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E20384-D43E-5C23-1ED8-280EBD8E96B2}"/>
              </a:ext>
            </a:extLst>
          </p:cNvPr>
          <p:cNvSpPr>
            <a:spLocks noGrp="1"/>
          </p:cNvSpPr>
          <p:nvPr>
            <p:ph type="title"/>
          </p:nvPr>
        </p:nvSpPr>
        <p:spPr/>
        <p:txBody>
          <a:bodyPr/>
          <a:lstStyle/>
          <a:p>
            <a:r>
              <a:rPr lang="en-GB"/>
              <a:t>Danger</a:t>
            </a:r>
            <a:endParaRPr lang="en-AU" dirty="0"/>
          </a:p>
        </p:txBody>
      </p:sp>
      <p:graphicFrame>
        <p:nvGraphicFramePr>
          <p:cNvPr id="4" name="Content Placeholder 2">
            <a:extLst>
              <a:ext uri="{FF2B5EF4-FFF2-40B4-BE49-F238E27FC236}">
                <a16:creationId xmlns:a16="http://schemas.microsoft.com/office/drawing/2014/main" id="{EE3F4508-4DEE-7DA9-9835-B7DD653431FB}"/>
              </a:ext>
            </a:extLst>
          </p:cNvPr>
          <p:cNvGraphicFramePr>
            <a:graphicFrameLocks noGrp="1"/>
          </p:cNvGraphicFramePr>
          <p:nvPr>
            <p:ph idx="1"/>
            <p:extLst>
              <p:ext uri="{D42A27DB-BD31-4B8C-83A1-F6EECF244321}">
                <p14:modId xmlns:p14="http://schemas.microsoft.com/office/powerpoint/2010/main" val="11500517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38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280B77-0492-F595-1DA8-3AEE5C24D73D}"/>
              </a:ext>
            </a:extLst>
          </p:cNvPr>
          <p:cNvSpPr>
            <a:spLocks noGrp="1"/>
          </p:cNvSpPr>
          <p:nvPr>
            <p:ph type="title"/>
          </p:nvPr>
        </p:nvSpPr>
        <p:spPr>
          <a:xfrm>
            <a:off x="795528" y="386930"/>
            <a:ext cx="10141799" cy="1300554"/>
          </a:xfrm>
        </p:spPr>
        <p:txBody>
          <a:bodyPr anchor="b">
            <a:normAutofit/>
          </a:bodyPr>
          <a:lstStyle/>
          <a:p>
            <a:r>
              <a:rPr lang="en-GB" sz="4800"/>
              <a:t>Responsiveness</a:t>
            </a:r>
            <a:endParaRPr lang="en-AU" sz="4800"/>
          </a:p>
        </p:txBody>
      </p:sp>
      <p:sp>
        <p:nvSpPr>
          <p:cNvPr id="11" name="Rectangle 10">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AE11393-D5A9-05B5-B349-EE5AEE14015A}"/>
              </a:ext>
            </a:extLst>
          </p:cNvPr>
          <p:cNvPicPr>
            <a:picLocks noChangeAspect="1"/>
          </p:cNvPicPr>
          <p:nvPr/>
        </p:nvPicPr>
        <p:blipFill>
          <a:blip r:embed="rId2"/>
          <a:stretch>
            <a:fillRect/>
          </a:stretch>
        </p:blipFill>
        <p:spPr>
          <a:xfrm>
            <a:off x="635295" y="2785251"/>
            <a:ext cx="5150277" cy="3193172"/>
          </a:xfrm>
          <a:prstGeom prst="rect">
            <a:avLst/>
          </a:prstGeom>
        </p:spPr>
      </p:pic>
      <p:sp>
        <p:nvSpPr>
          <p:cNvPr id="3" name="Content Placeholder 2">
            <a:extLst>
              <a:ext uri="{FF2B5EF4-FFF2-40B4-BE49-F238E27FC236}">
                <a16:creationId xmlns:a16="http://schemas.microsoft.com/office/drawing/2014/main" id="{6C905FBD-2478-F49D-BFFA-AD67FF62200F}"/>
              </a:ext>
            </a:extLst>
          </p:cNvPr>
          <p:cNvSpPr>
            <a:spLocks noGrp="1"/>
          </p:cNvSpPr>
          <p:nvPr>
            <p:ph idx="1"/>
          </p:nvPr>
        </p:nvSpPr>
        <p:spPr>
          <a:xfrm>
            <a:off x="6406429" y="2599509"/>
            <a:ext cx="4530898" cy="3639450"/>
          </a:xfrm>
        </p:spPr>
        <p:txBody>
          <a:bodyPr anchor="ctr">
            <a:normAutofit/>
          </a:bodyPr>
          <a:lstStyle/>
          <a:p>
            <a:pPr marL="0" indent="0">
              <a:buNone/>
            </a:pPr>
            <a:r>
              <a:rPr lang="en-GB" sz="2000"/>
              <a:t>When you have determined a scene is safe, you must establish if the casualty is responsive, and if they are conscious. We do this using </a:t>
            </a:r>
            <a:r>
              <a:rPr lang="en-GB" sz="2000" b="1"/>
              <a:t>COWS</a:t>
            </a:r>
            <a:endParaRPr lang="en-AU" sz="2000"/>
          </a:p>
          <a:p>
            <a:pPr marL="0" indent="0">
              <a:buNone/>
            </a:pPr>
            <a:endParaRPr lang="en-AU" sz="2000"/>
          </a:p>
        </p:txBody>
      </p:sp>
      <p:sp>
        <p:nvSpPr>
          <p:cNvPr id="15" name="Rectangle 14">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4770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BFE3E-FE60-958D-0E55-B2C27A1B4DB8}"/>
              </a:ext>
            </a:extLst>
          </p:cNvPr>
          <p:cNvSpPr>
            <a:spLocks noGrp="1"/>
          </p:cNvSpPr>
          <p:nvPr>
            <p:ph type="title"/>
          </p:nvPr>
        </p:nvSpPr>
        <p:spPr>
          <a:xfrm>
            <a:off x="795528" y="386930"/>
            <a:ext cx="10141799" cy="1300554"/>
          </a:xfrm>
        </p:spPr>
        <p:txBody>
          <a:bodyPr anchor="b">
            <a:normAutofit/>
          </a:bodyPr>
          <a:lstStyle/>
          <a:p>
            <a:r>
              <a:rPr lang="en-GB" sz="4800"/>
              <a:t>Send for help</a:t>
            </a:r>
            <a:endParaRPr lang="en-AU" sz="4800"/>
          </a:p>
        </p:txBody>
      </p:sp>
      <p:sp>
        <p:nvSpPr>
          <p:cNvPr id="12" name="Rectangle 11">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mbulance">
            <a:extLst>
              <a:ext uri="{FF2B5EF4-FFF2-40B4-BE49-F238E27FC236}">
                <a16:creationId xmlns:a16="http://schemas.microsoft.com/office/drawing/2014/main" id="{9C365E6D-AD6D-1718-422E-DD60E1E32C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3311" y="2524715"/>
            <a:ext cx="3714244" cy="3714244"/>
          </a:xfrm>
          <a:prstGeom prst="rect">
            <a:avLst/>
          </a:prstGeom>
        </p:spPr>
      </p:pic>
      <p:sp>
        <p:nvSpPr>
          <p:cNvPr id="3" name="Content Placeholder 2">
            <a:extLst>
              <a:ext uri="{FF2B5EF4-FFF2-40B4-BE49-F238E27FC236}">
                <a16:creationId xmlns:a16="http://schemas.microsoft.com/office/drawing/2014/main" id="{7DC56E8C-E874-99AE-52A6-DD4E1ADC2E1F}"/>
              </a:ext>
            </a:extLst>
          </p:cNvPr>
          <p:cNvSpPr>
            <a:spLocks noGrp="1"/>
          </p:cNvSpPr>
          <p:nvPr>
            <p:ph idx="1"/>
          </p:nvPr>
        </p:nvSpPr>
        <p:spPr>
          <a:xfrm>
            <a:off x="6406429" y="2599509"/>
            <a:ext cx="4530898" cy="3639450"/>
          </a:xfrm>
        </p:spPr>
        <p:txBody>
          <a:bodyPr anchor="ctr">
            <a:normAutofit/>
          </a:bodyPr>
          <a:lstStyle/>
          <a:p>
            <a:pPr marL="0" indent="0">
              <a:buNone/>
            </a:pPr>
            <a:r>
              <a:rPr lang="en-GB" sz="1600"/>
              <a:t>Upon assessing a casualty you will need to determine if they require Emergency Medical Services</a:t>
            </a:r>
          </a:p>
          <a:p>
            <a:pPr marL="0" indent="0">
              <a:buNone/>
            </a:pPr>
            <a:endParaRPr lang="en-GB" sz="1600"/>
          </a:p>
          <a:p>
            <a:r>
              <a:rPr lang="en-GB" sz="1600"/>
              <a:t>Do not leave the casualty alone</a:t>
            </a:r>
          </a:p>
          <a:p>
            <a:r>
              <a:rPr lang="en-GB" sz="1600"/>
              <a:t>Call 000 from your mobile if you are able to</a:t>
            </a:r>
          </a:p>
          <a:p>
            <a:r>
              <a:rPr lang="en-GB" sz="1600"/>
              <a:t>Direct a bystander to do so if not</a:t>
            </a:r>
          </a:p>
          <a:p>
            <a:r>
              <a:rPr lang="en-GB" sz="1600"/>
              <a:t>Provide operator with information </a:t>
            </a:r>
          </a:p>
          <a:p>
            <a:r>
              <a:rPr lang="en-GB" sz="1600"/>
              <a:t>Follow their prompts as the may be able to direct you</a:t>
            </a:r>
          </a:p>
          <a:p>
            <a:r>
              <a:rPr lang="en-GB" sz="1600"/>
              <a:t>Have someone ready to receive EMS and direct them to the casualty</a:t>
            </a:r>
            <a:endParaRPr lang="en-AU" sz="1600"/>
          </a:p>
          <a:p>
            <a:pPr marL="0" indent="0">
              <a:buNone/>
            </a:pPr>
            <a:endParaRPr lang="en-AU" sz="1600"/>
          </a:p>
        </p:txBody>
      </p:sp>
      <p:sp>
        <p:nvSpPr>
          <p:cNvPr id="16" name="Rectangle 15">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1045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C68FE3-6F49-DD46-E5AF-83CB0A64D7B2}"/>
              </a:ext>
            </a:extLst>
          </p:cNvPr>
          <p:cNvPicPr>
            <a:picLocks noChangeAspect="1"/>
          </p:cNvPicPr>
          <p:nvPr/>
        </p:nvPicPr>
        <p:blipFill>
          <a:blip r:embed="rId2"/>
          <a:stretch>
            <a:fillRect/>
          </a:stretch>
        </p:blipFill>
        <p:spPr>
          <a:xfrm>
            <a:off x="5733019" y="1437005"/>
            <a:ext cx="6212362" cy="4718713"/>
          </a:xfrm>
          <a:prstGeom prst="rect">
            <a:avLst/>
          </a:prstGeom>
        </p:spPr>
      </p:pic>
      <p:sp>
        <p:nvSpPr>
          <p:cNvPr id="2" name="Title 1">
            <a:extLst>
              <a:ext uri="{FF2B5EF4-FFF2-40B4-BE49-F238E27FC236}">
                <a16:creationId xmlns:a16="http://schemas.microsoft.com/office/drawing/2014/main" id="{99CA019E-2152-A982-3A76-3AF9E806418A}"/>
              </a:ext>
            </a:extLst>
          </p:cNvPr>
          <p:cNvSpPr>
            <a:spLocks noGrp="1"/>
          </p:cNvSpPr>
          <p:nvPr>
            <p:ph type="title"/>
          </p:nvPr>
        </p:nvSpPr>
        <p:spPr>
          <a:xfrm>
            <a:off x="407670" y="151951"/>
            <a:ext cx="10515600" cy="1325563"/>
          </a:xfrm>
        </p:spPr>
        <p:txBody>
          <a:bodyPr/>
          <a:lstStyle/>
          <a:p>
            <a:r>
              <a:rPr lang="en-GB" dirty="0"/>
              <a:t>Airway</a:t>
            </a:r>
            <a:endParaRPr lang="en-AU" dirty="0"/>
          </a:p>
        </p:txBody>
      </p:sp>
      <p:sp>
        <p:nvSpPr>
          <p:cNvPr id="3" name="Content Placeholder 2">
            <a:extLst>
              <a:ext uri="{FF2B5EF4-FFF2-40B4-BE49-F238E27FC236}">
                <a16:creationId xmlns:a16="http://schemas.microsoft.com/office/drawing/2014/main" id="{E972B842-E323-581C-23E7-C5C6D13A26EB}"/>
              </a:ext>
            </a:extLst>
          </p:cNvPr>
          <p:cNvSpPr>
            <a:spLocks noGrp="1"/>
          </p:cNvSpPr>
          <p:nvPr>
            <p:ph idx="1"/>
          </p:nvPr>
        </p:nvSpPr>
        <p:spPr>
          <a:xfrm>
            <a:off x="407670" y="1437005"/>
            <a:ext cx="5688330" cy="5340985"/>
          </a:xfrm>
        </p:spPr>
        <p:txBody>
          <a:bodyPr>
            <a:normAutofit fontScale="77500" lnSpcReduction="20000"/>
          </a:bodyPr>
          <a:lstStyle/>
          <a:p>
            <a:pPr marL="0" indent="0">
              <a:buNone/>
            </a:pPr>
            <a:r>
              <a:rPr lang="en-GB" sz="2800" dirty="0"/>
              <a:t>It is crucial to open the casualty’s airway and check for obstructions, this may be an indicator of what has happened, but will also hinder CPR if not clear.  To clear obstructions:</a:t>
            </a:r>
          </a:p>
          <a:p>
            <a:pPr marL="0" indent="0">
              <a:buNone/>
            </a:pPr>
            <a:endParaRPr lang="en-GB" sz="2800" dirty="0"/>
          </a:p>
          <a:p>
            <a:r>
              <a:rPr lang="en-AU" sz="2800" dirty="0"/>
              <a:t>Roll them into the recovery position on their side</a:t>
            </a:r>
          </a:p>
          <a:p>
            <a:r>
              <a:rPr lang="en-AU" sz="2800" dirty="0"/>
              <a:t>Open their mouth</a:t>
            </a:r>
          </a:p>
          <a:p>
            <a:r>
              <a:rPr lang="en-AU" sz="2800" dirty="0"/>
              <a:t>Use two fingers to scoop away obstructions, be careful not to force them down further</a:t>
            </a:r>
          </a:p>
          <a:p>
            <a:endParaRPr lang="en-AU" sz="2800" dirty="0"/>
          </a:p>
          <a:p>
            <a:pPr marL="0" indent="0">
              <a:buNone/>
            </a:pPr>
            <a:r>
              <a:rPr lang="en-AU" sz="2800" dirty="0"/>
              <a:t>Once clear roll them back onto their back and keep the air way open by</a:t>
            </a:r>
          </a:p>
          <a:p>
            <a:r>
              <a:rPr lang="en-AU" sz="2800" dirty="0"/>
              <a:t>Lifting the chin / tilting the head back for adults</a:t>
            </a:r>
          </a:p>
          <a:p>
            <a:r>
              <a:rPr lang="en-AU" sz="2800" dirty="0"/>
              <a:t>Kept in a neutral position for an infant</a:t>
            </a:r>
          </a:p>
          <a:p>
            <a:endParaRPr lang="en-AU" sz="2800" dirty="0"/>
          </a:p>
          <a:p>
            <a:pPr marL="0" indent="0">
              <a:buNone/>
            </a:pPr>
            <a:endParaRPr lang="en-AU" dirty="0"/>
          </a:p>
        </p:txBody>
      </p:sp>
    </p:spTree>
    <p:extLst>
      <p:ext uri="{BB962C8B-B14F-4D97-AF65-F5344CB8AC3E}">
        <p14:creationId xmlns:p14="http://schemas.microsoft.com/office/powerpoint/2010/main" val="216007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4FA83-72A0-951E-48DB-1031ED6DBEC0}"/>
              </a:ext>
            </a:extLst>
          </p:cNvPr>
          <p:cNvSpPr>
            <a:spLocks noGrp="1"/>
          </p:cNvSpPr>
          <p:nvPr>
            <p:ph type="title"/>
          </p:nvPr>
        </p:nvSpPr>
        <p:spPr/>
        <p:txBody>
          <a:bodyPr/>
          <a:lstStyle/>
          <a:p>
            <a:r>
              <a:rPr lang="en-GB" dirty="0"/>
              <a:t>Breathing</a:t>
            </a:r>
            <a:endParaRPr lang="en-AU" dirty="0"/>
          </a:p>
        </p:txBody>
      </p:sp>
      <p:sp>
        <p:nvSpPr>
          <p:cNvPr id="3" name="Content Placeholder 2">
            <a:extLst>
              <a:ext uri="{FF2B5EF4-FFF2-40B4-BE49-F238E27FC236}">
                <a16:creationId xmlns:a16="http://schemas.microsoft.com/office/drawing/2014/main" id="{3C8D5750-1D83-14D2-6597-BACEDEEB8B26}"/>
              </a:ext>
            </a:extLst>
          </p:cNvPr>
          <p:cNvSpPr>
            <a:spLocks noGrp="1"/>
          </p:cNvSpPr>
          <p:nvPr>
            <p:ph idx="1"/>
          </p:nvPr>
        </p:nvSpPr>
        <p:spPr/>
        <p:txBody>
          <a:bodyPr/>
          <a:lstStyle/>
          <a:p>
            <a:pPr marL="0" indent="0">
              <a:buNone/>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Identify whether or not the casualty is breathing by using the</a:t>
            </a:r>
            <a:r>
              <a:rPr lang="en-AU" sz="1800" b="1"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 LOOK</a:t>
            </a: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en-AU" sz="1800" b="1"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LISTEN</a:t>
            </a: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en-AU" sz="1800" b="1"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FEEL </a:t>
            </a: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method:</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12" name="Picture 11">
            <a:extLst>
              <a:ext uri="{FF2B5EF4-FFF2-40B4-BE49-F238E27FC236}">
                <a16:creationId xmlns:a16="http://schemas.microsoft.com/office/drawing/2014/main" id="{AA8D54E9-4417-5991-E6A1-DEA0C66052B1}"/>
              </a:ext>
            </a:extLst>
          </p:cNvPr>
          <p:cNvPicPr>
            <a:picLocks noChangeAspect="1"/>
          </p:cNvPicPr>
          <p:nvPr/>
        </p:nvPicPr>
        <p:blipFill>
          <a:blip r:embed="rId2"/>
          <a:stretch>
            <a:fillRect/>
          </a:stretch>
        </p:blipFill>
        <p:spPr>
          <a:xfrm>
            <a:off x="347701" y="2388443"/>
            <a:ext cx="6779720" cy="4104432"/>
          </a:xfrm>
          <a:prstGeom prst="rect">
            <a:avLst/>
          </a:prstGeom>
        </p:spPr>
      </p:pic>
      <p:pic>
        <p:nvPicPr>
          <p:cNvPr id="13" name="Picture 12">
            <a:extLst>
              <a:ext uri="{FF2B5EF4-FFF2-40B4-BE49-F238E27FC236}">
                <a16:creationId xmlns:a16="http://schemas.microsoft.com/office/drawing/2014/main" id="{448F193D-05EB-6922-447D-8A743BEEC0BE}"/>
              </a:ext>
            </a:extLst>
          </p:cNvPr>
          <p:cNvPicPr>
            <a:picLocks noChangeAspect="1"/>
          </p:cNvPicPr>
          <p:nvPr/>
        </p:nvPicPr>
        <p:blipFill>
          <a:blip r:embed="rId3"/>
          <a:stretch>
            <a:fillRect/>
          </a:stretch>
        </p:blipFill>
        <p:spPr>
          <a:xfrm>
            <a:off x="7791631" y="3139497"/>
            <a:ext cx="3554276" cy="2341067"/>
          </a:xfrm>
          <a:prstGeom prst="rect">
            <a:avLst/>
          </a:prstGeom>
        </p:spPr>
      </p:pic>
    </p:spTree>
    <p:extLst>
      <p:ext uri="{BB962C8B-B14F-4D97-AF65-F5344CB8AC3E}">
        <p14:creationId xmlns:p14="http://schemas.microsoft.com/office/powerpoint/2010/main" val="728107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9AEA-DF8F-8C4B-082F-035F258F41AB}"/>
              </a:ext>
            </a:extLst>
          </p:cNvPr>
          <p:cNvSpPr>
            <a:spLocks noGrp="1"/>
          </p:cNvSpPr>
          <p:nvPr>
            <p:ph type="title"/>
          </p:nvPr>
        </p:nvSpPr>
        <p:spPr>
          <a:xfrm>
            <a:off x="838200" y="0"/>
            <a:ext cx="10515600" cy="1325563"/>
          </a:xfrm>
        </p:spPr>
        <p:txBody>
          <a:bodyPr/>
          <a:lstStyle/>
          <a:p>
            <a:r>
              <a:rPr lang="en-GB" dirty="0"/>
              <a:t>Recovery Position</a:t>
            </a:r>
            <a:endParaRPr lang="en-AU" dirty="0"/>
          </a:p>
        </p:txBody>
      </p:sp>
      <p:sp>
        <p:nvSpPr>
          <p:cNvPr id="9" name="TextBox 8">
            <a:extLst>
              <a:ext uri="{FF2B5EF4-FFF2-40B4-BE49-F238E27FC236}">
                <a16:creationId xmlns:a16="http://schemas.microsoft.com/office/drawing/2014/main" id="{5EE701C7-A13F-EF15-A56A-DEDC9C9FBF07}"/>
              </a:ext>
            </a:extLst>
          </p:cNvPr>
          <p:cNvSpPr txBox="1"/>
          <p:nvPr/>
        </p:nvSpPr>
        <p:spPr>
          <a:xfrm>
            <a:off x="669471" y="1325563"/>
            <a:ext cx="8761911" cy="2031325"/>
          </a:xfrm>
          <a:prstGeom prst="rect">
            <a:avLst/>
          </a:prstGeom>
          <a:noFill/>
        </p:spPr>
        <p:txBody>
          <a:bodyPr wrap="square">
            <a:spAutoFit/>
          </a:bodyPr>
          <a:lstStyle/>
          <a:p>
            <a:pPr marL="514350" indent="-514350">
              <a:buAutoNum type="arabicPeriod"/>
            </a:pPr>
            <a:r>
              <a:rPr lang="en-US" dirty="0"/>
              <a:t>Kneel next to them </a:t>
            </a:r>
          </a:p>
          <a:p>
            <a:pPr marL="514350" indent="-514350">
              <a:buAutoNum type="arabicPeriod"/>
            </a:pPr>
            <a:r>
              <a:rPr lang="en-US" dirty="0"/>
              <a:t>Place their furthest arm directly out from their body at a 90-degree angle </a:t>
            </a:r>
          </a:p>
          <a:p>
            <a:pPr marL="514350" indent="-514350">
              <a:buAutoNum type="arabicPeriod"/>
            </a:pPr>
            <a:r>
              <a:rPr lang="en-US" dirty="0"/>
              <a:t>Place their closest arm to you across their chest </a:t>
            </a:r>
          </a:p>
          <a:p>
            <a:pPr marL="514350" indent="-514350">
              <a:buAutoNum type="arabicPeriod"/>
            </a:pPr>
            <a:r>
              <a:rPr lang="en-US" dirty="0"/>
              <a:t>Raise their leg closest to you, so their knee is bent with the foot on the floor </a:t>
            </a:r>
          </a:p>
          <a:p>
            <a:pPr marL="514350" indent="-514350">
              <a:buAutoNum type="arabicPeriod"/>
            </a:pPr>
            <a:r>
              <a:rPr lang="en-US" dirty="0"/>
              <a:t>Support their neck and head while rolling the casualty in one motion onto their side </a:t>
            </a:r>
          </a:p>
          <a:p>
            <a:pPr marL="514350" indent="-514350">
              <a:buAutoNum type="arabicPeriod"/>
            </a:pPr>
            <a:r>
              <a:rPr lang="en-US" dirty="0"/>
              <a:t>Keep their leg bent to prevent further rolling. </a:t>
            </a:r>
          </a:p>
          <a:p>
            <a:pPr marL="514350" indent="-514350">
              <a:buAutoNum type="arabicPeriod"/>
            </a:pPr>
            <a:r>
              <a:rPr lang="en-US" dirty="0"/>
              <a:t>Put the casualty’s hand under their chin to keep their airway open.</a:t>
            </a:r>
            <a:endParaRPr lang="en-AU" dirty="0"/>
          </a:p>
        </p:txBody>
      </p:sp>
    </p:spTree>
    <p:extLst>
      <p:ext uri="{BB962C8B-B14F-4D97-AF65-F5344CB8AC3E}">
        <p14:creationId xmlns:p14="http://schemas.microsoft.com/office/powerpoint/2010/main" val="2865165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6448FD-32A5-0ACC-C242-DF0436CB2F60}"/>
              </a:ext>
            </a:extLst>
          </p:cNvPr>
          <p:cNvSpPr>
            <a:spLocks noGrp="1"/>
          </p:cNvSpPr>
          <p:nvPr>
            <p:ph type="title"/>
          </p:nvPr>
        </p:nvSpPr>
        <p:spPr>
          <a:xfrm>
            <a:off x="838201" y="365125"/>
            <a:ext cx="5251316" cy="1807305"/>
          </a:xfrm>
        </p:spPr>
        <p:txBody>
          <a:bodyPr>
            <a:normAutofit/>
          </a:bodyPr>
          <a:lstStyle/>
          <a:p>
            <a:r>
              <a:rPr lang="en-GB" dirty="0"/>
              <a:t>The Recover Position - Infants</a:t>
            </a:r>
            <a:endParaRPr lang="en-AU" dirty="0"/>
          </a:p>
        </p:txBody>
      </p:sp>
      <p:sp>
        <p:nvSpPr>
          <p:cNvPr id="3" name="Content Placeholder 2">
            <a:extLst>
              <a:ext uri="{FF2B5EF4-FFF2-40B4-BE49-F238E27FC236}">
                <a16:creationId xmlns:a16="http://schemas.microsoft.com/office/drawing/2014/main" id="{C6DD04A5-976F-DF37-80EA-303893E382F3}"/>
              </a:ext>
            </a:extLst>
          </p:cNvPr>
          <p:cNvSpPr>
            <a:spLocks noGrp="1"/>
          </p:cNvSpPr>
          <p:nvPr>
            <p:ph idx="1"/>
          </p:nvPr>
        </p:nvSpPr>
        <p:spPr>
          <a:xfrm>
            <a:off x="838200" y="2333297"/>
            <a:ext cx="4619621" cy="3843666"/>
          </a:xfrm>
        </p:spPr>
        <p:txBody>
          <a:bodyPr>
            <a:normAutofit/>
          </a:bodyPr>
          <a:lstStyle/>
          <a:p>
            <a:pPr marL="0" indent="0">
              <a:buNone/>
            </a:pPr>
            <a:r>
              <a:rPr lang="en-GB" sz="1700"/>
              <a:t>For an infant – under 12 months old, airways are different to adults, instead of tilting the head back, the airway must remain in a neutral position.</a:t>
            </a:r>
          </a:p>
          <a:p>
            <a:pPr marL="0" indent="0">
              <a:buNone/>
            </a:pPr>
            <a:endParaRPr lang="en-GB" sz="1700"/>
          </a:p>
          <a:p>
            <a:pPr marL="514350" indent="-514350">
              <a:buAutoNum type="arabicPeriod"/>
            </a:pPr>
            <a:r>
              <a:rPr lang="en-US" sz="1700"/>
              <a:t>Lie the infant face down across the length of your forearm </a:t>
            </a:r>
          </a:p>
          <a:p>
            <a:pPr marL="514350" indent="-514350">
              <a:buAutoNum type="arabicPeriod"/>
            </a:pPr>
            <a:r>
              <a:rPr lang="en-US" sz="1700"/>
              <a:t>Support the head and neck with the palm of your hand.</a:t>
            </a:r>
          </a:p>
          <a:p>
            <a:pPr marL="514350" indent="-514350">
              <a:buAutoNum type="arabicPeriod"/>
            </a:pPr>
            <a:r>
              <a:rPr lang="en-US" sz="1700"/>
              <a:t>Roll the infant gently so they are resting flush with your arm</a:t>
            </a:r>
          </a:p>
          <a:p>
            <a:pPr marL="514350" indent="-514350">
              <a:buAutoNum type="arabicPeriod"/>
            </a:pPr>
            <a:r>
              <a:rPr lang="en-US" sz="1700"/>
              <a:t>Point the head downwards to allow for regurgitation</a:t>
            </a:r>
            <a:endParaRPr lang="en-AU" sz="1700"/>
          </a:p>
        </p:txBody>
      </p:sp>
      <p:pic>
        <p:nvPicPr>
          <p:cNvPr id="5" name="Picture 4" descr="Close-up of a baby grabbing a hand">
            <a:extLst>
              <a:ext uri="{FF2B5EF4-FFF2-40B4-BE49-F238E27FC236}">
                <a16:creationId xmlns:a16="http://schemas.microsoft.com/office/drawing/2014/main" id="{756FD8C6-65A7-90DF-D160-B0B25A6B2AC3}"/>
              </a:ext>
            </a:extLst>
          </p:cNvPr>
          <p:cNvPicPr>
            <a:picLocks noChangeAspect="1"/>
          </p:cNvPicPr>
          <p:nvPr/>
        </p:nvPicPr>
        <p:blipFill rotWithShape="1">
          <a:blip r:embed="rId2"/>
          <a:srcRect l="19128" r="22834"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598244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7A50FD-47DD-3F29-48CE-DAA25D1A0510}"/>
              </a:ext>
            </a:extLst>
          </p:cNvPr>
          <p:cNvSpPr>
            <a:spLocks noGrp="1"/>
          </p:cNvSpPr>
          <p:nvPr>
            <p:ph type="title"/>
          </p:nvPr>
        </p:nvSpPr>
        <p:spPr>
          <a:xfrm>
            <a:off x="838200" y="365125"/>
            <a:ext cx="10515600" cy="930275"/>
          </a:xfrm>
        </p:spPr>
        <p:txBody>
          <a:bodyPr>
            <a:normAutofit/>
          </a:bodyPr>
          <a:lstStyle/>
          <a:p>
            <a:r>
              <a:rPr lang="en-GB" dirty="0"/>
              <a:t>CPR</a:t>
            </a:r>
            <a:endParaRPr lang="en-AU" dirty="0"/>
          </a:p>
        </p:txBody>
      </p:sp>
      <p:sp>
        <p:nvSpPr>
          <p:cNvPr id="3" name="Content Placeholder 2">
            <a:extLst>
              <a:ext uri="{FF2B5EF4-FFF2-40B4-BE49-F238E27FC236}">
                <a16:creationId xmlns:a16="http://schemas.microsoft.com/office/drawing/2014/main" id="{79301E0C-5AEA-58C0-0BF9-3CE7EAFC6BAC}"/>
              </a:ext>
            </a:extLst>
          </p:cNvPr>
          <p:cNvSpPr>
            <a:spLocks noGrp="1"/>
          </p:cNvSpPr>
          <p:nvPr>
            <p:ph idx="1"/>
          </p:nvPr>
        </p:nvSpPr>
        <p:spPr>
          <a:xfrm>
            <a:off x="1406835" y="2011363"/>
            <a:ext cx="9378330" cy="4160837"/>
          </a:xfrm>
        </p:spPr>
        <p:txBody>
          <a:bodyPr>
            <a:normAutofit/>
          </a:bodyPr>
          <a:lstStyle/>
          <a:p>
            <a:pPr marL="0" indent="0" defTabSz="813816">
              <a:spcBef>
                <a:spcPts val="890"/>
              </a:spcBef>
              <a:buNone/>
            </a:pPr>
            <a:r>
              <a:rPr lang="en-US" sz="2492" kern="1200">
                <a:solidFill>
                  <a:schemeClr val="tx1"/>
                </a:solidFill>
                <a:latin typeface="+mn-lt"/>
                <a:ea typeface="+mn-ea"/>
                <a:cs typeface="+mn-cs"/>
              </a:rPr>
              <a:t>Cardiopulmonary resuscitation (CPR) is a combination of rescue breaths and chest compressions. CPR is used to maintain circulation to preserve brain function.</a:t>
            </a:r>
          </a:p>
          <a:p>
            <a:pPr marL="0" indent="0">
              <a:buNone/>
            </a:pPr>
            <a:endParaRPr lang="en-US" dirty="0"/>
          </a:p>
        </p:txBody>
      </p:sp>
      <p:pic>
        <p:nvPicPr>
          <p:cNvPr id="9" name="Picture 8">
            <a:extLst>
              <a:ext uri="{FF2B5EF4-FFF2-40B4-BE49-F238E27FC236}">
                <a16:creationId xmlns:a16="http://schemas.microsoft.com/office/drawing/2014/main" id="{C1C4FCA7-33EC-28E7-6815-3B94C8D8A9BA}"/>
              </a:ext>
            </a:extLst>
          </p:cNvPr>
          <p:cNvPicPr>
            <a:picLocks noChangeAspect="1"/>
          </p:cNvPicPr>
          <p:nvPr/>
        </p:nvPicPr>
        <p:blipFill>
          <a:blip r:embed="rId2"/>
          <a:stretch>
            <a:fillRect/>
          </a:stretch>
        </p:blipFill>
        <p:spPr>
          <a:xfrm>
            <a:off x="6211808" y="3853940"/>
            <a:ext cx="4948517" cy="1719025"/>
          </a:xfrm>
          <a:prstGeom prst="rect">
            <a:avLst/>
          </a:prstGeom>
        </p:spPr>
      </p:pic>
      <p:sp>
        <p:nvSpPr>
          <p:cNvPr id="7" name="TextBox 6">
            <a:extLst>
              <a:ext uri="{FF2B5EF4-FFF2-40B4-BE49-F238E27FC236}">
                <a16:creationId xmlns:a16="http://schemas.microsoft.com/office/drawing/2014/main" id="{5A6A98D8-F61D-AA94-4FF4-C9DFB12B6CAD}"/>
              </a:ext>
            </a:extLst>
          </p:cNvPr>
          <p:cNvSpPr txBox="1"/>
          <p:nvPr/>
        </p:nvSpPr>
        <p:spPr>
          <a:xfrm>
            <a:off x="656377" y="3429000"/>
            <a:ext cx="5438099" cy="2788584"/>
          </a:xfrm>
          <a:prstGeom prst="rect">
            <a:avLst/>
          </a:prstGeom>
          <a:noFill/>
        </p:spPr>
        <p:txBody>
          <a:bodyPr wrap="square">
            <a:spAutoFit/>
          </a:bodyPr>
          <a:lstStyle/>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1602" b="0" i="0" u="none" strike="noStrike" kern="1200" cap="none" spc="0" normalizeH="0" baseline="0" noProof="0" dirty="0">
                <a:ln>
                  <a:noFill/>
                </a:ln>
                <a:solidFill>
                  <a:prstClr val="black"/>
                </a:solidFill>
                <a:effectLst/>
                <a:uLnTx/>
                <a:uFillTx/>
                <a:latin typeface="Calibri" panose="020F0502020204030204"/>
                <a:ea typeface="+mn-ea"/>
                <a:cs typeface="+mn-cs"/>
              </a:rPr>
              <a:t>Adults and children </a:t>
            </a:r>
          </a:p>
          <a:p>
            <a:pPr marL="457772" marR="0" lvl="0" indent="-457772" algn="l" defTabSz="813816" rtl="0" eaLnBrk="1" fontAlgn="auto" latinLnBrk="0" hangingPunct="1">
              <a:lnSpc>
                <a:spcPct val="100000"/>
              </a:lnSpc>
              <a:spcBef>
                <a:spcPts val="0"/>
              </a:spcBef>
              <a:spcAft>
                <a:spcPts val="600"/>
              </a:spcAft>
              <a:buClrTx/>
              <a:buSzTx/>
              <a:buFontTx/>
              <a:buAutoNum type="arabicPeriod"/>
              <a:tabLst/>
              <a:defRPr/>
            </a:pPr>
            <a:r>
              <a:rPr kumimoji="0" lang="en-US" sz="1602" b="0" i="0" u="none" strike="noStrike" kern="1200" cap="none" spc="0" normalizeH="0" baseline="0" noProof="0" dirty="0">
                <a:ln>
                  <a:noFill/>
                </a:ln>
                <a:solidFill>
                  <a:prstClr val="black"/>
                </a:solidFill>
                <a:effectLst/>
                <a:uLnTx/>
                <a:uFillTx/>
                <a:latin typeface="Calibri" panose="020F0502020204030204"/>
                <a:ea typeface="+mn-ea"/>
                <a:cs typeface="+mn-cs"/>
              </a:rPr>
              <a:t>Kneel next to the casualty. </a:t>
            </a:r>
          </a:p>
          <a:p>
            <a:pPr marL="457772" marR="0" lvl="0" indent="-457772" algn="l" defTabSz="813816" rtl="0" eaLnBrk="1" fontAlgn="auto" latinLnBrk="0" hangingPunct="1">
              <a:lnSpc>
                <a:spcPct val="100000"/>
              </a:lnSpc>
              <a:spcBef>
                <a:spcPts val="0"/>
              </a:spcBef>
              <a:spcAft>
                <a:spcPts val="600"/>
              </a:spcAft>
              <a:buClrTx/>
              <a:buSzTx/>
              <a:buFontTx/>
              <a:buAutoNum type="arabicPeriod"/>
              <a:tabLst/>
              <a:defRPr/>
            </a:pPr>
            <a:r>
              <a:rPr kumimoji="0" lang="en-US" sz="1602" b="0" i="0" u="none" strike="noStrike" kern="1200" cap="none" spc="0" normalizeH="0" baseline="0" noProof="0" dirty="0">
                <a:ln>
                  <a:noFill/>
                </a:ln>
                <a:solidFill>
                  <a:prstClr val="black"/>
                </a:solidFill>
                <a:effectLst/>
                <a:uLnTx/>
                <a:uFillTx/>
                <a:latin typeface="Calibri" panose="020F0502020204030204"/>
                <a:ea typeface="+mn-ea"/>
                <a:cs typeface="+mn-cs"/>
              </a:rPr>
              <a:t>The compression point is on the sternum. This can be easily found by drawing an imaginary line between the armpits and placing your hand at the midpoint of this line with fingers pointing away from the body. </a:t>
            </a:r>
          </a:p>
          <a:p>
            <a:pPr marL="457772" marR="0" lvl="0" indent="-457772" algn="l" defTabSz="813816" rtl="0" eaLnBrk="1" fontAlgn="auto" latinLnBrk="0" hangingPunct="1">
              <a:lnSpc>
                <a:spcPct val="100000"/>
              </a:lnSpc>
              <a:spcBef>
                <a:spcPts val="0"/>
              </a:spcBef>
              <a:spcAft>
                <a:spcPts val="600"/>
              </a:spcAft>
              <a:buClrTx/>
              <a:buSzTx/>
              <a:buFontTx/>
              <a:buAutoNum type="arabicPeriod"/>
              <a:tabLst/>
              <a:defRPr/>
            </a:pPr>
            <a:r>
              <a:rPr kumimoji="0" lang="en-US" sz="1602" b="0" i="0" u="none" strike="noStrike" kern="1200" cap="none" spc="0" normalizeH="0" baseline="0" noProof="0" dirty="0">
                <a:ln>
                  <a:noFill/>
                </a:ln>
                <a:solidFill>
                  <a:prstClr val="black"/>
                </a:solidFill>
                <a:effectLst/>
                <a:uLnTx/>
                <a:uFillTx/>
                <a:latin typeface="Calibri" panose="020F0502020204030204"/>
                <a:ea typeface="+mn-ea"/>
                <a:cs typeface="+mn-cs"/>
              </a:rPr>
              <a:t>Put your other hand over the top and either interlock your fingers or grasp the top of your wrist. Both methods are effective; you should choose whichever feels more comfortable for you</a:t>
            </a:r>
            <a:endParaRPr kumimoji="0" lang="en-A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347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CEE31F-9BD8-BA1A-7893-9E398C21AED8}"/>
              </a:ext>
            </a:extLst>
          </p:cNvPr>
          <p:cNvSpPr>
            <a:spLocks noGrp="1"/>
          </p:cNvSpPr>
          <p:nvPr>
            <p:ph idx="1"/>
          </p:nvPr>
        </p:nvSpPr>
        <p:spPr>
          <a:xfrm>
            <a:off x="297026" y="195943"/>
            <a:ext cx="5170714" cy="3024018"/>
          </a:xfrm>
        </p:spPr>
        <p:txBody>
          <a:bodyPr>
            <a:normAutofit/>
          </a:bodyPr>
          <a:lstStyle/>
          <a:p>
            <a:pPr marL="0" indent="0">
              <a:buNone/>
            </a:pPr>
            <a:r>
              <a:rPr lang="en-US" sz="1800" dirty="0"/>
              <a:t>4. Arms straight with the heel of your palm and shoulders positioned over the casualty’s sternum. </a:t>
            </a:r>
          </a:p>
          <a:p>
            <a:pPr marL="0" indent="0">
              <a:buNone/>
            </a:pPr>
            <a:r>
              <a:rPr lang="en-US" sz="1800" dirty="0"/>
              <a:t>5. Push down 1/3 of the depth of the chest cavity. Keep your arms straight.</a:t>
            </a:r>
          </a:p>
          <a:p>
            <a:pPr marL="0" indent="0">
              <a:buNone/>
            </a:pPr>
            <a:r>
              <a:rPr lang="en-US" sz="1800" dirty="0"/>
              <a:t>6. Administer 30 compressions at a rate of 100 to 120 per minute. followed by two breaths. </a:t>
            </a:r>
          </a:p>
        </p:txBody>
      </p:sp>
      <p:pic>
        <p:nvPicPr>
          <p:cNvPr id="5" name="Picture 4">
            <a:extLst>
              <a:ext uri="{FF2B5EF4-FFF2-40B4-BE49-F238E27FC236}">
                <a16:creationId xmlns:a16="http://schemas.microsoft.com/office/drawing/2014/main" id="{1EEB2379-D458-BCBF-97F5-1B388C8F07E8}"/>
              </a:ext>
            </a:extLst>
          </p:cNvPr>
          <p:cNvPicPr>
            <a:picLocks noChangeAspect="1"/>
          </p:cNvPicPr>
          <p:nvPr/>
        </p:nvPicPr>
        <p:blipFill>
          <a:blip r:embed="rId2"/>
          <a:stretch>
            <a:fillRect/>
          </a:stretch>
        </p:blipFill>
        <p:spPr>
          <a:xfrm>
            <a:off x="532401" y="3638039"/>
            <a:ext cx="4359018" cy="2819644"/>
          </a:xfrm>
          <a:prstGeom prst="rect">
            <a:avLst/>
          </a:prstGeom>
        </p:spPr>
      </p:pic>
      <p:sp>
        <p:nvSpPr>
          <p:cNvPr id="7" name="TextBox 6">
            <a:extLst>
              <a:ext uri="{FF2B5EF4-FFF2-40B4-BE49-F238E27FC236}">
                <a16:creationId xmlns:a16="http://schemas.microsoft.com/office/drawing/2014/main" id="{40F2C549-564B-D670-146D-A3D70601A551}"/>
              </a:ext>
            </a:extLst>
          </p:cNvPr>
          <p:cNvSpPr txBox="1"/>
          <p:nvPr/>
        </p:nvSpPr>
        <p:spPr>
          <a:xfrm>
            <a:off x="5696306" y="2238403"/>
            <a:ext cx="609755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 Tilt the head fully back to give breaths. Make a tight seal over the casualty’s mouth, pinch their nose to block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 Blow air into the casualty’s mouth</a:t>
            </a:r>
            <a:r>
              <a:rPr lang="en-US" dirty="0">
                <a:solidFill>
                  <a:prstClr val="black"/>
                </a:solidFill>
                <a:latin typeface="Calibri" panose="020F0502020204030204"/>
              </a:rPr>
              <a:t>, looking for 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rise of the lower chest.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F</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ull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breaths for adults and gentle breaths for children aged 1-8. </a:t>
            </a:r>
            <a:r>
              <a:rPr lang="en-US" dirty="0">
                <a:solidFill>
                  <a:prstClr val="black"/>
                </a:solidFill>
                <a:latin typeface="Calibri" panose="020F0502020204030204"/>
              </a:rPr>
              <a:t>Administer one breath</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turn your head to the side, breathe in and deliver the second breath. While taking your breath, look at the casualty’s chest to see if it is deflating.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 Where two people are available to perform CPR, one person </a:t>
            </a:r>
            <a:r>
              <a:rPr lang="en-US" dirty="0">
                <a:solidFill>
                  <a:prstClr val="black"/>
                </a:solidFill>
                <a:latin typeface="Calibri" panose="020F0502020204030204"/>
              </a:rPr>
              <a:t>can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deliver the two breaths while the other completes the compressions.</a:t>
            </a:r>
            <a:endParaRPr kumimoji="0" lang="en-A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9791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D3B549-9742-E7E7-4C28-AED61724DA36}"/>
              </a:ext>
            </a:extLst>
          </p:cNvPr>
          <p:cNvSpPr>
            <a:spLocks noGrp="1"/>
          </p:cNvSpPr>
          <p:nvPr>
            <p:ph type="title"/>
          </p:nvPr>
        </p:nvSpPr>
        <p:spPr>
          <a:xfrm>
            <a:off x="5894962" y="479493"/>
            <a:ext cx="5458838" cy="1325563"/>
          </a:xfrm>
        </p:spPr>
        <p:txBody>
          <a:bodyPr>
            <a:normAutofit/>
          </a:bodyPr>
          <a:lstStyle/>
          <a:p>
            <a:r>
              <a:rPr lang="en-GB" dirty="0"/>
              <a:t>Infant CPR</a:t>
            </a:r>
            <a:endParaRPr lang="en-AU" dirty="0"/>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D0B1DBF-B961-E13E-9A18-C02BD9692B95}"/>
              </a:ext>
            </a:extLst>
          </p:cNvPr>
          <p:cNvPicPr>
            <a:picLocks noChangeAspect="1"/>
          </p:cNvPicPr>
          <p:nvPr/>
        </p:nvPicPr>
        <p:blipFill>
          <a:blip r:embed="rId2"/>
          <a:stretch>
            <a:fillRect/>
          </a:stretch>
        </p:blipFill>
        <p:spPr>
          <a:xfrm>
            <a:off x="703182" y="1704483"/>
            <a:ext cx="4777381" cy="327928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56672030-B3F7-1E24-99F7-ECD98FA2CBFB}"/>
              </a:ext>
            </a:extLst>
          </p:cNvPr>
          <p:cNvSpPr>
            <a:spLocks noGrp="1"/>
          </p:cNvSpPr>
          <p:nvPr>
            <p:ph idx="1"/>
          </p:nvPr>
        </p:nvSpPr>
        <p:spPr>
          <a:xfrm>
            <a:off x="5894962" y="1984443"/>
            <a:ext cx="5458838" cy="4192520"/>
          </a:xfrm>
        </p:spPr>
        <p:txBody>
          <a:bodyPr>
            <a:normAutofit/>
          </a:bodyPr>
          <a:lstStyle/>
          <a:p>
            <a:pPr marL="514350" indent="-514350">
              <a:buAutoNum type="arabicPeriod"/>
            </a:pPr>
            <a:r>
              <a:rPr lang="en-US" sz="1500"/>
              <a:t>Place infant on a table. </a:t>
            </a:r>
          </a:p>
          <a:p>
            <a:pPr marL="514350" indent="-514350">
              <a:buAutoNum type="arabicPeriod"/>
            </a:pPr>
            <a:r>
              <a:rPr lang="en-US" sz="1500"/>
              <a:t>The compression point is located on the sternum as it is for adults and children, however, compressions should only be delivered using two fingers. </a:t>
            </a:r>
          </a:p>
          <a:p>
            <a:pPr marL="514350" indent="-514350">
              <a:buAutoNum type="arabicPeriod"/>
            </a:pPr>
            <a:r>
              <a:rPr lang="en-US" sz="1500"/>
              <a:t>Breaths should be given with the head in a neutral position, and both the mouth and nose should be covered to produce a seal</a:t>
            </a:r>
          </a:p>
          <a:p>
            <a:pPr marL="514350" indent="-514350">
              <a:buAutoNum type="arabicPeriod"/>
            </a:pPr>
            <a:r>
              <a:rPr lang="en-US" sz="1500"/>
              <a:t>Blow a gentle puff of air into the infant. Once you have administered the first breath, turn your head to the side, breathe in fresh oxygen and deliver the second breath. While taking your breath, look at the infant’s chest to see if it is deflating. Where you do not see the chest deflating, it is possible that there is still an airway obstruction or that you are not making the seal over the mouth and nose tight enough.</a:t>
            </a:r>
            <a:endParaRPr lang="en-AU" sz="1500"/>
          </a:p>
        </p:txBody>
      </p:sp>
    </p:spTree>
    <p:extLst>
      <p:ext uri="{BB962C8B-B14F-4D97-AF65-F5344CB8AC3E}">
        <p14:creationId xmlns:p14="http://schemas.microsoft.com/office/powerpoint/2010/main" val="772182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D46527-8963-4773-8769-07E6ACE08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988D160-2AF6-F3BA-0F6E-5C60FDE7A6F4}"/>
              </a:ext>
            </a:extLst>
          </p:cNvPr>
          <p:cNvPicPr>
            <a:picLocks noChangeAspect="1"/>
          </p:cNvPicPr>
          <p:nvPr/>
        </p:nvPicPr>
        <p:blipFill>
          <a:blip r:embed="rId2"/>
          <a:stretch>
            <a:fillRect/>
          </a:stretch>
        </p:blipFill>
        <p:spPr>
          <a:xfrm>
            <a:off x="774500" y="2482918"/>
            <a:ext cx="4643496" cy="1648441"/>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
        <p:nvSpPr>
          <p:cNvPr id="3" name="Content Placeholder 2">
            <a:extLst>
              <a:ext uri="{FF2B5EF4-FFF2-40B4-BE49-F238E27FC236}">
                <a16:creationId xmlns:a16="http://schemas.microsoft.com/office/drawing/2014/main" id="{0C578F14-7D54-6FB8-38A6-B8321D1EE3F9}"/>
              </a:ext>
            </a:extLst>
          </p:cNvPr>
          <p:cNvSpPr>
            <a:spLocks noGrp="1"/>
          </p:cNvSpPr>
          <p:nvPr>
            <p:ph idx="1"/>
          </p:nvPr>
        </p:nvSpPr>
        <p:spPr>
          <a:xfrm>
            <a:off x="6096000" y="1825625"/>
            <a:ext cx="5257800" cy="4351338"/>
          </a:xfrm>
        </p:spPr>
        <p:txBody>
          <a:bodyPr>
            <a:normAutofit/>
          </a:bodyPr>
          <a:lstStyle/>
          <a:p>
            <a:pPr marL="0" indent="0">
              <a:buNone/>
            </a:pPr>
            <a:r>
              <a:rPr lang="en-GB" dirty="0"/>
              <a:t>If at any time during CPR the casualty begins to breathe again, roll them into recovery position.</a:t>
            </a:r>
          </a:p>
          <a:p>
            <a:pPr marL="0" indent="0">
              <a:buNone/>
            </a:pPr>
            <a:endParaRPr lang="en-GB" dirty="0"/>
          </a:p>
          <a:p>
            <a:pPr marL="0" indent="0">
              <a:buNone/>
            </a:pPr>
            <a:r>
              <a:rPr lang="en-GB" dirty="0"/>
              <a:t>Monitor them until EMS arrives, and if the stop breathing again – recommence CPR</a:t>
            </a:r>
            <a:endParaRPr lang="en-AU" dirty="0"/>
          </a:p>
        </p:txBody>
      </p:sp>
      <p:sp>
        <p:nvSpPr>
          <p:cNvPr id="12" name="Arc 11">
            <a:extLst>
              <a:ext uri="{FF2B5EF4-FFF2-40B4-BE49-F238E27FC236}">
                <a16:creationId xmlns:a16="http://schemas.microsoft.com/office/drawing/2014/main" id="{920E13D1-85D7-4BF3-9903-59216CB5A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65355" y="705367"/>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761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318384-6C0E-9244-62C2-FF967AF68F71}"/>
              </a:ext>
            </a:extLst>
          </p:cNvPr>
          <p:cNvSpPr>
            <a:spLocks noGrp="1"/>
          </p:cNvSpPr>
          <p:nvPr>
            <p:ph type="title"/>
          </p:nvPr>
        </p:nvSpPr>
        <p:spPr>
          <a:xfrm>
            <a:off x="838200" y="365125"/>
            <a:ext cx="10515600" cy="1325563"/>
          </a:xfrm>
        </p:spPr>
        <p:txBody>
          <a:bodyPr>
            <a:normAutofit/>
          </a:bodyPr>
          <a:lstStyle/>
          <a:p>
            <a:r>
              <a:rPr lang="en-GB" dirty="0"/>
              <a:t>Defibrillator</a:t>
            </a:r>
            <a:endParaRPr lang="en-AU"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A55B2E8-4B0B-68FC-AE2E-281965F7C243}"/>
              </a:ext>
            </a:extLst>
          </p:cNvPr>
          <p:cNvSpPr>
            <a:spLocks noGrp="1"/>
          </p:cNvSpPr>
          <p:nvPr>
            <p:ph idx="1"/>
          </p:nvPr>
        </p:nvSpPr>
        <p:spPr>
          <a:xfrm>
            <a:off x="838200" y="1546341"/>
            <a:ext cx="10515600" cy="4351338"/>
          </a:xfrm>
          <a:solidFill>
            <a:schemeClr val="accent2">
              <a:lumMod val="60000"/>
              <a:lumOff val="40000"/>
              <a:alpha val="0"/>
            </a:schemeClr>
          </a:solidFill>
        </p:spPr>
        <p:txBody>
          <a:bodyPr>
            <a:normAutofit/>
          </a:bodyPr>
          <a:lstStyle/>
          <a:p>
            <a:pPr marL="0" indent="0">
              <a:buNone/>
            </a:pPr>
            <a:r>
              <a:rPr lang="en-GB" sz="1300" dirty="0"/>
              <a:t>An Automatic External Defibrillator (AED) will assess the heart rhythm of an Unconscious, Non breathing casualty – then if necessary, shock the heart back into normal rhythm.  Steps to use the AED are simple so that almost anyone can easily use them:</a:t>
            </a:r>
          </a:p>
          <a:p>
            <a:pPr marL="514350" indent="-514350">
              <a:buAutoNum type="arabicPeriod"/>
            </a:pPr>
            <a:r>
              <a:rPr lang="en-GB" sz="1300" dirty="0"/>
              <a:t>Find an AED – follow signage in areas where people congregate</a:t>
            </a:r>
          </a:p>
          <a:p>
            <a:pPr marL="514350" indent="-514350">
              <a:buAutoNum type="arabicPeriod"/>
            </a:pPr>
            <a:r>
              <a:rPr lang="en-GB" sz="1300" dirty="0"/>
              <a:t>Remove AED from Case</a:t>
            </a:r>
          </a:p>
          <a:p>
            <a:pPr marL="514350" indent="-514350">
              <a:buAutoNum type="arabicPeriod"/>
            </a:pPr>
            <a:r>
              <a:rPr lang="en-GB" sz="1300" dirty="0"/>
              <a:t>Return To Casualty</a:t>
            </a:r>
          </a:p>
          <a:p>
            <a:pPr marL="514350" indent="-514350">
              <a:buAutoNum type="arabicPeriod"/>
            </a:pPr>
            <a:r>
              <a:rPr lang="en-GB" sz="1300" dirty="0"/>
              <a:t>Open AED</a:t>
            </a:r>
          </a:p>
          <a:p>
            <a:pPr marL="514350" indent="-514350">
              <a:buAutoNum type="arabicPeriod"/>
            </a:pPr>
            <a:r>
              <a:rPr lang="en-GB" sz="1300" dirty="0"/>
              <a:t>Turn on</a:t>
            </a:r>
          </a:p>
          <a:p>
            <a:pPr marL="514350" indent="-514350">
              <a:buAutoNum type="arabicPeriod"/>
            </a:pPr>
            <a:r>
              <a:rPr lang="en-GB" sz="1300" dirty="0"/>
              <a:t>Follow Prompts</a:t>
            </a:r>
          </a:p>
          <a:p>
            <a:pPr marL="0" indent="0">
              <a:buNone/>
            </a:pPr>
            <a:endParaRPr lang="en-AU" sz="1300" dirty="0"/>
          </a:p>
          <a:p>
            <a:pPr marL="0" indent="0">
              <a:buNone/>
            </a:pPr>
            <a:r>
              <a:rPr lang="en-AU" sz="1300" dirty="0"/>
              <a:t>The AED will communicate instructions verbally, and pads will have pictures to indicate correct placement.</a:t>
            </a:r>
          </a:p>
          <a:p>
            <a:pPr marL="0" indent="0">
              <a:buNone/>
            </a:pPr>
            <a:endParaRPr lang="en-AU" sz="1300" dirty="0"/>
          </a:p>
          <a:p>
            <a:pPr marL="0" indent="0">
              <a:buNone/>
            </a:pPr>
            <a:r>
              <a:rPr lang="en-AU" sz="1300" dirty="0"/>
              <a:t>Once on, the AED will analyse and advise that a shock is  or isn’t recommended, if so push the flashing button with electrical signage.</a:t>
            </a:r>
          </a:p>
          <a:p>
            <a:pPr marL="0" indent="0">
              <a:buNone/>
            </a:pPr>
            <a:endParaRPr lang="en-AU" sz="1300" dirty="0"/>
          </a:p>
          <a:p>
            <a:pPr marL="0" indent="0">
              <a:buNone/>
            </a:pPr>
            <a:r>
              <a:rPr lang="en-AU" sz="1300" dirty="0"/>
              <a:t>Unless the AED states not to touch the patient – continuously perform CPR</a:t>
            </a:r>
          </a:p>
        </p:txBody>
      </p:sp>
    </p:spTree>
    <p:extLst>
      <p:ext uri="{BB962C8B-B14F-4D97-AF65-F5344CB8AC3E}">
        <p14:creationId xmlns:p14="http://schemas.microsoft.com/office/powerpoint/2010/main" val="1143564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23DA-30D7-272D-F679-9E198A4ECD57}"/>
              </a:ext>
            </a:extLst>
          </p:cNvPr>
          <p:cNvSpPr>
            <a:spLocks noGrp="1"/>
          </p:cNvSpPr>
          <p:nvPr>
            <p:ph type="title"/>
          </p:nvPr>
        </p:nvSpPr>
        <p:spPr/>
        <p:txBody>
          <a:bodyPr/>
          <a:lstStyle/>
          <a:p>
            <a:r>
              <a:rPr lang="en-GB" dirty="0"/>
              <a:t>Applying Appropriate First Aid Procedures</a:t>
            </a:r>
            <a:endParaRPr lang="en-AU" dirty="0"/>
          </a:p>
        </p:txBody>
      </p:sp>
      <p:sp>
        <p:nvSpPr>
          <p:cNvPr id="3" name="Content Placeholder 2">
            <a:extLst>
              <a:ext uri="{FF2B5EF4-FFF2-40B4-BE49-F238E27FC236}">
                <a16:creationId xmlns:a16="http://schemas.microsoft.com/office/drawing/2014/main" id="{171363F6-DEAB-ED30-3BC4-BD1293F285F5}"/>
              </a:ext>
            </a:extLst>
          </p:cNvPr>
          <p:cNvSpPr>
            <a:spLocks noGrp="1"/>
          </p:cNvSpPr>
          <p:nvPr>
            <p:ph idx="1"/>
          </p:nvPr>
        </p:nvSpPr>
        <p:spPr/>
        <p:txBody>
          <a:bodyPr>
            <a:normAutofit/>
          </a:bodyPr>
          <a:lstStyle/>
          <a:p>
            <a:pPr marL="0" indent="0">
              <a:buNone/>
            </a:pPr>
            <a:r>
              <a:rPr lang="en-GB" dirty="0"/>
              <a:t>Not all first aid incidents require CPR or an AED – as you assess the situation using DRSABCD and establish the patient is breathing, you can point your attention to solving other issues.</a:t>
            </a:r>
          </a:p>
        </p:txBody>
      </p:sp>
      <p:sp>
        <p:nvSpPr>
          <p:cNvPr id="5" name="TextBox 4">
            <a:extLst>
              <a:ext uri="{FF2B5EF4-FFF2-40B4-BE49-F238E27FC236}">
                <a16:creationId xmlns:a16="http://schemas.microsoft.com/office/drawing/2014/main" id="{2D0AC856-C1CF-34EE-CDB0-0EECB9110E4C}"/>
              </a:ext>
            </a:extLst>
          </p:cNvPr>
          <p:cNvSpPr txBox="1"/>
          <p:nvPr/>
        </p:nvSpPr>
        <p:spPr>
          <a:xfrm>
            <a:off x="106016" y="3331028"/>
            <a:ext cx="12085983" cy="3416320"/>
          </a:xfrm>
          <a:prstGeom prst="rect">
            <a:avLst/>
          </a:prstGeom>
          <a:noFill/>
        </p:spPr>
        <p:txBody>
          <a:bodyPr wrap="square" numCol="3">
            <a:spAutoFit/>
          </a:bodyPr>
          <a:lstStyle/>
          <a:p>
            <a:pPr marL="0" indent="0">
              <a:buNone/>
            </a:pPr>
            <a:r>
              <a:rPr lang="en-AU" dirty="0"/>
              <a:t>• Abdominal injuries </a:t>
            </a:r>
          </a:p>
          <a:p>
            <a:pPr marL="0" indent="0">
              <a:buNone/>
            </a:pPr>
            <a:r>
              <a:rPr lang="en-AU" dirty="0"/>
              <a:t>• Allergic reactions </a:t>
            </a:r>
          </a:p>
          <a:p>
            <a:pPr marL="0" indent="0">
              <a:buNone/>
            </a:pPr>
            <a:r>
              <a:rPr lang="en-AU" dirty="0"/>
              <a:t>• Wound care and bleeding control </a:t>
            </a:r>
          </a:p>
          <a:p>
            <a:pPr marL="0" indent="0">
              <a:buNone/>
            </a:pPr>
            <a:r>
              <a:rPr lang="en-AU" dirty="0"/>
              <a:t>• Nose bleeds </a:t>
            </a:r>
          </a:p>
          <a:p>
            <a:pPr marL="0" indent="0">
              <a:buNone/>
            </a:pPr>
            <a:r>
              <a:rPr lang="en-AU" dirty="0"/>
              <a:t>• Burns </a:t>
            </a:r>
          </a:p>
          <a:p>
            <a:pPr marL="0" indent="0">
              <a:buNone/>
            </a:pPr>
            <a:r>
              <a:rPr lang="en-AU" dirty="0"/>
              <a:t>• Cardiac conditions </a:t>
            </a:r>
          </a:p>
          <a:p>
            <a:pPr marL="0" indent="0">
              <a:buNone/>
            </a:pPr>
            <a:r>
              <a:rPr lang="en-AU" dirty="0"/>
              <a:t>• Choking and airway obstructions </a:t>
            </a:r>
          </a:p>
          <a:p>
            <a:pPr marL="0" indent="0">
              <a:buNone/>
            </a:pPr>
            <a:r>
              <a:rPr lang="en-AU" dirty="0"/>
              <a:t>• Crush injuries </a:t>
            </a:r>
          </a:p>
          <a:p>
            <a:pPr marL="0" indent="0">
              <a:buNone/>
            </a:pPr>
            <a:r>
              <a:rPr lang="en-AU" dirty="0"/>
              <a:t>• Diabetes - hypoglycaemia and hyperglycaemia </a:t>
            </a:r>
          </a:p>
          <a:p>
            <a:pPr marL="0" indent="0">
              <a:buNone/>
            </a:pPr>
            <a:endParaRPr lang="en-AU" dirty="0"/>
          </a:p>
          <a:p>
            <a:pPr marL="0" indent="0">
              <a:buNone/>
            </a:pPr>
            <a:endParaRPr lang="en-AU" dirty="0"/>
          </a:p>
          <a:p>
            <a:pPr marL="0" indent="0">
              <a:buNone/>
            </a:pPr>
            <a:r>
              <a:rPr lang="en-AU" dirty="0"/>
              <a:t>• Drowning </a:t>
            </a:r>
          </a:p>
          <a:p>
            <a:pPr marL="0" indent="0">
              <a:buNone/>
            </a:pPr>
            <a:r>
              <a:rPr lang="en-AU" dirty="0"/>
              <a:t>• Envenomation </a:t>
            </a:r>
          </a:p>
          <a:p>
            <a:pPr marL="0" indent="0">
              <a:buNone/>
            </a:pPr>
            <a:r>
              <a:rPr lang="en-AU" dirty="0"/>
              <a:t>• Hypothermia </a:t>
            </a:r>
          </a:p>
          <a:p>
            <a:pPr marL="0" indent="0">
              <a:buNone/>
            </a:pPr>
            <a:r>
              <a:rPr lang="en-AU" dirty="0"/>
              <a:t>• Hyperthermia </a:t>
            </a:r>
          </a:p>
          <a:p>
            <a:pPr marL="0" indent="0">
              <a:buNone/>
            </a:pPr>
            <a:r>
              <a:rPr lang="en-AU" dirty="0"/>
              <a:t>• Dehydration </a:t>
            </a:r>
          </a:p>
          <a:p>
            <a:pPr marL="0" indent="0">
              <a:buNone/>
            </a:pPr>
            <a:r>
              <a:rPr lang="en-AU" dirty="0"/>
              <a:t>• Stroke </a:t>
            </a:r>
          </a:p>
          <a:p>
            <a:pPr marL="0" indent="0">
              <a:buNone/>
            </a:pPr>
            <a:r>
              <a:rPr lang="en-AU" dirty="0"/>
              <a:t>• Shock </a:t>
            </a:r>
          </a:p>
          <a:p>
            <a:pPr marL="0" indent="0">
              <a:buNone/>
            </a:pPr>
            <a:r>
              <a:rPr lang="en-AU" dirty="0"/>
              <a:t>• Eye and ear injuries </a:t>
            </a:r>
          </a:p>
          <a:p>
            <a:pPr marL="0" indent="0">
              <a:buNone/>
            </a:pPr>
            <a:r>
              <a:rPr lang="en-AU" dirty="0"/>
              <a:t>• Dislocations </a:t>
            </a:r>
          </a:p>
          <a:p>
            <a:pPr marL="0" indent="0">
              <a:buNone/>
            </a:pPr>
            <a:endParaRPr lang="en-AU" dirty="0"/>
          </a:p>
          <a:p>
            <a:pPr marL="0" indent="0">
              <a:buNone/>
            </a:pPr>
            <a:endParaRPr lang="en-AU" dirty="0"/>
          </a:p>
          <a:p>
            <a:pPr marL="0" indent="0">
              <a:buNone/>
            </a:pPr>
            <a:endParaRPr lang="en-AU" dirty="0"/>
          </a:p>
          <a:p>
            <a:pPr marL="0" indent="0">
              <a:buNone/>
            </a:pPr>
            <a:r>
              <a:rPr lang="en-AU" dirty="0"/>
              <a:t>• Fractures </a:t>
            </a:r>
          </a:p>
          <a:p>
            <a:pPr marL="0" indent="0">
              <a:buNone/>
            </a:pPr>
            <a:r>
              <a:rPr lang="en-AU" dirty="0"/>
              <a:t>• Febrile convulsions </a:t>
            </a:r>
          </a:p>
          <a:p>
            <a:pPr marL="0" indent="0">
              <a:buNone/>
            </a:pPr>
            <a:r>
              <a:rPr lang="en-AU" dirty="0"/>
              <a:t>• Seizures and epilepsy </a:t>
            </a:r>
          </a:p>
          <a:p>
            <a:pPr marL="0" indent="0">
              <a:buNone/>
            </a:pPr>
            <a:r>
              <a:rPr lang="en-AU" dirty="0"/>
              <a:t>• Head neck and spinal injuries </a:t>
            </a:r>
          </a:p>
          <a:p>
            <a:pPr marL="0" indent="0">
              <a:buNone/>
            </a:pPr>
            <a:r>
              <a:rPr lang="en-AU" dirty="0"/>
              <a:t>• Needle stick injuries </a:t>
            </a:r>
          </a:p>
          <a:p>
            <a:pPr marL="0" indent="0">
              <a:buNone/>
            </a:pPr>
            <a:r>
              <a:rPr lang="en-AU" dirty="0"/>
              <a:t>• Poisoning and toxic substances </a:t>
            </a:r>
          </a:p>
          <a:p>
            <a:pPr marL="0" indent="0">
              <a:buNone/>
            </a:pPr>
            <a:r>
              <a:rPr lang="en-AU" dirty="0"/>
              <a:t>• Asthma </a:t>
            </a:r>
          </a:p>
          <a:p>
            <a:pPr marL="0" indent="0">
              <a:buNone/>
            </a:pPr>
            <a:r>
              <a:rPr lang="en-AU" dirty="0"/>
              <a:t>• Soft tissue injuries</a:t>
            </a:r>
          </a:p>
        </p:txBody>
      </p:sp>
    </p:spTree>
    <p:extLst>
      <p:ext uri="{BB962C8B-B14F-4D97-AF65-F5344CB8AC3E}">
        <p14:creationId xmlns:p14="http://schemas.microsoft.com/office/powerpoint/2010/main" val="561847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51E53-273B-C66F-CCB3-C7B3AEE1AB62}"/>
              </a:ext>
            </a:extLst>
          </p:cNvPr>
          <p:cNvSpPr>
            <a:spLocks noGrp="1"/>
          </p:cNvSpPr>
          <p:nvPr>
            <p:ph type="title"/>
          </p:nvPr>
        </p:nvSpPr>
        <p:spPr>
          <a:xfrm>
            <a:off x="838200" y="668377"/>
            <a:ext cx="10515600" cy="1325563"/>
          </a:xfrm>
        </p:spPr>
        <p:txBody>
          <a:bodyPr vert="horz" lIns="91440" tIns="45720" rIns="91440" bIns="45720" rtlCol="0" anchor="ctr">
            <a:normAutofit/>
          </a:bodyPr>
          <a:lstStyle/>
          <a:p>
            <a:r>
              <a:rPr lang="en-US" kern="1200" dirty="0">
                <a:solidFill>
                  <a:schemeClr val="tx1"/>
                </a:solidFill>
                <a:latin typeface="+mj-lt"/>
                <a:ea typeface="+mj-ea"/>
                <a:cs typeface="+mj-cs"/>
              </a:rPr>
              <a:t>Abdominal Injuries</a:t>
            </a:r>
          </a:p>
        </p:txBody>
      </p:sp>
      <p:sp>
        <p:nvSpPr>
          <p:cNvPr id="3" name="Content Placeholder 2">
            <a:extLst>
              <a:ext uri="{FF2B5EF4-FFF2-40B4-BE49-F238E27FC236}">
                <a16:creationId xmlns:a16="http://schemas.microsoft.com/office/drawing/2014/main" id="{6B1A2DC3-C85E-C636-3682-AAC9A9484E62}"/>
              </a:ext>
            </a:extLst>
          </p:cNvPr>
          <p:cNvSpPr>
            <a:spLocks noGrp="1"/>
          </p:cNvSpPr>
          <p:nvPr>
            <p:ph idx="1"/>
          </p:nvPr>
        </p:nvSpPr>
        <p:spPr>
          <a:xfrm>
            <a:off x="467139" y="2177456"/>
            <a:ext cx="5097780" cy="3795748"/>
          </a:xfrm>
        </p:spPr>
        <p:txBody>
          <a:bodyPr vert="horz" lIns="91440" tIns="45720" rIns="91440" bIns="45720" rtlCol="0">
            <a:normAutofit/>
          </a:bodyPr>
          <a:lstStyle/>
          <a:p>
            <a:pPr marL="0" indent="0">
              <a:buNone/>
            </a:pPr>
            <a:r>
              <a:rPr lang="en-US" sz="2400" dirty="0"/>
              <a:t>Abdominal injuries can be caused by blunt or penetrating trauma. </a:t>
            </a:r>
          </a:p>
          <a:p>
            <a:pPr marL="0"/>
            <a:r>
              <a:rPr lang="en-US" sz="2400" dirty="0"/>
              <a:t>This can cause internal bleeding. </a:t>
            </a:r>
          </a:p>
          <a:p>
            <a:pPr marL="0"/>
            <a:r>
              <a:rPr lang="en-US" sz="2400" dirty="0"/>
              <a:t>This type of injury usually shows with pain and distension.</a:t>
            </a:r>
          </a:p>
          <a:p>
            <a:pPr marL="0"/>
            <a:endParaRPr lang="en-US" sz="2400" dirty="0"/>
          </a:p>
          <a:p>
            <a:pPr marL="0"/>
            <a:endParaRPr lang="en-US" sz="2400" dirty="0"/>
          </a:p>
        </p:txBody>
      </p:sp>
      <p:sp>
        <p:nvSpPr>
          <p:cNvPr id="5" name="TextBox 4">
            <a:extLst>
              <a:ext uri="{FF2B5EF4-FFF2-40B4-BE49-F238E27FC236}">
                <a16:creationId xmlns:a16="http://schemas.microsoft.com/office/drawing/2014/main" id="{B1C6CBCF-D966-BB11-477D-8E0D5759580E}"/>
              </a:ext>
            </a:extLst>
          </p:cNvPr>
          <p:cNvSpPr txBox="1"/>
          <p:nvPr/>
        </p:nvSpPr>
        <p:spPr>
          <a:xfrm>
            <a:off x="5976730" y="2177456"/>
            <a:ext cx="6215270" cy="3795748"/>
          </a:xfrm>
          <a:prstGeom prst="rect">
            <a:avLst/>
          </a:prstGeom>
        </p:spPr>
        <p:txBody>
          <a:bodyPr vert="horz" lIns="91440" tIns="45720" rIns="91440" bIns="45720" numCol="2" rtlCol="0">
            <a:normAutofit lnSpcReduction="10000"/>
          </a:bodyPr>
          <a:lstStyle/>
          <a:p>
            <a:pPr>
              <a:lnSpc>
                <a:spcPct val="90000"/>
              </a:lnSpc>
              <a:spcAft>
                <a:spcPts val="600"/>
              </a:spcAft>
            </a:pPr>
            <a:r>
              <a:rPr lang="en-US" sz="1700" b="1" dirty="0"/>
              <a:t>Signs and symptoms of abdominal injury may include: </a:t>
            </a:r>
          </a:p>
          <a:p>
            <a:pPr>
              <a:lnSpc>
                <a:spcPct val="90000"/>
              </a:lnSpc>
              <a:spcAft>
                <a:spcPts val="600"/>
              </a:spcAft>
            </a:pPr>
            <a:endParaRPr lang="en-US" sz="1700" dirty="0"/>
          </a:p>
          <a:p>
            <a:pPr>
              <a:lnSpc>
                <a:spcPct val="90000"/>
              </a:lnSpc>
              <a:spcAft>
                <a:spcPts val="600"/>
              </a:spcAft>
            </a:pPr>
            <a:r>
              <a:rPr lang="en-US" sz="1700" dirty="0"/>
              <a:t>• A bleeding wound or obvious puncture </a:t>
            </a:r>
          </a:p>
          <a:p>
            <a:pPr>
              <a:lnSpc>
                <a:spcPct val="90000"/>
              </a:lnSpc>
              <a:spcAft>
                <a:spcPts val="600"/>
              </a:spcAft>
            </a:pPr>
            <a:r>
              <a:rPr lang="en-US" sz="1700" dirty="0"/>
              <a:t>• Bruising of the skin in the abdominal region </a:t>
            </a:r>
          </a:p>
          <a:p>
            <a:pPr>
              <a:lnSpc>
                <a:spcPct val="90000"/>
              </a:lnSpc>
              <a:spcAft>
                <a:spcPts val="600"/>
              </a:spcAft>
            </a:pPr>
            <a:r>
              <a:rPr lang="en-US" sz="1700" dirty="0"/>
              <a:t>• Protruding organs through an abdomen </a:t>
            </a:r>
          </a:p>
          <a:p>
            <a:pPr>
              <a:lnSpc>
                <a:spcPct val="90000"/>
              </a:lnSpc>
              <a:spcAft>
                <a:spcPts val="600"/>
              </a:spcAft>
            </a:pPr>
            <a:r>
              <a:rPr lang="en-US" sz="1700" dirty="0"/>
              <a:t>• Nausea and vomiting </a:t>
            </a:r>
          </a:p>
          <a:p>
            <a:pPr indent="-228600">
              <a:lnSpc>
                <a:spcPct val="90000"/>
              </a:lnSpc>
              <a:spcAft>
                <a:spcPts val="600"/>
              </a:spcAft>
              <a:buFont typeface="Arial" panose="020B0604020202020204" pitchFamily="34" charset="0"/>
              <a:buChar char="•"/>
            </a:pPr>
            <a:r>
              <a:rPr lang="en-US" sz="1700" dirty="0"/>
              <a:t>Shock</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a:lnSpc>
                <a:spcPct val="90000"/>
              </a:lnSpc>
              <a:spcAft>
                <a:spcPts val="600"/>
              </a:spcAft>
            </a:pPr>
            <a:r>
              <a:rPr lang="en-US" sz="1700" dirty="0"/>
              <a:t>• Clammy and pale skin</a:t>
            </a:r>
          </a:p>
          <a:p>
            <a:pPr>
              <a:lnSpc>
                <a:spcPct val="90000"/>
              </a:lnSpc>
              <a:spcAft>
                <a:spcPts val="600"/>
              </a:spcAft>
            </a:pPr>
            <a:r>
              <a:rPr lang="en-US" sz="1700" dirty="0"/>
              <a:t>• Pain in the abdominal region </a:t>
            </a:r>
          </a:p>
          <a:p>
            <a:pPr>
              <a:lnSpc>
                <a:spcPct val="90000"/>
              </a:lnSpc>
              <a:spcAft>
                <a:spcPts val="600"/>
              </a:spcAft>
            </a:pPr>
            <a:r>
              <a:rPr lang="en-US" sz="1700" dirty="0"/>
              <a:t>• Unable to stand upright; may be hunched over in pain </a:t>
            </a:r>
          </a:p>
          <a:p>
            <a:pPr>
              <a:lnSpc>
                <a:spcPct val="90000"/>
              </a:lnSpc>
              <a:spcAft>
                <a:spcPts val="600"/>
              </a:spcAft>
            </a:pPr>
            <a:r>
              <a:rPr lang="en-US" sz="1700" dirty="0"/>
              <a:t>• </a:t>
            </a:r>
            <a:r>
              <a:rPr lang="en-US" sz="1700" dirty="0" err="1"/>
              <a:t>Odour</a:t>
            </a:r>
            <a:r>
              <a:rPr lang="en-US" sz="1700" dirty="0"/>
              <a:t> may be present if an organ has been lacerated </a:t>
            </a:r>
          </a:p>
          <a:p>
            <a:pPr>
              <a:lnSpc>
                <a:spcPct val="90000"/>
              </a:lnSpc>
              <a:spcAft>
                <a:spcPts val="600"/>
              </a:spcAft>
            </a:pPr>
            <a:endParaRPr lang="en-US" sz="1700" dirty="0"/>
          </a:p>
        </p:txBody>
      </p:sp>
    </p:spTree>
    <p:extLst>
      <p:ext uri="{BB962C8B-B14F-4D97-AF65-F5344CB8AC3E}">
        <p14:creationId xmlns:p14="http://schemas.microsoft.com/office/powerpoint/2010/main" val="3598628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651A7-C035-E9B7-322B-6E04132ADA56}"/>
              </a:ext>
            </a:extLst>
          </p:cNvPr>
          <p:cNvSpPr>
            <a:spLocks noGrp="1"/>
          </p:cNvSpPr>
          <p:nvPr>
            <p:ph type="title"/>
          </p:nvPr>
        </p:nvSpPr>
        <p:spPr>
          <a:xfrm>
            <a:off x="686834" y="1153572"/>
            <a:ext cx="3200400" cy="4461163"/>
          </a:xfrm>
        </p:spPr>
        <p:txBody>
          <a:bodyPr>
            <a:normAutofit/>
          </a:bodyPr>
          <a:lstStyle/>
          <a:p>
            <a:r>
              <a:rPr lang="en-GB" dirty="0"/>
              <a:t>Treating Abdominal Injuries </a:t>
            </a:r>
            <a:endParaRPr lang="en-AU" dirty="0"/>
          </a:p>
        </p:txBody>
      </p:sp>
      <p:sp>
        <p:nvSpPr>
          <p:cNvPr id="3" name="Content Placeholder 2">
            <a:extLst>
              <a:ext uri="{FF2B5EF4-FFF2-40B4-BE49-F238E27FC236}">
                <a16:creationId xmlns:a16="http://schemas.microsoft.com/office/drawing/2014/main" id="{F068D152-320D-711E-B870-EE16AD3BED31}"/>
              </a:ext>
            </a:extLst>
          </p:cNvPr>
          <p:cNvSpPr>
            <a:spLocks noGrp="1"/>
          </p:cNvSpPr>
          <p:nvPr>
            <p:ph idx="1"/>
          </p:nvPr>
        </p:nvSpPr>
        <p:spPr>
          <a:xfrm>
            <a:off x="4447308" y="591344"/>
            <a:ext cx="6906491" cy="5585619"/>
          </a:xfrm>
        </p:spPr>
        <p:txBody>
          <a:bodyPr anchor="ctr">
            <a:normAutofit/>
          </a:bodyPr>
          <a:lstStyle/>
          <a:p>
            <a:pPr marL="514350" indent="-514350">
              <a:buAutoNum type="arabicPeriod"/>
            </a:pPr>
            <a:r>
              <a:rPr lang="en-US" sz="1800"/>
              <a:t>Call for help (000) </a:t>
            </a:r>
          </a:p>
          <a:p>
            <a:pPr marL="514350" indent="-514350">
              <a:buAutoNum type="arabicPeriod"/>
            </a:pPr>
            <a:r>
              <a:rPr lang="en-US" sz="1800"/>
              <a:t>Assist the person to lie down in a position that is most comfortable </a:t>
            </a:r>
          </a:p>
          <a:p>
            <a:pPr marL="514350" indent="-514350">
              <a:buAutoNum type="arabicPeriod"/>
            </a:pPr>
            <a:r>
              <a:rPr lang="en-US" sz="1800"/>
              <a:t>Loosen clothing </a:t>
            </a:r>
          </a:p>
          <a:p>
            <a:pPr marL="514350" indent="-514350">
              <a:buAutoNum type="arabicPeriod"/>
            </a:pPr>
            <a:r>
              <a:rPr lang="en-US" sz="1800"/>
              <a:t>Control any external bleeding. Lying on the floor with elevated legs can help to reduce the bleeding </a:t>
            </a:r>
          </a:p>
          <a:p>
            <a:pPr marL="514350" indent="-514350">
              <a:buAutoNum type="arabicPeriod"/>
            </a:pPr>
            <a:r>
              <a:rPr lang="en-US" sz="1800"/>
              <a:t>If a penetrating object is evident such as a metal rod, stabilise the object </a:t>
            </a:r>
          </a:p>
          <a:p>
            <a:pPr marL="514350" indent="-514350">
              <a:buAutoNum type="arabicPeriod"/>
            </a:pPr>
            <a:r>
              <a:rPr lang="en-US" sz="1800"/>
              <a:t>If you can see protruding organs, do not touch them. Cover the wound with aluminium foil, glad wrap or a sterile non-stick dressing, soaked in saline. Take care not to put too much pressure on the area. </a:t>
            </a:r>
          </a:p>
          <a:p>
            <a:pPr marL="514350" indent="-514350">
              <a:buAutoNum type="arabicPeriod"/>
            </a:pPr>
            <a:r>
              <a:rPr lang="en-US" sz="1800"/>
              <a:t>Secure the area with a wide bandage ensuring that it is not too tight </a:t>
            </a:r>
          </a:p>
          <a:p>
            <a:pPr marL="514350" indent="-514350">
              <a:buAutoNum type="arabicPeriod"/>
            </a:pPr>
            <a:r>
              <a:rPr lang="en-US" sz="1800"/>
              <a:t>Ensure that the person has nothing to eat or drink </a:t>
            </a:r>
          </a:p>
          <a:p>
            <a:pPr marL="514350" indent="-514350">
              <a:buAutoNum type="arabicPeriod"/>
            </a:pPr>
            <a:r>
              <a:rPr lang="en-US" sz="1800"/>
              <a:t>Monitor the person’s vital signs and if they stop breathing commence CPR</a:t>
            </a:r>
            <a:endParaRPr lang="en-AU" sz="1800"/>
          </a:p>
        </p:txBody>
      </p:sp>
    </p:spTree>
    <p:extLst>
      <p:ext uri="{BB962C8B-B14F-4D97-AF65-F5344CB8AC3E}">
        <p14:creationId xmlns:p14="http://schemas.microsoft.com/office/powerpoint/2010/main" val="2523941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33CAA-FA7E-E518-D7F0-BBDF605A212A}"/>
              </a:ext>
            </a:extLst>
          </p:cNvPr>
          <p:cNvSpPr>
            <a:spLocks noGrp="1"/>
          </p:cNvSpPr>
          <p:nvPr>
            <p:ph type="title"/>
          </p:nvPr>
        </p:nvSpPr>
        <p:spPr>
          <a:xfrm>
            <a:off x="778168" y="524594"/>
            <a:ext cx="5105797" cy="887895"/>
          </a:xfrm>
        </p:spPr>
        <p:txBody>
          <a:bodyPr vert="horz" lIns="91440" tIns="45720" rIns="91440" bIns="45720" rtlCol="0" anchor="t">
            <a:normAutofit/>
          </a:bodyPr>
          <a:lstStyle/>
          <a:p>
            <a:r>
              <a:rPr lang="en-US" sz="3600" kern="1200" dirty="0">
                <a:latin typeface="+mj-lt"/>
                <a:ea typeface="+mj-ea"/>
                <a:cs typeface="+mj-cs"/>
              </a:rPr>
              <a:t>Allergic Reactions</a:t>
            </a:r>
          </a:p>
        </p:txBody>
      </p:sp>
      <p:sp>
        <p:nvSpPr>
          <p:cNvPr id="3" name="Content Placeholder 2">
            <a:extLst>
              <a:ext uri="{FF2B5EF4-FFF2-40B4-BE49-F238E27FC236}">
                <a16:creationId xmlns:a16="http://schemas.microsoft.com/office/drawing/2014/main" id="{8A61B897-FA0E-BC47-6F27-45EF04E51DDB}"/>
              </a:ext>
            </a:extLst>
          </p:cNvPr>
          <p:cNvSpPr>
            <a:spLocks noGrp="1"/>
          </p:cNvSpPr>
          <p:nvPr>
            <p:ph idx="1"/>
          </p:nvPr>
        </p:nvSpPr>
        <p:spPr>
          <a:xfrm>
            <a:off x="287838" y="1412489"/>
            <a:ext cx="7187879" cy="2478156"/>
          </a:xfrm>
        </p:spPr>
        <p:txBody>
          <a:bodyPr vert="horz" lIns="91440" tIns="45720" rIns="91440" bIns="45720" rtlCol="0">
            <a:normAutofit/>
          </a:bodyPr>
          <a:lstStyle/>
          <a:p>
            <a:pPr marL="0" indent="0">
              <a:buNone/>
            </a:pPr>
            <a:r>
              <a:rPr lang="en-US" sz="2000" dirty="0"/>
              <a:t>An allergic reaction is where the body is exposed to an allergen (trigger), which causes the body’s immune system to react. </a:t>
            </a:r>
          </a:p>
          <a:p>
            <a:pPr marL="0" indent="0">
              <a:buNone/>
            </a:pPr>
            <a:r>
              <a:rPr lang="en-US" sz="2000" dirty="0"/>
              <a:t>These reactions can progress quickly to anaphylaxis – a flood of chemicals released by the immune system that cause shock and tightened airways.</a:t>
            </a:r>
          </a:p>
        </p:txBody>
      </p:sp>
      <p:sp>
        <p:nvSpPr>
          <p:cNvPr id="5" name="TextBox 4">
            <a:extLst>
              <a:ext uri="{FF2B5EF4-FFF2-40B4-BE49-F238E27FC236}">
                <a16:creationId xmlns:a16="http://schemas.microsoft.com/office/drawing/2014/main" id="{FE16FB6D-8AD0-D34F-5289-97E2A705FAD1}"/>
              </a:ext>
            </a:extLst>
          </p:cNvPr>
          <p:cNvSpPr txBox="1"/>
          <p:nvPr/>
        </p:nvSpPr>
        <p:spPr>
          <a:xfrm>
            <a:off x="287837" y="3890645"/>
            <a:ext cx="11082527" cy="2655929"/>
          </a:xfrm>
          <a:prstGeom prst="rect">
            <a:avLst/>
          </a:prstGeom>
        </p:spPr>
        <p:txBody>
          <a:bodyPr vert="horz" lIns="91440" tIns="45720" rIns="91440" bIns="45720" numCol="1" rtlCol="0">
            <a:normAutofit lnSpcReduction="10000"/>
          </a:bodyPr>
          <a:lstStyle/>
          <a:p>
            <a:pPr>
              <a:lnSpc>
                <a:spcPct val="90000"/>
              </a:lnSpc>
              <a:spcAft>
                <a:spcPts val="600"/>
              </a:spcAft>
            </a:pPr>
            <a:r>
              <a:rPr lang="en-US" sz="1400" b="1" dirty="0"/>
              <a:t>Signs and symptoms of general allergic reactions include</a:t>
            </a:r>
            <a:r>
              <a:rPr lang="en-US" sz="1400" dirty="0"/>
              <a:t>:</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Skin irritation such as redness and swelling </a:t>
            </a:r>
          </a:p>
          <a:p>
            <a:pPr indent="-228600">
              <a:lnSpc>
                <a:spcPct val="90000"/>
              </a:lnSpc>
              <a:spcAft>
                <a:spcPts val="600"/>
              </a:spcAft>
              <a:buFont typeface="Arial" panose="020B0604020202020204" pitchFamily="34" charset="0"/>
              <a:buChar char="•"/>
            </a:pPr>
            <a:r>
              <a:rPr lang="en-US" sz="1400" dirty="0"/>
              <a:t>Raised rashes, itchiness, welts and hives </a:t>
            </a:r>
          </a:p>
          <a:p>
            <a:pPr indent="-228600">
              <a:lnSpc>
                <a:spcPct val="90000"/>
              </a:lnSpc>
              <a:spcAft>
                <a:spcPts val="600"/>
              </a:spcAft>
              <a:buFont typeface="Arial" panose="020B0604020202020204" pitchFamily="34" charset="0"/>
              <a:buChar char="•"/>
            </a:pPr>
            <a:r>
              <a:rPr lang="en-US" sz="1400" dirty="0"/>
              <a:t>Swelling of the mouth, tongue and throat </a:t>
            </a:r>
          </a:p>
          <a:p>
            <a:pPr indent="-228600">
              <a:lnSpc>
                <a:spcPct val="90000"/>
              </a:lnSpc>
              <a:spcAft>
                <a:spcPts val="600"/>
              </a:spcAft>
              <a:buFont typeface="Arial" panose="020B0604020202020204" pitchFamily="34" charset="0"/>
              <a:buChar char="•"/>
            </a:pPr>
            <a:r>
              <a:rPr lang="en-US" sz="1400" dirty="0"/>
              <a:t>Difficulties breathing, wheezing and coughing and difficulty talking </a:t>
            </a:r>
          </a:p>
          <a:p>
            <a:pPr indent="-228600">
              <a:lnSpc>
                <a:spcPct val="90000"/>
              </a:lnSpc>
              <a:spcAft>
                <a:spcPts val="600"/>
              </a:spcAft>
              <a:buFont typeface="Arial" panose="020B0604020202020204" pitchFamily="34" charset="0"/>
              <a:buChar char="•"/>
            </a:pPr>
            <a:r>
              <a:rPr lang="en-US" sz="1400" dirty="0"/>
              <a:t>Nausea and vomiting </a:t>
            </a:r>
          </a:p>
          <a:p>
            <a:pPr indent="-228600">
              <a:lnSpc>
                <a:spcPct val="90000"/>
              </a:lnSpc>
              <a:spcAft>
                <a:spcPts val="600"/>
              </a:spcAft>
              <a:buFont typeface="Arial" panose="020B0604020202020204" pitchFamily="34" charset="0"/>
              <a:buChar char="•"/>
            </a:pPr>
            <a:r>
              <a:rPr lang="en-US" sz="1400" dirty="0"/>
              <a:t>Dizziness </a:t>
            </a:r>
          </a:p>
          <a:p>
            <a:pPr indent="-228600">
              <a:lnSpc>
                <a:spcPct val="90000"/>
              </a:lnSpc>
              <a:spcAft>
                <a:spcPts val="600"/>
              </a:spcAft>
              <a:buFont typeface="Arial" panose="020B0604020202020204" pitchFamily="34" charset="0"/>
              <a:buChar char="•"/>
            </a:pPr>
            <a:r>
              <a:rPr lang="en-US" sz="1400" dirty="0"/>
              <a:t>Collapse and become pale and floppy (mostly seen in children) </a:t>
            </a:r>
          </a:p>
          <a:p>
            <a:pPr indent="-228600">
              <a:lnSpc>
                <a:spcPct val="90000"/>
              </a:lnSpc>
              <a:spcAft>
                <a:spcPts val="600"/>
              </a:spcAft>
              <a:buFont typeface="Arial" panose="020B0604020202020204" pitchFamily="34" charset="0"/>
              <a:buChar char="•"/>
            </a:pPr>
            <a:r>
              <a:rPr lang="en-US" sz="1400" dirty="0"/>
              <a:t>Loss of consciousness</a:t>
            </a:r>
          </a:p>
        </p:txBody>
      </p:sp>
    </p:spTree>
    <p:extLst>
      <p:ext uri="{BB962C8B-B14F-4D97-AF65-F5344CB8AC3E}">
        <p14:creationId xmlns:p14="http://schemas.microsoft.com/office/powerpoint/2010/main" val="2401570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F2AF-03F9-A149-D1C0-440D73A841D4}"/>
              </a:ext>
            </a:extLst>
          </p:cNvPr>
          <p:cNvSpPr>
            <a:spLocks noGrp="1"/>
          </p:cNvSpPr>
          <p:nvPr>
            <p:ph type="title"/>
          </p:nvPr>
        </p:nvSpPr>
        <p:spPr/>
        <p:txBody>
          <a:bodyPr/>
          <a:lstStyle/>
          <a:p>
            <a:r>
              <a:rPr lang="en-GB" dirty="0"/>
              <a:t>Treating Allergic Reactions</a:t>
            </a:r>
            <a:endParaRPr lang="en-AU" dirty="0"/>
          </a:p>
        </p:txBody>
      </p:sp>
      <p:sp>
        <p:nvSpPr>
          <p:cNvPr id="4" name="Rectangle 3">
            <a:extLst>
              <a:ext uri="{FF2B5EF4-FFF2-40B4-BE49-F238E27FC236}">
                <a16:creationId xmlns:a16="http://schemas.microsoft.com/office/drawing/2014/main" id="{5078C71A-9D95-F053-FD09-5936635A11E4}"/>
              </a:ext>
            </a:extLst>
          </p:cNvPr>
          <p:cNvSpPr/>
          <p:nvPr/>
        </p:nvSpPr>
        <p:spPr>
          <a:xfrm>
            <a:off x="1133475" y="5483225"/>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4A</a:t>
            </a:r>
            <a:endParaRPr lang="en-AU" dirty="0"/>
          </a:p>
        </p:txBody>
      </p:sp>
      <p:sp>
        <p:nvSpPr>
          <p:cNvPr id="5" name="Oval 4">
            <a:extLst>
              <a:ext uri="{FF2B5EF4-FFF2-40B4-BE49-F238E27FC236}">
                <a16:creationId xmlns:a16="http://schemas.microsoft.com/office/drawing/2014/main" id="{32AAE0B5-D1BB-AA7C-C52A-011EF433EC90}"/>
              </a:ext>
            </a:extLst>
          </p:cNvPr>
          <p:cNvSpPr/>
          <p:nvPr/>
        </p:nvSpPr>
        <p:spPr>
          <a:xfrm>
            <a:off x="457200" y="5245100"/>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0003EC5C-65C8-0CED-E6A0-664C03237317}"/>
              </a:ext>
            </a:extLst>
          </p:cNvPr>
          <p:cNvSpPr/>
          <p:nvPr/>
        </p:nvSpPr>
        <p:spPr>
          <a:xfrm>
            <a:off x="764046" y="5483225"/>
            <a:ext cx="891257" cy="94395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 name="Content Placeholder 2">
            <a:extLst>
              <a:ext uri="{FF2B5EF4-FFF2-40B4-BE49-F238E27FC236}">
                <a16:creationId xmlns:a16="http://schemas.microsoft.com/office/drawing/2014/main" id="{C10953DF-89AF-14A6-3B69-5B0BBAF74AC8}"/>
              </a:ext>
            </a:extLst>
          </p:cNvPr>
          <p:cNvSpPr>
            <a:spLocks noGrp="1"/>
          </p:cNvSpPr>
          <p:nvPr>
            <p:ph idx="1"/>
          </p:nvPr>
        </p:nvSpPr>
        <p:spPr>
          <a:xfrm>
            <a:off x="225287" y="1552881"/>
            <a:ext cx="11496261" cy="3591902"/>
          </a:xfrm>
        </p:spPr>
        <p:txBody>
          <a:bodyPr>
            <a:normAutofit/>
          </a:bodyPr>
          <a:lstStyle/>
          <a:p>
            <a:pPr marL="514350" indent="-514350">
              <a:buAutoNum type="arabicPeriod"/>
            </a:pPr>
            <a:r>
              <a:rPr lang="en-US" sz="2000" dirty="0"/>
              <a:t>DRSABCD </a:t>
            </a:r>
          </a:p>
          <a:p>
            <a:pPr marL="514350" indent="-514350">
              <a:buAutoNum type="arabicPeriod"/>
            </a:pPr>
            <a:r>
              <a:rPr lang="en-US" sz="2000" dirty="0"/>
              <a:t>If the person is conscious lie them down </a:t>
            </a:r>
          </a:p>
          <a:p>
            <a:pPr marL="514350" indent="-514350">
              <a:buAutoNum type="arabicPeriod"/>
            </a:pPr>
            <a:r>
              <a:rPr lang="en-US" sz="2000" dirty="0"/>
              <a:t>If you recognise the person’s symptoms as being anaphylactic in nature ask if the person has an adrenaline auto-injector (EpiPen). </a:t>
            </a:r>
          </a:p>
          <a:p>
            <a:pPr marL="514350" indent="-514350">
              <a:buAutoNum type="arabicPeriod"/>
            </a:pPr>
            <a:r>
              <a:rPr lang="en-US" sz="2000" dirty="0"/>
              <a:t>Assist the person to administer it or you administer it </a:t>
            </a:r>
          </a:p>
          <a:p>
            <a:pPr marL="514350" indent="-514350">
              <a:buAutoNum type="arabicPeriod"/>
            </a:pPr>
            <a:r>
              <a:rPr lang="en-US" sz="2000" dirty="0"/>
              <a:t>Call for help, dial 000 </a:t>
            </a:r>
          </a:p>
          <a:p>
            <a:pPr marL="514350" indent="-514350">
              <a:buAutoNum type="arabicPeriod"/>
            </a:pPr>
            <a:r>
              <a:rPr lang="en-US" sz="2000" dirty="0"/>
              <a:t>Ensure that person remains lying down </a:t>
            </a:r>
          </a:p>
          <a:p>
            <a:pPr marL="514350" indent="-514350">
              <a:buAutoNum type="arabicPeriod"/>
            </a:pPr>
            <a:r>
              <a:rPr lang="en-US" sz="2000" dirty="0"/>
              <a:t>Monitor the person until help arrives</a:t>
            </a:r>
            <a:endParaRPr lang="en-AU" sz="2000" dirty="0"/>
          </a:p>
        </p:txBody>
      </p:sp>
    </p:spTree>
    <p:extLst>
      <p:ext uri="{BB962C8B-B14F-4D97-AF65-F5344CB8AC3E}">
        <p14:creationId xmlns:p14="http://schemas.microsoft.com/office/powerpoint/2010/main" val="941215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 up of cells">
            <a:extLst>
              <a:ext uri="{FF2B5EF4-FFF2-40B4-BE49-F238E27FC236}">
                <a16:creationId xmlns:a16="http://schemas.microsoft.com/office/drawing/2014/main" id="{4714FBA4-FBA7-CBBB-E2BD-77130512195A}"/>
              </a:ext>
            </a:extLst>
          </p:cNvPr>
          <p:cNvPicPr>
            <a:picLocks noChangeAspect="1"/>
          </p:cNvPicPr>
          <p:nvPr/>
        </p:nvPicPr>
        <p:blipFill rotWithShape="1">
          <a:blip r:embed="rId2">
            <a:extLst>
              <a:ext uri="{28A0092B-C50C-407E-A947-70E740481C1C}">
                <a14:useLocalDpi xmlns:a14="http://schemas.microsoft.com/office/drawing/2010/main" val="0"/>
              </a:ext>
            </a:extLst>
          </a:blip>
          <a:srcRect l="11265" r="9424"/>
          <a:stretch/>
        </p:blipFill>
        <p:spPr>
          <a:xfrm>
            <a:off x="2522356" y="10"/>
            <a:ext cx="9669642" cy="6857990"/>
          </a:xfrm>
          <a:prstGeom prst="rect">
            <a:avLst/>
          </a:prstGeom>
        </p:spPr>
      </p:pic>
      <p:sp>
        <p:nvSpPr>
          <p:cNvPr id="2" name="Title 1">
            <a:extLst>
              <a:ext uri="{FF2B5EF4-FFF2-40B4-BE49-F238E27FC236}">
                <a16:creationId xmlns:a16="http://schemas.microsoft.com/office/drawing/2014/main" id="{A9047D42-A237-9E8E-4E1B-205DDCA57B12}"/>
              </a:ext>
            </a:extLst>
          </p:cNvPr>
          <p:cNvSpPr>
            <a:spLocks noGrp="1"/>
          </p:cNvSpPr>
          <p:nvPr>
            <p:ph type="title"/>
          </p:nvPr>
        </p:nvSpPr>
        <p:spPr>
          <a:xfrm>
            <a:off x="838200" y="0"/>
            <a:ext cx="3822189" cy="1899912"/>
          </a:xfrm>
        </p:spPr>
        <p:txBody>
          <a:bodyPr>
            <a:normAutofit/>
          </a:bodyPr>
          <a:lstStyle/>
          <a:p>
            <a:r>
              <a:rPr lang="en-GB" sz="4000" dirty="0"/>
              <a:t>Wounds &amp; Bleeding</a:t>
            </a:r>
            <a:endParaRPr lang="en-AU" sz="4000" dirty="0"/>
          </a:p>
        </p:txBody>
      </p:sp>
      <p:sp>
        <p:nvSpPr>
          <p:cNvPr id="3" name="Content Placeholder 2">
            <a:extLst>
              <a:ext uri="{FF2B5EF4-FFF2-40B4-BE49-F238E27FC236}">
                <a16:creationId xmlns:a16="http://schemas.microsoft.com/office/drawing/2014/main" id="{D67C8D8F-35E1-2DF6-5A56-14E327AC75EF}"/>
              </a:ext>
            </a:extLst>
          </p:cNvPr>
          <p:cNvSpPr>
            <a:spLocks noGrp="1"/>
          </p:cNvSpPr>
          <p:nvPr>
            <p:ph idx="1"/>
          </p:nvPr>
        </p:nvSpPr>
        <p:spPr>
          <a:xfrm>
            <a:off x="838201" y="1899912"/>
            <a:ext cx="7417904" cy="3838279"/>
          </a:xfrm>
          <a:solidFill>
            <a:schemeClr val="tx1">
              <a:alpha val="51000"/>
            </a:schemeClr>
          </a:solidFill>
        </p:spPr>
        <p:txBody>
          <a:bodyPr>
            <a:normAutofit/>
          </a:bodyPr>
          <a:lstStyle/>
          <a:p>
            <a:pPr marL="0" indent="0">
              <a:buNone/>
            </a:pPr>
            <a:r>
              <a:rPr lang="en-US" sz="1800" dirty="0">
                <a:solidFill>
                  <a:schemeClr val="bg1"/>
                </a:solidFill>
              </a:rPr>
              <a:t>A wound is an injury where a break in living tissue occurs, causing it to bleed. Management is essential to control bleeding and potentially save someone’s life but also to prevent infection.</a:t>
            </a:r>
          </a:p>
          <a:p>
            <a:pPr marL="0" indent="0">
              <a:buNone/>
            </a:pPr>
            <a:endParaRPr lang="en-US" sz="1800" dirty="0">
              <a:solidFill>
                <a:schemeClr val="bg1"/>
              </a:solidFill>
            </a:endParaRPr>
          </a:p>
          <a:p>
            <a:pPr marL="0" indent="0">
              <a:buNone/>
            </a:pPr>
            <a:r>
              <a:rPr lang="en-US" sz="1800" dirty="0">
                <a:solidFill>
                  <a:schemeClr val="bg1"/>
                </a:solidFill>
              </a:rPr>
              <a:t>Wounds Include:</a:t>
            </a:r>
          </a:p>
          <a:p>
            <a:pPr marL="0" indent="0">
              <a:buNone/>
            </a:pPr>
            <a:r>
              <a:rPr lang="en-US" sz="1800" dirty="0">
                <a:solidFill>
                  <a:schemeClr val="bg1"/>
                </a:solidFill>
              </a:rPr>
              <a:t>Lacerations – A deep cut or tearing of the skin</a:t>
            </a:r>
          </a:p>
          <a:p>
            <a:pPr marL="0" indent="0">
              <a:buNone/>
            </a:pPr>
            <a:r>
              <a:rPr lang="en-US" sz="1800" dirty="0">
                <a:solidFill>
                  <a:schemeClr val="bg1"/>
                </a:solidFill>
              </a:rPr>
              <a:t>Punctures – A small hole caused by something long and pointy</a:t>
            </a:r>
          </a:p>
          <a:p>
            <a:pPr marL="0" indent="0">
              <a:buNone/>
            </a:pPr>
            <a:r>
              <a:rPr lang="en-US" sz="1800" dirty="0">
                <a:solidFill>
                  <a:schemeClr val="bg1"/>
                </a:solidFill>
              </a:rPr>
              <a:t>Incisions – This is a clean-cut caused by something sharp. </a:t>
            </a:r>
          </a:p>
          <a:p>
            <a:pPr marL="0" indent="0">
              <a:buNone/>
            </a:pPr>
            <a:r>
              <a:rPr lang="en-US" sz="1800" dirty="0">
                <a:solidFill>
                  <a:schemeClr val="bg1"/>
                </a:solidFill>
              </a:rPr>
              <a:t>Abrasions – Caused by skin rubbing against a rough or hard surface</a:t>
            </a:r>
          </a:p>
          <a:p>
            <a:pPr marL="0" indent="0">
              <a:buNone/>
            </a:pPr>
            <a:r>
              <a:rPr lang="en-US" sz="1800" dirty="0">
                <a:solidFill>
                  <a:schemeClr val="bg1"/>
                </a:solidFill>
              </a:rPr>
              <a:t>Avulsion – this is where the skin and the tissue beneath it are completely torn away</a:t>
            </a:r>
          </a:p>
          <a:p>
            <a:pPr marL="0" indent="0">
              <a:buNone/>
            </a:pPr>
            <a:endParaRPr lang="en-AU" sz="1800" dirty="0">
              <a:solidFill>
                <a:schemeClr val="bg1"/>
              </a:solidFill>
            </a:endParaRPr>
          </a:p>
        </p:txBody>
      </p:sp>
    </p:spTree>
    <p:extLst>
      <p:ext uri="{BB962C8B-B14F-4D97-AF65-F5344CB8AC3E}">
        <p14:creationId xmlns:p14="http://schemas.microsoft.com/office/powerpoint/2010/main" val="3599796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55F3-D0A2-3948-8C37-1107576A75A8}"/>
              </a:ext>
            </a:extLst>
          </p:cNvPr>
          <p:cNvSpPr>
            <a:spLocks noGrp="1"/>
          </p:cNvSpPr>
          <p:nvPr>
            <p:ph type="title"/>
          </p:nvPr>
        </p:nvSpPr>
        <p:spPr>
          <a:xfrm>
            <a:off x="838201" y="365125"/>
            <a:ext cx="5251316" cy="1807305"/>
          </a:xfrm>
        </p:spPr>
        <p:txBody>
          <a:bodyPr>
            <a:normAutofit/>
          </a:bodyPr>
          <a:lstStyle/>
          <a:p>
            <a:r>
              <a:rPr lang="en-GB" dirty="0"/>
              <a:t>Treating Wounds</a:t>
            </a:r>
            <a:endParaRPr lang="en-AU" dirty="0"/>
          </a:p>
        </p:txBody>
      </p:sp>
      <p:sp>
        <p:nvSpPr>
          <p:cNvPr id="3" name="Content Placeholder 2">
            <a:extLst>
              <a:ext uri="{FF2B5EF4-FFF2-40B4-BE49-F238E27FC236}">
                <a16:creationId xmlns:a16="http://schemas.microsoft.com/office/drawing/2014/main" id="{E996463A-2868-B288-DB42-3F992DD59E74}"/>
              </a:ext>
            </a:extLst>
          </p:cNvPr>
          <p:cNvSpPr>
            <a:spLocks noGrp="1"/>
          </p:cNvSpPr>
          <p:nvPr>
            <p:ph idx="1"/>
          </p:nvPr>
        </p:nvSpPr>
        <p:spPr>
          <a:xfrm>
            <a:off x="838200" y="2333297"/>
            <a:ext cx="4619621" cy="3843666"/>
          </a:xfrm>
        </p:spPr>
        <p:txBody>
          <a:bodyPr>
            <a:normAutofit/>
          </a:bodyPr>
          <a:lstStyle/>
          <a:p>
            <a:pPr marL="0" indent="0">
              <a:buNone/>
            </a:pPr>
            <a:r>
              <a:rPr lang="en-GB" sz="1600"/>
              <a:t>No matter the wound, the treatment remains the same </a:t>
            </a:r>
          </a:p>
          <a:p>
            <a:pPr marL="514350" indent="-514350">
              <a:buAutoNum type="arabicPeriod"/>
            </a:pPr>
            <a:r>
              <a:rPr lang="en-US" sz="1600"/>
              <a:t>Control the bleeding </a:t>
            </a:r>
          </a:p>
          <a:p>
            <a:pPr marL="514350" indent="-514350">
              <a:buAutoNum type="arabicPeriod"/>
            </a:pPr>
            <a:r>
              <a:rPr lang="en-US" sz="1600"/>
              <a:t>Prevent infection </a:t>
            </a:r>
          </a:p>
          <a:p>
            <a:pPr marL="514350" indent="-514350">
              <a:buAutoNum type="arabicPeriod"/>
            </a:pPr>
            <a:r>
              <a:rPr lang="en-US" sz="1600"/>
              <a:t>Seek medical attention if required.</a:t>
            </a:r>
          </a:p>
          <a:p>
            <a:pPr marL="514350" indent="-514350">
              <a:buAutoNum type="arabicPeriod"/>
            </a:pPr>
            <a:endParaRPr lang="en-US" sz="1600"/>
          </a:p>
          <a:p>
            <a:pPr marL="0" indent="0">
              <a:buNone/>
            </a:pPr>
            <a:r>
              <a:rPr lang="en-US" sz="1600"/>
              <a:t>Blood consists of red blood cells which carry oxygen around the body, white blood cells that fight infection, plasma and platelets which enable blood to clot. </a:t>
            </a:r>
          </a:p>
          <a:p>
            <a:pPr marL="0" indent="0">
              <a:buNone/>
            </a:pPr>
            <a:endParaRPr lang="en-US" sz="1600"/>
          </a:p>
          <a:p>
            <a:pPr marL="0" indent="0">
              <a:buNone/>
            </a:pPr>
            <a:r>
              <a:rPr lang="en-US" sz="1600"/>
              <a:t>For a wound to stop bleeding the blood needs to clot – pressure will assist this</a:t>
            </a:r>
            <a:endParaRPr lang="en-AU" sz="1600"/>
          </a:p>
        </p:txBody>
      </p:sp>
      <p:pic>
        <p:nvPicPr>
          <p:cNvPr id="5" name="Picture 4" descr="Adding bandage on arm">
            <a:extLst>
              <a:ext uri="{FF2B5EF4-FFF2-40B4-BE49-F238E27FC236}">
                <a16:creationId xmlns:a16="http://schemas.microsoft.com/office/drawing/2014/main" id="{F69CC5BC-0ABA-6820-5B7D-E1C16EEBA76E}"/>
              </a:ext>
            </a:extLst>
          </p:cNvPr>
          <p:cNvPicPr>
            <a:picLocks noChangeAspect="1"/>
          </p:cNvPicPr>
          <p:nvPr/>
        </p:nvPicPr>
        <p:blipFill rotWithShape="1">
          <a:blip r:embed="rId2">
            <a:extLst>
              <a:ext uri="{28A0092B-C50C-407E-A947-70E740481C1C}">
                <a14:useLocalDpi xmlns:a14="http://schemas.microsoft.com/office/drawing/2010/main" val="0"/>
              </a:ext>
            </a:extLst>
          </a:blip>
          <a:srcRect l="4935" r="37028"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208496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648BF-FA02-122B-A482-1D7A252962F8}"/>
              </a:ext>
            </a:extLst>
          </p:cNvPr>
          <p:cNvSpPr>
            <a:spLocks noGrp="1"/>
          </p:cNvSpPr>
          <p:nvPr>
            <p:ph type="title"/>
          </p:nvPr>
        </p:nvSpPr>
        <p:spPr>
          <a:xfrm>
            <a:off x="686834" y="1153572"/>
            <a:ext cx="3200400" cy="4461163"/>
          </a:xfrm>
        </p:spPr>
        <p:txBody>
          <a:bodyPr>
            <a:normAutofit/>
          </a:bodyPr>
          <a:lstStyle/>
          <a:p>
            <a:r>
              <a:rPr lang="en-US" dirty="0"/>
              <a:t>Management of a minor bleeding wound</a:t>
            </a:r>
            <a:endParaRPr lang="en-AU" dirty="0"/>
          </a:p>
        </p:txBody>
      </p:sp>
      <p:sp>
        <p:nvSpPr>
          <p:cNvPr id="3" name="Content Placeholder 2">
            <a:extLst>
              <a:ext uri="{FF2B5EF4-FFF2-40B4-BE49-F238E27FC236}">
                <a16:creationId xmlns:a16="http://schemas.microsoft.com/office/drawing/2014/main" id="{95D1ED31-8775-A500-B73D-04703B22806C}"/>
              </a:ext>
            </a:extLst>
          </p:cNvPr>
          <p:cNvSpPr>
            <a:spLocks noGrp="1"/>
          </p:cNvSpPr>
          <p:nvPr>
            <p:ph idx="1"/>
          </p:nvPr>
        </p:nvSpPr>
        <p:spPr>
          <a:xfrm>
            <a:off x="4447308" y="591344"/>
            <a:ext cx="6906491" cy="5585619"/>
          </a:xfrm>
        </p:spPr>
        <p:txBody>
          <a:bodyPr anchor="ctr">
            <a:normAutofit/>
          </a:bodyPr>
          <a:lstStyle/>
          <a:p>
            <a:pPr marL="514350" indent="-514350">
              <a:buAutoNum type="arabicPeriod"/>
            </a:pPr>
            <a:r>
              <a:rPr lang="en-US" sz="2000" dirty="0"/>
              <a:t>Lie or sit the person down. </a:t>
            </a:r>
          </a:p>
          <a:p>
            <a:pPr marL="514350" indent="-514350">
              <a:buAutoNum type="arabicPeriod"/>
            </a:pPr>
            <a:r>
              <a:rPr lang="en-US" sz="2000" dirty="0"/>
              <a:t>Gain clear access to the wound. </a:t>
            </a:r>
          </a:p>
          <a:p>
            <a:pPr marL="514350" indent="-514350">
              <a:buAutoNum type="arabicPeriod"/>
            </a:pPr>
            <a:r>
              <a:rPr lang="en-US" sz="2000" dirty="0"/>
              <a:t>DO NOT REMOVE ANY PROTUDING OBJECT. Apply dressings around it, without too much pressure - this may cause the object to go deeper into the casualty. </a:t>
            </a:r>
          </a:p>
          <a:p>
            <a:pPr marL="514350" indent="-514350">
              <a:buAutoNum type="arabicPeriod"/>
            </a:pPr>
            <a:r>
              <a:rPr lang="en-US" sz="2000" dirty="0"/>
              <a:t>Wearing disposable gloves, apply firm and direct pressure to the wound. Where gloves are not available you can direct the casualty to apply pressure to the wound. </a:t>
            </a:r>
          </a:p>
          <a:p>
            <a:pPr marL="514350" indent="-514350">
              <a:buAutoNum type="arabicPeriod"/>
            </a:pPr>
            <a:r>
              <a:rPr lang="en-US" sz="2000" dirty="0"/>
              <a:t>Place a pad and bandage over the wound. For small cuts a </a:t>
            </a:r>
            <a:r>
              <a:rPr lang="en-US" sz="2000" dirty="0" err="1"/>
              <a:t>bandaid</a:t>
            </a:r>
            <a:r>
              <a:rPr lang="en-US" sz="2000" dirty="0"/>
              <a:t> would suffice.</a:t>
            </a:r>
          </a:p>
          <a:p>
            <a:pPr marL="514350" indent="-514350">
              <a:buAutoNum type="arabicPeriod"/>
            </a:pPr>
            <a:r>
              <a:rPr lang="en-US" sz="2000" dirty="0"/>
              <a:t>If bleeding continues, remove bandages and apply another pad  without removing the first pad. Then, rebandage the injured area. You can replace the second pad with a fresh one, but DO NOT remove the first pad. </a:t>
            </a:r>
          </a:p>
        </p:txBody>
      </p:sp>
    </p:spTree>
    <p:extLst>
      <p:ext uri="{BB962C8B-B14F-4D97-AF65-F5344CB8AC3E}">
        <p14:creationId xmlns:p14="http://schemas.microsoft.com/office/powerpoint/2010/main" val="3804378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408-9196-DFBF-794D-8392B71459C0}"/>
              </a:ext>
            </a:extLst>
          </p:cNvPr>
          <p:cNvSpPr>
            <a:spLocks noGrp="1"/>
          </p:cNvSpPr>
          <p:nvPr>
            <p:ph type="title"/>
          </p:nvPr>
        </p:nvSpPr>
        <p:spPr>
          <a:xfrm>
            <a:off x="686834" y="1153572"/>
            <a:ext cx="3200400" cy="4461163"/>
          </a:xfrm>
        </p:spPr>
        <p:txBody>
          <a:bodyPr>
            <a:normAutofit/>
          </a:bodyPr>
          <a:lstStyle/>
          <a:p>
            <a:r>
              <a:rPr lang="en-US" dirty="0"/>
              <a:t>Management of a major bleeding wound</a:t>
            </a:r>
            <a:endParaRPr lang="en-AU" dirty="0"/>
          </a:p>
        </p:txBody>
      </p:sp>
      <p:sp>
        <p:nvSpPr>
          <p:cNvPr id="3" name="Content Placeholder 2">
            <a:extLst>
              <a:ext uri="{FF2B5EF4-FFF2-40B4-BE49-F238E27FC236}">
                <a16:creationId xmlns:a16="http://schemas.microsoft.com/office/drawing/2014/main" id="{7DCC1363-1DD5-B84D-B3DE-66EA191C8973}"/>
              </a:ext>
            </a:extLst>
          </p:cNvPr>
          <p:cNvSpPr>
            <a:spLocks noGrp="1"/>
          </p:cNvSpPr>
          <p:nvPr>
            <p:ph idx="1"/>
          </p:nvPr>
        </p:nvSpPr>
        <p:spPr>
          <a:xfrm>
            <a:off x="4447308" y="591344"/>
            <a:ext cx="6906491" cy="5585619"/>
          </a:xfrm>
        </p:spPr>
        <p:txBody>
          <a:bodyPr anchor="ctr">
            <a:normAutofit/>
          </a:bodyPr>
          <a:lstStyle/>
          <a:p>
            <a:pPr marL="514350" indent="-514350">
              <a:buAutoNum type="arabicPeriod"/>
            </a:pPr>
            <a:r>
              <a:rPr lang="en-US" sz="2400" dirty="0"/>
              <a:t>Call for help, dial 000 </a:t>
            </a:r>
          </a:p>
          <a:p>
            <a:pPr marL="514350" indent="-514350">
              <a:buAutoNum type="arabicPeriod"/>
            </a:pPr>
            <a:r>
              <a:rPr lang="en-US" sz="2400" dirty="0"/>
              <a:t>Gain clear access to the wound without moving the person too much. You may need to cut their clothing. </a:t>
            </a:r>
          </a:p>
          <a:p>
            <a:pPr marL="514350" indent="-514350">
              <a:buAutoNum type="arabicPeriod"/>
            </a:pPr>
            <a:r>
              <a:rPr lang="en-US" sz="2400" dirty="0"/>
              <a:t>If an object is protruding from the wound NOT REMOVE IT. You will need to apply dressings around the object ensuring that not too much pressure is applied which may cause the protruding object to go deeper into the casualty. </a:t>
            </a:r>
          </a:p>
          <a:p>
            <a:pPr marL="514350" indent="-514350">
              <a:buAutoNum type="arabicPeriod"/>
            </a:pPr>
            <a:r>
              <a:rPr lang="en-US" sz="2400" dirty="0"/>
              <a:t>Wearing disposable gloves apply firm and direct pressure to the wound </a:t>
            </a:r>
          </a:p>
          <a:p>
            <a:pPr marL="514350" indent="-514350">
              <a:buAutoNum type="arabicPeriod"/>
            </a:pPr>
            <a:r>
              <a:rPr lang="en-US" sz="2400" dirty="0"/>
              <a:t>Where possible lie the casualty down.</a:t>
            </a:r>
            <a:endParaRPr lang="en-AU" sz="2400" dirty="0"/>
          </a:p>
          <a:p>
            <a:pPr marL="0" indent="0">
              <a:buNone/>
            </a:pPr>
            <a:endParaRPr lang="en-AU" sz="2400" dirty="0"/>
          </a:p>
        </p:txBody>
      </p:sp>
    </p:spTree>
    <p:extLst>
      <p:ext uri="{BB962C8B-B14F-4D97-AF65-F5344CB8AC3E}">
        <p14:creationId xmlns:p14="http://schemas.microsoft.com/office/powerpoint/2010/main" val="2578896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6CFD8-B9C7-C614-6CAF-869B0A26D383}"/>
              </a:ext>
            </a:extLst>
          </p:cNvPr>
          <p:cNvSpPr>
            <a:spLocks noGrp="1"/>
          </p:cNvSpPr>
          <p:nvPr>
            <p:ph type="title"/>
          </p:nvPr>
        </p:nvSpPr>
        <p:spPr>
          <a:xfrm>
            <a:off x="4572001" y="601744"/>
            <a:ext cx="6781800" cy="1338696"/>
          </a:xfrm>
        </p:spPr>
        <p:txBody>
          <a:bodyPr>
            <a:normAutofit/>
          </a:bodyPr>
          <a:lstStyle/>
          <a:p>
            <a:r>
              <a:rPr lang="en-GB"/>
              <a:t>Nosebleeds</a:t>
            </a:r>
            <a:endParaRPr lang="en-AU" dirty="0"/>
          </a:p>
        </p:txBody>
      </p:sp>
      <p:pic>
        <p:nvPicPr>
          <p:cNvPr id="5" name="Picture 4" descr="Stressed woman pinching nose">
            <a:extLst>
              <a:ext uri="{FF2B5EF4-FFF2-40B4-BE49-F238E27FC236}">
                <a16:creationId xmlns:a16="http://schemas.microsoft.com/office/drawing/2014/main" id="{8C2167B5-96FA-6E90-098A-9647E7FFAA98}"/>
              </a:ext>
            </a:extLst>
          </p:cNvPr>
          <p:cNvPicPr>
            <a:picLocks noChangeAspect="1"/>
          </p:cNvPicPr>
          <p:nvPr/>
        </p:nvPicPr>
        <p:blipFill rotWithShape="1">
          <a:blip r:embed="rId2">
            <a:extLst>
              <a:ext uri="{28A0092B-C50C-407E-A947-70E740481C1C}">
                <a14:useLocalDpi xmlns:a14="http://schemas.microsoft.com/office/drawing/2010/main" val="0"/>
              </a:ext>
            </a:extLst>
          </a:blip>
          <a:srcRect l="24428" r="39985"/>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A5388903-CDC0-676E-319E-EA1FFAAFF607}"/>
              </a:ext>
            </a:extLst>
          </p:cNvPr>
          <p:cNvSpPr>
            <a:spLocks noGrp="1"/>
          </p:cNvSpPr>
          <p:nvPr>
            <p:ph idx="1"/>
          </p:nvPr>
        </p:nvSpPr>
        <p:spPr>
          <a:xfrm>
            <a:off x="4572001" y="2201958"/>
            <a:ext cx="6781800" cy="3900730"/>
          </a:xfrm>
        </p:spPr>
        <p:txBody>
          <a:bodyPr anchor="t">
            <a:normAutofit/>
          </a:bodyPr>
          <a:lstStyle/>
          <a:p>
            <a:pPr marL="0" indent="0">
              <a:buNone/>
            </a:pPr>
            <a:r>
              <a:rPr lang="en-US" sz="1300"/>
              <a:t>Nosebleeds can occur when a blood vessel in the lining of the nose ruptures. This can be due to injury,  infection, allergic reaction, objects being pushed into the nostril or nose picking.</a:t>
            </a:r>
          </a:p>
          <a:p>
            <a:pPr marL="0" indent="0">
              <a:buNone/>
            </a:pPr>
            <a:r>
              <a:rPr lang="en-US" sz="1300"/>
              <a:t>A nosebleed can also occur if a person is exposed to warm dry heat or after they exercise</a:t>
            </a:r>
          </a:p>
          <a:p>
            <a:pPr marL="0" indent="0">
              <a:buNone/>
            </a:pPr>
            <a:endParaRPr lang="en-US" sz="1300"/>
          </a:p>
          <a:p>
            <a:pPr marL="514350" indent="-514350">
              <a:buAutoNum type="arabicPeriod"/>
            </a:pPr>
            <a:r>
              <a:rPr lang="en-US" sz="1300"/>
              <a:t>Tell the casualty that everything is okay. This is very important for children as any crying can increase the flow of blood. </a:t>
            </a:r>
          </a:p>
          <a:p>
            <a:pPr marL="514350" indent="-514350">
              <a:buAutoNum type="arabicPeriod"/>
            </a:pPr>
            <a:r>
              <a:rPr lang="en-US" sz="1300"/>
              <a:t>Have the casualty sit down and lean their head slightly forward. </a:t>
            </a:r>
          </a:p>
          <a:p>
            <a:pPr marL="514350" indent="-514350">
              <a:buAutoNum type="arabicPeriod"/>
            </a:pPr>
            <a:r>
              <a:rPr lang="en-US" sz="1300"/>
              <a:t>Get the casualty to pinch the bridge of their nose, i.e. the fleshy part for 10 minutes or longer if still bleeding. </a:t>
            </a:r>
          </a:p>
          <a:p>
            <a:pPr marL="514350" indent="-514350">
              <a:buAutoNum type="arabicPeriod"/>
            </a:pPr>
            <a:r>
              <a:rPr lang="en-US" sz="1300"/>
              <a:t>Apply an icepack or a cool towel or face washer to the casualty’s forehead and one around back of the casualty’s neck. </a:t>
            </a:r>
          </a:p>
          <a:p>
            <a:pPr marL="514350" indent="-514350">
              <a:buAutoNum type="arabicPeriod"/>
            </a:pPr>
            <a:r>
              <a:rPr lang="en-US" sz="1300"/>
              <a:t>After 10 minutes check to see if the person’s nose is still bleeding. If it is still bleeding, seek medical assistance. </a:t>
            </a:r>
          </a:p>
          <a:p>
            <a:pPr marL="514350" indent="-514350">
              <a:buAutoNum type="arabicPeriod"/>
            </a:pPr>
            <a:r>
              <a:rPr lang="en-US" sz="1300"/>
              <a:t>After a nose bleed it is important that the person does not attempt to blow their nose, pick it or sniff forcefully for at least 15 to 20 minutes.</a:t>
            </a:r>
            <a:endParaRPr lang="en-AU" sz="1300"/>
          </a:p>
        </p:txBody>
      </p:sp>
    </p:spTree>
    <p:extLst>
      <p:ext uri="{BB962C8B-B14F-4D97-AF65-F5344CB8AC3E}">
        <p14:creationId xmlns:p14="http://schemas.microsoft.com/office/powerpoint/2010/main" val="2286890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2653-CCA5-7B5B-216B-AA8CE78406A4}"/>
              </a:ext>
            </a:extLst>
          </p:cNvPr>
          <p:cNvSpPr>
            <a:spLocks noGrp="1"/>
          </p:cNvSpPr>
          <p:nvPr>
            <p:ph type="title"/>
          </p:nvPr>
        </p:nvSpPr>
        <p:spPr>
          <a:xfrm>
            <a:off x="1137036" y="548640"/>
            <a:ext cx="9543405" cy="1188720"/>
          </a:xfrm>
        </p:spPr>
        <p:txBody>
          <a:bodyPr>
            <a:normAutofit/>
          </a:bodyPr>
          <a:lstStyle/>
          <a:p>
            <a:r>
              <a:rPr lang="en-GB">
                <a:solidFill>
                  <a:schemeClr val="tx1">
                    <a:lumMod val="85000"/>
                    <a:lumOff val="15000"/>
                  </a:schemeClr>
                </a:solidFill>
              </a:rPr>
              <a:t>Cleaning Wounds</a:t>
            </a:r>
            <a:endParaRPr lang="en-AU">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B5D499EB-679A-2409-D9FA-96684886BD6B}"/>
              </a:ext>
            </a:extLst>
          </p:cNvPr>
          <p:cNvSpPr>
            <a:spLocks noGrp="1"/>
          </p:cNvSpPr>
          <p:nvPr>
            <p:ph idx="1"/>
          </p:nvPr>
        </p:nvSpPr>
        <p:spPr>
          <a:xfrm>
            <a:off x="690608" y="1868557"/>
            <a:ext cx="9543405" cy="4440803"/>
          </a:xfrm>
        </p:spPr>
        <p:txBody>
          <a:bodyPr anchor="ctr">
            <a:normAutofit/>
          </a:bodyPr>
          <a:lstStyle/>
          <a:p>
            <a:pPr marL="0" indent="0">
              <a:buNone/>
            </a:pPr>
            <a:r>
              <a:rPr lang="en-GB" sz="1900" dirty="0">
                <a:solidFill>
                  <a:schemeClr val="tx1">
                    <a:lumMod val="85000"/>
                    <a:lumOff val="15000"/>
                  </a:schemeClr>
                </a:solidFill>
              </a:rPr>
              <a:t>It is important that any wounds are cleaned, and efforts are made to keep them clean to avoid infections and the growth of harmful bacteria.</a:t>
            </a:r>
          </a:p>
          <a:p>
            <a:pPr marL="514350" indent="-514350">
              <a:buAutoNum type="arabicPeriod"/>
            </a:pPr>
            <a:r>
              <a:rPr lang="en-US" sz="1900" dirty="0">
                <a:solidFill>
                  <a:schemeClr val="tx1">
                    <a:lumMod val="85000"/>
                    <a:lumOff val="15000"/>
                  </a:schemeClr>
                </a:solidFill>
              </a:rPr>
              <a:t>Where possible rinse the wound under running water for a few minutes. If you don’t have access to running water, use a sterile wipe. </a:t>
            </a:r>
          </a:p>
          <a:p>
            <a:pPr marL="514350" indent="-514350">
              <a:buAutoNum type="arabicPeriod"/>
            </a:pPr>
            <a:r>
              <a:rPr lang="en-US" sz="1900" dirty="0">
                <a:solidFill>
                  <a:schemeClr val="tx1">
                    <a:lumMod val="85000"/>
                    <a:lumOff val="15000"/>
                  </a:schemeClr>
                </a:solidFill>
              </a:rPr>
              <a:t>Use saline solution, an alcohol-free wipe or a soaked gauze pad in water to gently dab or wipe the wound. Wipe away from the wound and make sure that you use a new pad or wipe for each stroke. </a:t>
            </a:r>
          </a:p>
          <a:p>
            <a:pPr marL="514350" indent="-514350">
              <a:buAutoNum type="arabicPeriod"/>
            </a:pPr>
            <a:r>
              <a:rPr lang="en-US" sz="1900" dirty="0">
                <a:solidFill>
                  <a:schemeClr val="tx1">
                    <a:lumMod val="85000"/>
                    <a:lumOff val="15000"/>
                  </a:schemeClr>
                </a:solidFill>
              </a:rPr>
              <a:t>Pat the wound dry with gauze or any clean, non-fluffy cloth, like a tea towel or pillowcase. </a:t>
            </a:r>
          </a:p>
          <a:p>
            <a:pPr marL="514350" indent="-514350">
              <a:buAutoNum type="arabicPeriod"/>
            </a:pPr>
            <a:r>
              <a:rPr lang="en-US" sz="1900" dirty="0">
                <a:solidFill>
                  <a:schemeClr val="tx1">
                    <a:lumMod val="85000"/>
                    <a:lumOff val="15000"/>
                  </a:schemeClr>
                </a:solidFill>
              </a:rPr>
              <a:t>Apply a sterile, non-stick dressing to cover the wound.</a:t>
            </a:r>
            <a:endParaRPr lang="en-AU" sz="1900" dirty="0">
              <a:solidFill>
                <a:schemeClr val="tx1">
                  <a:lumMod val="85000"/>
                  <a:lumOff val="15000"/>
                </a:schemeClr>
              </a:solidFill>
            </a:endParaRPr>
          </a:p>
        </p:txBody>
      </p:sp>
    </p:spTree>
    <p:extLst>
      <p:ext uri="{BB962C8B-B14F-4D97-AF65-F5344CB8AC3E}">
        <p14:creationId xmlns:p14="http://schemas.microsoft.com/office/powerpoint/2010/main" val="406794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D562-2E15-278B-8AA1-F804083533F2}"/>
              </a:ext>
            </a:extLst>
          </p:cNvPr>
          <p:cNvSpPr>
            <a:spLocks noGrp="1"/>
          </p:cNvSpPr>
          <p:nvPr>
            <p:ph type="title"/>
          </p:nvPr>
        </p:nvSpPr>
        <p:spPr>
          <a:xfrm>
            <a:off x="838200" y="557188"/>
            <a:ext cx="10515600" cy="1133499"/>
          </a:xfrm>
        </p:spPr>
        <p:txBody>
          <a:bodyPr>
            <a:normAutofit/>
          </a:bodyPr>
          <a:lstStyle/>
          <a:p>
            <a:pPr algn="ctr"/>
            <a:r>
              <a:rPr lang="en-GB" sz="5200"/>
              <a:t>Internal Bleeding</a:t>
            </a:r>
            <a:endParaRPr lang="en-AU" sz="5200"/>
          </a:p>
        </p:txBody>
      </p:sp>
      <p:sp>
        <p:nvSpPr>
          <p:cNvPr id="3" name="Content Placeholder 2">
            <a:extLst>
              <a:ext uri="{FF2B5EF4-FFF2-40B4-BE49-F238E27FC236}">
                <a16:creationId xmlns:a16="http://schemas.microsoft.com/office/drawing/2014/main" id="{7FE4EF46-0686-D838-40D0-6DAA20117950}"/>
              </a:ext>
            </a:extLst>
          </p:cNvPr>
          <p:cNvSpPr>
            <a:spLocks noGrp="1"/>
          </p:cNvSpPr>
          <p:nvPr>
            <p:ph idx="1"/>
          </p:nvPr>
        </p:nvSpPr>
        <p:spPr>
          <a:xfrm>
            <a:off x="1084806" y="1957490"/>
            <a:ext cx="9896521" cy="4095164"/>
          </a:xfrm>
        </p:spPr>
        <p:txBody>
          <a:bodyPr/>
          <a:lstStyle/>
          <a:p>
            <a:pPr marL="0" indent="0" defTabSz="859536">
              <a:spcBef>
                <a:spcPts val="940"/>
              </a:spcBef>
              <a:buNone/>
            </a:pPr>
            <a:r>
              <a:rPr lang="en-US" sz="2632" kern="1200">
                <a:solidFill>
                  <a:schemeClr val="tx1"/>
                </a:solidFill>
                <a:latin typeface="+mn-lt"/>
                <a:ea typeface="+mn-ea"/>
                <a:cs typeface="+mn-cs"/>
              </a:rPr>
              <a:t>Internal bleeding is more difficult to identify than external bleeding. </a:t>
            </a:r>
          </a:p>
          <a:p>
            <a:pPr marL="0" indent="0" defTabSz="859536">
              <a:spcBef>
                <a:spcPts val="940"/>
              </a:spcBef>
              <a:buNone/>
            </a:pPr>
            <a:r>
              <a:rPr lang="en-US" sz="2632" kern="1200">
                <a:solidFill>
                  <a:schemeClr val="tx1"/>
                </a:solidFill>
                <a:latin typeface="+mn-lt"/>
                <a:ea typeface="+mn-ea"/>
                <a:cs typeface="+mn-cs"/>
              </a:rPr>
              <a:t>Blunt force or a puncture wound where an object penetrates the skin most often causes internal bleeding. </a:t>
            </a:r>
            <a:endParaRPr lang="en-US"/>
          </a:p>
        </p:txBody>
      </p:sp>
      <p:sp>
        <p:nvSpPr>
          <p:cNvPr id="5" name="TextBox 4">
            <a:extLst>
              <a:ext uri="{FF2B5EF4-FFF2-40B4-BE49-F238E27FC236}">
                <a16:creationId xmlns:a16="http://schemas.microsoft.com/office/drawing/2014/main" id="{F8125D1E-99C7-C556-6357-459A1BE88400}"/>
              </a:ext>
            </a:extLst>
          </p:cNvPr>
          <p:cNvSpPr txBox="1"/>
          <p:nvPr/>
        </p:nvSpPr>
        <p:spPr>
          <a:xfrm>
            <a:off x="838200" y="3529166"/>
            <a:ext cx="4024028" cy="2791533"/>
          </a:xfrm>
          <a:prstGeom prst="rect">
            <a:avLst/>
          </a:prstGeom>
          <a:noFill/>
        </p:spPr>
        <p:txBody>
          <a:bodyPr wrap="square">
            <a:spAutoFit/>
          </a:bodyPr>
          <a:lstStyle/>
          <a:p>
            <a:pPr defTabSz="859536">
              <a:spcAft>
                <a:spcPts val="600"/>
              </a:spcAft>
            </a:pPr>
            <a:r>
              <a:rPr lang="en-US" sz="1880" kern="1200">
                <a:solidFill>
                  <a:schemeClr val="tx1"/>
                </a:solidFill>
                <a:latin typeface="+mn-lt"/>
                <a:ea typeface="+mn-ea"/>
                <a:cs typeface="+mn-cs"/>
              </a:rPr>
              <a:t>Signs and symptoms of internal bleeding include: </a:t>
            </a:r>
          </a:p>
          <a:p>
            <a:pPr defTabSz="859536">
              <a:spcAft>
                <a:spcPts val="600"/>
              </a:spcAft>
            </a:pPr>
            <a:r>
              <a:rPr lang="en-US" sz="1880" kern="1200">
                <a:solidFill>
                  <a:schemeClr val="tx1"/>
                </a:solidFill>
                <a:latin typeface="+mn-lt"/>
                <a:ea typeface="+mn-ea"/>
                <a:cs typeface="+mn-cs"/>
              </a:rPr>
              <a:t>• Blood coming from the ears or nose </a:t>
            </a:r>
          </a:p>
          <a:p>
            <a:pPr defTabSz="859536">
              <a:spcAft>
                <a:spcPts val="600"/>
              </a:spcAft>
            </a:pPr>
            <a:r>
              <a:rPr lang="en-US" sz="1880" kern="1200">
                <a:solidFill>
                  <a:schemeClr val="tx1"/>
                </a:solidFill>
                <a:latin typeface="+mn-lt"/>
                <a:ea typeface="+mn-ea"/>
                <a:cs typeface="+mn-cs"/>
              </a:rPr>
              <a:t>• Pain and tenderness in the region of injury </a:t>
            </a:r>
          </a:p>
          <a:p>
            <a:pPr defTabSz="859536">
              <a:spcAft>
                <a:spcPts val="600"/>
              </a:spcAft>
            </a:pPr>
            <a:r>
              <a:rPr lang="en-US" sz="1880" kern="1200">
                <a:solidFill>
                  <a:schemeClr val="tx1"/>
                </a:solidFill>
                <a:latin typeface="+mn-lt"/>
                <a:ea typeface="+mn-ea"/>
                <a:cs typeface="+mn-cs"/>
              </a:rPr>
              <a:t>• Coughing up of a frothy red liquid </a:t>
            </a:r>
          </a:p>
          <a:p>
            <a:pPr defTabSz="859536">
              <a:spcAft>
                <a:spcPts val="600"/>
              </a:spcAft>
            </a:pPr>
            <a:r>
              <a:rPr lang="en-US" sz="1880" kern="1200">
                <a:solidFill>
                  <a:schemeClr val="tx1"/>
                </a:solidFill>
                <a:latin typeface="+mn-lt"/>
                <a:ea typeface="+mn-ea"/>
                <a:cs typeface="+mn-cs"/>
              </a:rPr>
              <a:t>• Shock </a:t>
            </a:r>
          </a:p>
          <a:p>
            <a:pPr defTabSz="859536">
              <a:spcAft>
                <a:spcPts val="600"/>
              </a:spcAft>
            </a:pPr>
            <a:r>
              <a:rPr lang="en-US" sz="1880" kern="1200">
                <a:solidFill>
                  <a:schemeClr val="tx1"/>
                </a:solidFill>
                <a:latin typeface="+mn-lt"/>
                <a:ea typeface="+mn-ea"/>
                <a:cs typeface="+mn-cs"/>
              </a:rPr>
              <a:t>• Bruising at the injury site</a:t>
            </a:r>
            <a:endParaRPr lang="en-AU" sz="2000"/>
          </a:p>
        </p:txBody>
      </p:sp>
      <p:sp>
        <p:nvSpPr>
          <p:cNvPr id="7" name="TextBox 6">
            <a:extLst>
              <a:ext uri="{FF2B5EF4-FFF2-40B4-BE49-F238E27FC236}">
                <a16:creationId xmlns:a16="http://schemas.microsoft.com/office/drawing/2014/main" id="{C5844B0D-BA5A-AD9B-FD01-32DE6B222BB9}"/>
              </a:ext>
            </a:extLst>
          </p:cNvPr>
          <p:cNvSpPr txBox="1"/>
          <p:nvPr/>
        </p:nvSpPr>
        <p:spPr>
          <a:xfrm>
            <a:off x="5615224" y="3529166"/>
            <a:ext cx="5738576" cy="2425279"/>
          </a:xfrm>
          <a:prstGeom prst="rect">
            <a:avLst/>
          </a:prstGeom>
          <a:noFill/>
        </p:spPr>
        <p:txBody>
          <a:bodyPr wrap="square">
            <a:spAutoFit/>
          </a:bodyPr>
          <a:lstStyle/>
          <a:p>
            <a:pPr defTabSz="859536">
              <a:spcAft>
                <a:spcPts val="600"/>
              </a:spcAft>
            </a:pPr>
            <a:r>
              <a:rPr lang="en-US" sz="1880" kern="1200">
                <a:solidFill>
                  <a:schemeClr val="tx1"/>
                </a:solidFill>
                <a:latin typeface="+mn-lt"/>
                <a:ea typeface="+mn-ea"/>
                <a:cs typeface="+mn-cs"/>
              </a:rPr>
              <a:t>Treatment Includes:</a:t>
            </a:r>
          </a:p>
          <a:p>
            <a:pPr marL="322326" indent="-322326" defTabSz="859536">
              <a:spcAft>
                <a:spcPts val="600"/>
              </a:spcAft>
              <a:buAutoNum type="arabicPeriod"/>
            </a:pPr>
            <a:r>
              <a:rPr lang="en-US" sz="1880" kern="1200">
                <a:solidFill>
                  <a:schemeClr val="tx1"/>
                </a:solidFill>
                <a:latin typeface="+mn-lt"/>
                <a:ea typeface="+mn-ea"/>
                <a:cs typeface="+mn-cs"/>
              </a:rPr>
              <a:t>Lie the casualty down. If coughing up liquid you can sit them up slightly if it is more comfortable. </a:t>
            </a:r>
          </a:p>
          <a:p>
            <a:pPr marL="322326" indent="-322326" defTabSz="859536">
              <a:spcAft>
                <a:spcPts val="600"/>
              </a:spcAft>
              <a:buAutoNum type="arabicPeriod"/>
            </a:pPr>
            <a:r>
              <a:rPr lang="en-US" sz="1880" kern="1200">
                <a:solidFill>
                  <a:schemeClr val="tx1"/>
                </a:solidFill>
                <a:latin typeface="+mn-lt"/>
                <a:ea typeface="+mn-ea"/>
                <a:cs typeface="+mn-cs"/>
              </a:rPr>
              <a:t>Raise the casualty’s legs or bend their knees. </a:t>
            </a:r>
          </a:p>
          <a:p>
            <a:pPr marL="322326" indent="-322326" defTabSz="859536">
              <a:spcAft>
                <a:spcPts val="600"/>
              </a:spcAft>
              <a:buAutoNum type="arabicPeriod"/>
            </a:pPr>
            <a:r>
              <a:rPr lang="en-US" sz="1880" kern="1200">
                <a:solidFill>
                  <a:schemeClr val="tx1"/>
                </a:solidFill>
                <a:latin typeface="+mn-lt"/>
                <a:ea typeface="+mn-ea"/>
                <a:cs typeface="+mn-cs"/>
              </a:rPr>
              <a:t>Call for help, dial 000. </a:t>
            </a:r>
          </a:p>
          <a:p>
            <a:pPr marL="322326" indent="-322326" defTabSz="859536">
              <a:spcAft>
                <a:spcPts val="600"/>
              </a:spcAft>
              <a:buAutoNum type="arabicPeriod"/>
            </a:pPr>
            <a:r>
              <a:rPr lang="en-US" sz="1880" kern="1200">
                <a:solidFill>
                  <a:schemeClr val="tx1"/>
                </a:solidFill>
                <a:latin typeface="+mn-lt"/>
                <a:ea typeface="+mn-ea"/>
                <a:cs typeface="+mn-cs"/>
              </a:rPr>
              <a:t>Monitor the casualty until help arrives. DO NOT allow them to drink or eat anything. </a:t>
            </a:r>
            <a:endParaRPr lang="en-AU" sz="2000"/>
          </a:p>
        </p:txBody>
      </p:sp>
    </p:spTree>
    <p:extLst>
      <p:ext uri="{BB962C8B-B14F-4D97-AF65-F5344CB8AC3E}">
        <p14:creationId xmlns:p14="http://schemas.microsoft.com/office/powerpoint/2010/main" val="4293326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16DA81-3A79-0190-0A44-11C5BCCD8319}"/>
              </a:ext>
            </a:extLst>
          </p:cNvPr>
          <p:cNvSpPr/>
          <p:nvPr/>
        </p:nvSpPr>
        <p:spPr>
          <a:xfrm>
            <a:off x="1448578" y="1740353"/>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4B</a:t>
            </a:r>
            <a:endParaRPr lang="en-AU" dirty="0"/>
          </a:p>
        </p:txBody>
      </p:sp>
      <p:sp>
        <p:nvSpPr>
          <p:cNvPr id="5" name="Oval 4">
            <a:extLst>
              <a:ext uri="{FF2B5EF4-FFF2-40B4-BE49-F238E27FC236}">
                <a16:creationId xmlns:a16="http://schemas.microsoft.com/office/drawing/2014/main" id="{EFF4F5C8-A284-86C8-73D2-385C5BD7D31E}"/>
              </a:ext>
            </a:extLst>
          </p:cNvPr>
          <p:cNvSpPr/>
          <p:nvPr/>
        </p:nvSpPr>
        <p:spPr>
          <a:xfrm>
            <a:off x="772303" y="1502228"/>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310A97AE-D7F7-B7D3-F656-19963C3243ED}"/>
              </a:ext>
            </a:extLst>
          </p:cNvPr>
          <p:cNvSpPr/>
          <p:nvPr/>
        </p:nvSpPr>
        <p:spPr>
          <a:xfrm>
            <a:off x="1079149" y="1740353"/>
            <a:ext cx="891257" cy="94395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 name="Rectangle 6">
            <a:extLst>
              <a:ext uri="{FF2B5EF4-FFF2-40B4-BE49-F238E27FC236}">
                <a16:creationId xmlns:a16="http://schemas.microsoft.com/office/drawing/2014/main" id="{178B9F04-0F8E-A6B1-FCCE-FF1419968FE5}"/>
              </a:ext>
            </a:extLst>
          </p:cNvPr>
          <p:cNvSpPr/>
          <p:nvPr/>
        </p:nvSpPr>
        <p:spPr>
          <a:xfrm>
            <a:off x="1448578" y="3869873"/>
            <a:ext cx="9925050" cy="100965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Reflection Bank – Set A</a:t>
            </a:r>
            <a:endParaRPr lang="en-AU" dirty="0"/>
          </a:p>
        </p:txBody>
      </p:sp>
      <p:sp>
        <p:nvSpPr>
          <p:cNvPr id="8" name="Oval 7">
            <a:extLst>
              <a:ext uri="{FF2B5EF4-FFF2-40B4-BE49-F238E27FC236}">
                <a16:creationId xmlns:a16="http://schemas.microsoft.com/office/drawing/2014/main" id="{DFF3C93D-3016-F785-9011-8FAF35171626}"/>
              </a:ext>
            </a:extLst>
          </p:cNvPr>
          <p:cNvSpPr/>
          <p:nvPr/>
        </p:nvSpPr>
        <p:spPr>
          <a:xfrm>
            <a:off x="772303" y="3631748"/>
            <a:ext cx="1504950" cy="1485900"/>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370D5C48-DEC5-29BE-BA87-8933D411812F}"/>
              </a:ext>
            </a:extLst>
          </p:cNvPr>
          <p:cNvSpPr/>
          <p:nvPr/>
        </p:nvSpPr>
        <p:spPr>
          <a:xfrm>
            <a:off x="1079149" y="3869873"/>
            <a:ext cx="891257" cy="94395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991312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lowing charcoal">
            <a:extLst>
              <a:ext uri="{FF2B5EF4-FFF2-40B4-BE49-F238E27FC236}">
                <a16:creationId xmlns:a16="http://schemas.microsoft.com/office/drawing/2014/main" id="{C4D32CF9-D732-B452-2B2E-24AF9F194E93}"/>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t="7246" b="8484"/>
          <a:stretch/>
        </p:blipFill>
        <p:spPr>
          <a:xfrm>
            <a:off x="0" y="0"/>
            <a:ext cx="12192001" cy="6857990"/>
          </a:xfrm>
          <a:prstGeom prst="rect">
            <a:avLst/>
          </a:prstGeom>
        </p:spPr>
      </p:pic>
      <p:sp>
        <p:nvSpPr>
          <p:cNvPr id="2" name="Title 1">
            <a:extLst>
              <a:ext uri="{FF2B5EF4-FFF2-40B4-BE49-F238E27FC236}">
                <a16:creationId xmlns:a16="http://schemas.microsoft.com/office/drawing/2014/main" id="{3CCB7C9F-ADBB-ECF2-7CAB-91D8BD5168DC}"/>
              </a:ext>
            </a:extLst>
          </p:cNvPr>
          <p:cNvSpPr>
            <a:spLocks noGrp="1"/>
          </p:cNvSpPr>
          <p:nvPr>
            <p:ph type="title"/>
          </p:nvPr>
        </p:nvSpPr>
        <p:spPr>
          <a:xfrm>
            <a:off x="838199" y="557189"/>
            <a:ext cx="5155263" cy="5571899"/>
          </a:xfrm>
        </p:spPr>
        <p:txBody>
          <a:bodyPr>
            <a:normAutofit/>
          </a:bodyPr>
          <a:lstStyle/>
          <a:p>
            <a:r>
              <a:rPr lang="en-GB">
                <a:solidFill>
                  <a:srgbClr val="FFFFFF"/>
                </a:solidFill>
              </a:rPr>
              <a:t>Burns</a:t>
            </a:r>
            <a:endParaRPr lang="en-AU">
              <a:solidFill>
                <a:srgbClr val="FFFFFF"/>
              </a:solidFill>
            </a:endParaRPr>
          </a:p>
        </p:txBody>
      </p:sp>
      <p:sp>
        <p:nvSpPr>
          <p:cNvPr id="3" name="Content Placeholder 2">
            <a:extLst>
              <a:ext uri="{FF2B5EF4-FFF2-40B4-BE49-F238E27FC236}">
                <a16:creationId xmlns:a16="http://schemas.microsoft.com/office/drawing/2014/main" id="{E58999A1-8E71-8CC1-F64E-94F51C17BFF0}"/>
              </a:ext>
            </a:extLst>
          </p:cNvPr>
          <p:cNvSpPr>
            <a:spLocks noGrp="1"/>
          </p:cNvSpPr>
          <p:nvPr>
            <p:ph idx="1"/>
          </p:nvPr>
        </p:nvSpPr>
        <p:spPr>
          <a:xfrm>
            <a:off x="6195375" y="557189"/>
            <a:ext cx="5158424" cy="5571899"/>
          </a:xfrm>
          <a:solidFill>
            <a:schemeClr val="tx1">
              <a:alpha val="60000"/>
            </a:schemeClr>
          </a:solidFill>
        </p:spPr>
        <p:txBody>
          <a:bodyPr anchor="ctr">
            <a:normAutofit/>
          </a:bodyPr>
          <a:lstStyle/>
          <a:p>
            <a:pPr marL="0" indent="0">
              <a:buNone/>
            </a:pPr>
            <a:r>
              <a:rPr lang="en-US" sz="2000" dirty="0">
                <a:solidFill>
                  <a:srgbClr val="FFFFFF"/>
                </a:solidFill>
              </a:rPr>
              <a:t>Burn injuries sustained can be superficial, partial thickness or full thickness based on their depth and size. </a:t>
            </a:r>
          </a:p>
          <a:p>
            <a:pPr marL="0" indent="0">
              <a:buNone/>
            </a:pPr>
            <a:endParaRPr lang="en-US" sz="2000" dirty="0">
              <a:solidFill>
                <a:srgbClr val="FFFFFF"/>
              </a:solidFill>
            </a:endParaRPr>
          </a:p>
          <a:p>
            <a:pPr marL="0" indent="0">
              <a:buNone/>
            </a:pPr>
            <a:r>
              <a:rPr lang="en-US" sz="2000" dirty="0">
                <a:solidFill>
                  <a:srgbClr val="FFFFFF"/>
                </a:solidFill>
              </a:rPr>
              <a:t>Superficial burns only affect the surface of the skin (epidermis), whereas deep burns affect both the surface of the skin (epidermis) and the dermis (below the surface). </a:t>
            </a:r>
          </a:p>
          <a:p>
            <a:pPr marL="0" indent="0">
              <a:buNone/>
            </a:pPr>
            <a:endParaRPr lang="en-US" sz="2000" dirty="0">
              <a:solidFill>
                <a:srgbClr val="FFFFFF"/>
              </a:solidFill>
            </a:endParaRPr>
          </a:p>
          <a:p>
            <a:pPr marL="0" indent="0">
              <a:buNone/>
            </a:pPr>
            <a:r>
              <a:rPr lang="en-US" sz="2000" dirty="0">
                <a:solidFill>
                  <a:srgbClr val="FFFFFF"/>
                </a:solidFill>
              </a:rPr>
              <a:t>In some extreme cases, deep burns can also impact bone, muscle and fat.</a:t>
            </a:r>
            <a:endParaRPr lang="en-AU" sz="2000" dirty="0">
              <a:solidFill>
                <a:srgbClr val="FFFFFF"/>
              </a:solidFill>
            </a:endParaRPr>
          </a:p>
        </p:txBody>
      </p:sp>
    </p:spTree>
    <p:extLst>
      <p:ext uri="{BB962C8B-B14F-4D97-AF65-F5344CB8AC3E}">
        <p14:creationId xmlns:p14="http://schemas.microsoft.com/office/powerpoint/2010/main" val="162358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s catching running water">
            <a:extLst>
              <a:ext uri="{FF2B5EF4-FFF2-40B4-BE49-F238E27FC236}">
                <a16:creationId xmlns:a16="http://schemas.microsoft.com/office/drawing/2014/main" id="{C6357A47-AF0B-15C3-025C-5AF9EFB38E3D}"/>
              </a:ext>
            </a:extLst>
          </p:cNvPr>
          <p:cNvPicPr>
            <a:picLocks noChangeAspect="1"/>
          </p:cNvPicPr>
          <p:nvPr/>
        </p:nvPicPr>
        <p:blipFill rotWithShape="1">
          <a:blip r:embed="rId2">
            <a:extLst>
              <a:ext uri="{28A0092B-C50C-407E-A947-70E740481C1C}">
                <a14:useLocalDpi xmlns:a14="http://schemas.microsoft.com/office/drawing/2010/main" val="0"/>
              </a:ext>
            </a:extLst>
          </a:blip>
          <a:srcRect l="40000" b="22180"/>
          <a:stretch/>
        </p:blipFill>
        <p:spPr>
          <a:xfrm>
            <a:off x="4249177" y="1"/>
            <a:ext cx="7942823" cy="6842578"/>
          </a:xfrm>
          <a:prstGeom prst="rect">
            <a:avLst/>
          </a:prstGeom>
        </p:spPr>
      </p:pic>
      <p:sp>
        <p:nvSpPr>
          <p:cNvPr id="2" name="Title 1">
            <a:extLst>
              <a:ext uri="{FF2B5EF4-FFF2-40B4-BE49-F238E27FC236}">
                <a16:creationId xmlns:a16="http://schemas.microsoft.com/office/drawing/2014/main" id="{9DEBD806-7032-B614-01B1-C1636A18EDDD}"/>
              </a:ext>
            </a:extLst>
          </p:cNvPr>
          <p:cNvSpPr>
            <a:spLocks noGrp="1"/>
          </p:cNvSpPr>
          <p:nvPr>
            <p:ph type="title"/>
          </p:nvPr>
        </p:nvSpPr>
        <p:spPr/>
        <p:txBody>
          <a:bodyPr/>
          <a:lstStyle/>
          <a:p>
            <a:r>
              <a:rPr lang="en-GB" dirty="0"/>
              <a:t>Treating Burns</a:t>
            </a:r>
            <a:endParaRPr lang="en-AU" dirty="0"/>
          </a:p>
        </p:txBody>
      </p:sp>
      <p:sp>
        <p:nvSpPr>
          <p:cNvPr id="3" name="Content Placeholder 2">
            <a:extLst>
              <a:ext uri="{FF2B5EF4-FFF2-40B4-BE49-F238E27FC236}">
                <a16:creationId xmlns:a16="http://schemas.microsoft.com/office/drawing/2014/main" id="{61E94671-C65D-3EA0-3EFF-C85B2A3F87BD}"/>
              </a:ext>
            </a:extLst>
          </p:cNvPr>
          <p:cNvSpPr>
            <a:spLocks noGrp="1"/>
          </p:cNvSpPr>
          <p:nvPr>
            <p:ph idx="1"/>
          </p:nvPr>
        </p:nvSpPr>
        <p:spPr>
          <a:xfrm>
            <a:off x="838200" y="1690688"/>
            <a:ext cx="10515600" cy="4351338"/>
          </a:xfrm>
        </p:spPr>
        <p:txBody>
          <a:bodyPr>
            <a:normAutofit/>
          </a:bodyPr>
          <a:lstStyle/>
          <a:p>
            <a:pPr marL="0" indent="0">
              <a:buNone/>
            </a:pPr>
            <a:r>
              <a:rPr lang="en-US" dirty="0"/>
              <a:t>Heat, cold, chemicals, friction, electricity can cause burns, with the most common being sunburn (radiation).</a:t>
            </a:r>
          </a:p>
          <a:p>
            <a:pPr marL="0" indent="0">
              <a:buNone/>
            </a:pPr>
            <a:endParaRPr lang="en-US" dirty="0"/>
          </a:p>
        </p:txBody>
      </p:sp>
      <p:sp>
        <p:nvSpPr>
          <p:cNvPr id="5" name="TextBox 4">
            <a:extLst>
              <a:ext uri="{FF2B5EF4-FFF2-40B4-BE49-F238E27FC236}">
                <a16:creationId xmlns:a16="http://schemas.microsoft.com/office/drawing/2014/main" id="{5203837E-5F5D-9A3A-F59D-A5D7EAE4702F}"/>
              </a:ext>
            </a:extLst>
          </p:cNvPr>
          <p:cNvSpPr txBox="1"/>
          <p:nvPr/>
        </p:nvSpPr>
        <p:spPr>
          <a:xfrm>
            <a:off x="370892" y="2728546"/>
            <a:ext cx="5414088" cy="2862322"/>
          </a:xfrm>
          <a:prstGeom prst="rect">
            <a:avLst/>
          </a:prstGeom>
          <a:solidFill>
            <a:schemeClr val="bg1">
              <a:alpha val="60000"/>
            </a:schemeClr>
          </a:solidFill>
        </p:spPr>
        <p:txBody>
          <a:bodyPr wrap="square">
            <a:spAutoFit/>
          </a:bodyPr>
          <a:lstStyle/>
          <a:p>
            <a:pPr marL="514350" indent="-514350">
              <a:buAutoNum type="arabicPeriod"/>
            </a:pPr>
            <a:r>
              <a:rPr lang="en-US" dirty="0"/>
              <a:t>DRSABCD </a:t>
            </a:r>
          </a:p>
          <a:p>
            <a:pPr marL="514350" indent="-514350">
              <a:buAutoNum type="arabicPeriod"/>
            </a:pPr>
            <a:r>
              <a:rPr lang="en-US" dirty="0"/>
              <a:t>Remove source of burn</a:t>
            </a:r>
          </a:p>
          <a:p>
            <a:pPr marL="514350" indent="-514350">
              <a:buAutoNum type="arabicPeriod"/>
            </a:pPr>
            <a:r>
              <a:rPr lang="en-US" dirty="0"/>
              <a:t>Cool the burnt area with cool flowing water (up to 20 mins) </a:t>
            </a:r>
          </a:p>
          <a:p>
            <a:pPr marL="514350" indent="-514350">
              <a:buAutoNum type="arabicPeriod"/>
            </a:pPr>
            <a:r>
              <a:rPr lang="en-US" dirty="0"/>
              <a:t>Cover the burn area with a light, loose, non adhesive dressing</a:t>
            </a:r>
          </a:p>
          <a:p>
            <a:pPr marL="514350" indent="-514350">
              <a:buAutoNum type="arabicPeriod"/>
            </a:pPr>
            <a:r>
              <a:rPr lang="en-US" dirty="0"/>
              <a:t>Elevate the burnt area, if it is comfortable to do so </a:t>
            </a:r>
          </a:p>
          <a:p>
            <a:pPr marL="514350" indent="-514350">
              <a:buAutoNum type="arabicPeriod"/>
            </a:pPr>
            <a:r>
              <a:rPr lang="en-US" dirty="0"/>
              <a:t>Monitor casualty for shock</a:t>
            </a:r>
          </a:p>
          <a:p>
            <a:pPr marL="514350" indent="-514350">
              <a:buAutoNum type="arabicPeriod"/>
            </a:pPr>
            <a:r>
              <a:rPr lang="en-US" dirty="0"/>
              <a:t>Seek medical attention when a burn is deep, larger than a 20-cent piece and burns to sensitive areas.</a:t>
            </a:r>
            <a:endParaRPr lang="en-AU" dirty="0"/>
          </a:p>
        </p:txBody>
      </p:sp>
      <p:sp>
        <p:nvSpPr>
          <p:cNvPr id="7" name="TextBox 6">
            <a:extLst>
              <a:ext uri="{FF2B5EF4-FFF2-40B4-BE49-F238E27FC236}">
                <a16:creationId xmlns:a16="http://schemas.microsoft.com/office/drawing/2014/main" id="{4204582D-EBEC-42F4-2E69-D5046407AF2B}"/>
              </a:ext>
            </a:extLst>
          </p:cNvPr>
          <p:cNvSpPr txBox="1"/>
          <p:nvPr/>
        </p:nvSpPr>
        <p:spPr>
          <a:xfrm>
            <a:off x="6096000" y="2831183"/>
            <a:ext cx="6097554" cy="2308324"/>
          </a:xfrm>
          <a:prstGeom prst="rect">
            <a:avLst/>
          </a:prstGeom>
          <a:solidFill>
            <a:schemeClr val="bg1">
              <a:alpha val="60000"/>
            </a:schemeClr>
          </a:solidFill>
        </p:spPr>
        <p:txBody>
          <a:bodyPr wrap="square">
            <a:spAutoFit/>
          </a:bodyPr>
          <a:lstStyle/>
          <a:p>
            <a:r>
              <a:rPr lang="en-US" dirty="0"/>
              <a:t>DO NOT </a:t>
            </a:r>
          </a:p>
          <a:p>
            <a:r>
              <a:rPr lang="en-US" dirty="0"/>
              <a:t>• Remove clothing stuck to the burn </a:t>
            </a:r>
          </a:p>
          <a:p>
            <a:r>
              <a:rPr lang="en-US" dirty="0"/>
              <a:t>• Remove any </a:t>
            </a:r>
            <a:r>
              <a:rPr lang="en-US" dirty="0" err="1"/>
              <a:t>jewellery</a:t>
            </a:r>
            <a:r>
              <a:rPr lang="en-US" dirty="0"/>
              <a:t> stuck to the burn </a:t>
            </a:r>
          </a:p>
          <a:p>
            <a:r>
              <a:rPr lang="en-US" dirty="0"/>
              <a:t>• Use ice packs or ice water to cool the burn </a:t>
            </a:r>
          </a:p>
          <a:p>
            <a:r>
              <a:rPr lang="en-US" dirty="0"/>
              <a:t>• Break or pop any blisters that form </a:t>
            </a:r>
          </a:p>
          <a:p>
            <a:r>
              <a:rPr lang="en-US" dirty="0"/>
              <a:t>• Use Band-Aids or adhesive pads or strips to cover the burn </a:t>
            </a:r>
          </a:p>
          <a:p>
            <a:r>
              <a:rPr lang="en-US" dirty="0"/>
              <a:t>• Cover the casualty in blankets or towels </a:t>
            </a:r>
          </a:p>
          <a:p>
            <a:r>
              <a:rPr lang="en-US" dirty="0"/>
              <a:t>• Give alcohol</a:t>
            </a:r>
            <a:endParaRPr lang="en-AU" dirty="0"/>
          </a:p>
        </p:txBody>
      </p:sp>
    </p:spTree>
    <p:extLst>
      <p:ext uri="{BB962C8B-B14F-4D97-AF65-F5344CB8AC3E}">
        <p14:creationId xmlns:p14="http://schemas.microsoft.com/office/powerpoint/2010/main" val="919568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EEC75-90F8-CCFF-EE4D-6FE2E89F790A}"/>
              </a:ext>
            </a:extLst>
          </p:cNvPr>
          <p:cNvSpPr>
            <a:spLocks noGrp="1"/>
          </p:cNvSpPr>
          <p:nvPr>
            <p:ph type="title"/>
          </p:nvPr>
        </p:nvSpPr>
        <p:spPr>
          <a:xfrm>
            <a:off x="6513788" y="365125"/>
            <a:ext cx="4840010" cy="1807305"/>
          </a:xfrm>
        </p:spPr>
        <p:txBody>
          <a:bodyPr>
            <a:normAutofit/>
          </a:bodyPr>
          <a:lstStyle/>
          <a:p>
            <a:r>
              <a:rPr lang="en-GB" dirty="0"/>
              <a:t>Cardiac Conditions</a:t>
            </a:r>
            <a:endParaRPr lang="en-AU" dirty="0"/>
          </a:p>
        </p:txBody>
      </p:sp>
      <p:pic>
        <p:nvPicPr>
          <p:cNvPr id="5" name="Picture 4" descr="Thumbprint heart">
            <a:extLst>
              <a:ext uri="{FF2B5EF4-FFF2-40B4-BE49-F238E27FC236}">
                <a16:creationId xmlns:a16="http://schemas.microsoft.com/office/drawing/2014/main" id="{12612640-9A44-A404-31E3-23D250168E36}"/>
              </a:ext>
            </a:extLst>
          </p:cNvPr>
          <p:cNvPicPr>
            <a:picLocks noChangeAspect="1"/>
          </p:cNvPicPr>
          <p:nvPr/>
        </p:nvPicPr>
        <p:blipFill rotWithShape="1">
          <a:blip r:embed="rId2">
            <a:extLst>
              <a:ext uri="{28A0092B-C50C-407E-A947-70E740481C1C}">
                <a14:useLocalDpi xmlns:a14="http://schemas.microsoft.com/office/drawing/2010/main" val="0"/>
              </a:ext>
            </a:extLst>
          </a:blip>
          <a:srcRect l="20734" r="19732"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16731019-CD7C-71F8-C934-035D4E08FDD2}"/>
              </a:ext>
            </a:extLst>
          </p:cNvPr>
          <p:cNvSpPr>
            <a:spLocks noGrp="1"/>
          </p:cNvSpPr>
          <p:nvPr>
            <p:ph idx="1"/>
          </p:nvPr>
        </p:nvSpPr>
        <p:spPr>
          <a:xfrm>
            <a:off x="6513788" y="2333297"/>
            <a:ext cx="4840010" cy="3843666"/>
          </a:xfrm>
        </p:spPr>
        <p:txBody>
          <a:bodyPr>
            <a:normAutofit/>
          </a:bodyPr>
          <a:lstStyle/>
          <a:p>
            <a:pPr marL="0" indent="0">
              <a:buNone/>
            </a:pPr>
            <a:r>
              <a:rPr lang="en-US" sz="1900"/>
              <a:t>Any suspected conditions involving the heart require immediate medical attention without delay. </a:t>
            </a:r>
          </a:p>
          <a:p>
            <a:pPr marL="0" indent="0">
              <a:buNone/>
            </a:pPr>
            <a:r>
              <a:rPr lang="en-US" sz="1900"/>
              <a:t>If the heart fails to work effectively the casualty can die without medical intervention.</a:t>
            </a:r>
          </a:p>
          <a:p>
            <a:pPr marL="0" indent="0">
              <a:buNone/>
            </a:pPr>
            <a:endParaRPr lang="en-US" sz="1900"/>
          </a:p>
          <a:p>
            <a:pPr marL="0" indent="0">
              <a:buNone/>
            </a:pPr>
            <a:r>
              <a:rPr lang="en-US" sz="1900"/>
              <a:t>These conditions can include</a:t>
            </a:r>
          </a:p>
          <a:p>
            <a:r>
              <a:rPr lang="en-US" sz="1900"/>
              <a:t>Heart Attacks</a:t>
            </a:r>
          </a:p>
          <a:p>
            <a:r>
              <a:rPr lang="en-US" sz="1900"/>
              <a:t>Angina</a:t>
            </a:r>
          </a:p>
          <a:p>
            <a:r>
              <a:rPr lang="en-US" sz="1900"/>
              <a:t>Cardiac Arrest</a:t>
            </a:r>
          </a:p>
          <a:p>
            <a:endParaRPr lang="en-AU" sz="1900"/>
          </a:p>
        </p:txBody>
      </p:sp>
    </p:spTree>
    <p:extLst>
      <p:ext uri="{BB962C8B-B14F-4D97-AF65-F5344CB8AC3E}">
        <p14:creationId xmlns:p14="http://schemas.microsoft.com/office/powerpoint/2010/main" val="2693477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A5B45-9E37-116D-B8EF-B569F8379AE9}"/>
              </a:ext>
            </a:extLst>
          </p:cNvPr>
          <p:cNvSpPr>
            <a:spLocks noGrp="1"/>
          </p:cNvSpPr>
          <p:nvPr>
            <p:ph type="title"/>
          </p:nvPr>
        </p:nvSpPr>
        <p:spPr>
          <a:xfrm>
            <a:off x="294860" y="151528"/>
            <a:ext cx="10515600" cy="1325563"/>
          </a:xfrm>
        </p:spPr>
        <p:txBody>
          <a:bodyPr/>
          <a:lstStyle/>
          <a:p>
            <a:r>
              <a:rPr lang="en-GB" dirty="0"/>
              <a:t>Heart Attack</a:t>
            </a:r>
            <a:endParaRPr lang="en-AU" dirty="0"/>
          </a:p>
        </p:txBody>
      </p:sp>
      <p:sp>
        <p:nvSpPr>
          <p:cNvPr id="3" name="Content Placeholder 2">
            <a:extLst>
              <a:ext uri="{FF2B5EF4-FFF2-40B4-BE49-F238E27FC236}">
                <a16:creationId xmlns:a16="http://schemas.microsoft.com/office/drawing/2014/main" id="{042A739A-74C6-0C0C-BC47-764817DDF22B}"/>
              </a:ext>
            </a:extLst>
          </p:cNvPr>
          <p:cNvSpPr>
            <a:spLocks noGrp="1"/>
          </p:cNvSpPr>
          <p:nvPr>
            <p:ph idx="1"/>
          </p:nvPr>
        </p:nvSpPr>
        <p:spPr>
          <a:solidFill>
            <a:schemeClr val="bg1">
              <a:alpha val="70000"/>
            </a:schemeClr>
          </a:solidFill>
        </p:spPr>
        <p:txBody>
          <a:bodyPr>
            <a:normAutofit/>
          </a:bodyPr>
          <a:lstStyle/>
          <a:p>
            <a:pPr marL="0" indent="0">
              <a:buNone/>
            </a:pPr>
            <a:r>
              <a:rPr lang="en-US" dirty="0"/>
              <a:t>A complete blockage of the coronary artery that supplies blood to the heart – Stopping the flow of oxygen to the heart.</a:t>
            </a:r>
          </a:p>
          <a:p>
            <a:pPr marL="0" indent="0">
              <a:buNone/>
            </a:pPr>
            <a:endParaRPr lang="en-US" dirty="0"/>
          </a:p>
        </p:txBody>
      </p:sp>
      <p:sp>
        <p:nvSpPr>
          <p:cNvPr id="5" name="TextBox 4">
            <a:extLst>
              <a:ext uri="{FF2B5EF4-FFF2-40B4-BE49-F238E27FC236}">
                <a16:creationId xmlns:a16="http://schemas.microsoft.com/office/drawing/2014/main" id="{FA3AD71E-1AC8-1B23-83AF-12A26412CBEB}"/>
              </a:ext>
            </a:extLst>
          </p:cNvPr>
          <p:cNvSpPr txBox="1"/>
          <p:nvPr/>
        </p:nvSpPr>
        <p:spPr>
          <a:xfrm>
            <a:off x="933062" y="2904369"/>
            <a:ext cx="10879493" cy="3139321"/>
          </a:xfrm>
          <a:prstGeom prst="rect">
            <a:avLst/>
          </a:prstGeom>
          <a:solidFill>
            <a:schemeClr val="bg1">
              <a:alpha val="70000"/>
            </a:schemeClr>
          </a:solidFill>
        </p:spPr>
        <p:txBody>
          <a:bodyPr wrap="square" numCol="2">
            <a:spAutoFit/>
          </a:bodyPr>
          <a:lstStyle/>
          <a:p>
            <a:pPr marL="0" indent="0">
              <a:buNone/>
            </a:pPr>
            <a:r>
              <a:rPr lang="en-US" dirty="0"/>
              <a:t>Signs of a heart attack include: </a:t>
            </a:r>
          </a:p>
          <a:p>
            <a:pPr marL="0" indent="0">
              <a:buNone/>
            </a:pPr>
            <a:endParaRPr lang="en-US" dirty="0"/>
          </a:p>
          <a:p>
            <a:pPr marL="0" indent="0">
              <a:buNone/>
            </a:pPr>
            <a:r>
              <a:rPr lang="en-US" dirty="0"/>
              <a:t>• Chest pain and/discomfort </a:t>
            </a:r>
          </a:p>
          <a:p>
            <a:pPr marL="0" indent="0">
              <a:buNone/>
            </a:pPr>
            <a:r>
              <a:rPr lang="en-US" dirty="0"/>
              <a:t>• Feelings of heaviness, pressure or tightness in the chest, shoulder(s), jaw, back, arm(s) or neck. </a:t>
            </a:r>
          </a:p>
          <a:p>
            <a:pPr marL="0" indent="0">
              <a:buNone/>
            </a:pPr>
            <a:r>
              <a:rPr lang="en-US" dirty="0"/>
              <a:t>• Difficulty breathing and shortness of breath </a:t>
            </a:r>
          </a:p>
          <a:p>
            <a:pPr marL="0" indent="0">
              <a:buNone/>
            </a:pPr>
            <a:r>
              <a:rPr lang="en-US" dirty="0"/>
              <a:t>• Feelings of nausea, light-headedness or dizziness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Shortness of breath or difficulty breathing </a:t>
            </a:r>
          </a:p>
          <a:p>
            <a:pPr marL="0" indent="0">
              <a:buNone/>
            </a:pPr>
            <a:r>
              <a:rPr lang="en-US" dirty="0"/>
              <a:t>• Pale skin, cold sweats and/or cool and clammy skin </a:t>
            </a:r>
          </a:p>
          <a:p>
            <a:pPr marL="0" indent="0">
              <a:buNone/>
            </a:pPr>
            <a:r>
              <a:rPr lang="en-US" dirty="0"/>
              <a:t>• Abdominal pain </a:t>
            </a:r>
          </a:p>
          <a:p>
            <a:pPr marL="0" indent="0">
              <a:buNone/>
            </a:pPr>
            <a:r>
              <a:rPr lang="en-US" dirty="0"/>
              <a:t>• Heart flutters </a:t>
            </a:r>
          </a:p>
          <a:p>
            <a:pPr marL="0" indent="0">
              <a:buNone/>
            </a:pPr>
            <a:r>
              <a:rPr lang="en-US" dirty="0"/>
              <a:t>• Unusual fatigue and an inability to sleep</a:t>
            </a:r>
            <a:endParaRPr lang="en-AU" dirty="0"/>
          </a:p>
        </p:txBody>
      </p:sp>
      <p:sp>
        <p:nvSpPr>
          <p:cNvPr id="7" name="TextBox 6">
            <a:extLst>
              <a:ext uri="{FF2B5EF4-FFF2-40B4-BE49-F238E27FC236}">
                <a16:creationId xmlns:a16="http://schemas.microsoft.com/office/drawing/2014/main" id="{C5A24182-6630-5CCF-DBA8-A37B670242F7}"/>
              </a:ext>
            </a:extLst>
          </p:cNvPr>
          <p:cNvSpPr txBox="1"/>
          <p:nvPr/>
        </p:nvSpPr>
        <p:spPr>
          <a:xfrm>
            <a:off x="2532095" y="5229144"/>
            <a:ext cx="7681426" cy="1477328"/>
          </a:xfrm>
          <a:prstGeom prst="rect">
            <a:avLst/>
          </a:prstGeom>
          <a:solidFill>
            <a:schemeClr val="bg1">
              <a:alpha val="70000"/>
            </a:schemeClr>
          </a:solidFill>
        </p:spPr>
        <p:txBody>
          <a:bodyPr wrap="square">
            <a:spAutoFit/>
          </a:bodyPr>
          <a:lstStyle/>
          <a:p>
            <a:r>
              <a:rPr lang="en-US" b="1" dirty="0"/>
              <a:t>First Aid Treatment for a  Heart Attack involves</a:t>
            </a:r>
          </a:p>
          <a:p>
            <a:r>
              <a:rPr lang="en-US" dirty="0"/>
              <a:t>• DRSABCD </a:t>
            </a:r>
          </a:p>
          <a:p>
            <a:r>
              <a:rPr lang="en-US" dirty="0"/>
              <a:t>• Assist a conscious casualty into a comfortable sitting position </a:t>
            </a:r>
          </a:p>
          <a:p>
            <a:r>
              <a:rPr lang="en-US" dirty="0"/>
              <a:t>• Call 000 for medical assistance. Tell them that you have a casualty with a suspected heart attack.</a:t>
            </a:r>
            <a:endParaRPr lang="en-AU" dirty="0"/>
          </a:p>
        </p:txBody>
      </p:sp>
    </p:spTree>
    <p:extLst>
      <p:ext uri="{BB962C8B-B14F-4D97-AF65-F5344CB8AC3E}">
        <p14:creationId xmlns:p14="http://schemas.microsoft.com/office/powerpoint/2010/main" val="2549251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6B63-551C-F408-012A-EAAA494D5576}"/>
              </a:ext>
            </a:extLst>
          </p:cNvPr>
          <p:cNvSpPr>
            <a:spLocks noGrp="1"/>
          </p:cNvSpPr>
          <p:nvPr>
            <p:ph type="title"/>
          </p:nvPr>
        </p:nvSpPr>
        <p:spPr>
          <a:xfrm>
            <a:off x="1371597" y="348865"/>
            <a:ext cx="10044023" cy="877729"/>
          </a:xfrm>
        </p:spPr>
        <p:txBody>
          <a:bodyPr anchor="ctr">
            <a:normAutofit/>
          </a:bodyPr>
          <a:lstStyle/>
          <a:p>
            <a:r>
              <a:rPr lang="en-GB" sz="4000"/>
              <a:t>Angina</a:t>
            </a:r>
            <a:endParaRPr lang="en-AU" sz="4000"/>
          </a:p>
        </p:txBody>
      </p:sp>
      <p:sp>
        <p:nvSpPr>
          <p:cNvPr id="3" name="Content Placeholder 2">
            <a:extLst>
              <a:ext uri="{FF2B5EF4-FFF2-40B4-BE49-F238E27FC236}">
                <a16:creationId xmlns:a16="http://schemas.microsoft.com/office/drawing/2014/main" id="{F5D6F3C2-C4AC-9E13-56D3-376C13DDBD55}"/>
              </a:ext>
            </a:extLst>
          </p:cNvPr>
          <p:cNvSpPr>
            <a:spLocks noGrp="1"/>
          </p:cNvSpPr>
          <p:nvPr>
            <p:ph idx="1"/>
          </p:nvPr>
        </p:nvSpPr>
        <p:spPr>
          <a:xfrm>
            <a:off x="1530511" y="1396963"/>
            <a:ext cx="9256211" cy="1187212"/>
          </a:xfrm>
        </p:spPr>
        <p:txBody>
          <a:bodyPr/>
          <a:lstStyle/>
          <a:p>
            <a:pPr marL="0" indent="0" defTabSz="804672">
              <a:spcBef>
                <a:spcPts val="880"/>
              </a:spcBef>
              <a:buNone/>
            </a:pPr>
            <a:r>
              <a:rPr lang="en-US" sz="2464" kern="1200" dirty="0">
                <a:solidFill>
                  <a:schemeClr val="tx1"/>
                </a:solidFill>
                <a:latin typeface="+mn-lt"/>
                <a:ea typeface="+mn-ea"/>
                <a:cs typeface="+mn-cs"/>
              </a:rPr>
              <a:t>Angina is where the blood supply to the heart is reduced, causing severe chest pain, discomfort and shortness of breath.</a:t>
            </a:r>
            <a:endParaRPr lang="en-AU" dirty="0"/>
          </a:p>
        </p:txBody>
      </p:sp>
      <p:sp>
        <p:nvSpPr>
          <p:cNvPr id="5" name="TextBox 4">
            <a:extLst>
              <a:ext uri="{FF2B5EF4-FFF2-40B4-BE49-F238E27FC236}">
                <a16:creationId xmlns:a16="http://schemas.microsoft.com/office/drawing/2014/main" id="{C3D1CF7F-9D84-D49A-8697-A64996DB495A}"/>
              </a:ext>
            </a:extLst>
          </p:cNvPr>
          <p:cNvSpPr txBox="1"/>
          <p:nvPr/>
        </p:nvSpPr>
        <p:spPr>
          <a:xfrm>
            <a:off x="938147" y="2584175"/>
            <a:ext cx="10315706" cy="1862818"/>
          </a:xfrm>
          <a:prstGeom prst="rect">
            <a:avLst/>
          </a:prstGeom>
          <a:noFill/>
        </p:spPr>
        <p:txBody>
          <a:bodyPr wrap="square" numCol="2">
            <a:spAutoFit/>
          </a:bodyPr>
          <a:lstStyle/>
          <a:p>
            <a:pPr defTabSz="804672">
              <a:spcAft>
                <a:spcPts val="600"/>
              </a:spcAft>
            </a:pPr>
            <a:r>
              <a:rPr lang="en-US" sz="1584" kern="1200" dirty="0">
                <a:solidFill>
                  <a:schemeClr val="tx1"/>
                </a:solidFill>
                <a:latin typeface="+mn-lt"/>
                <a:ea typeface="+mn-ea"/>
                <a:cs typeface="+mn-cs"/>
              </a:rPr>
              <a:t>Signs of angina include: </a:t>
            </a:r>
          </a:p>
          <a:p>
            <a:pPr defTabSz="804672">
              <a:spcAft>
                <a:spcPts val="600"/>
              </a:spcAft>
            </a:pPr>
            <a:endParaRPr lang="en-US" sz="1584" kern="1200" dirty="0">
              <a:solidFill>
                <a:schemeClr val="tx1"/>
              </a:solidFill>
              <a:latin typeface="+mn-lt"/>
              <a:ea typeface="+mn-ea"/>
              <a:cs typeface="+mn-cs"/>
            </a:endParaRPr>
          </a:p>
          <a:p>
            <a:pPr defTabSz="804672">
              <a:spcAft>
                <a:spcPts val="600"/>
              </a:spcAft>
            </a:pPr>
            <a:r>
              <a:rPr lang="en-US" sz="1584" kern="1200" dirty="0">
                <a:solidFill>
                  <a:schemeClr val="tx1"/>
                </a:solidFill>
                <a:latin typeface="+mn-lt"/>
                <a:ea typeface="+mn-ea"/>
                <a:cs typeface="+mn-cs"/>
              </a:rPr>
              <a:t>• Chest pain and/discomfort which may be described by the casualty as pressure, squeezing, fullness or burning </a:t>
            </a:r>
          </a:p>
          <a:p>
            <a:pPr defTabSz="804672">
              <a:spcAft>
                <a:spcPts val="600"/>
              </a:spcAft>
            </a:pPr>
            <a:r>
              <a:rPr lang="en-US" sz="1584" kern="1200" dirty="0">
                <a:solidFill>
                  <a:schemeClr val="tx1"/>
                </a:solidFill>
                <a:latin typeface="+mn-lt"/>
                <a:ea typeface="+mn-ea"/>
                <a:cs typeface="+mn-cs"/>
              </a:rPr>
              <a:t>• Pain in the arms, neck, jaw, shoulder or back </a:t>
            </a:r>
          </a:p>
          <a:p>
            <a:pPr defTabSz="804672">
              <a:spcAft>
                <a:spcPts val="600"/>
              </a:spcAft>
            </a:pPr>
            <a:endParaRPr lang="en-US" sz="1584" kern="1200" dirty="0">
              <a:solidFill>
                <a:schemeClr val="tx1"/>
              </a:solidFill>
              <a:latin typeface="+mn-lt"/>
              <a:ea typeface="+mn-ea"/>
              <a:cs typeface="+mn-cs"/>
            </a:endParaRPr>
          </a:p>
          <a:p>
            <a:pPr defTabSz="804672">
              <a:spcAft>
                <a:spcPts val="600"/>
              </a:spcAft>
            </a:pPr>
            <a:endParaRPr lang="en-US" sz="1584" kern="1200" dirty="0">
              <a:solidFill>
                <a:schemeClr val="tx1"/>
              </a:solidFill>
              <a:latin typeface="+mn-lt"/>
              <a:ea typeface="+mn-ea"/>
              <a:cs typeface="+mn-cs"/>
            </a:endParaRPr>
          </a:p>
          <a:p>
            <a:pPr defTabSz="804672">
              <a:spcAft>
                <a:spcPts val="600"/>
              </a:spcAft>
            </a:pPr>
            <a:r>
              <a:rPr lang="en-US" sz="1584" kern="1200" dirty="0">
                <a:solidFill>
                  <a:schemeClr val="tx1"/>
                </a:solidFill>
                <a:latin typeface="+mn-lt"/>
                <a:ea typeface="+mn-ea"/>
                <a:cs typeface="+mn-cs"/>
              </a:rPr>
              <a:t>• Difficulty breathing and shortness of breath </a:t>
            </a:r>
          </a:p>
          <a:p>
            <a:pPr defTabSz="804672">
              <a:spcAft>
                <a:spcPts val="600"/>
              </a:spcAft>
            </a:pPr>
            <a:r>
              <a:rPr lang="en-US" sz="1584" kern="1200" dirty="0">
                <a:solidFill>
                  <a:schemeClr val="tx1"/>
                </a:solidFill>
                <a:latin typeface="+mn-lt"/>
                <a:ea typeface="+mn-ea"/>
                <a:cs typeface="+mn-cs"/>
              </a:rPr>
              <a:t>• Feelings of nausea, light-headedness or dizziness </a:t>
            </a:r>
          </a:p>
          <a:p>
            <a:pPr defTabSz="804672">
              <a:spcAft>
                <a:spcPts val="600"/>
              </a:spcAft>
            </a:pPr>
            <a:r>
              <a:rPr lang="en-US" sz="1584" kern="1200" dirty="0">
                <a:solidFill>
                  <a:schemeClr val="tx1"/>
                </a:solidFill>
                <a:latin typeface="+mn-lt"/>
                <a:ea typeface="+mn-ea"/>
                <a:cs typeface="+mn-cs"/>
              </a:rPr>
              <a:t>• Shortness of breath or difficulty breathing </a:t>
            </a:r>
          </a:p>
          <a:p>
            <a:pPr defTabSz="804672">
              <a:spcAft>
                <a:spcPts val="600"/>
              </a:spcAft>
            </a:pPr>
            <a:r>
              <a:rPr lang="en-US" sz="1584" kern="1200" dirty="0">
                <a:solidFill>
                  <a:schemeClr val="tx1"/>
                </a:solidFill>
                <a:latin typeface="+mn-lt"/>
                <a:ea typeface="+mn-ea"/>
                <a:cs typeface="+mn-cs"/>
              </a:rPr>
              <a:t>• Sweating</a:t>
            </a:r>
            <a:endParaRPr lang="en-AU" dirty="0"/>
          </a:p>
        </p:txBody>
      </p:sp>
      <p:pic>
        <p:nvPicPr>
          <p:cNvPr id="4" name="Picture 3">
            <a:extLst>
              <a:ext uri="{FF2B5EF4-FFF2-40B4-BE49-F238E27FC236}">
                <a16:creationId xmlns:a16="http://schemas.microsoft.com/office/drawing/2014/main" id="{74B358FF-9BCD-B807-CA2F-70B63FB89D51}"/>
              </a:ext>
            </a:extLst>
          </p:cNvPr>
          <p:cNvPicPr>
            <a:picLocks noChangeAspect="1"/>
          </p:cNvPicPr>
          <p:nvPr/>
        </p:nvPicPr>
        <p:blipFill>
          <a:blip r:embed="rId2"/>
          <a:stretch>
            <a:fillRect/>
          </a:stretch>
        </p:blipFill>
        <p:spPr>
          <a:xfrm>
            <a:off x="5863804" y="4624524"/>
            <a:ext cx="6328196" cy="2213040"/>
          </a:xfrm>
          <a:prstGeom prst="rect">
            <a:avLst/>
          </a:prstGeom>
        </p:spPr>
      </p:pic>
      <p:sp>
        <p:nvSpPr>
          <p:cNvPr id="7" name="TextBox 6">
            <a:extLst>
              <a:ext uri="{FF2B5EF4-FFF2-40B4-BE49-F238E27FC236}">
                <a16:creationId xmlns:a16="http://schemas.microsoft.com/office/drawing/2014/main" id="{B0B8D36D-10A7-0850-45C8-91F5E57F0EE2}"/>
              </a:ext>
            </a:extLst>
          </p:cNvPr>
          <p:cNvSpPr txBox="1"/>
          <p:nvPr/>
        </p:nvSpPr>
        <p:spPr>
          <a:xfrm>
            <a:off x="257908" y="4624524"/>
            <a:ext cx="9946114" cy="1939762"/>
          </a:xfrm>
          <a:prstGeom prst="rect">
            <a:avLst/>
          </a:prstGeom>
          <a:solidFill>
            <a:schemeClr val="bg1">
              <a:alpha val="70000"/>
            </a:schemeClr>
          </a:solidFill>
        </p:spPr>
        <p:txBody>
          <a:bodyPr wrap="square">
            <a:spAutoFit/>
          </a:bodyPr>
          <a:lstStyle/>
          <a:p>
            <a:pPr defTabSz="804672">
              <a:spcAft>
                <a:spcPts val="600"/>
              </a:spcAft>
            </a:pPr>
            <a:r>
              <a:rPr lang="en-US" sz="1584" kern="1200" dirty="0">
                <a:solidFill>
                  <a:schemeClr val="tx1"/>
                </a:solidFill>
                <a:latin typeface="+mn-lt"/>
                <a:ea typeface="+mn-ea"/>
                <a:cs typeface="+mn-cs"/>
              </a:rPr>
              <a:t>Treatment Includes</a:t>
            </a:r>
          </a:p>
          <a:p>
            <a:pPr marL="301752" indent="-301752" defTabSz="804672">
              <a:spcAft>
                <a:spcPts val="600"/>
              </a:spcAft>
              <a:buAutoNum type="arabicPeriod"/>
            </a:pPr>
            <a:r>
              <a:rPr lang="en-US" sz="1584" kern="1200" dirty="0">
                <a:solidFill>
                  <a:schemeClr val="tx1"/>
                </a:solidFill>
                <a:latin typeface="+mn-lt"/>
                <a:ea typeface="+mn-ea"/>
                <a:cs typeface="+mn-cs"/>
              </a:rPr>
              <a:t>Assist the person to sit down </a:t>
            </a:r>
          </a:p>
          <a:p>
            <a:pPr marL="301752" indent="-301752" defTabSz="804672">
              <a:spcAft>
                <a:spcPts val="600"/>
              </a:spcAft>
              <a:buAutoNum type="arabicPeriod"/>
            </a:pPr>
            <a:r>
              <a:rPr lang="en-US" sz="1584" kern="1200" dirty="0">
                <a:solidFill>
                  <a:schemeClr val="tx1"/>
                </a:solidFill>
                <a:latin typeface="+mn-lt"/>
                <a:ea typeface="+mn-ea"/>
                <a:cs typeface="+mn-cs"/>
              </a:rPr>
              <a:t>Ask them if they have any medication to treat the condition with them. You may need to retrieve it for them </a:t>
            </a:r>
          </a:p>
          <a:p>
            <a:pPr marL="301752" indent="-301752" defTabSz="804672">
              <a:spcAft>
                <a:spcPts val="600"/>
              </a:spcAft>
              <a:buAutoNum type="arabicPeriod"/>
            </a:pPr>
            <a:r>
              <a:rPr lang="en-US" sz="1584" kern="1200" dirty="0">
                <a:solidFill>
                  <a:schemeClr val="tx1"/>
                </a:solidFill>
                <a:latin typeface="+mn-lt"/>
                <a:ea typeface="+mn-ea"/>
                <a:cs typeface="+mn-cs"/>
              </a:rPr>
              <a:t>Assist administering medication </a:t>
            </a:r>
          </a:p>
          <a:p>
            <a:pPr marL="301752" indent="-301752" defTabSz="804672">
              <a:spcAft>
                <a:spcPts val="600"/>
              </a:spcAft>
              <a:buAutoNum type="arabicPeriod"/>
            </a:pPr>
            <a:r>
              <a:rPr lang="en-US" sz="1584" kern="1200" dirty="0">
                <a:solidFill>
                  <a:schemeClr val="tx1"/>
                </a:solidFill>
                <a:latin typeface="+mn-lt"/>
                <a:ea typeface="+mn-ea"/>
                <a:cs typeface="+mn-cs"/>
              </a:rPr>
              <a:t>Wait 5 minutes. If they are not feeling any better redoes medication</a:t>
            </a:r>
          </a:p>
          <a:p>
            <a:pPr marL="301752" indent="-301752" defTabSz="804672">
              <a:spcAft>
                <a:spcPts val="600"/>
              </a:spcAft>
              <a:buAutoNum type="arabicPeriod"/>
            </a:pPr>
            <a:r>
              <a:rPr lang="en-US" sz="1584" kern="1200" dirty="0">
                <a:solidFill>
                  <a:schemeClr val="tx1"/>
                </a:solidFill>
                <a:latin typeface="+mn-lt"/>
                <a:ea typeface="+mn-ea"/>
                <a:cs typeface="+mn-cs"/>
              </a:rPr>
              <a:t>Wait another 5 minutes and if the symptoms persist or have gotten worse call 000 for medical assistance</a:t>
            </a:r>
            <a:endParaRPr lang="en-AU" dirty="0"/>
          </a:p>
        </p:txBody>
      </p:sp>
    </p:spTree>
    <p:extLst>
      <p:ext uri="{BB962C8B-B14F-4D97-AF65-F5344CB8AC3E}">
        <p14:creationId xmlns:p14="http://schemas.microsoft.com/office/powerpoint/2010/main" val="897323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B0CB-7AA4-6A2C-2A69-FFA1F62054BB}"/>
              </a:ext>
            </a:extLst>
          </p:cNvPr>
          <p:cNvSpPr>
            <a:spLocks noGrp="1"/>
          </p:cNvSpPr>
          <p:nvPr>
            <p:ph type="title"/>
          </p:nvPr>
        </p:nvSpPr>
        <p:spPr>
          <a:xfrm>
            <a:off x="630936" y="639520"/>
            <a:ext cx="3429000" cy="1719072"/>
          </a:xfrm>
        </p:spPr>
        <p:txBody>
          <a:bodyPr anchor="b">
            <a:normAutofit/>
          </a:bodyPr>
          <a:lstStyle/>
          <a:p>
            <a:r>
              <a:rPr lang="en-GB" sz="5400"/>
              <a:t>Cardiac Arrest</a:t>
            </a:r>
            <a:endParaRPr lang="en-AU" sz="5400"/>
          </a:p>
        </p:txBody>
      </p:sp>
      <p:sp>
        <p:nvSpPr>
          <p:cNvPr id="3" name="Content Placeholder 2">
            <a:extLst>
              <a:ext uri="{FF2B5EF4-FFF2-40B4-BE49-F238E27FC236}">
                <a16:creationId xmlns:a16="http://schemas.microsoft.com/office/drawing/2014/main" id="{66023341-F3FB-7778-2E13-B20CF5A2C77E}"/>
              </a:ext>
            </a:extLst>
          </p:cNvPr>
          <p:cNvSpPr>
            <a:spLocks noGrp="1"/>
          </p:cNvSpPr>
          <p:nvPr>
            <p:ph idx="1"/>
          </p:nvPr>
        </p:nvSpPr>
        <p:spPr>
          <a:xfrm>
            <a:off x="630936" y="2807208"/>
            <a:ext cx="3429000" cy="3410712"/>
          </a:xfrm>
        </p:spPr>
        <p:txBody>
          <a:bodyPr anchor="t">
            <a:normAutofit/>
          </a:bodyPr>
          <a:lstStyle/>
          <a:p>
            <a:pPr marL="0" indent="0">
              <a:buNone/>
            </a:pPr>
            <a:r>
              <a:rPr lang="en-US" sz="2200" dirty="0"/>
              <a:t>A cardiac arrest is where an electrical malfunction occurs in the heart, causing an irregular heartbeat and disrupting the heart’s ability to effectively pump blood.</a:t>
            </a:r>
          </a:p>
          <a:p>
            <a:pPr marL="0" indent="0">
              <a:buNone/>
            </a:pPr>
            <a:r>
              <a:rPr lang="en-US" sz="2200" dirty="0"/>
              <a:t>Managing a cardiac arrest involves implementing the chain of survival.</a:t>
            </a:r>
            <a:endParaRPr lang="en-AU" sz="2200" dirty="0"/>
          </a:p>
        </p:txBody>
      </p:sp>
      <p:pic>
        <p:nvPicPr>
          <p:cNvPr id="4" name="Picture 3">
            <a:extLst>
              <a:ext uri="{FF2B5EF4-FFF2-40B4-BE49-F238E27FC236}">
                <a16:creationId xmlns:a16="http://schemas.microsoft.com/office/drawing/2014/main" id="{7D06C61C-FAC1-AD0D-6046-2802AF14C1BA}"/>
              </a:ext>
            </a:extLst>
          </p:cNvPr>
          <p:cNvPicPr>
            <a:picLocks noChangeAspect="1"/>
          </p:cNvPicPr>
          <p:nvPr/>
        </p:nvPicPr>
        <p:blipFill>
          <a:blip r:embed="rId2"/>
          <a:stretch>
            <a:fillRect/>
          </a:stretch>
        </p:blipFill>
        <p:spPr>
          <a:xfrm>
            <a:off x="4815997" y="1795184"/>
            <a:ext cx="6196560" cy="3102953"/>
          </a:xfrm>
          <a:prstGeom prst="rect">
            <a:avLst/>
          </a:prstGeom>
        </p:spPr>
      </p:pic>
    </p:spTree>
    <p:extLst>
      <p:ext uri="{BB962C8B-B14F-4D97-AF65-F5344CB8AC3E}">
        <p14:creationId xmlns:p14="http://schemas.microsoft.com/office/powerpoint/2010/main" val="873049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FD3AD-58AA-FAA4-A079-4AA64A283302}"/>
              </a:ext>
            </a:extLst>
          </p:cNvPr>
          <p:cNvSpPr>
            <a:spLocks noGrp="1"/>
          </p:cNvSpPr>
          <p:nvPr>
            <p:ph type="title"/>
          </p:nvPr>
        </p:nvSpPr>
        <p:spPr/>
        <p:txBody>
          <a:bodyPr/>
          <a:lstStyle/>
          <a:p>
            <a:r>
              <a:rPr lang="en-GB" dirty="0"/>
              <a:t>Choking</a:t>
            </a:r>
            <a:endParaRPr lang="en-AU" dirty="0"/>
          </a:p>
        </p:txBody>
      </p:sp>
      <p:sp>
        <p:nvSpPr>
          <p:cNvPr id="3" name="Content Placeholder 2">
            <a:extLst>
              <a:ext uri="{FF2B5EF4-FFF2-40B4-BE49-F238E27FC236}">
                <a16:creationId xmlns:a16="http://schemas.microsoft.com/office/drawing/2014/main" id="{1C86EFEE-ECA8-B6D6-C2E4-F59DB520A97F}"/>
              </a:ext>
            </a:extLst>
          </p:cNvPr>
          <p:cNvSpPr>
            <a:spLocks noGrp="1"/>
          </p:cNvSpPr>
          <p:nvPr>
            <p:ph idx="1"/>
          </p:nvPr>
        </p:nvSpPr>
        <p:spPr/>
        <p:txBody>
          <a:bodyPr/>
          <a:lstStyle/>
          <a:p>
            <a:pPr marL="0" indent="0">
              <a:buNone/>
            </a:pPr>
            <a:r>
              <a:rPr lang="en-US" dirty="0"/>
              <a:t>Choking is most often caused by food or foreign objects becoming stuck in a person’s airway.</a:t>
            </a:r>
            <a:endParaRPr lang="en-AU" dirty="0"/>
          </a:p>
        </p:txBody>
      </p:sp>
      <p:sp>
        <p:nvSpPr>
          <p:cNvPr id="5" name="TextBox 4">
            <a:extLst>
              <a:ext uri="{FF2B5EF4-FFF2-40B4-BE49-F238E27FC236}">
                <a16:creationId xmlns:a16="http://schemas.microsoft.com/office/drawing/2014/main" id="{7EB85477-9C14-9AB8-53CE-E1DC67CFD5C3}"/>
              </a:ext>
            </a:extLst>
          </p:cNvPr>
          <p:cNvSpPr txBox="1"/>
          <p:nvPr/>
        </p:nvSpPr>
        <p:spPr>
          <a:xfrm>
            <a:off x="106017" y="2985631"/>
            <a:ext cx="12085983" cy="2308324"/>
          </a:xfrm>
          <a:prstGeom prst="rect">
            <a:avLst/>
          </a:prstGeom>
          <a:noFill/>
        </p:spPr>
        <p:txBody>
          <a:bodyPr wrap="square" numCol="2">
            <a:spAutoFit/>
          </a:bodyPr>
          <a:lstStyle/>
          <a:p>
            <a:r>
              <a:rPr lang="en-US" sz="2000" b="1" dirty="0"/>
              <a:t>Signs and symptoms that a person is choking: </a:t>
            </a:r>
          </a:p>
          <a:p>
            <a:r>
              <a:rPr lang="en-US" sz="2000" dirty="0"/>
              <a:t>• Person is having difficulty breathing / gasping for air </a:t>
            </a:r>
          </a:p>
          <a:p>
            <a:r>
              <a:rPr lang="en-US" sz="2000" dirty="0"/>
              <a:t>• Coughing, wheezing and or gagging </a:t>
            </a:r>
          </a:p>
          <a:p>
            <a:r>
              <a:rPr lang="en-US" sz="2000" dirty="0"/>
              <a:t>• Difficulty or inability to talk or swallow </a:t>
            </a:r>
          </a:p>
          <a:p>
            <a:r>
              <a:rPr lang="en-US" sz="2000" dirty="0"/>
              <a:t>• Person is clutching at their throat and looks to be distressed </a:t>
            </a:r>
          </a:p>
          <a:p>
            <a:endParaRPr lang="en-US" sz="2000" dirty="0"/>
          </a:p>
          <a:p>
            <a:endParaRPr lang="en-US" sz="2000" dirty="0"/>
          </a:p>
          <a:p>
            <a:r>
              <a:rPr lang="en-US" sz="2000" dirty="0"/>
              <a:t>• The person’s lips, face, earlobes and fingernails appear to be turning blue (cyanosis) </a:t>
            </a:r>
          </a:p>
          <a:p>
            <a:r>
              <a:rPr lang="en-US" sz="2000" dirty="0"/>
              <a:t>• Flaring of nostrils (in children and infants) </a:t>
            </a:r>
          </a:p>
          <a:p>
            <a:r>
              <a:rPr lang="en-US" sz="2000" dirty="0"/>
              <a:t>• Loss of consciousness</a:t>
            </a:r>
            <a:endParaRPr lang="en-AU" sz="2000" dirty="0"/>
          </a:p>
        </p:txBody>
      </p:sp>
    </p:spTree>
    <p:extLst>
      <p:ext uri="{BB962C8B-B14F-4D97-AF65-F5344CB8AC3E}">
        <p14:creationId xmlns:p14="http://schemas.microsoft.com/office/powerpoint/2010/main" val="29349547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DB6D-D7DF-5DAC-4A41-754A7A422570}"/>
              </a:ext>
            </a:extLst>
          </p:cNvPr>
          <p:cNvSpPr>
            <a:spLocks noGrp="1"/>
          </p:cNvSpPr>
          <p:nvPr>
            <p:ph type="title"/>
          </p:nvPr>
        </p:nvSpPr>
        <p:spPr>
          <a:xfrm>
            <a:off x="574602" y="503582"/>
            <a:ext cx="3361293" cy="1524001"/>
          </a:xfrm>
        </p:spPr>
        <p:txBody>
          <a:bodyPr anchor="b">
            <a:normAutofit/>
          </a:bodyPr>
          <a:lstStyle/>
          <a:p>
            <a:r>
              <a:rPr lang="en-GB" sz="4000" dirty="0"/>
              <a:t>Treating Choking</a:t>
            </a:r>
            <a:endParaRPr lang="en-AU" sz="4000" dirty="0"/>
          </a:p>
        </p:txBody>
      </p:sp>
      <p:sp>
        <p:nvSpPr>
          <p:cNvPr id="3" name="Content Placeholder 2">
            <a:extLst>
              <a:ext uri="{FF2B5EF4-FFF2-40B4-BE49-F238E27FC236}">
                <a16:creationId xmlns:a16="http://schemas.microsoft.com/office/drawing/2014/main" id="{9B3F2EAD-25AC-5A7B-1BA3-3FE98428E0B6}"/>
              </a:ext>
            </a:extLst>
          </p:cNvPr>
          <p:cNvSpPr>
            <a:spLocks noGrp="1"/>
          </p:cNvSpPr>
          <p:nvPr>
            <p:ph idx="1"/>
          </p:nvPr>
        </p:nvSpPr>
        <p:spPr>
          <a:xfrm>
            <a:off x="4810259" y="649480"/>
            <a:ext cx="6555347" cy="5546047"/>
          </a:xfrm>
        </p:spPr>
        <p:txBody>
          <a:bodyPr anchor="ctr">
            <a:normAutofit/>
          </a:bodyPr>
          <a:lstStyle/>
          <a:p>
            <a:pPr marL="0" indent="0">
              <a:buNone/>
            </a:pPr>
            <a:r>
              <a:rPr lang="en-US" sz="1900"/>
              <a:t>Where a person is conscious you should: </a:t>
            </a:r>
          </a:p>
          <a:p>
            <a:pPr marL="514350" indent="-514350">
              <a:buAutoNum type="arabicPeriod"/>
            </a:pPr>
            <a:r>
              <a:rPr lang="en-US" sz="1900"/>
              <a:t>Encourage the casualty to cough </a:t>
            </a:r>
          </a:p>
          <a:p>
            <a:pPr marL="514350" indent="-514350">
              <a:buAutoNum type="arabicPeriod"/>
            </a:pPr>
            <a:r>
              <a:rPr lang="en-US" sz="1900"/>
              <a:t>If this fails, call 000 for help and prepare to deliver back blows </a:t>
            </a:r>
          </a:p>
          <a:p>
            <a:pPr marL="514350" indent="-514350">
              <a:buAutoNum type="arabicPeriod"/>
            </a:pPr>
            <a:r>
              <a:rPr lang="en-US" sz="1900"/>
              <a:t>Stand behind the casualty and assist them to bend forward </a:t>
            </a:r>
          </a:p>
          <a:p>
            <a:pPr marL="514350" indent="-514350">
              <a:buAutoNum type="arabicPeriod"/>
            </a:pPr>
            <a:r>
              <a:rPr lang="en-US" sz="1900"/>
              <a:t>With the heel or your hand deliver up to five sharp blows to the back between the shoulder blades. After each blow check to see if the obstruction has been cleared </a:t>
            </a:r>
          </a:p>
          <a:p>
            <a:pPr marL="514350" indent="-514350">
              <a:buAutoNum type="arabicPeriod"/>
            </a:pPr>
            <a:r>
              <a:rPr lang="en-US" sz="1900"/>
              <a:t>If after 5 back blows the obstruction has not been cleared, you will need to deliver chest thrusts </a:t>
            </a:r>
          </a:p>
          <a:p>
            <a:pPr marL="514350" indent="-514350">
              <a:buAutoNum type="arabicPeriod"/>
            </a:pPr>
            <a:r>
              <a:rPr lang="en-US" sz="1900"/>
              <a:t>Place one hand on the casualty’s back for support. Using the heel of your hand deliver a slow and sharp thrust to the chest (lower half of the sternum). After each thrust check to see if the obstruction has been cleared </a:t>
            </a:r>
          </a:p>
          <a:p>
            <a:pPr marL="514350" indent="-514350">
              <a:buAutoNum type="arabicPeriod"/>
            </a:pPr>
            <a:endParaRPr lang="en-US" sz="1900"/>
          </a:p>
          <a:p>
            <a:pPr marL="514350" indent="-514350">
              <a:buAutoNum type="arabicPeriod"/>
            </a:pPr>
            <a:r>
              <a:rPr lang="en-US" sz="1900"/>
              <a:t>If the obstruction remains continue to alternate and deliver five back blows and five chest thrusts until help arrives</a:t>
            </a:r>
            <a:endParaRPr lang="en-AU" sz="1900"/>
          </a:p>
        </p:txBody>
      </p:sp>
    </p:spTree>
    <p:extLst>
      <p:ext uri="{BB962C8B-B14F-4D97-AF65-F5344CB8AC3E}">
        <p14:creationId xmlns:p14="http://schemas.microsoft.com/office/powerpoint/2010/main" val="2059577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2F17B-43DF-A533-B947-C99D46242C95}"/>
              </a:ext>
            </a:extLst>
          </p:cNvPr>
          <p:cNvSpPr>
            <a:spLocks noGrp="1"/>
          </p:cNvSpPr>
          <p:nvPr>
            <p:ph type="title"/>
          </p:nvPr>
        </p:nvSpPr>
        <p:spPr>
          <a:xfrm>
            <a:off x="527808" y="384946"/>
            <a:ext cx="3200400" cy="4461163"/>
          </a:xfrm>
        </p:spPr>
        <p:txBody>
          <a:bodyPr>
            <a:normAutofit/>
          </a:bodyPr>
          <a:lstStyle/>
          <a:p>
            <a:r>
              <a:rPr lang="en-GB" dirty="0"/>
              <a:t>Treating Choking - Infants</a:t>
            </a:r>
            <a:endParaRPr lang="en-AU" dirty="0"/>
          </a:p>
        </p:txBody>
      </p:sp>
      <p:sp>
        <p:nvSpPr>
          <p:cNvPr id="3" name="Content Placeholder 2">
            <a:extLst>
              <a:ext uri="{FF2B5EF4-FFF2-40B4-BE49-F238E27FC236}">
                <a16:creationId xmlns:a16="http://schemas.microsoft.com/office/drawing/2014/main" id="{69DA1A14-D8EB-4416-85DA-B270C229B0A5}"/>
              </a:ext>
            </a:extLst>
          </p:cNvPr>
          <p:cNvSpPr>
            <a:spLocks noGrp="1"/>
          </p:cNvSpPr>
          <p:nvPr>
            <p:ph idx="1"/>
          </p:nvPr>
        </p:nvSpPr>
        <p:spPr>
          <a:xfrm>
            <a:off x="4447308" y="591344"/>
            <a:ext cx="7532657" cy="6167265"/>
          </a:xfrm>
        </p:spPr>
        <p:txBody>
          <a:bodyPr anchor="ctr">
            <a:normAutofit/>
          </a:bodyPr>
          <a:lstStyle/>
          <a:p>
            <a:pPr marL="514350" indent="-514350">
              <a:buAutoNum type="arabicPeriod"/>
            </a:pPr>
            <a:r>
              <a:rPr lang="en-US" sz="1500" dirty="0"/>
              <a:t>Call 000 immediately without delay </a:t>
            </a:r>
          </a:p>
          <a:p>
            <a:pPr marL="514350" indent="-514350">
              <a:buAutoNum type="arabicPeriod"/>
            </a:pPr>
            <a:r>
              <a:rPr lang="en-US" sz="1500" dirty="0"/>
              <a:t>Place the infant’s face down on your forearm and angle it towards the ground </a:t>
            </a:r>
          </a:p>
          <a:p>
            <a:pPr marL="514350" indent="-514350">
              <a:buAutoNum type="arabicPeriod"/>
            </a:pPr>
            <a:r>
              <a:rPr lang="en-US" sz="1500" dirty="0"/>
              <a:t>Support the infant’s head with your hand while holding the infant’s mouth open with your fingers </a:t>
            </a:r>
          </a:p>
          <a:p>
            <a:pPr marL="514350" indent="-514350">
              <a:buAutoNum type="arabicPeriod"/>
            </a:pPr>
            <a:r>
              <a:rPr lang="en-US" sz="1500" dirty="0"/>
              <a:t>With the heel or your hand deliver up to five sharp blows to the back between the shoulder blades. After each blow check to see if the obstruction has been cleared. You may need to use your little finger to clear the obstruction from the infant’s mouth once it has been dislodged taking care to scoop it out and not push it further into its mouth </a:t>
            </a:r>
          </a:p>
          <a:p>
            <a:pPr marL="514350" indent="-514350">
              <a:buAutoNum type="arabicPeriod"/>
            </a:pPr>
            <a:r>
              <a:rPr lang="en-US" sz="1500" dirty="0"/>
              <a:t>If after 5 back blows the obstruction has not been cleared, you will need to deliver chest thrusts </a:t>
            </a:r>
          </a:p>
          <a:p>
            <a:pPr marL="514350" indent="-514350">
              <a:buAutoNum type="arabicPeriod"/>
            </a:pPr>
            <a:r>
              <a:rPr lang="en-US" sz="1500" dirty="0"/>
              <a:t>Place the infant on their back on a hard surface like a table or bench. </a:t>
            </a:r>
          </a:p>
          <a:p>
            <a:pPr marL="514350" indent="-514350">
              <a:buAutoNum type="arabicPeriod"/>
            </a:pPr>
            <a:r>
              <a:rPr lang="en-US" sz="1500" dirty="0"/>
              <a:t>Support the head with one hand and use two fingers of the other to deliver up to five chest thrusts to the lower half of the sternum. After each thrust check to see if the obstruction has been cleared </a:t>
            </a:r>
          </a:p>
          <a:p>
            <a:pPr marL="514350" indent="-514350">
              <a:buAutoNum type="arabicPeriod"/>
            </a:pPr>
            <a:r>
              <a:rPr lang="en-US" sz="1500" dirty="0"/>
              <a:t>If the obstruction remains continue to alternate and deliver five back blows and five chest thrusts until help arrives</a:t>
            </a:r>
            <a:endParaRPr lang="en-AU" sz="1500" dirty="0"/>
          </a:p>
        </p:txBody>
      </p:sp>
    </p:spTree>
    <p:extLst>
      <p:ext uri="{BB962C8B-B14F-4D97-AF65-F5344CB8AC3E}">
        <p14:creationId xmlns:p14="http://schemas.microsoft.com/office/powerpoint/2010/main" val="519318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1343-C0AA-B4A9-61D2-FD445C5BD417}"/>
              </a:ext>
            </a:extLst>
          </p:cNvPr>
          <p:cNvSpPr>
            <a:spLocks noGrp="1"/>
          </p:cNvSpPr>
          <p:nvPr>
            <p:ph type="title"/>
          </p:nvPr>
        </p:nvSpPr>
        <p:spPr>
          <a:xfrm>
            <a:off x="700086" y="756006"/>
            <a:ext cx="3200400" cy="4461163"/>
          </a:xfrm>
        </p:spPr>
        <p:txBody>
          <a:bodyPr>
            <a:normAutofit/>
          </a:bodyPr>
          <a:lstStyle/>
          <a:p>
            <a:r>
              <a:rPr lang="en-GB"/>
              <a:t>Crush Injuries</a:t>
            </a:r>
            <a:endParaRPr lang="en-AU"/>
          </a:p>
        </p:txBody>
      </p:sp>
      <p:sp>
        <p:nvSpPr>
          <p:cNvPr id="3" name="Content Placeholder 2">
            <a:extLst>
              <a:ext uri="{FF2B5EF4-FFF2-40B4-BE49-F238E27FC236}">
                <a16:creationId xmlns:a16="http://schemas.microsoft.com/office/drawing/2014/main" id="{3C332C2B-BAF3-B5AD-C0D4-26CC34F652E4}"/>
              </a:ext>
            </a:extLst>
          </p:cNvPr>
          <p:cNvSpPr>
            <a:spLocks noGrp="1"/>
          </p:cNvSpPr>
          <p:nvPr>
            <p:ph idx="1"/>
          </p:nvPr>
        </p:nvSpPr>
        <p:spPr>
          <a:xfrm>
            <a:off x="4447308" y="591344"/>
            <a:ext cx="6906491" cy="5585619"/>
          </a:xfrm>
        </p:spPr>
        <p:txBody>
          <a:bodyPr anchor="ctr">
            <a:normAutofit/>
          </a:bodyPr>
          <a:lstStyle/>
          <a:p>
            <a:pPr marL="0" indent="0">
              <a:buNone/>
            </a:pPr>
            <a:r>
              <a:rPr lang="en-US" sz="2400"/>
              <a:t>A crush injury occurs when extreme pressure or force is put on a body part. Most often, crush injuries result from something heavy falling on someone or becoming pinned between two heavy objects. </a:t>
            </a:r>
          </a:p>
          <a:p>
            <a:pPr marL="0" indent="0">
              <a:buNone/>
            </a:pPr>
            <a:endParaRPr lang="en-US" sz="2400"/>
          </a:p>
          <a:p>
            <a:pPr marL="0" indent="0">
              <a:buNone/>
            </a:pPr>
            <a:r>
              <a:rPr lang="en-US" sz="2400"/>
              <a:t>Common injuries caused by someone being crushed include: </a:t>
            </a:r>
          </a:p>
          <a:p>
            <a:pPr marL="0" indent="0">
              <a:buNone/>
            </a:pPr>
            <a:r>
              <a:rPr lang="en-US" sz="2400"/>
              <a:t>• Internal and external bleeding </a:t>
            </a:r>
          </a:p>
          <a:p>
            <a:pPr marL="0" indent="0">
              <a:buNone/>
            </a:pPr>
            <a:r>
              <a:rPr lang="en-US" sz="2400"/>
              <a:t>• Bruising </a:t>
            </a:r>
          </a:p>
          <a:p>
            <a:pPr marL="0" indent="0">
              <a:buNone/>
            </a:pPr>
            <a:r>
              <a:rPr lang="en-US" sz="2400"/>
              <a:t>• Broken bones and fractures </a:t>
            </a:r>
          </a:p>
          <a:p>
            <a:pPr marL="0" indent="0">
              <a:buNone/>
            </a:pPr>
            <a:r>
              <a:rPr lang="en-US" sz="2400"/>
              <a:t>• Compartment syndrome (where extreme pressure on limbs causes serious muscle, nerve, blood vessel and tissue damage)</a:t>
            </a:r>
            <a:endParaRPr lang="en-AU" sz="2400"/>
          </a:p>
        </p:txBody>
      </p:sp>
    </p:spTree>
    <p:extLst>
      <p:ext uri="{BB962C8B-B14F-4D97-AF65-F5344CB8AC3E}">
        <p14:creationId xmlns:p14="http://schemas.microsoft.com/office/powerpoint/2010/main" val="2659103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20383-5FCA-5DF9-759A-00053A59F327}"/>
              </a:ext>
            </a:extLst>
          </p:cNvPr>
          <p:cNvSpPr>
            <a:spLocks noGrp="1"/>
          </p:cNvSpPr>
          <p:nvPr>
            <p:ph type="title"/>
          </p:nvPr>
        </p:nvSpPr>
        <p:spPr>
          <a:xfrm>
            <a:off x="1389278" y="1233241"/>
            <a:ext cx="3240506" cy="4064628"/>
          </a:xfrm>
        </p:spPr>
        <p:txBody>
          <a:bodyPr>
            <a:normAutofit/>
          </a:bodyPr>
          <a:lstStyle/>
          <a:p>
            <a:r>
              <a:rPr lang="en-GB" dirty="0"/>
              <a:t>Treating A Crush Injury</a:t>
            </a:r>
            <a:endParaRPr lang="en-AU" dirty="0"/>
          </a:p>
        </p:txBody>
      </p:sp>
      <p:sp>
        <p:nvSpPr>
          <p:cNvPr id="3" name="Content Placeholder 2">
            <a:extLst>
              <a:ext uri="{FF2B5EF4-FFF2-40B4-BE49-F238E27FC236}">
                <a16:creationId xmlns:a16="http://schemas.microsoft.com/office/drawing/2014/main" id="{3C158CFF-97C1-39BC-2298-7EC2452C882A}"/>
              </a:ext>
            </a:extLst>
          </p:cNvPr>
          <p:cNvSpPr>
            <a:spLocks noGrp="1"/>
          </p:cNvSpPr>
          <p:nvPr>
            <p:ph idx="1"/>
          </p:nvPr>
        </p:nvSpPr>
        <p:spPr>
          <a:xfrm>
            <a:off x="6096000" y="820880"/>
            <a:ext cx="5257799" cy="4889350"/>
          </a:xfrm>
        </p:spPr>
        <p:txBody>
          <a:bodyPr anchor="t">
            <a:normAutofit/>
          </a:bodyPr>
          <a:lstStyle/>
          <a:p>
            <a:pPr marL="514350" indent="-514350">
              <a:buAutoNum type="arabicPeriod"/>
            </a:pPr>
            <a:r>
              <a:rPr lang="en-US" dirty="0"/>
              <a:t>Call 000 for help </a:t>
            </a:r>
          </a:p>
          <a:p>
            <a:pPr marL="514350" indent="-514350">
              <a:buAutoNum type="arabicPeriod"/>
            </a:pPr>
            <a:r>
              <a:rPr lang="en-US" dirty="0"/>
              <a:t>Remove the crushing force, if possible and it is safe to do so </a:t>
            </a:r>
          </a:p>
          <a:p>
            <a:pPr marL="514350" indent="-514350">
              <a:buAutoNum type="arabicPeriod"/>
            </a:pPr>
            <a:r>
              <a:rPr lang="en-US" dirty="0"/>
              <a:t>Assess the casualty’s injuries </a:t>
            </a:r>
          </a:p>
          <a:p>
            <a:pPr marL="514350" indent="-514350">
              <a:buAutoNum type="arabicPeriod"/>
            </a:pPr>
            <a:r>
              <a:rPr lang="en-US" dirty="0"/>
              <a:t>Control any bleeding </a:t>
            </a:r>
          </a:p>
          <a:p>
            <a:pPr marL="514350" indent="-514350">
              <a:buAutoNum type="arabicPeriod"/>
            </a:pPr>
            <a:r>
              <a:rPr lang="en-US" dirty="0"/>
              <a:t>Support and immobilise any suspected broken bones, fractures and/or dislocations </a:t>
            </a:r>
          </a:p>
          <a:p>
            <a:pPr marL="514350" indent="-514350">
              <a:buAutoNum type="arabicPeriod"/>
            </a:pPr>
            <a:r>
              <a:rPr lang="en-US" dirty="0"/>
              <a:t>If the casualty becomes unresponsive follow DRSABCD </a:t>
            </a:r>
            <a:endParaRPr lang="en-AU" dirty="0"/>
          </a:p>
        </p:txBody>
      </p:sp>
    </p:spTree>
    <p:extLst>
      <p:ext uri="{BB962C8B-B14F-4D97-AF65-F5344CB8AC3E}">
        <p14:creationId xmlns:p14="http://schemas.microsoft.com/office/powerpoint/2010/main" val="25310727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87685-517B-4F0E-7147-49417A95FE17}"/>
              </a:ext>
            </a:extLst>
          </p:cNvPr>
          <p:cNvSpPr>
            <a:spLocks noGrp="1"/>
          </p:cNvSpPr>
          <p:nvPr>
            <p:ph type="title"/>
          </p:nvPr>
        </p:nvSpPr>
        <p:spPr>
          <a:xfrm>
            <a:off x="838200" y="365125"/>
            <a:ext cx="5558489" cy="1325563"/>
          </a:xfrm>
        </p:spPr>
        <p:txBody>
          <a:bodyPr>
            <a:normAutofit/>
          </a:bodyPr>
          <a:lstStyle/>
          <a:p>
            <a:r>
              <a:rPr lang="en-GB" dirty="0"/>
              <a:t>Diabetes</a:t>
            </a:r>
            <a:endParaRPr lang="en-AU" dirty="0"/>
          </a:p>
        </p:txBody>
      </p:sp>
      <p:sp>
        <p:nvSpPr>
          <p:cNvPr id="3" name="Content Placeholder 2">
            <a:extLst>
              <a:ext uri="{FF2B5EF4-FFF2-40B4-BE49-F238E27FC236}">
                <a16:creationId xmlns:a16="http://schemas.microsoft.com/office/drawing/2014/main" id="{174F00F4-B172-2C4D-D1EE-6C82752D4DA9}"/>
              </a:ext>
            </a:extLst>
          </p:cNvPr>
          <p:cNvSpPr>
            <a:spLocks noGrp="1"/>
          </p:cNvSpPr>
          <p:nvPr>
            <p:ph idx="1"/>
          </p:nvPr>
        </p:nvSpPr>
        <p:spPr>
          <a:xfrm>
            <a:off x="838200" y="1825625"/>
            <a:ext cx="10929730" cy="4351338"/>
          </a:xfrm>
        </p:spPr>
        <p:txBody>
          <a:bodyPr>
            <a:normAutofit/>
          </a:bodyPr>
          <a:lstStyle/>
          <a:p>
            <a:pPr marL="0" indent="0">
              <a:buNone/>
            </a:pPr>
            <a:r>
              <a:rPr lang="en-US" sz="2400" dirty="0"/>
              <a:t>People with diabetes are unable to efficiently create insulin.</a:t>
            </a:r>
          </a:p>
          <a:p>
            <a:pPr marL="0" indent="0">
              <a:buNone/>
            </a:pPr>
            <a:r>
              <a:rPr lang="en-US" sz="2400" dirty="0"/>
              <a:t>If insulin is not secreted as required, glucose levels in the bloodstream are not kept in check, and if left untreated, this can be life-threatening. </a:t>
            </a:r>
          </a:p>
          <a:p>
            <a:pPr marL="0" indent="0">
              <a:buNone/>
            </a:pPr>
            <a:endParaRPr lang="en-US" sz="2400" dirty="0"/>
          </a:p>
          <a:p>
            <a:pPr marL="0" indent="0">
              <a:buNone/>
            </a:pPr>
            <a:r>
              <a:rPr lang="en-US" sz="2400" b="1" dirty="0"/>
              <a:t>Type I </a:t>
            </a:r>
            <a:r>
              <a:rPr lang="en-US" sz="2400" dirty="0"/>
              <a:t>– The body’s immune system attacks insulin-producing cells and cannot produce insulin. They need insulin to be injected 4 to 5 times a day.</a:t>
            </a:r>
          </a:p>
          <a:p>
            <a:pPr marL="0" indent="0">
              <a:buNone/>
            </a:pPr>
            <a:r>
              <a:rPr lang="en-US" sz="2400" b="1" dirty="0"/>
              <a:t>Type II </a:t>
            </a:r>
            <a:r>
              <a:rPr lang="en-US" sz="2400" dirty="0"/>
              <a:t>– The body becomes resistant to insulin - losing ability to produce enough insulin. This is either genetic or developed through poor diet.</a:t>
            </a:r>
          </a:p>
          <a:p>
            <a:pPr marL="0" indent="0">
              <a:buNone/>
            </a:pPr>
            <a:r>
              <a:rPr lang="en-US" sz="2400" b="1" dirty="0"/>
              <a:t>Gestational</a:t>
            </a:r>
            <a:r>
              <a:rPr lang="en-US" sz="2400" dirty="0"/>
              <a:t> - This occurs in pregnant women. The placenta produces hormones that help the baby to grow and causes insulin to be blocked. </a:t>
            </a:r>
            <a:endParaRPr lang="en-AU" sz="2400" dirty="0"/>
          </a:p>
        </p:txBody>
      </p:sp>
    </p:spTree>
    <p:extLst>
      <p:ext uri="{BB962C8B-B14F-4D97-AF65-F5344CB8AC3E}">
        <p14:creationId xmlns:p14="http://schemas.microsoft.com/office/powerpoint/2010/main" val="954586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FA7C2-599A-ABD7-EB26-F67C7B418F3C}"/>
              </a:ext>
            </a:extLst>
          </p:cNvPr>
          <p:cNvSpPr>
            <a:spLocks noGrp="1"/>
          </p:cNvSpPr>
          <p:nvPr>
            <p:ph type="title"/>
          </p:nvPr>
        </p:nvSpPr>
        <p:spPr>
          <a:xfrm>
            <a:off x="838200" y="365125"/>
            <a:ext cx="5558489" cy="1325563"/>
          </a:xfrm>
        </p:spPr>
        <p:txBody>
          <a:bodyPr>
            <a:normAutofit/>
          </a:bodyPr>
          <a:lstStyle/>
          <a:p>
            <a:r>
              <a:rPr lang="en-GB" dirty="0"/>
              <a:t>Hypoglycaemia </a:t>
            </a:r>
            <a:endParaRPr lang="en-AU" dirty="0"/>
          </a:p>
        </p:txBody>
      </p:sp>
      <p:sp>
        <p:nvSpPr>
          <p:cNvPr id="3" name="Content Placeholder 2">
            <a:extLst>
              <a:ext uri="{FF2B5EF4-FFF2-40B4-BE49-F238E27FC236}">
                <a16:creationId xmlns:a16="http://schemas.microsoft.com/office/drawing/2014/main" id="{E4C94682-C5EE-D0C2-BF80-E40A8F7FABD9}"/>
              </a:ext>
            </a:extLst>
          </p:cNvPr>
          <p:cNvSpPr>
            <a:spLocks noGrp="1"/>
          </p:cNvSpPr>
          <p:nvPr>
            <p:ph idx="1"/>
          </p:nvPr>
        </p:nvSpPr>
        <p:spPr>
          <a:xfrm>
            <a:off x="838200" y="1825625"/>
            <a:ext cx="5558489" cy="4351338"/>
          </a:xfrm>
        </p:spPr>
        <p:txBody>
          <a:bodyPr>
            <a:normAutofit/>
          </a:bodyPr>
          <a:lstStyle/>
          <a:p>
            <a:pPr marL="0" indent="0">
              <a:buNone/>
            </a:pPr>
            <a:r>
              <a:rPr lang="en-US" sz="2400" dirty="0" err="1"/>
              <a:t>Hypoglycaemia</a:t>
            </a:r>
            <a:r>
              <a:rPr lang="en-US" sz="2400" dirty="0"/>
              <a:t> is where a person’s blood sugar (glucose) levels are too low. </a:t>
            </a:r>
          </a:p>
          <a:p>
            <a:pPr marL="0" indent="0">
              <a:buNone/>
            </a:pPr>
            <a:r>
              <a:rPr lang="en-US" sz="2400" dirty="0"/>
              <a:t>This can occur quickly, and without immediate treatment it can be life-threatening. </a:t>
            </a:r>
          </a:p>
          <a:p>
            <a:pPr marL="0" indent="0">
              <a:buNone/>
            </a:pPr>
            <a:r>
              <a:rPr lang="en-US" sz="2400" dirty="0"/>
              <a:t>Diabetes needs to carefully and regularly monitored by testing blood sugar levels. </a:t>
            </a:r>
          </a:p>
          <a:p>
            <a:pPr marL="0" indent="0">
              <a:buNone/>
            </a:pPr>
            <a:r>
              <a:rPr lang="en-US" sz="2400" dirty="0"/>
              <a:t>This occurs by administering too much insulin, missing meals, when people over exert themselves, or they have been ill causing vomiting and </a:t>
            </a:r>
            <a:r>
              <a:rPr lang="en-US" sz="2400" dirty="0" err="1"/>
              <a:t>diarrhoea</a:t>
            </a:r>
            <a:r>
              <a:rPr lang="en-US" sz="2400" dirty="0"/>
              <a:t>.</a:t>
            </a:r>
            <a:endParaRPr lang="en-AU" sz="2400" dirty="0"/>
          </a:p>
        </p:txBody>
      </p:sp>
    </p:spTree>
    <p:extLst>
      <p:ext uri="{BB962C8B-B14F-4D97-AF65-F5344CB8AC3E}">
        <p14:creationId xmlns:p14="http://schemas.microsoft.com/office/powerpoint/2010/main" val="1769652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40431-C756-FDD6-7AFB-E4835F665045}"/>
              </a:ext>
            </a:extLst>
          </p:cNvPr>
          <p:cNvSpPr>
            <a:spLocks noGrp="1"/>
          </p:cNvSpPr>
          <p:nvPr>
            <p:ph type="title"/>
          </p:nvPr>
        </p:nvSpPr>
        <p:spPr>
          <a:xfrm>
            <a:off x="5867400" y="609600"/>
            <a:ext cx="5310116" cy="1322887"/>
          </a:xfrm>
        </p:spPr>
        <p:txBody>
          <a:bodyPr>
            <a:normAutofit/>
          </a:bodyPr>
          <a:lstStyle/>
          <a:p>
            <a:r>
              <a:rPr lang="en-GB" dirty="0"/>
              <a:t>Treating Hypoglycaemia</a:t>
            </a:r>
            <a:endParaRPr lang="en-AU" dirty="0"/>
          </a:p>
        </p:txBody>
      </p:sp>
      <p:pic>
        <p:nvPicPr>
          <p:cNvPr id="5" name="Picture 4">
            <a:extLst>
              <a:ext uri="{FF2B5EF4-FFF2-40B4-BE49-F238E27FC236}">
                <a16:creationId xmlns:a16="http://schemas.microsoft.com/office/drawing/2014/main" id="{15C7B6F1-E743-65F9-200C-1E52D02DDF59}"/>
              </a:ext>
            </a:extLst>
          </p:cNvPr>
          <p:cNvPicPr>
            <a:picLocks noChangeAspect="1"/>
          </p:cNvPicPr>
          <p:nvPr/>
        </p:nvPicPr>
        <p:blipFill>
          <a:blip r:embed="rId2"/>
          <a:stretch>
            <a:fillRect/>
          </a:stretch>
        </p:blipFill>
        <p:spPr>
          <a:xfrm>
            <a:off x="962167" y="675564"/>
            <a:ext cx="3144672" cy="5516967"/>
          </a:xfrm>
          <a:prstGeom prst="rect">
            <a:avLst/>
          </a:prstGeom>
        </p:spPr>
      </p:pic>
      <p:sp>
        <p:nvSpPr>
          <p:cNvPr id="3" name="Content Placeholder 2">
            <a:extLst>
              <a:ext uri="{FF2B5EF4-FFF2-40B4-BE49-F238E27FC236}">
                <a16:creationId xmlns:a16="http://schemas.microsoft.com/office/drawing/2014/main" id="{02C4EE43-32EE-CEB0-C4FB-DC2E3A824F3F}"/>
              </a:ext>
            </a:extLst>
          </p:cNvPr>
          <p:cNvSpPr>
            <a:spLocks noGrp="1"/>
          </p:cNvSpPr>
          <p:nvPr>
            <p:ph idx="1"/>
          </p:nvPr>
        </p:nvSpPr>
        <p:spPr>
          <a:xfrm>
            <a:off x="5867400" y="2194102"/>
            <a:ext cx="5310116" cy="3908585"/>
          </a:xfrm>
        </p:spPr>
        <p:txBody>
          <a:bodyPr>
            <a:normAutofit/>
          </a:bodyPr>
          <a:lstStyle/>
          <a:p>
            <a:pPr marL="514350" indent="-514350">
              <a:buAutoNum type="arabicPeriod"/>
            </a:pPr>
            <a:r>
              <a:rPr lang="en-US" sz="2000"/>
              <a:t>Sit the casualty down or help them to lie in a position that is comfortable </a:t>
            </a:r>
          </a:p>
          <a:p>
            <a:pPr marL="514350" indent="-514350">
              <a:buAutoNum type="arabicPeriod"/>
            </a:pPr>
            <a:r>
              <a:rPr lang="en-US" sz="2000"/>
              <a:t>Administer food or drink with a high sugar content such as a soft drink or jellybeans. Continue doing so every 15 minutes until the person starts to feel better </a:t>
            </a:r>
          </a:p>
          <a:p>
            <a:pPr marL="514350" indent="-514350">
              <a:buAutoNum type="arabicPeriod"/>
            </a:pPr>
            <a:r>
              <a:rPr lang="en-US" sz="2000"/>
              <a:t>Once they are feeling better give them something with carbohydrates to eat such as crackers or a sandwich </a:t>
            </a:r>
          </a:p>
          <a:p>
            <a:pPr marL="514350" indent="-514350">
              <a:buAutoNum type="arabicPeriod"/>
            </a:pPr>
            <a:r>
              <a:rPr lang="en-US" sz="2000"/>
              <a:t>See medical assistance if the casualty does not appear to be improving or seems to be getting worse.</a:t>
            </a:r>
            <a:endParaRPr lang="en-AU" sz="2000"/>
          </a:p>
        </p:txBody>
      </p:sp>
    </p:spTree>
    <p:extLst>
      <p:ext uri="{BB962C8B-B14F-4D97-AF65-F5344CB8AC3E}">
        <p14:creationId xmlns:p14="http://schemas.microsoft.com/office/powerpoint/2010/main" val="908839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ssorted vegetables and fruits">
            <a:extLst>
              <a:ext uri="{FF2B5EF4-FFF2-40B4-BE49-F238E27FC236}">
                <a16:creationId xmlns:a16="http://schemas.microsoft.com/office/drawing/2014/main" id="{85189FD5-1964-228E-BA27-C4594AC2F339}"/>
              </a:ext>
            </a:extLst>
          </p:cNvPr>
          <p:cNvPicPr>
            <a:picLocks noChangeAspect="1"/>
          </p:cNvPicPr>
          <p:nvPr/>
        </p:nvPicPr>
        <p:blipFill rotWithShape="1">
          <a:blip r:embed="rId2"/>
          <a:srcRect l="35586" r="23303"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a:extLst>
              <a:ext uri="{FF2B5EF4-FFF2-40B4-BE49-F238E27FC236}">
                <a16:creationId xmlns:a16="http://schemas.microsoft.com/office/drawing/2014/main" id="{670121F7-D0DE-F35D-C5EF-C76B42A20A86}"/>
              </a:ext>
            </a:extLst>
          </p:cNvPr>
          <p:cNvSpPr>
            <a:spLocks noGrp="1"/>
          </p:cNvSpPr>
          <p:nvPr>
            <p:ph type="title"/>
          </p:nvPr>
        </p:nvSpPr>
        <p:spPr>
          <a:xfrm>
            <a:off x="1137034" y="609600"/>
            <a:ext cx="6831188" cy="1322887"/>
          </a:xfrm>
        </p:spPr>
        <p:txBody>
          <a:bodyPr>
            <a:normAutofit/>
          </a:bodyPr>
          <a:lstStyle/>
          <a:p>
            <a:r>
              <a:rPr lang="en-US" dirty="0"/>
              <a:t>Hyperglycaemia</a:t>
            </a:r>
            <a:endParaRPr lang="en-AU" dirty="0"/>
          </a:p>
        </p:txBody>
      </p:sp>
      <p:sp>
        <p:nvSpPr>
          <p:cNvPr id="3" name="Content Placeholder 2">
            <a:extLst>
              <a:ext uri="{FF2B5EF4-FFF2-40B4-BE49-F238E27FC236}">
                <a16:creationId xmlns:a16="http://schemas.microsoft.com/office/drawing/2014/main" id="{B16C0A67-2845-7212-9AE2-5AA4E220826C}"/>
              </a:ext>
            </a:extLst>
          </p:cNvPr>
          <p:cNvSpPr>
            <a:spLocks noGrp="1"/>
          </p:cNvSpPr>
          <p:nvPr>
            <p:ph idx="1"/>
          </p:nvPr>
        </p:nvSpPr>
        <p:spPr>
          <a:xfrm>
            <a:off x="1137035" y="2194102"/>
            <a:ext cx="6516216" cy="3908585"/>
          </a:xfrm>
        </p:spPr>
        <p:txBody>
          <a:bodyPr>
            <a:normAutofit/>
          </a:bodyPr>
          <a:lstStyle/>
          <a:p>
            <a:pPr marL="0" indent="0">
              <a:buNone/>
            </a:pPr>
            <a:r>
              <a:rPr lang="en-US" sz="1700"/>
              <a:t>Hyperglycaemia is where a person’s blood sugar (glucose) levels are too high. </a:t>
            </a:r>
          </a:p>
          <a:p>
            <a:pPr marL="0" indent="0">
              <a:buNone/>
            </a:pPr>
            <a:endParaRPr lang="en-US" sz="1700"/>
          </a:p>
          <a:p>
            <a:pPr marL="0" indent="0">
              <a:buNone/>
            </a:pPr>
            <a:r>
              <a:rPr lang="en-US" sz="1700"/>
              <a:t>Overeating foods high in sugar, low exercise levels or where a person has not taken their insulin can cause this</a:t>
            </a:r>
          </a:p>
          <a:p>
            <a:pPr marL="0" indent="0">
              <a:buNone/>
            </a:pPr>
            <a:endParaRPr lang="en-US" sz="1700"/>
          </a:p>
          <a:p>
            <a:pPr marL="0" indent="0">
              <a:buNone/>
            </a:pPr>
            <a:r>
              <a:rPr lang="en-US" sz="1700"/>
              <a:t>If not managed, glucose cant be moved from the bloodstream and converted to energy. The body will instead search for alternative energy like fats. </a:t>
            </a:r>
          </a:p>
          <a:p>
            <a:pPr marL="0" indent="0">
              <a:buNone/>
            </a:pPr>
            <a:endParaRPr lang="en-US" sz="1700"/>
          </a:p>
          <a:p>
            <a:pPr marL="0" indent="0">
              <a:buNone/>
            </a:pPr>
            <a:r>
              <a:rPr lang="en-US" sz="1700"/>
              <a:t>When fats are used for energy by the body, a toxic chemical (ketones) is produced as a by-product. This can cause blood to become acidic, which can lead to death.</a:t>
            </a:r>
            <a:endParaRPr lang="en-AU" sz="1700"/>
          </a:p>
        </p:txBody>
      </p:sp>
    </p:spTree>
    <p:extLst>
      <p:ext uri="{BB962C8B-B14F-4D97-AF65-F5344CB8AC3E}">
        <p14:creationId xmlns:p14="http://schemas.microsoft.com/office/powerpoint/2010/main" val="657272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6D5F9-1EB9-CCAC-25FF-9BDA4E9E1FF7}"/>
              </a:ext>
            </a:extLst>
          </p:cNvPr>
          <p:cNvSpPr>
            <a:spLocks noGrp="1"/>
          </p:cNvSpPr>
          <p:nvPr>
            <p:ph type="title"/>
          </p:nvPr>
        </p:nvSpPr>
        <p:spPr>
          <a:xfrm>
            <a:off x="1137034" y="609600"/>
            <a:ext cx="4784796" cy="1330840"/>
          </a:xfrm>
        </p:spPr>
        <p:txBody>
          <a:bodyPr>
            <a:normAutofit/>
          </a:bodyPr>
          <a:lstStyle/>
          <a:p>
            <a:r>
              <a:rPr lang="en-GB" dirty="0"/>
              <a:t>Treating </a:t>
            </a:r>
            <a:r>
              <a:rPr lang="en-US" dirty="0"/>
              <a:t>Hyperglycaemia</a:t>
            </a:r>
            <a:endParaRPr lang="en-AU" dirty="0"/>
          </a:p>
        </p:txBody>
      </p:sp>
      <p:sp>
        <p:nvSpPr>
          <p:cNvPr id="3" name="Content Placeholder 2">
            <a:extLst>
              <a:ext uri="{FF2B5EF4-FFF2-40B4-BE49-F238E27FC236}">
                <a16:creationId xmlns:a16="http://schemas.microsoft.com/office/drawing/2014/main" id="{010738BC-AE74-CFE5-88F9-1BE680A0C14B}"/>
              </a:ext>
            </a:extLst>
          </p:cNvPr>
          <p:cNvSpPr>
            <a:spLocks noGrp="1"/>
          </p:cNvSpPr>
          <p:nvPr>
            <p:ph idx="1"/>
          </p:nvPr>
        </p:nvSpPr>
        <p:spPr>
          <a:xfrm>
            <a:off x="1137034" y="2194102"/>
            <a:ext cx="4438036" cy="3908585"/>
          </a:xfrm>
        </p:spPr>
        <p:txBody>
          <a:bodyPr>
            <a:normAutofit/>
          </a:bodyPr>
          <a:lstStyle/>
          <a:p>
            <a:pPr marL="514350" indent="-514350">
              <a:buAutoNum type="arabicPeriod"/>
            </a:pPr>
            <a:r>
              <a:rPr lang="en-US" sz="2000"/>
              <a:t>Ask the casualty if they are diabetic, if they have medication and if they require help to administer it. </a:t>
            </a:r>
          </a:p>
          <a:p>
            <a:pPr marL="514350" indent="-514350">
              <a:buAutoNum type="arabicPeriod"/>
            </a:pPr>
            <a:r>
              <a:rPr lang="en-US" sz="2000"/>
              <a:t>Sit the casualty down and encourage them to drink water </a:t>
            </a:r>
          </a:p>
          <a:p>
            <a:pPr marL="514350" indent="-514350">
              <a:buAutoNum type="arabicPeriod"/>
            </a:pPr>
            <a:r>
              <a:rPr lang="en-US" sz="2000"/>
              <a:t>Seek medical assistance</a:t>
            </a:r>
            <a:endParaRPr lang="en-AU" sz="2000"/>
          </a:p>
        </p:txBody>
      </p:sp>
      <p:pic>
        <p:nvPicPr>
          <p:cNvPr id="5" name="Picture 4">
            <a:extLst>
              <a:ext uri="{FF2B5EF4-FFF2-40B4-BE49-F238E27FC236}">
                <a16:creationId xmlns:a16="http://schemas.microsoft.com/office/drawing/2014/main" id="{E668D26A-1DDD-334E-B083-074956B11381}"/>
              </a:ext>
            </a:extLst>
          </p:cNvPr>
          <p:cNvPicPr>
            <a:picLocks noChangeAspect="1"/>
          </p:cNvPicPr>
          <p:nvPr/>
        </p:nvPicPr>
        <p:blipFill>
          <a:blip r:embed="rId2"/>
          <a:stretch>
            <a:fillRect/>
          </a:stretch>
        </p:blipFill>
        <p:spPr>
          <a:xfrm>
            <a:off x="7724501" y="717012"/>
            <a:ext cx="3049867" cy="5446191"/>
          </a:xfrm>
          <a:prstGeom prst="rect">
            <a:avLst/>
          </a:prstGeom>
        </p:spPr>
      </p:pic>
    </p:spTree>
    <p:extLst>
      <p:ext uri="{BB962C8B-B14F-4D97-AF65-F5344CB8AC3E}">
        <p14:creationId xmlns:p14="http://schemas.microsoft.com/office/powerpoint/2010/main" val="31400566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8944-29B7-5874-08E7-D8909CD5FD31}"/>
              </a:ext>
            </a:extLst>
          </p:cNvPr>
          <p:cNvSpPr>
            <a:spLocks noGrp="1"/>
          </p:cNvSpPr>
          <p:nvPr>
            <p:ph type="title"/>
          </p:nvPr>
        </p:nvSpPr>
        <p:spPr>
          <a:xfrm>
            <a:off x="1245072" y="1289765"/>
            <a:ext cx="3651101" cy="4270963"/>
          </a:xfrm>
        </p:spPr>
        <p:txBody>
          <a:bodyPr anchor="ctr">
            <a:normAutofit/>
          </a:bodyPr>
          <a:lstStyle/>
          <a:p>
            <a:pPr algn="ctr"/>
            <a:r>
              <a:rPr lang="en-GB" sz="5600" dirty="0"/>
              <a:t>Drowning</a:t>
            </a:r>
            <a:endParaRPr lang="en-AU" sz="5600" dirty="0"/>
          </a:p>
        </p:txBody>
      </p:sp>
      <p:sp>
        <p:nvSpPr>
          <p:cNvPr id="3" name="Content Placeholder 2">
            <a:extLst>
              <a:ext uri="{FF2B5EF4-FFF2-40B4-BE49-F238E27FC236}">
                <a16:creationId xmlns:a16="http://schemas.microsoft.com/office/drawing/2014/main" id="{7C3769D2-EC18-BD19-6DE7-EA367DCF3294}"/>
              </a:ext>
            </a:extLst>
          </p:cNvPr>
          <p:cNvSpPr>
            <a:spLocks noGrp="1"/>
          </p:cNvSpPr>
          <p:nvPr>
            <p:ph idx="1"/>
          </p:nvPr>
        </p:nvSpPr>
        <p:spPr>
          <a:xfrm>
            <a:off x="6297233" y="518400"/>
            <a:ext cx="4771607" cy="5837949"/>
          </a:xfrm>
        </p:spPr>
        <p:txBody>
          <a:bodyPr anchor="ctr">
            <a:normAutofit/>
          </a:bodyPr>
          <a:lstStyle/>
          <a:p>
            <a:pPr marL="0" indent="0">
              <a:buNone/>
            </a:pPr>
            <a:r>
              <a:rPr lang="en-US" sz="2000">
                <a:solidFill>
                  <a:schemeClr val="tx1">
                    <a:alpha val="80000"/>
                  </a:schemeClr>
                </a:solidFill>
              </a:rPr>
              <a:t>Drowning deaths are preventable, but numbers continue to grow.</a:t>
            </a:r>
          </a:p>
          <a:p>
            <a:pPr marL="0" indent="0">
              <a:buNone/>
            </a:pPr>
            <a:endParaRPr lang="en-US" sz="2000">
              <a:solidFill>
                <a:schemeClr val="tx1">
                  <a:alpha val="80000"/>
                </a:schemeClr>
              </a:solidFill>
            </a:endParaRPr>
          </a:p>
          <a:p>
            <a:pPr marL="0" indent="0">
              <a:buNone/>
            </a:pPr>
            <a:r>
              <a:rPr lang="en-US" sz="2000">
                <a:solidFill>
                  <a:schemeClr val="tx1">
                    <a:alpha val="80000"/>
                  </a:schemeClr>
                </a:solidFill>
              </a:rPr>
              <a:t>Near-drowning effect can be life-long - the symptoms debilitating, often leading to premature death. </a:t>
            </a:r>
          </a:p>
          <a:p>
            <a:pPr marL="0" indent="0">
              <a:buNone/>
            </a:pPr>
            <a:endParaRPr lang="en-US" sz="2000">
              <a:solidFill>
                <a:schemeClr val="tx1">
                  <a:alpha val="80000"/>
                </a:schemeClr>
              </a:solidFill>
            </a:endParaRPr>
          </a:p>
          <a:p>
            <a:pPr marL="0" indent="0">
              <a:buNone/>
            </a:pPr>
            <a:r>
              <a:rPr lang="en-US" sz="2000">
                <a:solidFill>
                  <a:schemeClr val="tx1">
                    <a:alpha val="80000"/>
                  </a:schemeClr>
                </a:solidFill>
              </a:rPr>
              <a:t>Even if a person looks fine, they should still seek medical assistance as they could still die from drowning related causes up to 72hrs after the event – Known as secondary drowning. </a:t>
            </a:r>
          </a:p>
          <a:p>
            <a:pPr marL="0" indent="0">
              <a:buNone/>
            </a:pPr>
            <a:endParaRPr lang="en-US" sz="2000">
              <a:solidFill>
                <a:schemeClr val="tx1">
                  <a:alpha val="80000"/>
                </a:schemeClr>
              </a:solidFill>
            </a:endParaRPr>
          </a:p>
          <a:p>
            <a:pPr marL="0" indent="0">
              <a:buNone/>
            </a:pPr>
            <a:r>
              <a:rPr lang="en-US" sz="2000">
                <a:solidFill>
                  <a:schemeClr val="tx1">
                    <a:alpha val="80000"/>
                  </a:schemeClr>
                </a:solidFill>
              </a:rPr>
              <a:t>Swallowing water and being deprived of oxygen can cause brain damage within 5 minutes.</a:t>
            </a:r>
            <a:endParaRPr lang="en-AU" sz="2000">
              <a:solidFill>
                <a:schemeClr val="tx1">
                  <a:alpha val="80000"/>
                </a:schemeClr>
              </a:solidFill>
            </a:endParaRPr>
          </a:p>
        </p:txBody>
      </p:sp>
    </p:spTree>
    <p:extLst>
      <p:ext uri="{BB962C8B-B14F-4D97-AF65-F5344CB8AC3E}">
        <p14:creationId xmlns:p14="http://schemas.microsoft.com/office/powerpoint/2010/main" val="40731395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A1729-CBAE-5CA8-DA76-D026822FBCAB}"/>
              </a:ext>
            </a:extLst>
          </p:cNvPr>
          <p:cNvSpPr>
            <a:spLocks noGrp="1"/>
          </p:cNvSpPr>
          <p:nvPr>
            <p:ph type="title"/>
          </p:nvPr>
        </p:nvSpPr>
        <p:spPr>
          <a:xfrm>
            <a:off x="904461" y="1345786"/>
            <a:ext cx="10772566" cy="721553"/>
          </a:xfrm>
        </p:spPr>
        <p:txBody>
          <a:bodyPr numCol="2">
            <a:normAutofit fontScale="90000"/>
          </a:bodyPr>
          <a:lstStyle/>
          <a:p>
            <a:r>
              <a:rPr lang="en-GB" sz="4300" dirty="0"/>
              <a:t>Signs of Drowning </a:t>
            </a:r>
            <a:br>
              <a:rPr lang="en-GB" sz="4300" dirty="0"/>
            </a:br>
            <a:br>
              <a:rPr lang="en-GB" sz="4300" dirty="0"/>
            </a:br>
            <a:r>
              <a:rPr lang="en-GB" sz="4300" dirty="0"/>
              <a:t>Symptoms of Drowning</a:t>
            </a:r>
            <a:endParaRPr lang="en-AU" sz="4300" dirty="0"/>
          </a:p>
        </p:txBody>
      </p:sp>
      <p:sp>
        <p:nvSpPr>
          <p:cNvPr id="5" name="TextBox 4">
            <a:extLst>
              <a:ext uri="{FF2B5EF4-FFF2-40B4-BE49-F238E27FC236}">
                <a16:creationId xmlns:a16="http://schemas.microsoft.com/office/drawing/2014/main" id="{AEE992E5-5691-CD2A-FF2F-F5A1EB3C6DCA}"/>
              </a:ext>
            </a:extLst>
          </p:cNvPr>
          <p:cNvSpPr txBox="1"/>
          <p:nvPr/>
        </p:nvSpPr>
        <p:spPr>
          <a:xfrm>
            <a:off x="845188" y="4991550"/>
            <a:ext cx="11190735" cy="1960601"/>
          </a:xfrm>
          <a:prstGeom prst="rect">
            <a:avLst/>
          </a:prstGeom>
          <a:noFill/>
        </p:spPr>
        <p:txBody>
          <a:bodyPr wrap="square" numCol="2" rtlCol="0">
            <a:spAutoFit/>
          </a:bodyPr>
          <a:lstStyle/>
          <a:p>
            <a:pPr defTabSz="795528">
              <a:spcAft>
                <a:spcPts val="600"/>
              </a:spcAft>
            </a:pPr>
            <a:r>
              <a:rPr lang="en-GB" sz="1566" b="1" kern="1200" dirty="0">
                <a:solidFill>
                  <a:schemeClr val="tx1"/>
                </a:solidFill>
                <a:latin typeface="+mn-lt"/>
                <a:ea typeface="+mn-ea"/>
                <a:cs typeface="+mn-cs"/>
              </a:rPr>
              <a:t>Treatment</a:t>
            </a:r>
            <a:r>
              <a:rPr lang="en-GB" sz="1566" kern="1200" dirty="0">
                <a:solidFill>
                  <a:schemeClr val="tx1"/>
                </a:solidFill>
                <a:latin typeface="+mn-lt"/>
                <a:ea typeface="+mn-ea"/>
                <a:cs typeface="+mn-cs"/>
              </a:rPr>
              <a:t>: </a:t>
            </a:r>
          </a:p>
          <a:p>
            <a:pPr marL="298323" indent="-298323" defTabSz="795528">
              <a:spcAft>
                <a:spcPts val="600"/>
              </a:spcAft>
              <a:buAutoNum type="arabicPeriod"/>
            </a:pPr>
            <a:r>
              <a:rPr lang="en-US" sz="1566" kern="1200" dirty="0">
                <a:solidFill>
                  <a:schemeClr val="tx1"/>
                </a:solidFill>
                <a:latin typeface="+mn-lt"/>
                <a:ea typeface="+mn-ea"/>
                <a:cs typeface="+mn-cs"/>
              </a:rPr>
              <a:t>Call 000 </a:t>
            </a:r>
          </a:p>
          <a:p>
            <a:pPr marL="298323" indent="-298323" defTabSz="795528">
              <a:spcAft>
                <a:spcPts val="600"/>
              </a:spcAft>
              <a:buAutoNum type="arabicPeriod"/>
            </a:pPr>
            <a:r>
              <a:rPr lang="en-US" sz="1566" kern="1200" dirty="0">
                <a:solidFill>
                  <a:schemeClr val="tx1"/>
                </a:solidFill>
                <a:latin typeface="+mn-lt"/>
                <a:ea typeface="+mn-ea"/>
                <a:cs typeface="+mn-cs"/>
              </a:rPr>
              <a:t>DRSABCD </a:t>
            </a:r>
          </a:p>
          <a:p>
            <a:pPr marL="298323" indent="-298323" defTabSz="795528">
              <a:spcAft>
                <a:spcPts val="600"/>
              </a:spcAft>
              <a:buAutoNum type="arabicPeriod"/>
            </a:pPr>
            <a:r>
              <a:rPr lang="en-US" sz="1566" kern="1200" dirty="0">
                <a:solidFill>
                  <a:schemeClr val="tx1"/>
                </a:solidFill>
                <a:latin typeface="+mn-lt"/>
                <a:ea typeface="+mn-ea"/>
                <a:cs typeface="+mn-cs"/>
              </a:rPr>
              <a:t>If not breathing – Commence CPR </a:t>
            </a:r>
          </a:p>
          <a:p>
            <a:pPr marL="298323" indent="-298323" defTabSz="795528">
              <a:spcAft>
                <a:spcPts val="600"/>
              </a:spcAft>
              <a:buAutoNum type="arabicPeriod"/>
            </a:pPr>
            <a:endParaRPr lang="en-US" sz="1566" dirty="0"/>
          </a:p>
          <a:p>
            <a:pPr marL="298323" indent="-298323" defTabSz="795528">
              <a:spcAft>
                <a:spcPts val="600"/>
              </a:spcAft>
              <a:buAutoNum type="arabicPeriod"/>
            </a:pPr>
            <a:endParaRPr lang="en-US" sz="1566" kern="1200" dirty="0">
              <a:solidFill>
                <a:schemeClr val="tx1"/>
              </a:solidFill>
              <a:latin typeface="+mn-lt"/>
              <a:ea typeface="+mn-ea"/>
              <a:cs typeface="+mn-cs"/>
            </a:endParaRPr>
          </a:p>
          <a:p>
            <a:pPr marL="298323" indent="-298323" defTabSz="795528">
              <a:spcAft>
                <a:spcPts val="600"/>
              </a:spcAft>
              <a:buAutoNum type="arabicPeriod"/>
            </a:pPr>
            <a:endParaRPr lang="en-US" sz="1566" kern="1200" dirty="0">
              <a:solidFill>
                <a:schemeClr val="tx1"/>
              </a:solidFill>
              <a:latin typeface="+mn-lt"/>
              <a:ea typeface="+mn-ea"/>
              <a:cs typeface="+mn-cs"/>
            </a:endParaRPr>
          </a:p>
          <a:p>
            <a:pPr marL="298323" indent="-298323" defTabSz="795528">
              <a:spcAft>
                <a:spcPts val="600"/>
              </a:spcAft>
              <a:buAutoNum type="arabicPeriod"/>
            </a:pPr>
            <a:r>
              <a:rPr lang="en-US" sz="1566" kern="1200" dirty="0">
                <a:solidFill>
                  <a:schemeClr val="tx1"/>
                </a:solidFill>
                <a:latin typeface="+mn-lt"/>
                <a:ea typeface="+mn-ea"/>
                <a:cs typeface="+mn-cs"/>
              </a:rPr>
              <a:t>If breathing place the person in the recovery position and monitor their airway and circulation and wait for help to arrive </a:t>
            </a:r>
          </a:p>
          <a:p>
            <a:pPr marL="298323" indent="-298323" defTabSz="795528">
              <a:spcAft>
                <a:spcPts val="600"/>
              </a:spcAft>
              <a:buAutoNum type="arabicPeriod"/>
            </a:pPr>
            <a:r>
              <a:rPr lang="en-US" sz="1566" kern="1200" dirty="0">
                <a:solidFill>
                  <a:schemeClr val="tx1"/>
                </a:solidFill>
                <a:latin typeface="+mn-lt"/>
                <a:ea typeface="+mn-ea"/>
                <a:cs typeface="+mn-cs"/>
              </a:rPr>
              <a:t>Treat any hypothermia or any other injuries sustained.</a:t>
            </a:r>
            <a:endParaRPr lang="en-AU" dirty="0"/>
          </a:p>
        </p:txBody>
      </p:sp>
      <p:pic>
        <p:nvPicPr>
          <p:cNvPr id="6" name="Picture 5">
            <a:extLst>
              <a:ext uri="{FF2B5EF4-FFF2-40B4-BE49-F238E27FC236}">
                <a16:creationId xmlns:a16="http://schemas.microsoft.com/office/drawing/2014/main" id="{15383E91-0775-F90C-9EB1-B26A87ABD79F}"/>
              </a:ext>
            </a:extLst>
          </p:cNvPr>
          <p:cNvPicPr>
            <a:picLocks noChangeAspect="1"/>
          </p:cNvPicPr>
          <p:nvPr/>
        </p:nvPicPr>
        <p:blipFill>
          <a:blip r:embed="rId2"/>
          <a:stretch>
            <a:fillRect/>
          </a:stretch>
        </p:blipFill>
        <p:spPr>
          <a:xfrm>
            <a:off x="1054273" y="1824140"/>
            <a:ext cx="10772566" cy="3554276"/>
          </a:xfrm>
          <a:prstGeom prst="rect">
            <a:avLst/>
          </a:prstGeom>
        </p:spPr>
      </p:pic>
    </p:spTree>
    <p:extLst>
      <p:ext uri="{BB962C8B-B14F-4D97-AF65-F5344CB8AC3E}">
        <p14:creationId xmlns:p14="http://schemas.microsoft.com/office/powerpoint/2010/main" val="40518103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mazon tree boa coiled around branch">
            <a:extLst>
              <a:ext uri="{FF2B5EF4-FFF2-40B4-BE49-F238E27FC236}">
                <a16:creationId xmlns:a16="http://schemas.microsoft.com/office/drawing/2014/main" id="{4FC428D8-9B02-7829-20DC-DF57881ED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42" y="-705985"/>
            <a:ext cx="12417083" cy="8269970"/>
          </a:xfrm>
          <a:prstGeom prst="rect">
            <a:avLst/>
          </a:prstGeom>
        </p:spPr>
      </p:pic>
      <p:sp>
        <p:nvSpPr>
          <p:cNvPr id="2" name="Title 1">
            <a:extLst>
              <a:ext uri="{FF2B5EF4-FFF2-40B4-BE49-F238E27FC236}">
                <a16:creationId xmlns:a16="http://schemas.microsoft.com/office/drawing/2014/main" id="{04A9D34F-C1FB-8848-C24D-B2C600410144}"/>
              </a:ext>
            </a:extLst>
          </p:cNvPr>
          <p:cNvSpPr>
            <a:spLocks noGrp="1"/>
          </p:cNvSpPr>
          <p:nvPr>
            <p:ph type="title"/>
          </p:nvPr>
        </p:nvSpPr>
        <p:spPr/>
        <p:txBody>
          <a:bodyPr/>
          <a:lstStyle/>
          <a:p>
            <a:r>
              <a:rPr lang="en-GB" dirty="0">
                <a:solidFill>
                  <a:schemeClr val="bg1"/>
                </a:solidFill>
              </a:rPr>
              <a:t>Envenomation</a:t>
            </a:r>
            <a:endParaRPr lang="en-AU" dirty="0">
              <a:solidFill>
                <a:schemeClr val="bg1"/>
              </a:solidFill>
            </a:endParaRPr>
          </a:p>
        </p:txBody>
      </p:sp>
      <p:sp>
        <p:nvSpPr>
          <p:cNvPr id="3" name="Content Placeholder 2">
            <a:extLst>
              <a:ext uri="{FF2B5EF4-FFF2-40B4-BE49-F238E27FC236}">
                <a16:creationId xmlns:a16="http://schemas.microsoft.com/office/drawing/2014/main" id="{A69FAB05-8E29-07CC-F43D-9B3787354364}"/>
              </a:ext>
            </a:extLst>
          </p:cNvPr>
          <p:cNvSpPr>
            <a:spLocks noGrp="1"/>
          </p:cNvSpPr>
          <p:nvPr>
            <p:ph idx="1"/>
          </p:nvPr>
        </p:nvSpPr>
        <p:spPr>
          <a:solidFill>
            <a:schemeClr val="tx1">
              <a:alpha val="60000"/>
            </a:schemeClr>
          </a:solidFill>
        </p:spPr>
        <p:txBody>
          <a:bodyPr>
            <a:normAutofit/>
          </a:bodyPr>
          <a:lstStyle/>
          <a:p>
            <a:pPr marL="0" indent="0">
              <a:buNone/>
            </a:pPr>
            <a:r>
              <a:rPr lang="en-GB" dirty="0">
                <a:solidFill>
                  <a:schemeClr val="bg1"/>
                </a:solidFill>
              </a:rPr>
              <a:t>Caused by a bite or sting from a venomous animal – most cause pain and irritation, but some examples – Snakes, Spiders, Jelly Fish, Octopus, Cone Shells etc. can be life threatening and incredibly painful.</a:t>
            </a:r>
          </a:p>
          <a:p>
            <a:pPr marL="0" indent="0">
              <a:buNone/>
            </a:pPr>
            <a:endParaRPr lang="en-GB" dirty="0">
              <a:solidFill>
                <a:schemeClr val="bg1"/>
              </a:solidFill>
            </a:endParaRPr>
          </a:p>
          <a:p>
            <a:pPr marL="0" indent="0">
              <a:buNone/>
            </a:pPr>
            <a:endParaRPr lang="en-GB" dirty="0">
              <a:solidFill>
                <a:schemeClr val="bg1"/>
              </a:solidFill>
            </a:endParaRPr>
          </a:p>
          <a:p>
            <a:pPr marL="0" indent="0">
              <a:buNone/>
            </a:pPr>
            <a:endParaRPr lang="en-AU" dirty="0">
              <a:solidFill>
                <a:schemeClr val="bg1"/>
              </a:solidFill>
            </a:endParaRPr>
          </a:p>
        </p:txBody>
      </p:sp>
      <p:sp>
        <p:nvSpPr>
          <p:cNvPr id="5" name="TextBox 4">
            <a:extLst>
              <a:ext uri="{FF2B5EF4-FFF2-40B4-BE49-F238E27FC236}">
                <a16:creationId xmlns:a16="http://schemas.microsoft.com/office/drawing/2014/main" id="{BE5E7CE6-FB6A-A408-08DE-FB2D4AE169C4}"/>
              </a:ext>
            </a:extLst>
          </p:cNvPr>
          <p:cNvSpPr txBox="1"/>
          <p:nvPr/>
        </p:nvSpPr>
        <p:spPr>
          <a:xfrm>
            <a:off x="485191" y="3197225"/>
            <a:ext cx="11223171" cy="4524315"/>
          </a:xfrm>
          <a:prstGeom prst="rect">
            <a:avLst/>
          </a:prstGeom>
          <a:solidFill>
            <a:schemeClr val="tx1">
              <a:alpha val="60000"/>
            </a:schemeClr>
          </a:solidFill>
        </p:spPr>
        <p:txBody>
          <a:bodyPr wrap="square" numCol="2">
            <a:spAutoFit/>
          </a:bodyPr>
          <a:lstStyle/>
          <a:p>
            <a:pPr marL="0" indent="0">
              <a:buNone/>
            </a:pPr>
            <a:r>
              <a:rPr lang="en-US" b="1" dirty="0">
                <a:solidFill>
                  <a:schemeClr val="bg1"/>
                </a:solidFill>
              </a:rPr>
              <a:t>Signs and symptoms of minor incidents include: </a:t>
            </a:r>
          </a:p>
          <a:p>
            <a:pPr marL="0" indent="0">
              <a:buNone/>
            </a:pPr>
            <a:endParaRPr lang="en-US" b="1" dirty="0">
              <a:solidFill>
                <a:schemeClr val="bg1"/>
              </a:solidFill>
            </a:endParaRPr>
          </a:p>
          <a:p>
            <a:pPr marL="0" indent="0">
              <a:buNone/>
            </a:pPr>
            <a:r>
              <a:rPr lang="en-US" dirty="0">
                <a:solidFill>
                  <a:schemeClr val="bg1"/>
                </a:solidFill>
              </a:rPr>
              <a:t>• A painful and/or itchy lesion at the site of the bite or sting. </a:t>
            </a:r>
          </a:p>
          <a:p>
            <a:pPr marL="0" indent="0">
              <a:buNone/>
            </a:pPr>
            <a:r>
              <a:rPr lang="en-US" dirty="0">
                <a:solidFill>
                  <a:schemeClr val="bg1"/>
                </a:solidFill>
              </a:rPr>
              <a:t>• Minor swelling </a:t>
            </a:r>
          </a:p>
          <a:p>
            <a:pPr marL="0" indent="0">
              <a:buNone/>
            </a:pPr>
            <a:r>
              <a:rPr lang="en-US" dirty="0">
                <a:solidFill>
                  <a:schemeClr val="bg1"/>
                </a:solidFill>
              </a:rPr>
              <a:t>• Redness </a:t>
            </a:r>
          </a:p>
          <a:p>
            <a:pPr marL="0" indent="0">
              <a:buNone/>
            </a:pPr>
            <a:r>
              <a:rPr lang="en-US" dirty="0">
                <a:solidFill>
                  <a:schemeClr val="bg1"/>
                </a:solidFill>
              </a:rPr>
              <a:t>• Blisters </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b="1" dirty="0">
                <a:solidFill>
                  <a:schemeClr val="bg1"/>
                </a:solidFill>
              </a:rPr>
              <a:t>Signs and symptoms of major incident include: </a:t>
            </a:r>
          </a:p>
          <a:p>
            <a:pPr marL="0" indent="0">
              <a:buNone/>
            </a:pPr>
            <a:endParaRPr lang="en-US" b="1" dirty="0">
              <a:solidFill>
                <a:schemeClr val="bg1"/>
              </a:solidFill>
            </a:endParaRPr>
          </a:p>
          <a:p>
            <a:pPr marL="0" indent="0">
              <a:buNone/>
            </a:pPr>
            <a:r>
              <a:rPr lang="en-US" dirty="0">
                <a:solidFill>
                  <a:schemeClr val="bg1"/>
                </a:solidFill>
              </a:rPr>
              <a:t>• Widespread rash </a:t>
            </a:r>
          </a:p>
          <a:p>
            <a:pPr marL="0" indent="0">
              <a:buNone/>
            </a:pPr>
            <a:r>
              <a:rPr lang="en-US" dirty="0">
                <a:solidFill>
                  <a:schemeClr val="bg1"/>
                </a:solidFill>
              </a:rPr>
              <a:t>• Hives with severe itching </a:t>
            </a:r>
          </a:p>
          <a:p>
            <a:pPr marL="0" indent="0">
              <a:buNone/>
            </a:pPr>
            <a:r>
              <a:rPr lang="en-US" dirty="0">
                <a:solidFill>
                  <a:schemeClr val="bg1"/>
                </a:solidFill>
              </a:rPr>
              <a:t>• Swelling of the lips, eyelids and throat </a:t>
            </a:r>
          </a:p>
          <a:p>
            <a:pPr marL="0" indent="0">
              <a:buNone/>
            </a:pPr>
            <a:r>
              <a:rPr lang="en-US" dirty="0">
                <a:solidFill>
                  <a:schemeClr val="bg1"/>
                </a:solidFill>
              </a:rPr>
              <a:t>• Difficulties breathing, wheezing and coughing and talking </a:t>
            </a:r>
          </a:p>
          <a:p>
            <a:pPr marL="0" indent="0">
              <a:buNone/>
            </a:pPr>
            <a:r>
              <a:rPr lang="en-US" dirty="0">
                <a:solidFill>
                  <a:schemeClr val="bg1"/>
                </a:solidFill>
              </a:rPr>
              <a:t>• Collapse, limpness, paleness</a:t>
            </a:r>
          </a:p>
          <a:p>
            <a:pPr marL="0" indent="0">
              <a:buNone/>
            </a:pPr>
            <a:r>
              <a:rPr lang="en-US" dirty="0">
                <a:solidFill>
                  <a:schemeClr val="bg1"/>
                </a:solidFill>
              </a:rPr>
              <a:t>• Profuse sweating</a:t>
            </a:r>
          </a:p>
          <a:p>
            <a:pPr marL="0" indent="0">
              <a:buNone/>
            </a:pPr>
            <a:r>
              <a:rPr lang="en-US" dirty="0">
                <a:solidFill>
                  <a:schemeClr val="bg1"/>
                </a:solidFill>
              </a:rPr>
              <a:t>• Nausea, vomiting and/or cramps </a:t>
            </a:r>
          </a:p>
          <a:p>
            <a:pPr marL="0" indent="0">
              <a:buNone/>
            </a:pPr>
            <a:r>
              <a:rPr lang="en-US" dirty="0">
                <a:solidFill>
                  <a:schemeClr val="bg1"/>
                </a:solidFill>
              </a:rPr>
              <a:t>• Severe and sharp pain at the bite or sting site </a:t>
            </a:r>
          </a:p>
          <a:p>
            <a:pPr marL="0" indent="0">
              <a:buNone/>
            </a:pPr>
            <a:r>
              <a:rPr lang="en-US" dirty="0">
                <a:solidFill>
                  <a:schemeClr val="bg1"/>
                </a:solidFill>
              </a:rPr>
              <a:t>•  Fear of Impending Doom</a:t>
            </a:r>
          </a:p>
          <a:p>
            <a:r>
              <a:rPr lang="en-US" dirty="0">
                <a:solidFill>
                  <a:schemeClr val="bg1"/>
                </a:solidFill>
              </a:rPr>
              <a:t>• Rapid heartbeat</a:t>
            </a:r>
          </a:p>
          <a:p>
            <a:endParaRPr lang="en-GB" dirty="0">
              <a:solidFill>
                <a:schemeClr val="bg1"/>
              </a:solidFill>
            </a:endParaRPr>
          </a:p>
        </p:txBody>
      </p:sp>
    </p:spTree>
    <p:extLst>
      <p:ext uri="{BB962C8B-B14F-4D97-AF65-F5344CB8AC3E}">
        <p14:creationId xmlns:p14="http://schemas.microsoft.com/office/powerpoint/2010/main" val="2457252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8F62-2029-5A00-8045-AE86214821DF}"/>
              </a:ext>
            </a:extLst>
          </p:cNvPr>
          <p:cNvSpPr>
            <a:spLocks noGrp="1"/>
          </p:cNvSpPr>
          <p:nvPr>
            <p:ph type="title"/>
          </p:nvPr>
        </p:nvSpPr>
        <p:spPr>
          <a:xfrm>
            <a:off x="630936" y="495992"/>
            <a:ext cx="4195140" cy="5638831"/>
          </a:xfrm>
          <a:noFill/>
        </p:spPr>
        <p:txBody>
          <a:bodyPr anchor="ctr">
            <a:normAutofit/>
          </a:bodyPr>
          <a:lstStyle/>
          <a:p>
            <a:r>
              <a:rPr lang="en-GB" sz="4800"/>
              <a:t>Envenomation Treatment</a:t>
            </a:r>
            <a:endParaRPr lang="en-AU" sz="4800"/>
          </a:p>
        </p:txBody>
      </p:sp>
      <p:graphicFrame>
        <p:nvGraphicFramePr>
          <p:cNvPr id="5" name="Content Placeholder 2">
            <a:extLst>
              <a:ext uri="{FF2B5EF4-FFF2-40B4-BE49-F238E27FC236}">
                <a16:creationId xmlns:a16="http://schemas.microsoft.com/office/drawing/2014/main" id="{BC38C5D5-7C44-27ED-9D2C-FCF20C7C74D6}"/>
              </a:ext>
            </a:extLst>
          </p:cNvPr>
          <p:cNvGraphicFramePr>
            <a:graphicFrameLocks noGrp="1"/>
          </p:cNvGraphicFramePr>
          <p:nvPr>
            <p:ph idx="1"/>
            <p:extLst>
              <p:ext uri="{D42A27DB-BD31-4B8C-83A1-F6EECF244321}">
                <p14:modId xmlns:p14="http://schemas.microsoft.com/office/powerpoint/2010/main" val="2564478225"/>
              </p:ext>
            </p:extLst>
          </p:nvPr>
        </p:nvGraphicFramePr>
        <p:xfrm>
          <a:off x="4412974" y="866584"/>
          <a:ext cx="7553739" cy="56388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10962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DDE10-3147-E490-28B7-AE77068AB4B5}"/>
              </a:ext>
            </a:extLst>
          </p:cNvPr>
          <p:cNvSpPr>
            <a:spLocks noGrp="1"/>
          </p:cNvSpPr>
          <p:nvPr>
            <p:ph type="title"/>
          </p:nvPr>
        </p:nvSpPr>
        <p:spPr>
          <a:xfrm>
            <a:off x="1371597" y="348865"/>
            <a:ext cx="10044023" cy="877729"/>
          </a:xfrm>
        </p:spPr>
        <p:txBody>
          <a:bodyPr anchor="ctr">
            <a:normAutofit/>
          </a:bodyPr>
          <a:lstStyle/>
          <a:p>
            <a:r>
              <a:rPr lang="en-GB" sz="4000" dirty="0"/>
              <a:t>Ice Management</a:t>
            </a:r>
            <a:endParaRPr lang="en-AU" sz="4000" dirty="0"/>
          </a:p>
        </p:txBody>
      </p:sp>
      <p:sp>
        <p:nvSpPr>
          <p:cNvPr id="3" name="Content Placeholder 2">
            <a:extLst>
              <a:ext uri="{FF2B5EF4-FFF2-40B4-BE49-F238E27FC236}">
                <a16:creationId xmlns:a16="http://schemas.microsoft.com/office/drawing/2014/main" id="{FC42A91A-EB0B-1D3F-3EE1-9BE985F4BAED}"/>
              </a:ext>
            </a:extLst>
          </p:cNvPr>
          <p:cNvSpPr>
            <a:spLocks noGrp="1"/>
          </p:cNvSpPr>
          <p:nvPr>
            <p:ph idx="1"/>
          </p:nvPr>
        </p:nvSpPr>
        <p:spPr>
          <a:xfrm>
            <a:off x="1041729" y="2112579"/>
            <a:ext cx="10132483" cy="4192805"/>
          </a:xfrm>
        </p:spPr>
        <p:txBody>
          <a:bodyPr/>
          <a:lstStyle/>
          <a:p>
            <a:pPr marL="0" indent="0" defTabSz="877824">
              <a:spcBef>
                <a:spcPts val="960"/>
              </a:spcBef>
              <a:buNone/>
            </a:pPr>
            <a:r>
              <a:rPr lang="en-GB" sz="2688" kern="1200" dirty="0">
                <a:solidFill>
                  <a:schemeClr val="tx1"/>
                </a:solidFill>
                <a:latin typeface="+mn-lt"/>
                <a:ea typeface="+mn-ea"/>
                <a:cs typeface="+mn-cs"/>
              </a:rPr>
              <a:t>Commonly used to reduce swelling for bites and stings by common household insects like bees, wasps, mosquitos and ants.</a:t>
            </a:r>
            <a:endParaRPr lang="en-AU" dirty="0"/>
          </a:p>
        </p:txBody>
      </p:sp>
      <p:sp>
        <p:nvSpPr>
          <p:cNvPr id="5" name="TextBox 4">
            <a:extLst>
              <a:ext uri="{FF2B5EF4-FFF2-40B4-BE49-F238E27FC236}">
                <a16:creationId xmlns:a16="http://schemas.microsoft.com/office/drawing/2014/main" id="{EEA531C3-2835-1A8F-BD3F-46A2BAD7A7EE}"/>
              </a:ext>
            </a:extLst>
          </p:cNvPr>
          <p:cNvSpPr txBox="1"/>
          <p:nvPr/>
        </p:nvSpPr>
        <p:spPr>
          <a:xfrm>
            <a:off x="1420836" y="3427919"/>
            <a:ext cx="7419548" cy="2870209"/>
          </a:xfrm>
          <a:prstGeom prst="rect">
            <a:avLst/>
          </a:prstGeom>
          <a:noFill/>
        </p:spPr>
        <p:txBody>
          <a:bodyPr wrap="square">
            <a:spAutoFit/>
          </a:bodyPr>
          <a:lstStyle/>
          <a:p>
            <a:pPr defTabSz="877824">
              <a:spcAft>
                <a:spcPts val="600"/>
              </a:spcAft>
            </a:pPr>
            <a:r>
              <a:rPr lang="en-US" sz="1728" kern="1200">
                <a:solidFill>
                  <a:schemeClr val="tx1"/>
                </a:solidFill>
                <a:latin typeface="+mn-lt"/>
                <a:ea typeface="+mn-ea"/>
                <a:cs typeface="+mn-cs"/>
              </a:rPr>
              <a:t>How to: </a:t>
            </a:r>
          </a:p>
          <a:p>
            <a:pPr marL="329184" indent="-329184" defTabSz="877824">
              <a:spcAft>
                <a:spcPts val="600"/>
              </a:spcAft>
              <a:buAutoNum type="arabicPeriod"/>
            </a:pPr>
            <a:r>
              <a:rPr lang="en-US" sz="1728" kern="1200">
                <a:solidFill>
                  <a:schemeClr val="tx1"/>
                </a:solidFill>
                <a:latin typeface="+mn-lt"/>
                <a:ea typeface="+mn-ea"/>
                <a:cs typeface="+mn-cs"/>
              </a:rPr>
              <a:t>If you can still see the sting remove it by sliding or scraping it. Do not use tweezers as you could accidently squeeze out more venom. </a:t>
            </a:r>
          </a:p>
          <a:p>
            <a:pPr marL="329184" indent="-329184" defTabSz="877824">
              <a:spcAft>
                <a:spcPts val="600"/>
              </a:spcAft>
              <a:buAutoNum type="arabicPeriod"/>
            </a:pPr>
            <a:r>
              <a:rPr lang="en-US" sz="1728" kern="1200">
                <a:solidFill>
                  <a:schemeClr val="tx1"/>
                </a:solidFill>
                <a:latin typeface="+mn-lt"/>
                <a:ea typeface="+mn-ea"/>
                <a:cs typeface="+mn-cs"/>
              </a:rPr>
              <a:t>Gently wash the area of the bite or sting with soap and water. </a:t>
            </a:r>
          </a:p>
          <a:p>
            <a:pPr marL="329184" indent="-329184" defTabSz="877824">
              <a:spcAft>
                <a:spcPts val="600"/>
              </a:spcAft>
              <a:buAutoNum type="arabicPeriod"/>
            </a:pPr>
            <a:r>
              <a:rPr lang="en-US" sz="1728" kern="1200">
                <a:solidFill>
                  <a:schemeClr val="tx1"/>
                </a:solidFill>
                <a:latin typeface="+mn-lt"/>
                <a:ea typeface="+mn-ea"/>
                <a:cs typeface="+mn-cs"/>
              </a:rPr>
              <a:t>Place an ice pack or cold compress on the site for 10 minutes. You may need to wrap the ice pack in a cloth to protect the person’s skin from ice burn. </a:t>
            </a:r>
          </a:p>
          <a:p>
            <a:pPr marL="329184" indent="-329184" defTabSz="877824">
              <a:spcAft>
                <a:spcPts val="600"/>
              </a:spcAft>
              <a:buAutoNum type="arabicPeriod"/>
            </a:pPr>
            <a:r>
              <a:rPr lang="en-US" sz="1728" kern="1200">
                <a:solidFill>
                  <a:schemeClr val="tx1"/>
                </a:solidFill>
                <a:latin typeface="+mn-lt"/>
                <a:ea typeface="+mn-ea"/>
                <a:cs typeface="+mn-cs"/>
              </a:rPr>
              <a:t>Elevating the injured area can also help to reduce any swelling. </a:t>
            </a:r>
          </a:p>
          <a:p>
            <a:pPr marL="329184" indent="-329184" defTabSz="877824">
              <a:spcAft>
                <a:spcPts val="600"/>
              </a:spcAft>
              <a:buAutoNum type="arabicPeriod"/>
            </a:pPr>
            <a:r>
              <a:rPr lang="en-US" sz="1728" kern="1200">
                <a:solidFill>
                  <a:schemeClr val="tx1"/>
                </a:solidFill>
                <a:latin typeface="+mn-lt"/>
                <a:ea typeface="+mn-ea"/>
                <a:cs typeface="+mn-cs"/>
              </a:rPr>
              <a:t>If you have it on hand you can administer an antihistamine or apply an antihistamine cream or calamine lotion.</a:t>
            </a:r>
            <a:endParaRPr lang="en-AU"/>
          </a:p>
        </p:txBody>
      </p:sp>
      <p:pic>
        <p:nvPicPr>
          <p:cNvPr id="7" name="Picture 6">
            <a:extLst>
              <a:ext uri="{FF2B5EF4-FFF2-40B4-BE49-F238E27FC236}">
                <a16:creationId xmlns:a16="http://schemas.microsoft.com/office/drawing/2014/main" id="{93CD5F36-E741-E18E-3A9C-EB66253262A3}"/>
              </a:ext>
            </a:extLst>
          </p:cNvPr>
          <p:cNvPicPr>
            <a:picLocks noChangeAspect="1"/>
          </p:cNvPicPr>
          <p:nvPr/>
        </p:nvPicPr>
        <p:blipFill>
          <a:blip r:embed="rId2"/>
          <a:stretch>
            <a:fillRect/>
          </a:stretch>
        </p:blipFill>
        <p:spPr>
          <a:xfrm>
            <a:off x="9524764" y="3560820"/>
            <a:ext cx="1270341" cy="1542034"/>
          </a:xfrm>
          <a:prstGeom prst="rect">
            <a:avLst/>
          </a:prstGeom>
        </p:spPr>
      </p:pic>
    </p:spTree>
    <p:extLst>
      <p:ext uri="{BB962C8B-B14F-4D97-AF65-F5344CB8AC3E}">
        <p14:creationId xmlns:p14="http://schemas.microsoft.com/office/powerpoint/2010/main" val="2768643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22AC-88BC-3112-F21C-7BE32C57BB3D}"/>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3400" kern="1200" dirty="0">
                <a:latin typeface="+mj-lt"/>
                <a:ea typeface="+mj-ea"/>
                <a:cs typeface="+mj-cs"/>
              </a:rPr>
              <a:t>Pressure </a:t>
            </a:r>
            <a:r>
              <a:rPr lang="en-US" sz="3400" kern="1200" dirty="0" err="1">
                <a:latin typeface="+mj-lt"/>
                <a:ea typeface="+mj-ea"/>
                <a:cs typeface="+mj-cs"/>
              </a:rPr>
              <a:t>Immobilisation</a:t>
            </a:r>
            <a:endParaRPr lang="en-US" sz="3400" kern="1200" dirty="0">
              <a:latin typeface="+mj-lt"/>
              <a:ea typeface="+mj-ea"/>
              <a:cs typeface="+mj-cs"/>
            </a:endParaRPr>
          </a:p>
        </p:txBody>
      </p:sp>
      <p:sp>
        <p:nvSpPr>
          <p:cNvPr id="3" name="Content Placeholder 2">
            <a:extLst>
              <a:ext uri="{FF2B5EF4-FFF2-40B4-BE49-F238E27FC236}">
                <a16:creationId xmlns:a16="http://schemas.microsoft.com/office/drawing/2014/main" id="{617A388E-8872-B4CA-53C5-29334113D85B}"/>
              </a:ext>
            </a:extLst>
          </p:cNvPr>
          <p:cNvSpPr>
            <a:spLocks noGrp="1"/>
          </p:cNvSpPr>
          <p:nvPr>
            <p:ph idx="1"/>
          </p:nvPr>
        </p:nvSpPr>
        <p:spPr>
          <a:xfrm>
            <a:off x="838200" y="2949741"/>
            <a:ext cx="3427283" cy="3040242"/>
          </a:xfrm>
        </p:spPr>
        <p:txBody>
          <a:bodyPr vert="horz" lIns="91440" tIns="45720" rIns="91440" bIns="45720" rtlCol="0">
            <a:normAutofit/>
          </a:bodyPr>
          <a:lstStyle/>
          <a:p>
            <a:pPr marL="0" indent="0">
              <a:buNone/>
            </a:pPr>
            <a:r>
              <a:rPr lang="en-US" sz="2000" dirty="0"/>
              <a:t>Common treatment for potentially deadly animals such as Snake, Funnel Web and Blue Ring Octopus bites, or Cone Shell stings.</a:t>
            </a:r>
          </a:p>
          <a:p>
            <a:pPr marL="0"/>
            <a:endParaRPr lang="en-US" sz="2000" dirty="0"/>
          </a:p>
          <a:p>
            <a:pPr marL="0" indent="0">
              <a:buNone/>
            </a:pPr>
            <a:r>
              <a:rPr lang="en-US" sz="2000" dirty="0"/>
              <a:t>Pressure will slow the spread of venom through the body</a:t>
            </a:r>
          </a:p>
          <a:p>
            <a:pPr marL="0" indent="0">
              <a:buNone/>
            </a:pPr>
            <a:endParaRPr lang="en-US" sz="2000" dirty="0"/>
          </a:p>
        </p:txBody>
      </p:sp>
      <p:sp>
        <p:nvSpPr>
          <p:cNvPr id="5" name="TextBox 4">
            <a:extLst>
              <a:ext uri="{FF2B5EF4-FFF2-40B4-BE49-F238E27FC236}">
                <a16:creationId xmlns:a16="http://schemas.microsoft.com/office/drawing/2014/main" id="{59A14F92-3CA1-C68C-7D02-632EA45CB67D}"/>
              </a:ext>
            </a:extLst>
          </p:cNvPr>
          <p:cNvSpPr txBox="1"/>
          <p:nvPr/>
        </p:nvSpPr>
        <p:spPr>
          <a:xfrm>
            <a:off x="5340030" y="1972958"/>
            <a:ext cx="6229166" cy="3803374"/>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000" dirty="0"/>
              <a:t>Apply a broad pressure bandage from the extremities (fingers or toes) upwards. Cover the bite sight and as much of the limb as possible. </a:t>
            </a:r>
          </a:p>
          <a:p>
            <a:pPr marL="342900" indent="-228600">
              <a:lnSpc>
                <a:spcPct val="90000"/>
              </a:lnSpc>
              <a:spcAft>
                <a:spcPts val="600"/>
              </a:spcAft>
              <a:buFont typeface="Arial" panose="020B0604020202020204" pitchFamily="34" charset="0"/>
              <a:buChar char="•"/>
            </a:pPr>
            <a:r>
              <a:rPr lang="en-US" sz="2000" dirty="0"/>
              <a:t>The bandage needs to be firm but not too tight. You should still be able to slide two fingers under the bandage. </a:t>
            </a:r>
          </a:p>
          <a:p>
            <a:pPr marL="342900" indent="-228600">
              <a:lnSpc>
                <a:spcPct val="90000"/>
              </a:lnSpc>
              <a:spcAft>
                <a:spcPts val="600"/>
              </a:spcAft>
              <a:buFont typeface="Arial" panose="020B0604020202020204" pitchFamily="34" charset="0"/>
              <a:buChar char="•"/>
            </a:pPr>
            <a:r>
              <a:rPr lang="en-US" sz="2000" dirty="0"/>
              <a:t>The bandage can be applied to clothing there is no need to remove it. </a:t>
            </a:r>
          </a:p>
          <a:p>
            <a:pPr marL="342900" indent="-228600">
              <a:lnSpc>
                <a:spcPct val="90000"/>
              </a:lnSpc>
              <a:spcAft>
                <a:spcPts val="600"/>
              </a:spcAft>
              <a:buFont typeface="Arial" panose="020B0604020202020204" pitchFamily="34" charset="0"/>
              <a:buChar char="•"/>
            </a:pPr>
            <a:r>
              <a:rPr lang="en-US" sz="2000" dirty="0"/>
              <a:t>Splint the limb to restrict movement or use a sling if the sting is on the upper limbs. </a:t>
            </a:r>
          </a:p>
          <a:p>
            <a:pPr marL="342900" indent="-228600">
              <a:lnSpc>
                <a:spcPct val="90000"/>
              </a:lnSpc>
              <a:spcAft>
                <a:spcPts val="600"/>
              </a:spcAft>
              <a:buFont typeface="Arial" panose="020B0604020202020204" pitchFamily="34" charset="0"/>
              <a:buChar char="•"/>
            </a:pPr>
            <a:r>
              <a:rPr lang="en-US" sz="2000" dirty="0"/>
              <a:t>Seek medical treatment. Preferably an ambulance should be called.</a:t>
            </a:r>
          </a:p>
        </p:txBody>
      </p:sp>
    </p:spTree>
    <p:extLst>
      <p:ext uri="{BB962C8B-B14F-4D97-AF65-F5344CB8AC3E}">
        <p14:creationId xmlns:p14="http://schemas.microsoft.com/office/powerpoint/2010/main" val="2293010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5EBEE-3944-CBC9-47A5-3F21ABBB9B85}"/>
              </a:ext>
            </a:extLst>
          </p:cNvPr>
          <p:cNvSpPr>
            <a:spLocks noGrp="1"/>
          </p:cNvSpPr>
          <p:nvPr>
            <p:ph type="title"/>
          </p:nvPr>
        </p:nvSpPr>
        <p:spPr/>
        <p:txBody>
          <a:bodyPr/>
          <a:lstStyle/>
          <a:p>
            <a:r>
              <a:rPr lang="en-GB" dirty="0"/>
              <a:t>Heat Management</a:t>
            </a:r>
            <a:endParaRPr lang="en-AU" dirty="0"/>
          </a:p>
        </p:txBody>
      </p:sp>
      <p:sp>
        <p:nvSpPr>
          <p:cNvPr id="3" name="Content Placeholder 2">
            <a:extLst>
              <a:ext uri="{FF2B5EF4-FFF2-40B4-BE49-F238E27FC236}">
                <a16:creationId xmlns:a16="http://schemas.microsoft.com/office/drawing/2014/main" id="{5EFDC068-142E-9CCD-DA76-7304A9107AFB}"/>
              </a:ext>
            </a:extLst>
          </p:cNvPr>
          <p:cNvSpPr>
            <a:spLocks noGrp="1"/>
          </p:cNvSpPr>
          <p:nvPr>
            <p:ph idx="1"/>
          </p:nvPr>
        </p:nvSpPr>
        <p:spPr/>
        <p:txBody>
          <a:bodyPr/>
          <a:lstStyle/>
          <a:p>
            <a:pPr marL="0" indent="0">
              <a:buNone/>
            </a:pPr>
            <a:r>
              <a:rPr lang="en-US" dirty="0"/>
              <a:t>Placing the sting or bite site in hot water. </a:t>
            </a:r>
          </a:p>
          <a:p>
            <a:pPr marL="0" indent="0">
              <a:buNone/>
            </a:pPr>
            <a:r>
              <a:rPr lang="en-US" dirty="0"/>
              <a:t>This neutralises the toxin and reduces the effect of the venom. </a:t>
            </a:r>
          </a:p>
          <a:p>
            <a:pPr marL="0" indent="0">
              <a:buNone/>
            </a:pPr>
            <a:r>
              <a:rPr lang="en-US" dirty="0"/>
              <a:t>It also helps to reduce the pain of the sting or bite.</a:t>
            </a:r>
            <a:endParaRPr lang="en-AU" dirty="0"/>
          </a:p>
        </p:txBody>
      </p:sp>
      <p:sp>
        <p:nvSpPr>
          <p:cNvPr id="5" name="TextBox 4">
            <a:extLst>
              <a:ext uri="{FF2B5EF4-FFF2-40B4-BE49-F238E27FC236}">
                <a16:creationId xmlns:a16="http://schemas.microsoft.com/office/drawing/2014/main" id="{339FCBB3-B094-511F-F494-AD8FF91844AA}"/>
              </a:ext>
            </a:extLst>
          </p:cNvPr>
          <p:cNvSpPr txBox="1"/>
          <p:nvPr/>
        </p:nvSpPr>
        <p:spPr>
          <a:xfrm>
            <a:off x="838200" y="3772687"/>
            <a:ext cx="10414518" cy="1477328"/>
          </a:xfrm>
          <a:prstGeom prst="rect">
            <a:avLst/>
          </a:prstGeom>
          <a:noFill/>
        </p:spPr>
        <p:txBody>
          <a:bodyPr wrap="square">
            <a:spAutoFit/>
          </a:bodyPr>
          <a:lstStyle/>
          <a:p>
            <a:r>
              <a:rPr lang="en-US" dirty="0"/>
              <a:t>How to:</a:t>
            </a:r>
          </a:p>
          <a:p>
            <a:pPr marL="342900" indent="-342900">
              <a:buAutoNum type="arabicPeriod"/>
            </a:pPr>
            <a:r>
              <a:rPr lang="en-US" dirty="0"/>
              <a:t>Apply hot water or a heat pack to the injured area. The water should be as hot as can be tolerated by the person, ideally around 42°C – 45°C. You can soak the injured area in a bucket, basin or in a bath </a:t>
            </a:r>
          </a:p>
          <a:p>
            <a:endParaRPr lang="en-US" dirty="0"/>
          </a:p>
          <a:p>
            <a:r>
              <a:rPr lang="en-US" dirty="0"/>
              <a:t>2.    Soak the injured area for 30 to 90 minutes until the pain subsides.</a:t>
            </a:r>
            <a:endParaRPr lang="en-AU" dirty="0"/>
          </a:p>
        </p:txBody>
      </p:sp>
      <p:pic>
        <p:nvPicPr>
          <p:cNvPr id="7" name="Picture 6">
            <a:extLst>
              <a:ext uri="{FF2B5EF4-FFF2-40B4-BE49-F238E27FC236}">
                <a16:creationId xmlns:a16="http://schemas.microsoft.com/office/drawing/2014/main" id="{73E90154-1F91-8849-56E9-6DCC3BA4E466}"/>
              </a:ext>
            </a:extLst>
          </p:cNvPr>
          <p:cNvPicPr>
            <a:picLocks noChangeAspect="1"/>
          </p:cNvPicPr>
          <p:nvPr/>
        </p:nvPicPr>
        <p:blipFill>
          <a:blip r:embed="rId2"/>
          <a:stretch>
            <a:fillRect/>
          </a:stretch>
        </p:blipFill>
        <p:spPr>
          <a:xfrm>
            <a:off x="9565302" y="94583"/>
            <a:ext cx="2457885" cy="2751156"/>
          </a:xfrm>
          <a:prstGeom prst="rect">
            <a:avLst/>
          </a:prstGeom>
        </p:spPr>
      </p:pic>
    </p:spTree>
    <p:extLst>
      <p:ext uri="{BB962C8B-B14F-4D97-AF65-F5344CB8AC3E}">
        <p14:creationId xmlns:p14="http://schemas.microsoft.com/office/powerpoint/2010/main" val="41692360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9EC7-D6F0-0D1F-4984-9530D3811073}"/>
              </a:ext>
            </a:extLst>
          </p:cNvPr>
          <p:cNvSpPr>
            <a:spLocks noGrp="1"/>
          </p:cNvSpPr>
          <p:nvPr>
            <p:ph type="title"/>
          </p:nvPr>
        </p:nvSpPr>
        <p:spPr>
          <a:xfrm>
            <a:off x="480347" y="2705284"/>
            <a:ext cx="2877429" cy="723716"/>
          </a:xfrm>
        </p:spPr>
        <p:txBody>
          <a:bodyPr vert="horz" lIns="91440" tIns="45720" rIns="91440" bIns="45720" rtlCol="0" anchor="t">
            <a:normAutofit/>
          </a:bodyPr>
          <a:lstStyle/>
          <a:p>
            <a:pPr algn="r"/>
            <a:r>
              <a:rPr lang="en-US" sz="3200" kern="1200" dirty="0">
                <a:latin typeface="+mj-lt"/>
                <a:ea typeface="+mj-ea"/>
                <a:cs typeface="+mj-cs"/>
              </a:rPr>
              <a:t>Vinegar</a:t>
            </a:r>
          </a:p>
        </p:txBody>
      </p:sp>
      <p:sp>
        <p:nvSpPr>
          <p:cNvPr id="3" name="Content Placeholder 2">
            <a:extLst>
              <a:ext uri="{FF2B5EF4-FFF2-40B4-BE49-F238E27FC236}">
                <a16:creationId xmlns:a16="http://schemas.microsoft.com/office/drawing/2014/main" id="{2BC4CA25-0F8F-E2D4-C7FC-703D87BCA6CB}"/>
              </a:ext>
            </a:extLst>
          </p:cNvPr>
          <p:cNvSpPr>
            <a:spLocks noGrp="1"/>
          </p:cNvSpPr>
          <p:nvPr>
            <p:ph idx="1"/>
          </p:nvPr>
        </p:nvSpPr>
        <p:spPr>
          <a:xfrm>
            <a:off x="4547698" y="1608667"/>
            <a:ext cx="3421958" cy="4501127"/>
          </a:xfrm>
        </p:spPr>
        <p:txBody>
          <a:bodyPr vert="horz" lIns="91440" tIns="45720" rIns="91440" bIns="45720" rtlCol="0">
            <a:normAutofit/>
          </a:bodyPr>
          <a:lstStyle/>
          <a:p>
            <a:pPr marL="0"/>
            <a:r>
              <a:rPr lang="en-US" sz="2000"/>
              <a:t>Vinegar treatment is often used for alkaline marine stings, like jellyfish as it deactivates the Jelly’s stinging nematocysts. </a:t>
            </a:r>
          </a:p>
          <a:p>
            <a:pPr marL="0"/>
            <a:r>
              <a:rPr lang="en-US" sz="2000"/>
              <a:t>This neutralises the sting but will not relieve the pain. </a:t>
            </a:r>
          </a:p>
          <a:p>
            <a:pPr marL="0"/>
            <a:r>
              <a:rPr lang="en-US" sz="2000"/>
              <a:t>Hot water immersion or a hot pack should be used after.</a:t>
            </a:r>
          </a:p>
          <a:p>
            <a:pPr marL="0"/>
            <a:r>
              <a:rPr lang="en-US" sz="2000"/>
              <a:t>Cold/fresh water should NOT be used as it can cause the stingers to refire.</a:t>
            </a:r>
          </a:p>
        </p:txBody>
      </p:sp>
      <p:sp>
        <p:nvSpPr>
          <p:cNvPr id="5" name="TextBox 4">
            <a:extLst>
              <a:ext uri="{FF2B5EF4-FFF2-40B4-BE49-F238E27FC236}">
                <a16:creationId xmlns:a16="http://schemas.microsoft.com/office/drawing/2014/main" id="{004BB88B-BEB5-2AF4-E562-554C37935AA5}"/>
              </a:ext>
            </a:extLst>
          </p:cNvPr>
          <p:cNvSpPr txBox="1"/>
          <p:nvPr/>
        </p:nvSpPr>
        <p:spPr>
          <a:xfrm>
            <a:off x="8289696" y="1608667"/>
            <a:ext cx="3421957" cy="4501127"/>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1700"/>
              <a:t>Rinse area with vinegar for 30 seconds </a:t>
            </a:r>
          </a:p>
          <a:p>
            <a:pPr marL="342900" indent="-228600">
              <a:lnSpc>
                <a:spcPct val="90000"/>
              </a:lnSpc>
              <a:spcAft>
                <a:spcPts val="600"/>
              </a:spcAft>
              <a:buFont typeface="Arial" panose="020B0604020202020204" pitchFamily="34" charset="0"/>
              <a:buChar char="•"/>
            </a:pPr>
            <a:r>
              <a:rPr lang="en-US" sz="1700"/>
              <a:t>Remove tentacles with a pair of tweezers </a:t>
            </a:r>
          </a:p>
          <a:p>
            <a:pPr marL="342900" indent="-228600">
              <a:lnSpc>
                <a:spcPct val="90000"/>
              </a:lnSpc>
              <a:spcAft>
                <a:spcPts val="600"/>
              </a:spcAft>
              <a:buFont typeface="Arial" panose="020B0604020202020204" pitchFamily="34" charset="0"/>
              <a:buChar char="•"/>
            </a:pPr>
            <a:r>
              <a:rPr lang="en-US" sz="1700"/>
              <a:t>Soak the affected area in hot water for 20 to 30 minutes. Alternatively instruct the casualty to have a hot shower and concentrate the water on the injured area </a:t>
            </a:r>
          </a:p>
          <a:p>
            <a:pPr marL="342900" indent="-228600">
              <a:lnSpc>
                <a:spcPct val="90000"/>
              </a:lnSpc>
              <a:spcAft>
                <a:spcPts val="600"/>
              </a:spcAft>
              <a:buFont typeface="Arial" panose="020B0604020202020204" pitchFamily="34" charset="0"/>
              <a:buChar char="•"/>
            </a:pPr>
            <a:r>
              <a:rPr lang="en-US" sz="1700"/>
              <a:t>If available you can use an antihistamine or hydrocortisone cream to relieve the itching and swelling </a:t>
            </a:r>
          </a:p>
          <a:p>
            <a:pPr marL="342900" indent="-228600">
              <a:lnSpc>
                <a:spcPct val="90000"/>
              </a:lnSpc>
              <a:spcAft>
                <a:spcPts val="600"/>
              </a:spcAft>
              <a:buFont typeface="Arial" panose="020B0604020202020204" pitchFamily="34" charset="0"/>
              <a:buChar char="•"/>
            </a:pPr>
            <a:r>
              <a:rPr lang="en-US" sz="1700"/>
              <a:t>If the person has a severe reaction and loses consciousness begin CPR</a:t>
            </a:r>
          </a:p>
        </p:txBody>
      </p:sp>
    </p:spTree>
    <p:extLst>
      <p:ext uri="{BB962C8B-B14F-4D97-AF65-F5344CB8AC3E}">
        <p14:creationId xmlns:p14="http://schemas.microsoft.com/office/powerpoint/2010/main" val="2541143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3C906D-69CF-D2AD-C991-671604EDD402}"/>
              </a:ext>
            </a:extLst>
          </p:cNvPr>
          <p:cNvPicPr>
            <a:picLocks noChangeAspect="1"/>
          </p:cNvPicPr>
          <p:nvPr/>
        </p:nvPicPr>
        <p:blipFill>
          <a:blip r:embed="rId2"/>
          <a:stretch>
            <a:fillRect/>
          </a:stretch>
        </p:blipFill>
        <p:spPr>
          <a:xfrm>
            <a:off x="1249260" y="1646921"/>
            <a:ext cx="9693480" cy="1996613"/>
          </a:xfrm>
          <a:prstGeom prst="rect">
            <a:avLst/>
          </a:prstGeom>
        </p:spPr>
      </p:pic>
      <p:sp>
        <p:nvSpPr>
          <p:cNvPr id="6" name="Rectangle 5">
            <a:extLst>
              <a:ext uri="{FF2B5EF4-FFF2-40B4-BE49-F238E27FC236}">
                <a16:creationId xmlns:a16="http://schemas.microsoft.com/office/drawing/2014/main" id="{3491194F-D2DC-6E76-088B-092E7F2356C2}"/>
              </a:ext>
            </a:extLst>
          </p:cNvPr>
          <p:cNvSpPr/>
          <p:nvPr/>
        </p:nvSpPr>
        <p:spPr>
          <a:xfrm>
            <a:off x="1401924" y="4614182"/>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4C</a:t>
            </a:r>
            <a:endParaRPr lang="en-AU" dirty="0"/>
          </a:p>
        </p:txBody>
      </p:sp>
      <p:sp>
        <p:nvSpPr>
          <p:cNvPr id="7" name="Oval 6">
            <a:extLst>
              <a:ext uri="{FF2B5EF4-FFF2-40B4-BE49-F238E27FC236}">
                <a16:creationId xmlns:a16="http://schemas.microsoft.com/office/drawing/2014/main" id="{4D85F5F7-6AE2-263D-8E06-98DD1BF02002}"/>
              </a:ext>
            </a:extLst>
          </p:cNvPr>
          <p:cNvSpPr/>
          <p:nvPr/>
        </p:nvSpPr>
        <p:spPr>
          <a:xfrm>
            <a:off x="725649" y="4376057"/>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8" name="Rectangle 7" descr="Pencil">
            <a:extLst>
              <a:ext uri="{FF2B5EF4-FFF2-40B4-BE49-F238E27FC236}">
                <a16:creationId xmlns:a16="http://schemas.microsoft.com/office/drawing/2014/main" id="{5B7A3F33-176E-6B39-C4FD-3921598BDA9D}"/>
              </a:ext>
            </a:extLst>
          </p:cNvPr>
          <p:cNvSpPr/>
          <p:nvPr/>
        </p:nvSpPr>
        <p:spPr>
          <a:xfrm>
            <a:off x="1032495" y="4614182"/>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9060260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F45F-E5BA-246F-BC47-F26A4FCD4F84}"/>
              </a:ext>
            </a:extLst>
          </p:cNvPr>
          <p:cNvSpPr>
            <a:spLocks noGrp="1"/>
          </p:cNvSpPr>
          <p:nvPr>
            <p:ph type="title"/>
          </p:nvPr>
        </p:nvSpPr>
        <p:spPr>
          <a:xfrm>
            <a:off x="1099930" y="1608667"/>
            <a:ext cx="2715551" cy="683959"/>
          </a:xfrm>
        </p:spPr>
        <p:txBody>
          <a:bodyPr vert="horz" lIns="91440" tIns="45720" rIns="91440" bIns="45720" rtlCol="0" anchor="t">
            <a:normAutofit/>
          </a:bodyPr>
          <a:lstStyle/>
          <a:p>
            <a:pPr algn="r"/>
            <a:r>
              <a:rPr lang="en-US" sz="3200" kern="1200">
                <a:latin typeface="+mj-lt"/>
                <a:ea typeface="+mj-ea"/>
                <a:cs typeface="+mj-cs"/>
              </a:rPr>
              <a:t>Hypothermia</a:t>
            </a:r>
          </a:p>
        </p:txBody>
      </p:sp>
      <p:sp>
        <p:nvSpPr>
          <p:cNvPr id="3" name="Content Placeholder 2">
            <a:extLst>
              <a:ext uri="{FF2B5EF4-FFF2-40B4-BE49-F238E27FC236}">
                <a16:creationId xmlns:a16="http://schemas.microsoft.com/office/drawing/2014/main" id="{E2D741E2-99A6-EFA3-2AD9-06864C5E17AE}"/>
              </a:ext>
            </a:extLst>
          </p:cNvPr>
          <p:cNvSpPr>
            <a:spLocks noGrp="1"/>
          </p:cNvSpPr>
          <p:nvPr>
            <p:ph idx="1"/>
          </p:nvPr>
        </p:nvSpPr>
        <p:spPr>
          <a:xfrm>
            <a:off x="4547698" y="1608667"/>
            <a:ext cx="3421958" cy="4501127"/>
          </a:xfrm>
        </p:spPr>
        <p:txBody>
          <a:bodyPr vert="horz" lIns="91440" tIns="45720" rIns="91440" bIns="45720" rtlCol="0">
            <a:normAutofit/>
          </a:bodyPr>
          <a:lstStyle/>
          <a:p>
            <a:pPr marL="0"/>
            <a:r>
              <a:rPr lang="en-US" sz="2000" dirty="0"/>
              <a:t>Hypothermia occurs when a person is exposed to extreme cold, causing their body temperature to fall below 35°C</a:t>
            </a:r>
            <a:endParaRPr lang="en-US" sz="2000"/>
          </a:p>
          <a:p>
            <a:pPr marL="0"/>
            <a:endParaRPr lang="en-US" sz="2000"/>
          </a:p>
          <a:p>
            <a:pPr marL="0"/>
            <a:r>
              <a:rPr lang="en-US" sz="2000" dirty="0"/>
              <a:t>With hypothermia, the body is losing heat faster than it can produce it. This prevents a person’s heart, nervous system and organs from working properly, which can lead to death.</a:t>
            </a:r>
            <a:endParaRPr lang="en-US" sz="2000"/>
          </a:p>
          <a:p>
            <a:pPr marL="0"/>
            <a:endParaRPr lang="en-US" sz="2000"/>
          </a:p>
          <a:p>
            <a:pPr marL="0"/>
            <a:endParaRPr lang="en-US" sz="2000"/>
          </a:p>
        </p:txBody>
      </p:sp>
      <p:sp>
        <p:nvSpPr>
          <p:cNvPr id="5" name="TextBox 4">
            <a:extLst>
              <a:ext uri="{FF2B5EF4-FFF2-40B4-BE49-F238E27FC236}">
                <a16:creationId xmlns:a16="http://schemas.microsoft.com/office/drawing/2014/main" id="{CC9C22A1-57F1-9C0D-1047-FAB6722E7767}"/>
              </a:ext>
            </a:extLst>
          </p:cNvPr>
          <p:cNvSpPr txBox="1"/>
          <p:nvPr/>
        </p:nvSpPr>
        <p:spPr>
          <a:xfrm>
            <a:off x="8289696" y="1608667"/>
            <a:ext cx="3421957" cy="450112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b="1"/>
              <a:t>Signs and symptoms of hypothermia</a:t>
            </a:r>
            <a:r>
              <a:rPr lang="en-US" sz="1600"/>
              <a:t>: </a:t>
            </a:r>
          </a:p>
          <a:p>
            <a:pPr indent="-22860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r>
              <a:rPr lang="en-US" sz="1600" b="1"/>
              <a:t>Stage 1</a:t>
            </a:r>
            <a:r>
              <a:rPr lang="en-US" sz="1600"/>
              <a:t>: Shivering and a reduction in circulation. </a:t>
            </a:r>
          </a:p>
          <a:p>
            <a:pPr indent="-22860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r>
              <a:rPr lang="en-US" sz="1600" b="1"/>
              <a:t>Stage 2</a:t>
            </a:r>
            <a:r>
              <a:rPr lang="en-US" sz="1600"/>
              <a:t>: Pulse becomes slower and weaker, slowed breathing, a lack of coordination, irritability and confusion. The person may also appear to be sleepy and seems to be having trouble staying awake. </a:t>
            </a:r>
          </a:p>
          <a:p>
            <a:pPr indent="-22860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r>
              <a:rPr lang="en-US" sz="1600" b="1"/>
              <a:t>Stage 3</a:t>
            </a:r>
            <a:r>
              <a:rPr lang="en-US" sz="1600"/>
              <a:t>: Slower and weaker pulse and an absence of respiration and pulse. At this stage a person will lose consciousness.</a:t>
            </a:r>
          </a:p>
        </p:txBody>
      </p:sp>
    </p:spTree>
    <p:extLst>
      <p:ext uri="{BB962C8B-B14F-4D97-AF65-F5344CB8AC3E}">
        <p14:creationId xmlns:p14="http://schemas.microsoft.com/office/powerpoint/2010/main" val="15163542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56638-B2DF-F901-D67F-01B542CF7BF8}"/>
              </a:ext>
            </a:extLst>
          </p:cNvPr>
          <p:cNvSpPr>
            <a:spLocks noGrp="1"/>
          </p:cNvSpPr>
          <p:nvPr>
            <p:ph type="title"/>
          </p:nvPr>
        </p:nvSpPr>
        <p:spPr>
          <a:xfrm>
            <a:off x="871442" y="685800"/>
            <a:ext cx="4353116" cy="1474666"/>
          </a:xfrm>
        </p:spPr>
        <p:txBody>
          <a:bodyPr anchor="b">
            <a:normAutofit/>
          </a:bodyPr>
          <a:lstStyle/>
          <a:p>
            <a:pPr algn="ctr"/>
            <a:r>
              <a:rPr lang="en-GB" sz="3200">
                <a:solidFill>
                  <a:srgbClr val="595959"/>
                </a:solidFill>
              </a:rPr>
              <a:t>Treating Hypothermia</a:t>
            </a:r>
            <a:endParaRPr lang="en-AU" sz="3200">
              <a:solidFill>
                <a:srgbClr val="595959"/>
              </a:solidFill>
            </a:endParaRPr>
          </a:p>
        </p:txBody>
      </p:sp>
      <p:sp>
        <p:nvSpPr>
          <p:cNvPr id="3" name="Content Placeholder 2">
            <a:extLst>
              <a:ext uri="{FF2B5EF4-FFF2-40B4-BE49-F238E27FC236}">
                <a16:creationId xmlns:a16="http://schemas.microsoft.com/office/drawing/2014/main" id="{EB56EEB9-0512-C17A-A0F4-18CFF5365E4C}"/>
              </a:ext>
            </a:extLst>
          </p:cNvPr>
          <p:cNvSpPr>
            <a:spLocks noGrp="1"/>
          </p:cNvSpPr>
          <p:nvPr>
            <p:ph idx="1"/>
          </p:nvPr>
        </p:nvSpPr>
        <p:spPr>
          <a:xfrm>
            <a:off x="871442" y="2447337"/>
            <a:ext cx="4353116" cy="3770434"/>
          </a:xfrm>
        </p:spPr>
        <p:txBody>
          <a:bodyPr anchor="t">
            <a:normAutofit/>
          </a:bodyPr>
          <a:lstStyle/>
          <a:p>
            <a:pPr marL="514350" indent="-514350">
              <a:buAutoNum type="arabicPeriod"/>
            </a:pPr>
            <a:r>
              <a:rPr lang="en-US" sz="1700">
                <a:solidFill>
                  <a:srgbClr val="595959"/>
                </a:solidFill>
              </a:rPr>
              <a:t>DRSABCD </a:t>
            </a:r>
          </a:p>
          <a:p>
            <a:pPr marL="514350" indent="-514350">
              <a:buAutoNum type="arabicPeriod"/>
            </a:pPr>
            <a:r>
              <a:rPr lang="en-US" sz="1700">
                <a:solidFill>
                  <a:srgbClr val="595959"/>
                </a:solidFill>
              </a:rPr>
              <a:t>Remove wet clothing and dry the casualty </a:t>
            </a:r>
          </a:p>
          <a:p>
            <a:pPr marL="514350" indent="-514350">
              <a:buAutoNum type="arabicPeriod"/>
            </a:pPr>
            <a:r>
              <a:rPr lang="en-US" sz="1700">
                <a:solidFill>
                  <a:srgbClr val="595959"/>
                </a:solidFill>
              </a:rPr>
              <a:t>Slowly warm them with blankets. Cover them from head to toe, only leaving their face uncovered. DO NOT put them in a hot bath or shower. This can shock the body and potentially cause irregular heartbeats and/or damage a person’s skin </a:t>
            </a:r>
          </a:p>
          <a:p>
            <a:pPr marL="514350" indent="-514350">
              <a:buAutoNum type="arabicPeriod"/>
            </a:pPr>
            <a:r>
              <a:rPr lang="en-US" sz="1700">
                <a:solidFill>
                  <a:srgbClr val="595959"/>
                </a:solidFill>
              </a:rPr>
              <a:t>If conscious, make the person comfortable and give the casualty a warm drink. DO NOT give them alcohol. </a:t>
            </a:r>
            <a:endParaRPr lang="en-AU" sz="1700">
              <a:solidFill>
                <a:srgbClr val="595959"/>
              </a:solidFill>
            </a:endParaRPr>
          </a:p>
        </p:txBody>
      </p:sp>
      <p:pic>
        <p:nvPicPr>
          <p:cNvPr id="5" name="Picture 4">
            <a:extLst>
              <a:ext uri="{FF2B5EF4-FFF2-40B4-BE49-F238E27FC236}">
                <a16:creationId xmlns:a16="http://schemas.microsoft.com/office/drawing/2014/main" id="{74B10920-AB5B-C528-59CA-CC507A6D1EAB}"/>
              </a:ext>
            </a:extLst>
          </p:cNvPr>
          <p:cNvPicPr>
            <a:picLocks noChangeAspect="1"/>
          </p:cNvPicPr>
          <p:nvPr/>
        </p:nvPicPr>
        <p:blipFill>
          <a:blip r:embed="rId2"/>
          <a:stretch>
            <a:fillRect/>
          </a:stretch>
        </p:blipFill>
        <p:spPr>
          <a:xfrm>
            <a:off x="6781801" y="1964697"/>
            <a:ext cx="4797056" cy="2974175"/>
          </a:xfrm>
          <a:prstGeom prst="rect">
            <a:avLst/>
          </a:prstGeom>
        </p:spPr>
      </p:pic>
    </p:spTree>
    <p:extLst>
      <p:ext uri="{BB962C8B-B14F-4D97-AF65-F5344CB8AC3E}">
        <p14:creationId xmlns:p14="http://schemas.microsoft.com/office/powerpoint/2010/main" val="8210009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F7673-3E50-224A-94A3-11DCD83E8C55}"/>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Hyperthermia</a:t>
            </a:r>
            <a:endParaRPr lang="en-AU" sz="4000">
              <a:solidFill>
                <a:srgbClr val="FFFFFF"/>
              </a:solidFill>
            </a:endParaRPr>
          </a:p>
        </p:txBody>
      </p:sp>
      <p:sp>
        <p:nvSpPr>
          <p:cNvPr id="3" name="Content Placeholder 2">
            <a:extLst>
              <a:ext uri="{FF2B5EF4-FFF2-40B4-BE49-F238E27FC236}">
                <a16:creationId xmlns:a16="http://schemas.microsoft.com/office/drawing/2014/main" id="{91EB2D3C-94E4-92A6-7F78-421BFA8DA6DA}"/>
              </a:ext>
            </a:extLst>
          </p:cNvPr>
          <p:cNvSpPr>
            <a:spLocks noGrp="1"/>
          </p:cNvSpPr>
          <p:nvPr>
            <p:ph idx="1"/>
          </p:nvPr>
        </p:nvSpPr>
        <p:spPr>
          <a:xfrm>
            <a:off x="1798047" y="860780"/>
            <a:ext cx="8595906" cy="994524"/>
          </a:xfrm>
        </p:spPr>
        <p:txBody>
          <a:bodyPr>
            <a:normAutofit/>
          </a:bodyPr>
          <a:lstStyle/>
          <a:p>
            <a:pPr marL="0" indent="0" defTabSz="740664">
              <a:spcBef>
                <a:spcPts val="810"/>
              </a:spcBef>
              <a:buNone/>
            </a:pPr>
            <a:r>
              <a:rPr lang="en-US" sz="1944" kern="1200" dirty="0">
                <a:solidFill>
                  <a:schemeClr val="tx1"/>
                </a:solidFill>
                <a:latin typeface="+mn-lt"/>
                <a:ea typeface="+mn-ea"/>
                <a:cs typeface="+mn-cs"/>
              </a:rPr>
              <a:t>Hyperthermia is where a person’s body temperature rises above it’s regular range, with different stages showing different symptoms and levels of severity. </a:t>
            </a:r>
          </a:p>
          <a:p>
            <a:pPr marL="0" indent="0" defTabSz="740664">
              <a:spcBef>
                <a:spcPts val="810"/>
              </a:spcBef>
              <a:buNone/>
            </a:pPr>
            <a:endParaRPr lang="en-US" sz="2268" kern="1200" dirty="0">
              <a:solidFill>
                <a:schemeClr val="tx1"/>
              </a:solidFill>
              <a:latin typeface="+mn-lt"/>
              <a:ea typeface="+mn-ea"/>
              <a:cs typeface="+mn-cs"/>
            </a:endParaRPr>
          </a:p>
          <a:p>
            <a:pPr marL="0" indent="0" defTabSz="740664">
              <a:spcBef>
                <a:spcPts val="810"/>
              </a:spcBef>
              <a:buNone/>
            </a:pPr>
            <a:endParaRPr lang="en-US" sz="2268" kern="1200" dirty="0">
              <a:solidFill>
                <a:schemeClr val="tx1"/>
              </a:solidFill>
              <a:latin typeface="+mn-lt"/>
              <a:ea typeface="+mn-ea"/>
              <a:cs typeface="+mn-cs"/>
            </a:endParaRPr>
          </a:p>
          <a:p>
            <a:pPr marL="0" indent="0" defTabSz="740664">
              <a:spcBef>
                <a:spcPts val="810"/>
              </a:spcBef>
              <a:buNone/>
            </a:pPr>
            <a:endParaRPr lang="en-US" sz="2268" kern="1200" dirty="0">
              <a:solidFill>
                <a:schemeClr val="tx1"/>
              </a:solidFill>
              <a:latin typeface="+mn-lt"/>
              <a:ea typeface="+mn-ea"/>
              <a:cs typeface="+mn-cs"/>
            </a:endParaRPr>
          </a:p>
          <a:p>
            <a:pPr marL="0" indent="0" defTabSz="740664">
              <a:spcBef>
                <a:spcPts val="810"/>
              </a:spcBef>
              <a:buNone/>
            </a:pPr>
            <a:endParaRPr lang="en-US" sz="2268" kern="1200" dirty="0">
              <a:solidFill>
                <a:schemeClr val="tx1"/>
              </a:solidFill>
              <a:latin typeface="+mn-lt"/>
              <a:ea typeface="+mn-ea"/>
              <a:cs typeface="+mn-cs"/>
            </a:endParaRPr>
          </a:p>
          <a:p>
            <a:pPr marL="0" indent="0" defTabSz="740664">
              <a:spcBef>
                <a:spcPts val="810"/>
              </a:spcBef>
              <a:buNone/>
            </a:pPr>
            <a:endParaRPr lang="en-US" sz="2268" kern="1200" dirty="0">
              <a:solidFill>
                <a:schemeClr val="tx1"/>
              </a:solidFill>
              <a:latin typeface="+mn-lt"/>
              <a:ea typeface="+mn-ea"/>
              <a:cs typeface="+mn-cs"/>
            </a:endParaRPr>
          </a:p>
          <a:p>
            <a:pPr marL="0" indent="0">
              <a:buNone/>
            </a:pPr>
            <a:endParaRPr lang="en-AU" dirty="0"/>
          </a:p>
        </p:txBody>
      </p:sp>
      <p:sp>
        <p:nvSpPr>
          <p:cNvPr id="5" name="TextBox 4">
            <a:extLst>
              <a:ext uri="{FF2B5EF4-FFF2-40B4-BE49-F238E27FC236}">
                <a16:creationId xmlns:a16="http://schemas.microsoft.com/office/drawing/2014/main" id="{D3159B9D-FA6D-C7F6-AD08-6B25FC56BAC9}"/>
              </a:ext>
            </a:extLst>
          </p:cNvPr>
          <p:cNvSpPr txBox="1"/>
          <p:nvPr/>
        </p:nvSpPr>
        <p:spPr>
          <a:xfrm>
            <a:off x="1439774" y="3599736"/>
            <a:ext cx="9434069" cy="1536767"/>
          </a:xfrm>
          <a:prstGeom prst="rect">
            <a:avLst/>
          </a:prstGeom>
          <a:solidFill>
            <a:schemeClr val="accent2"/>
          </a:solidFill>
        </p:spPr>
        <p:txBody>
          <a:bodyPr wrap="square" numCol="2">
            <a:spAutoFit/>
          </a:bodyPr>
          <a:lstStyle/>
          <a:p>
            <a:pPr defTabSz="740664">
              <a:spcAft>
                <a:spcPts val="600"/>
              </a:spcAft>
            </a:pPr>
            <a:r>
              <a:rPr lang="en-US" sz="1458" b="1" kern="1200" dirty="0">
                <a:solidFill>
                  <a:schemeClr val="tx1"/>
                </a:solidFill>
                <a:latin typeface="+mn-lt"/>
                <a:ea typeface="+mn-ea"/>
                <a:cs typeface="+mn-cs"/>
              </a:rPr>
              <a:t>Signs and symptoms of heat exhaustion: </a:t>
            </a:r>
          </a:p>
          <a:p>
            <a:pPr defTabSz="740664">
              <a:spcAft>
                <a:spcPts val="600"/>
              </a:spcAft>
            </a:pPr>
            <a:r>
              <a:rPr lang="en-US" sz="1458" kern="1200" dirty="0">
                <a:solidFill>
                  <a:schemeClr val="tx1"/>
                </a:solidFill>
                <a:latin typeface="+mn-lt"/>
                <a:ea typeface="+mn-ea"/>
                <a:cs typeface="+mn-cs"/>
              </a:rPr>
              <a:t>• Cold, pale, wet skin and extreme sweating </a:t>
            </a:r>
          </a:p>
          <a:p>
            <a:pPr defTabSz="740664">
              <a:spcAft>
                <a:spcPts val="600"/>
              </a:spcAft>
            </a:pPr>
            <a:r>
              <a:rPr lang="en-US" sz="1458" kern="1200" dirty="0">
                <a:solidFill>
                  <a:schemeClr val="tx1"/>
                </a:solidFill>
                <a:latin typeface="+mn-lt"/>
                <a:ea typeface="+mn-ea"/>
                <a:cs typeface="+mn-cs"/>
              </a:rPr>
              <a:t>• Fast and weak pulse </a:t>
            </a:r>
          </a:p>
          <a:p>
            <a:pPr defTabSz="740664">
              <a:spcAft>
                <a:spcPts val="600"/>
              </a:spcAft>
            </a:pPr>
            <a:r>
              <a:rPr lang="en-US" sz="1458" kern="1200" dirty="0">
                <a:solidFill>
                  <a:schemeClr val="tx1"/>
                </a:solidFill>
                <a:latin typeface="+mn-lt"/>
                <a:ea typeface="+mn-ea"/>
                <a:cs typeface="+mn-cs"/>
              </a:rPr>
              <a:t>• Dizziness and headache </a:t>
            </a:r>
          </a:p>
          <a:p>
            <a:pPr defTabSz="740664">
              <a:spcAft>
                <a:spcPts val="600"/>
              </a:spcAft>
            </a:pPr>
            <a:r>
              <a:rPr lang="en-US" sz="1458" kern="1200" dirty="0">
                <a:solidFill>
                  <a:schemeClr val="tx1"/>
                </a:solidFill>
                <a:latin typeface="+mn-lt"/>
                <a:ea typeface="+mn-ea"/>
                <a:cs typeface="+mn-cs"/>
              </a:rPr>
              <a:t>• Intense thirst </a:t>
            </a:r>
          </a:p>
          <a:p>
            <a:pPr defTabSz="740664">
              <a:spcAft>
                <a:spcPts val="600"/>
              </a:spcAft>
            </a:pPr>
            <a:endParaRPr lang="en-US" sz="1458" kern="1200" dirty="0">
              <a:solidFill>
                <a:schemeClr val="tx1"/>
              </a:solidFill>
              <a:latin typeface="+mn-lt"/>
              <a:ea typeface="+mn-ea"/>
              <a:cs typeface="+mn-cs"/>
            </a:endParaRPr>
          </a:p>
          <a:p>
            <a:pPr defTabSz="740664">
              <a:spcAft>
                <a:spcPts val="600"/>
              </a:spcAft>
            </a:pPr>
            <a:r>
              <a:rPr lang="en-US" sz="1458" kern="1200" dirty="0">
                <a:solidFill>
                  <a:schemeClr val="tx1"/>
                </a:solidFill>
                <a:latin typeface="+mn-lt"/>
                <a:ea typeface="+mn-ea"/>
                <a:cs typeface="+mn-cs"/>
              </a:rPr>
              <a:t>• Dark and infrequent urination </a:t>
            </a:r>
          </a:p>
          <a:p>
            <a:pPr defTabSz="740664">
              <a:spcAft>
                <a:spcPts val="600"/>
              </a:spcAft>
            </a:pPr>
            <a:r>
              <a:rPr lang="en-US" sz="1458" kern="1200" dirty="0">
                <a:solidFill>
                  <a:schemeClr val="tx1"/>
                </a:solidFill>
                <a:latin typeface="+mn-lt"/>
                <a:ea typeface="+mn-ea"/>
                <a:cs typeface="+mn-cs"/>
              </a:rPr>
              <a:t>• Difficulties in concentration and paying attention </a:t>
            </a:r>
          </a:p>
          <a:p>
            <a:pPr defTabSz="740664">
              <a:spcAft>
                <a:spcPts val="600"/>
              </a:spcAft>
            </a:pPr>
            <a:r>
              <a:rPr lang="en-US" sz="1458" kern="1200" dirty="0">
                <a:solidFill>
                  <a:schemeClr val="tx1"/>
                </a:solidFill>
                <a:latin typeface="+mn-lt"/>
                <a:ea typeface="+mn-ea"/>
                <a:cs typeface="+mn-cs"/>
              </a:rPr>
              <a:t>• Cramps, weakness, nausea, vomiting and </a:t>
            </a:r>
            <a:r>
              <a:rPr lang="en-US" sz="1458" kern="1200" dirty="0" err="1">
                <a:solidFill>
                  <a:schemeClr val="tx1"/>
                </a:solidFill>
                <a:latin typeface="+mn-lt"/>
                <a:ea typeface="+mn-ea"/>
                <a:cs typeface="+mn-cs"/>
              </a:rPr>
              <a:t>diarrhoea</a:t>
            </a:r>
            <a:r>
              <a:rPr lang="en-US" sz="1458" kern="1200" dirty="0">
                <a:solidFill>
                  <a:schemeClr val="tx1"/>
                </a:solidFill>
                <a:latin typeface="+mn-lt"/>
                <a:ea typeface="+mn-ea"/>
                <a:cs typeface="+mn-cs"/>
              </a:rPr>
              <a:t> </a:t>
            </a:r>
          </a:p>
          <a:p>
            <a:pPr defTabSz="740664">
              <a:spcAft>
                <a:spcPts val="600"/>
              </a:spcAft>
            </a:pPr>
            <a:r>
              <a:rPr lang="en-US" sz="1458" kern="1200" dirty="0">
                <a:solidFill>
                  <a:schemeClr val="tx1"/>
                </a:solidFill>
                <a:latin typeface="+mn-lt"/>
                <a:ea typeface="+mn-ea"/>
                <a:cs typeface="+mn-cs"/>
              </a:rPr>
              <a:t>• May potentially faint or lose consciousness</a:t>
            </a:r>
            <a:endParaRPr lang="en-US" dirty="0"/>
          </a:p>
        </p:txBody>
      </p:sp>
      <p:sp>
        <p:nvSpPr>
          <p:cNvPr id="7" name="TextBox 6">
            <a:extLst>
              <a:ext uri="{FF2B5EF4-FFF2-40B4-BE49-F238E27FC236}">
                <a16:creationId xmlns:a16="http://schemas.microsoft.com/office/drawing/2014/main" id="{B02AD306-0663-188E-007A-DE6344E0763D}"/>
              </a:ext>
            </a:extLst>
          </p:cNvPr>
          <p:cNvSpPr txBox="1"/>
          <p:nvPr/>
        </p:nvSpPr>
        <p:spPr>
          <a:xfrm>
            <a:off x="1452687" y="2367219"/>
            <a:ext cx="9421157" cy="1256754"/>
          </a:xfrm>
          <a:prstGeom prst="rect">
            <a:avLst/>
          </a:prstGeom>
          <a:solidFill>
            <a:schemeClr val="accent5"/>
          </a:solidFill>
        </p:spPr>
        <p:txBody>
          <a:bodyPr wrap="square" numCol="2">
            <a:spAutoFit/>
          </a:bodyPr>
          <a:lstStyle/>
          <a:p>
            <a:pPr defTabSz="740664">
              <a:spcAft>
                <a:spcPts val="600"/>
              </a:spcAft>
            </a:pPr>
            <a:r>
              <a:rPr lang="en-US" sz="1458" b="1" kern="1200" dirty="0">
                <a:solidFill>
                  <a:schemeClr val="bg1"/>
                </a:solidFill>
                <a:latin typeface="+mn-lt"/>
                <a:ea typeface="+mn-ea"/>
                <a:cs typeface="+mn-cs"/>
              </a:rPr>
              <a:t>Signs and symptoms of heat fatigue: </a:t>
            </a:r>
          </a:p>
          <a:p>
            <a:pPr defTabSz="740664">
              <a:spcAft>
                <a:spcPts val="600"/>
              </a:spcAft>
            </a:pPr>
            <a:r>
              <a:rPr lang="en-US" sz="1458" kern="1200" dirty="0">
                <a:solidFill>
                  <a:schemeClr val="bg1"/>
                </a:solidFill>
                <a:latin typeface="+mn-lt"/>
                <a:ea typeface="+mn-ea"/>
                <a:cs typeface="+mn-cs"/>
              </a:rPr>
              <a:t>• Excessive sweating </a:t>
            </a:r>
          </a:p>
          <a:p>
            <a:pPr defTabSz="740664">
              <a:spcAft>
                <a:spcPts val="600"/>
              </a:spcAft>
            </a:pPr>
            <a:r>
              <a:rPr lang="en-US" sz="1458" kern="1200" dirty="0">
                <a:solidFill>
                  <a:schemeClr val="bg1"/>
                </a:solidFill>
                <a:latin typeface="+mn-lt"/>
                <a:ea typeface="+mn-ea"/>
                <a:cs typeface="+mn-cs"/>
              </a:rPr>
              <a:t>• Feelings of exhaustion </a:t>
            </a:r>
          </a:p>
          <a:p>
            <a:pPr defTabSz="740664">
              <a:spcAft>
                <a:spcPts val="600"/>
              </a:spcAft>
            </a:pPr>
            <a:endParaRPr lang="en-US" sz="1458" kern="1200" dirty="0">
              <a:solidFill>
                <a:schemeClr val="bg1"/>
              </a:solidFill>
              <a:latin typeface="+mn-lt"/>
              <a:ea typeface="+mn-ea"/>
              <a:cs typeface="+mn-cs"/>
            </a:endParaRPr>
          </a:p>
          <a:p>
            <a:pPr defTabSz="740664">
              <a:spcAft>
                <a:spcPts val="600"/>
              </a:spcAft>
            </a:pPr>
            <a:endParaRPr lang="en-US" sz="1458" kern="1200" dirty="0">
              <a:solidFill>
                <a:schemeClr val="bg1"/>
              </a:solidFill>
              <a:latin typeface="+mn-lt"/>
              <a:ea typeface="+mn-ea"/>
              <a:cs typeface="+mn-cs"/>
            </a:endParaRPr>
          </a:p>
          <a:p>
            <a:pPr defTabSz="740664">
              <a:spcAft>
                <a:spcPts val="600"/>
              </a:spcAft>
            </a:pPr>
            <a:r>
              <a:rPr lang="en-US" sz="1458" kern="1200" dirty="0">
                <a:solidFill>
                  <a:schemeClr val="bg1"/>
                </a:solidFill>
                <a:latin typeface="+mn-lt"/>
                <a:ea typeface="+mn-ea"/>
                <a:cs typeface="+mn-cs"/>
              </a:rPr>
              <a:t>• Mild headache and feelings of light-headedness </a:t>
            </a:r>
          </a:p>
          <a:p>
            <a:pPr defTabSz="740664">
              <a:spcAft>
                <a:spcPts val="600"/>
              </a:spcAft>
            </a:pPr>
            <a:r>
              <a:rPr lang="en-US" sz="1458" kern="1200" dirty="0">
                <a:solidFill>
                  <a:schemeClr val="bg1"/>
                </a:solidFill>
                <a:latin typeface="+mn-lt"/>
                <a:ea typeface="+mn-ea"/>
                <a:cs typeface="+mn-cs"/>
              </a:rPr>
              <a:t>• Nausea, muscle cramps and pain</a:t>
            </a:r>
            <a:endParaRPr lang="en-US" dirty="0">
              <a:solidFill>
                <a:schemeClr val="bg1"/>
              </a:solidFill>
            </a:endParaRPr>
          </a:p>
        </p:txBody>
      </p:sp>
      <p:sp>
        <p:nvSpPr>
          <p:cNvPr id="9" name="TextBox 8">
            <a:extLst>
              <a:ext uri="{FF2B5EF4-FFF2-40B4-BE49-F238E27FC236}">
                <a16:creationId xmlns:a16="http://schemas.microsoft.com/office/drawing/2014/main" id="{73129A43-BA1A-C8B7-C759-6EA2EFA0CDD4}"/>
              </a:ext>
            </a:extLst>
          </p:cNvPr>
          <p:cNvSpPr txBox="1"/>
          <p:nvPr/>
        </p:nvSpPr>
        <p:spPr>
          <a:xfrm>
            <a:off x="1452687" y="5112266"/>
            <a:ext cx="9421156" cy="1256754"/>
          </a:xfrm>
          <a:prstGeom prst="rect">
            <a:avLst/>
          </a:prstGeom>
          <a:solidFill>
            <a:schemeClr val="tx1"/>
          </a:solidFill>
          <a:ln>
            <a:solidFill>
              <a:schemeClr val="tx1"/>
            </a:solidFill>
          </a:ln>
        </p:spPr>
        <p:txBody>
          <a:bodyPr wrap="square" numCol="2">
            <a:spAutoFit/>
          </a:bodyPr>
          <a:lstStyle/>
          <a:p>
            <a:pPr defTabSz="740664">
              <a:spcAft>
                <a:spcPts val="600"/>
              </a:spcAft>
            </a:pPr>
            <a:r>
              <a:rPr lang="en-US" sz="1458" kern="1200" dirty="0">
                <a:solidFill>
                  <a:schemeClr val="bg1"/>
                </a:solidFill>
                <a:latin typeface="+mn-lt"/>
                <a:ea typeface="+mn-ea"/>
                <a:cs typeface="+mn-cs"/>
              </a:rPr>
              <a:t> </a:t>
            </a:r>
            <a:r>
              <a:rPr lang="en-US" sz="1458" b="1" kern="1200" dirty="0">
                <a:solidFill>
                  <a:schemeClr val="bg1"/>
                </a:solidFill>
                <a:latin typeface="+mn-lt"/>
                <a:ea typeface="+mn-ea"/>
                <a:cs typeface="+mn-cs"/>
              </a:rPr>
              <a:t>Signs and Symptoms of Heat Stroke:</a:t>
            </a:r>
          </a:p>
          <a:p>
            <a:pPr defTabSz="740664">
              <a:spcAft>
                <a:spcPts val="600"/>
              </a:spcAft>
            </a:pPr>
            <a:r>
              <a:rPr lang="en-US" sz="1458" kern="1200" dirty="0">
                <a:solidFill>
                  <a:schemeClr val="bg1"/>
                </a:solidFill>
                <a:latin typeface="+mn-lt"/>
                <a:ea typeface="+mn-ea"/>
                <a:cs typeface="+mn-cs"/>
              </a:rPr>
              <a:t>• Hot, red wet or dry skin </a:t>
            </a:r>
          </a:p>
          <a:p>
            <a:pPr defTabSz="740664">
              <a:spcAft>
                <a:spcPts val="600"/>
              </a:spcAft>
            </a:pPr>
            <a:r>
              <a:rPr lang="en-US" sz="1458" kern="1200" dirty="0">
                <a:solidFill>
                  <a:schemeClr val="bg1"/>
                </a:solidFill>
                <a:latin typeface="+mn-lt"/>
                <a:ea typeface="+mn-ea"/>
                <a:cs typeface="+mn-cs"/>
              </a:rPr>
              <a:t>• Disorientation, blurred vision and a lack of coordination • Irritability and mood swings </a:t>
            </a:r>
          </a:p>
          <a:p>
            <a:pPr defTabSz="740664">
              <a:spcAft>
                <a:spcPts val="600"/>
              </a:spcAft>
            </a:pPr>
            <a:r>
              <a:rPr lang="en-US" sz="1458" kern="1200" dirty="0">
                <a:solidFill>
                  <a:schemeClr val="bg1"/>
                </a:solidFill>
                <a:latin typeface="+mn-lt"/>
                <a:ea typeface="+mn-ea"/>
                <a:cs typeface="+mn-cs"/>
              </a:rPr>
              <a:t>• Rapid, deep breathing </a:t>
            </a:r>
          </a:p>
          <a:p>
            <a:pPr defTabSz="740664">
              <a:spcAft>
                <a:spcPts val="600"/>
              </a:spcAft>
            </a:pPr>
            <a:r>
              <a:rPr lang="en-US" sz="1458" kern="1200" dirty="0">
                <a:solidFill>
                  <a:schemeClr val="bg1"/>
                </a:solidFill>
                <a:latin typeface="+mn-lt"/>
                <a:ea typeface="+mn-ea"/>
                <a:cs typeface="+mn-cs"/>
              </a:rPr>
              <a:t>• Changes in pulse with fast and strong or very weak </a:t>
            </a:r>
          </a:p>
          <a:p>
            <a:pPr defTabSz="740664">
              <a:spcAft>
                <a:spcPts val="600"/>
              </a:spcAft>
            </a:pPr>
            <a:r>
              <a:rPr lang="en-US" sz="1458" kern="1200" dirty="0">
                <a:solidFill>
                  <a:schemeClr val="bg1"/>
                </a:solidFill>
                <a:latin typeface="+mn-lt"/>
                <a:ea typeface="+mn-ea"/>
                <a:cs typeface="+mn-cs"/>
              </a:rPr>
              <a:t>• Dizziness, headache and nausea </a:t>
            </a:r>
          </a:p>
          <a:p>
            <a:pPr defTabSz="740664">
              <a:spcAft>
                <a:spcPts val="600"/>
              </a:spcAft>
            </a:pPr>
            <a:r>
              <a:rPr lang="en-US" sz="1458" kern="1200" dirty="0">
                <a:solidFill>
                  <a:schemeClr val="bg1"/>
                </a:solidFill>
                <a:latin typeface="+mn-lt"/>
                <a:ea typeface="+mn-ea"/>
                <a:cs typeface="+mn-cs"/>
              </a:rPr>
              <a:t>• Inability to sweat</a:t>
            </a:r>
            <a:endParaRPr lang="en-AU" dirty="0">
              <a:solidFill>
                <a:schemeClr val="bg1"/>
              </a:solidFill>
            </a:endParaRPr>
          </a:p>
        </p:txBody>
      </p:sp>
    </p:spTree>
    <p:extLst>
      <p:ext uri="{BB962C8B-B14F-4D97-AF65-F5344CB8AC3E}">
        <p14:creationId xmlns:p14="http://schemas.microsoft.com/office/powerpoint/2010/main" val="16676455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E385-1A82-F6E9-A55D-5150E125A463}"/>
              </a:ext>
            </a:extLst>
          </p:cNvPr>
          <p:cNvSpPr>
            <a:spLocks noGrp="1"/>
          </p:cNvSpPr>
          <p:nvPr>
            <p:ph type="title"/>
          </p:nvPr>
        </p:nvSpPr>
        <p:spPr>
          <a:xfrm>
            <a:off x="278296" y="2767106"/>
            <a:ext cx="3262573" cy="3071906"/>
          </a:xfrm>
        </p:spPr>
        <p:txBody>
          <a:bodyPr vert="horz" lIns="91440" tIns="45720" rIns="91440" bIns="45720" rtlCol="0" anchor="t">
            <a:normAutofit/>
          </a:bodyPr>
          <a:lstStyle/>
          <a:p>
            <a:r>
              <a:rPr lang="en-US" sz="4000" kern="1200" dirty="0">
                <a:latin typeface="+mj-lt"/>
                <a:ea typeface="+mj-ea"/>
                <a:cs typeface="+mj-cs"/>
              </a:rPr>
              <a:t>Treating Hyperthermia</a:t>
            </a:r>
          </a:p>
        </p:txBody>
      </p:sp>
      <p:pic>
        <p:nvPicPr>
          <p:cNvPr id="9" name="Picture 8">
            <a:extLst>
              <a:ext uri="{FF2B5EF4-FFF2-40B4-BE49-F238E27FC236}">
                <a16:creationId xmlns:a16="http://schemas.microsoft.com/office/drawing/2014/main" id="{B2E7E9F9-FB9C-9A8A-21D5-F415135BC1BA}"/>
              </a:ext>
            </a:extLst>
          </p:cNvPr>
          <p:cNvPicPr>
            <a:picLocks noChangeAspect="1"/>
          </p:cNvPicPr>
          <p:nvPr/>
        </p:nvPicPr>
        <p:blipFill>
          <a:blip r:embed="rId2"/>
          <a:stretch>
            <a:fillRect/>
          </a:stretch>
        </p:blipFill>
        <p:spPr>
          <a:xfrm>
            <a:off x="4306211" y="2009366"/>
            <a:ext cx="7225748" cy="3829646"/>
          </a:xfrm>
          <a:prstGeom prst="rect">
            <a:avLst/>
          </a:prstGeom>
        </p:spPr>
      </p:pic>
    </p:spTree>
    <p:extLst>
      <p:ext uri="{BB962C8B-B14F-4D97-AF65-F5344CB8AC3E}">
        <p14:creationId xmlns:p14="http://schemas.microsoft.com/office/powerpoint/2010/main" val="10631005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8A68-4C03-AC8A-47E8-CA40C40E3CFF}"/>
              </a:ext>
            </a:extLst>
          </p:cNvPr>
          <p:cNvSpPr>
            <a:spLocks noGrp="1"/>
          </p:cNvSpPr>
          <p:nvPr>
            <p:ph type="title"/>
          </p:nvPr>
        </p:nvSpPr>
        <p:spPr/>
        <p:txBody>
          <a:bodyPr/>
          <a:lstStyle/>
          <a:p>
            <a:r>
              <a:rPr lang="en-GB" dirty="0"/>
              <a:t>Dehydration</a:t>
            </a:r>
            <a:endParaRPr lang="en-AU" dirty="0"/>
          </a:p>
        </p:txBody>
      </p:sp>
      <p:sp>
        <p:nvSpPr>
          <p:cNvPr id="3" name="Content Placeholder 2">
            <a:extLst>
              <a:ext uri="{FF2B5EF4-FFF2-40B4-BE49-F238E27FC236}">
                <a16:creationId xmlns:a16="http://schemas.microsoft.com/office/drawing/2014/main" id="{08E8D9E8-BB16-5CB7-16F7-A5471C6D8984}"/>
              </a:ext>
            </a:extLst>
          </p:cNvPr>
          <p:cNvSpPr>
            <a:spLocks noGrp="1"/>
          </p:cNvSpPr>
          <p:nvPr>
            <p:ph idx="1"/>
          </p:nvPr>
        </p:nvSpPr>
        <p:spPr>
          <a:xfrm>
            <a:off x="838200" y="1825625"/>
            <a:ext cx="4025348" cy="4351338"/>
          </a:xfrm>
        </p:spPr>
        <p:txBody>
          <a:bodyPr>
            <a:normAutofit/>
          </a:bodyPr>
          <a:lstStyle/>
          <a:p>
            <a:pPr marL="0" indent="0">
              <a:buNone/>
            </a:pPr>
            <a:r>
              <a:rPr lang="en-AU" sz="1800" dirty="0">
                <a:effectLst/>
                <a:latin typeface="Helvetica" panose="020B0604020202020204" pitchFamily="34" charset="0"/>
                <a:ea typeface="Times New Roman" panose="02020603050405020304" pitchFamily="18" charset="0"/>
                <a:cs typeface="TimesNewRomanPS-BoldMT"/>
              </a:rPr>
              <a:t>Dehydration is caused when a person cannot replace the lost fluids to the required level</a:t>
            </a:r>
          </a:p>
          <a:p>
            <a:pPr marL="0" indent="0">
              <a:buNone/>
            </a:pPr>
            <a:endParaRPr lang="en-AU" sz="1800" dirty="0">
              <a:latin typeface="Helvetica" panose="020B0604020202020204" pitchFamily="34" charset="0"/>
            </a:endParaRPr>
          </a:p>
          <a:p>
            <a:pPr marL="0" indent="0">
              <a:buNone/>
            </a:pPr>
            <a:r>
              <a:rPr lang="en-AU" sz="1800" dirty="0">
                <a:latin typeface="Helvetica" panose="020B0604020202020204" pitchFamily="34" charset="0"/>
              </a:rPr>
              <a:t>Treatment Includes:</a:t>
            </a:r>
          </a:p>
          <a:p>
            <a:pPr marL="342900" marR="76200" lvl="0" indent="-342900" algn="just">
              <a:spcAft>
                <a:spcPts val="10"/>
              </a:spcAft>
              <a:buFont typeface="+mj-lt"/>
              <a:buAutoNum type="arabicPeriod"/>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Drink fluids, water or something with electrolytes. </a:t>
            </a:r>
            <a:r>
              <a:rPr lang="en-AU" sz="1800" dirty="0">
                <a:latin typeface="Helvetica" panose="020B0604020202020204" pitchFamily="34" charset="0"/>
                <a:ea typeface="Times New Roman" panose="02020603050405020304" pitchFamily="18" charset="0"/>
                <a:cs typeface="Times New Roman" panose="02020603050405020304" pitchFamily="18" charset="0"/>
              </a:rPr>
              <a:t>Avoid caffeine or alcohol</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They should drink 600mls and within 45 minutes their hydration levels should be within normal range.</a:t>
            </a:r>
            <a:endParaRPr lang="en-AU" sz="1800" dirty="0">
              <a:latin typeface="Times New Roman" panose="02020603050405020304" pitchFamily="18" charset="0"/>
              <a:ea typeface="Times New Roman" panose="02020603050405020304" pitchFamily="18" charset="0"/>
            </a:endParaRPr>
          </a:p>
          <a:p>
            <a:pPr marL="342900" marR="76200" lvl="0" indent="-342900" algn="just">
              <a:spcAft>
                <a:spcPts val="10"/>
              </a:spcAft>
              <a:buFont typeface="+mj-lt"/>
              <a:buAutoNum type="arabicPeriod"/>
            </a:pPr>
            <a:r>
              <a:rPr lang="en-AU" sz="1800" dirty="0">
                <a:latin typeface="Helvetica" panose="020B0604020202020204" pitchFamily="34" charset="0"/>
                <a:ea typeface="Times New Roman" panose="02020603050405020304" pitchFamily="18" charset="0"/>
                <a:cs typeface="Times New Roman" panose="02020603050405020304" pitchFamily="18" charset="0"/>
              </a:rPr>
              <a:t>A</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person may need medical treatment to be administered such as intravenous therapy.</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F1DAD1EE-25D8-BAE9-40B5-EC5B407D4C27}"/>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6431818" y="1690688"/>
            <a:ext cx="3728085" cy="4079240"/>
          </a:xfrm>
          <a:prstGeom prst="rect">
            <a:avLst/>
          </a:prstGeom>
        </p:spPr>
      </p:pic>
    </p:spTree>
    <p:extLst>
      <p:ext uri="{BB962C8B-B14F-4D97-AF65-F5344CB8AC3E}">
        <p14:creationId xmlns:p14="http://schemas.microsoft.com/office/powerpoint/2010/main" val="14469130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91DA-FF91-710A-1AA4-483792D15EDA}"/>
              </a:ext>
            </a:extLst>
          </p:cNvPr>
          <p:cNvSpPr>
            <a:spLocks noGrp="1"/>
          </p:cNvSpPr>
          <p:nvPr>
            <p:ph type="title"/>
          </p:nvPr>
        </p:nvSpPr>
        <p:spPr>
          <a:xfrm>
            <a:off x="640080" y="325369"/>
            <a:ext cx="4368602" cy="1956841"/>
          </a:xfrm>
        </p:spPr>
        <p:txBody>
          <a:bodyPr anchor="b">
            <a:normAutofit/>
          </a:bodyPr>
          <a:lstStyle/>
          <a:p>
            <a:r>
              <a:rPr lang="en-GB" sz="5400"/>
              <a:t>Stroke</a:t>
            </a:r>
            <a:endParaRPr lang="en-AU" sz="5400"/>
          </a:p>
        </p:txBody>
      </p:sp>
      <p:sp>
        <p:nvSpPr>
          <p:cNvPr id="3" name="Content Placeholder 2">
            <a:extLst>
              <a:ext uri="{FF2B5EF4-FFF2-40B4-BE49-F238E27FC236}">
                <a16:creationId xmlns:a16="http://schemas.microsoft.com/office/drawing/2014/main" id="{C60BF60A-2EA6-69D2-2203-8FDFD9AEC300}"/>
              </a:ext>
            </a:extLst>
          </p:cNvPr>
          <p:cNvSpPr>
            <a:spLocks noGrp="1"/>
          </p:cNvSpPr>
          <p:nvPr>
            <p:ph idx="1"/>
          </p:nvPr>
        </p:nvSpPr>
        <p:spPr>
          <a:xfrm>
            <a:off x="640080" y="2872899"/>
            <a:ext cx="4243589" cy="3320668"/>
          </a:xfrm>
        </p:spPr>
        <p:txBody>
          <a:bodyPr>
            <a:normAutofit/>
          </a:bodyPr>
          <a:lstStyle/>
          <a:p>
            <a:pPr marL="0" indent="0">
              <a:buNone/>
            </a:pPr>
            <a:r>
              <a:rPr lang="en-US" sz="2200"/>
              <a:t>A stroke occurs when the blood supply to the brain is blocked or disrupted, and oxygen cannot reach the brain. </a:t>
            </a:r>
          </a:p>
          <a:p>
            <a:pPr marL="0" indent="0">
              <a:buNone/>
            </a:pPr>
            <a:r>
              <a:rPr lang="en-US" sz="2200"/>
              <a:t>It is caused when a blood vessel is blocked (occlusion) or it ruptures, causing bleeding on the brain (intracranial haemorrhage).</a:t>
            </a:r>
            <a:endParaRPr lang="en-AU" sz="2200"/>
          </a:p>
        </p:txBody>
      </p:sp>
      <p:pic>
        <p:nvPicPr>
          <p:cNvPr id="5" name="Picture 4">
            <a:extLst>
              <a:ext uri="{FF2B5EF4-FFF2-40B4-BE49-F238E27FC236}">
                <a16:creationId xmlns:a16="http://schemas.microsoft.com/office/drawing/2014/main" id="{068A75F9-32E1-6FCE-A18E-B289CACA85B6}"/>
              </a:ext>
            </a:extLst>
          </p:cNvPr>
          <p:cNvPicPr>
            <a:picLocks noChangeAspect="1"/>
          </p:cNvPicPr>
          <p:nvPr/>
        </p:nvPicPr>
        <p:blipFill rotWithShape="1">
          <a:blip r:embed="rId2"/>
          <a:srcRect r="5214" b="1"/>
          <a:stretch/>
        </p:blipFill>
        <p:spPr>
          <a:xfrm>
            <a:off x="467314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056242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55F703-4499-12E0-2502-D169F037DFDA}"/>
              </a:ext>
            </a:extLst>
          </p:cNvPr>
          <p:cNvPicPr>
            <a:picLocks noChangeAspect="1"/>
          </p:cNvPicPr>
          <p:nvPr/>
        </p:nvPicPr>
        <p:blipFill>
          <a:blip r:embed="rId2"/>
          <a:stretch>
            <a:fillRect/>
          </a:stretch>
        </p:blipFill>
        <p:spPr>
          <a:xfrm>
            <a:off x="1253444" y="612761"/>
            <a:ext cx="9292691" cy="4780333"/>
          </a:xfrm>
          <a:prstGeom prst="rect">
            <a:avLst/>
          </a:prstGeom>
        </p:spPr>
      </p:pic>
      <p:sp>
        <p:nvSpPr>
          <p:cNvPr id="6" name="Rectangle 5">
            <a:extLst>
              <a:ext uri="{FF2B5EF4-FFF2-40B4-BE49-F238E27FC236}">
                <a16:creationId xmlns:a16="http://schemas.microsoft.com/office/drawing/2014/main" id="{08EB28B7-4D0B-EEBE-AF0E-B65F2C1DF663}"/>
              </a:ext>
            </a:extLst>
          </p:cNvPr>
          <p:cNvSpPr/>
          <p:nvPr/>
        </p:nvSpPr>
        <p:spPr>
          <a:xfrm>
            <a:off x="1253444" y="5393094"/>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4D</a:t>
            </a:r>
            <a:endParaRPr lang="en-AU" dirty="0"/>
          </a:p>
        </p:txBody>
      </p:sp>
      <p:sp>
        <p:nvSpPr>
          <p:cNvPr id="7" name="Oval 6">
            <a:extLst>
              <a:ext uri="{FF2B5EF4-FFF2-40B4-BE49-F238E27FC236}">
                <a16:creationId xmlns:a16="http://schemas.microsoft.com/office/drawing/2014/main" id="{2988918E-1149-0B9F-4809-80BA5275D3B1}"/>
              </a:ext>
            </a:extLst>
          </p:cNvPr>
          <p:cNvSpPr/>
          <p:nvPr/>
        </p:nvSpPr>
        <p:spPr>
          <a:xfrm>
            <a:off x="577169" y="5154969"/>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8" name="Rectangle 7" descr="Pencil">
            <a:extLst>
              <a:ext uri="{FF2B5EF4-FFF2-40B4-BE49-F238E27FC236}">
                <a16:creationId xmlns:a16="http://schemas.microsoft.com/office/drawing/2014/main" id="{20687D64-82D0-71E9-441C-290D3625799D}"/>
              </a:ext>
            </a:extLst>
          </p:cNvPr>
          <p:cNvSpPr/>
          <p:nvPr/>
        </p:nvSpPr>
        <p:spPr>
          <a:xfrm>
            <a:off x="884015" y="5393094"/>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632220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14D2E-C79E-6836-2EFA-580A246C5168}"/>
              </a:ext>
            </a:extLst>
          </p:cNvPr>
          <p:cNvSpPr>
            <a:spLocks noGrp="1"/>
          </p:cNvSpPr>
          <p:nvPr>
            <p:ph type="title"/>
          </p:nvPr>
        </p:nvSpPr>
        <p:spPr>
          <a:xfrm>
            <a:off x="630936" y="639520"/>
            <a:ext cx="3429000" cy="1719072"/>
          </a:xfrm>
        </p:spPr>
        <p:txBody>
          <a:bodyPr anchor="b">
            <a:normAutofit/>
          </a:bodyPr>
          <a:lstStyle/>
          <a:p>
            <a:r>
              <a:rPr lang="en-GB" sz="5400"/>
              <a:t>Shock</a:t>
            </a:r>
            <a:endParaRPr lang="en-AU" sz="5400"/>
          </a:p>
        </p:txBody>
      </p:sp>
      <p:sp>
        <p:nvSpPr>
          <p:cNvPr id="3" name="Content Placeholder 2">
            <a:extLst>
              <a:ext uri="{FF2B5EF4-FFF2-40B4-BE49-F238E27FC236}">
                <a16:creationId xmlns:a16="http://schemas.microsoft.com/office/drawing/2014/main" id="{3030AE04-916B-CC12-1F66-9019C8E788AB}"/>
              </a:ext>
            </a:extLst>
          </p:cNvPr>
          <p:cNvSpPr>
            <a:spLocks noGrp="1"/>
          </p:cNvSpPr>
          <p:nvPr>
            <p:ph idx="1"/>
          </p:nvPr>
        </p:nvSpPr>
        <p:spPr>
          <a:xfrm>
            <a:off x="630936" y="2807208"/>
            <a:ext cx="3429000" cy="3410712"/>
          </a:xfrm>
        </p:spPr>
        <p:txBody>
          <a:bodyPr anchor="t">
            <a:normAutofit/>
          </a:bodyPr>
          <a:lstStyle/>
          <a:p>
            <a:pPr marL="0" indent="0">
              <a:buNone/>
            </a:pPr>
            <a:r>
              <a:rPr lang="en-US" sz="2200"/>
              <a:t>Shock often occurs when a person experiences a trauma or life threatening situation. Inadequate blood flow reaches the body tissues and the organs do not receive the amount of oxygen needed</a:t>
            </a:r>
            <a:endParaRPr lang="en-AU" sz="2200"/>
          </a:p>
        </p:txBody>
      </p:sp>
      <p:pic>
        <p:nvPicPr>
          <p:cNvPr id="5" name="Picture 4">
            <a:extLst>
              <a:ext uri="{FF2B5EF4-FFF2-40B4-BE49-F238E27FC236}">
                <a16:creationId xmlns:a16="http://schemas.microsoft.com/office/drawing/2014/main" id="{E92C74EB-D297-7C83-5326-814AC7B919AB}"/>
              </a:ext>
            </a:extLst>
          </p:cNvPr>
          <p:cNvPicPr>
            <a:picLocks noChangeAspect="1"/>
          </p:cNvPicPr>
          <p:nvPr/>
        </p:nvPicPr>
        <p:blipFill>
          <a:blip r:embed="rId2"/>
          <a:stretch>
            <a:fillRect/>
          </a:stretch>
        </p:blipFill>
        <p:spPr>
          <a:xfrm>
            <a:off x="4654296" y="1495958"/>
            <a:ext cx="6903720" cy="3866083"/>
          </a:xfrm>
          <a:prstGeom prst="rect">
            <a:avLst/>
          </a:prstGeom>
        </p:spPr>
      </p:pic>
    </p:spTree>
    <p:extLst>
      <p:ext uri="{BB962C8B-B14F-4D97-AF65-F5344CB8AC3E}">
        <p14:creationId xmlns:p14="http://schemas.microsoft.com/office/powerpoint/2010/main" val="15938242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7A40-A38B-1937-C605-7F01F8CB598C}"/>
              </a:ext>
            </a:extLst>
          </p:cNvPr>
          <p:cNvSpPr>
            <a:spLocks noGrp="1"/>
          </p:cNvSpPr>
          <p:nvPr>
            <p:ph type="title"/>
          </p:nvPr>
        </p:nvSpPr>
        <p:spPr>
          <a:xfrm>
            <a:off x="841246" y="673770"/>
            <a:ext cx="3644489" cy="2414488"/>
          </a:xfrm>
        </p:spPr>
        <p:txBody>
          <a:bodyPr anchor="t">
            <a:normAutofit/>
          </a:bodyPr>
          <a:lstStyle/>
          <a:p>
            <a:r>
              <a:rPr lang="en-GB" sz="5400"/>
              <a:t>Treatment of Shock</a:t>
            </a:r>
            <a:endParaRPr lang="en-AU" sz="5400"/>
          </a:p>
        </p:txBody>
      </p:sp>
      <p:sp>
        <p:nvSpPr>
          <p:cNvPr id="3" name="Content Placeholder 2">
            <a:extLst>
              <a:ext uri="{FF2B5EF4-FFF2-40B4-BE49-F238E27FC236}">
                <a16:creationId xmlns:a16="http://schemas.microsoft.com/office/drawing/2014/main" id="{F2FDE91F-03EA-2AE0-A5AD-0434C8B8F5BA}"/>
              </a:ext>
            </a:extLst>
          </p:cNvPr>
          <p:cNvSpPr>
            <a:spLocks noGrp="1"/>
          </p:cNvSpPr>
          <p:nvPr>
            <p:ph idx="1"/>
          </p:nvPr>
        </p:nvSpPr>
        <p:spPr>
          <a:xfrm>
            <a:off x="6095999" y="882315"/>
            <a:ext cx="5254754" cy="5294647"/>
          </a:xfrm>
        </p:spPr>
        <p:txBody>
          <a:bodyPr>
            <a:normAutofit/>
          </a:bodyPr>
          <a:lstStyle/>
          <a:p>
            <a:pPr marL="0" indent="0">
              <a:buNone/>
            </a:pPr>
            <a:r>
              <a:rPr lang="en-US" sz="1900" b="1"/>
              <a:t>If the casualty is unconscious: </a:t>
            </a:r>
          </a:p>
          <a:p>
            <a:pPr marL="514350" indent="-514350">
              <a:buAutoNum type="arabicPeriod"/>
            </a:pPr>
            <a:r>
              <a:rPr lang="en-US" sz="1900"/>
              <a:t>DRSABCD </a:t>
            </a:r>
          </a:p>
          <a:p>
            <a:pPr marL="514350" indent="-514350">
              <a:buAutoNum type="arabicPeriod"/>
            </a:pPr>
            <a:r>
              <a:rPr lang="en-US" sz="1900"/>
              <a:t>Place the casualty on their side </a:t>
            </a:r>
          </a:p>
          <a:p>
            <a:pPr marL="514350" indent="-514350">
              <a:buAutoNum type="arabicPeriod"/>
            </a:pPr>
            <a:r>
              <a:rPr lang="en-US" sz="1900"/>
              <a:t>Control any bleeding or manage any other injuries 4. Monitor vital signs until help arrives </a:t>
            </a:r>
          </a:p>
          <a:p>
            <a:pPr marL="0" indent="0">
              <a:buNone/>
            </a:pPr>
            <a:r>
              <a:rPr lang="en-US" sz="1900" b="1"/>
              <a:t>If the casualty is conscious: </a:t>
            </a:r>
          </a:p>
          <a:p>
            <a:pPr marL="514350" indent="-514350">
              <a:buAutoNum type="arabicPeriod"/>
            </a:pPr>
            <a:r>
              <a:rPr lang="en-US" sz="1900"/>
              <a:t>Lie the casualty down on their back in a supine (lying) position </a:t>
            </a:r>
          </a:p>
          <a:p>
            <a:pPr marL="514350" indent="-514350">
              <a:buAutoNum type="arabicPeriod"/>
            </a:pPr>
            <a:r>
              <a:rPr lang="en-US" sz="1900"/>
              <a:t>Keep them warm </a:t>
            </a:r>
          </a:p>
          <a:p>
            <a:pPr marL="514350" indent="-514350">
              <a:buAutoNum type="arabicPeriod"/>
            </a:pPr>
            <a:r>
              <a:rPr lang="en-US" sz="1900"/>
              <a:t>Control any bleeding or manage any other injuries </a:t>
            </a:r>
          </a:p>
          <a:p>
            <a:pPr marL="514350" indent="-514350">
              <a:buAutoNum type="arabicPeriod"/>
            </a:pPr>
            <a:r>
              <a:rPr lang="en-US" sz="1900"/>
              <a:t>Call for an ambulance </a:t>
            </a:r>
          </a:p>
          <a:p>
            <a:pPr marL="514350" indent="-514350">
              <a:buAutoNum type="arabicPeriod"/>
            </a:pPr>
            <a:r>
              <a:rPr lang="en-US" sz="1900"/>
              <a:t>Reassure the casualty </a:t>
            </a:r>
          </a:p>
          <a:p>
            <a:pPr marL="514350" indent="-514350">
              <a:buAutoNum type="arabicPeriod"/>
            </a:pPr>
            <a:r>
              <a:rPr lang="en-US" sz="1900"/>
              <a:t>Monitor the person until help arrives</a:t>
            </a:r>
            <a:endParaRPr lang="en-AU" sz="1900"/>
          </a:p>
        </p:txBody>
      </p:sp>
    </p:spTree>
    <p:extLst>
      <p:ext uri="{BB962C8B-B14F-4D97-AF65-F5344CB8AC3E}">
        <p14:creationId xmlns:p14="http://schemas.microsoft.com/office/powerpoint/2010/main" val="22488611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188B7-CF6C-31F3-66B1-4EB6F210B920}"/>
              </a:ext>
            </a:extLst>
          </p:cNvPr>
          <p:cNvSpPr>
            <a:spLocks noGrp="1"/>
          </p:cNvSpPr>
          <p:nvPr>
            <p:ph type="title"/>
          </p:nvPr>
        </p:nvSpPr>
        <p:spPr>
          <a:xfrm>
            <a:off x="841246" y="673770"/>
            <a:ext cx="3644489" cy="2414488"/>
          </a:xfrm>
        </p:spPr>
        <p:txBody>
          <a:bodyPr anchor="t">
            <a:normAutofit/>
          </a:bodyPr>
          <a:lstStyle/>
          <a:p>
            <a:r>
              <a:rPr lang="en-GB" sz="5400"/>
              <a:t>Eye Injuries</a:t>
            </a:r>
            <a:endParaRPr lang="en-AU" sz="5400"/>
          </a:p>
        </p:txBody>
      </p:sp>
      <p:sp>
        <p:nvSpPr>
          <p:cNvPr id="3" name="Content Placeholder 2">
            <a:extLst>
              <a:ext uri="{FF2B5EF4-FFF2-40B4-BE49-F238E27FC236}">
                <a16:creationId xmlns:a16="http://schemas.microsoft.com/office/drawing/2014/main" id="{705137C9-8A6C-071C-9A60-4C52176FF824}"/>
              </a:ext>
            </a:extLst>
          </p:cNvPr>
          <p:cNvSpPr>
            <a:spLocks noGrp="1"/>
          </p:cNvSpPr>
          <p:nvPr>
            <p:ph idx="1"/>
          </p:nvPr>
        </p:nvSpPr>
        <p:spPr>
          <a:xfrm>
            <a:off x="6095999" y="882315"/>
            <a:ext cx="5254754" cy="5294647"/>
          </a:xfrm>
        </p:spPr>
        <p:txBody>
          <a:bodyPr>
            <a:normAutofit/>
          </a:bodyPr>
          <a:lstStyle/>
          <a:p>
            <a:pPr marL="0" indent="0">
              <a:buNone/>
            </a:pPr>
            <a:r>
              <a:rPr lang="en-US" sz="1700"/>
              <a:t>Eye injuries need to be managed and treated carefully. If not it can cause permanent damage</a:t>
            </a:r>
          </a:p>
          <a:p>
            <a:pPr marL="0" indent="0">
              <a:buNone/>
            </a:pPr>
            <a:endParaRPr lang="en-US" sz="1700"/>
          </a:p>
          <a:p>
            <a:pPr marL="0" indent="0">
              <a:buNone/>
            </a:pPr>
            <a:r>
              <a:rPr lang="en-US" sz="1700"/>
              <a:t>If minor, you should: </a:t>
            </a:r>
          </a:p>
          <a:p>
            <a:pPr marL="514350" indent="-514350">
              <a:buAutoNum type="arabicPeriod"/>
            </a:pPr>
            <a:r>
              <a:rPr lang="en-US" sz="1700"/>
              <a:t>Use saline or water to rinse the eye. DO NOT use eye drops. </a:t>
            </a:r>
          </a:p>
          <a:p>
            <a:pPr marL="514350" indent="-514350">
              <a:buAutoNum type="arabicPeriod"/>
            </a:pPr>
            <a:r>
              <a:rPr lang="en-US" sz="1700"/>
              <a:t>If vision is affected, seek medical assistance – Particularly an Eye and Ear Hospital. </a:t>
            </a:r>
          </a:p>
          <a:p>
            <a:pPr marL="514350" indent="-514350">
              <a:buAutoNum type="arabicPeriod"/>
            </a:pPr>
            <a:r>
              <a:rPr lang="en-US" sz="1700"/>
              <a:t>Cover the eye with an eye patch to reduce its use. </a:t>
            </a:r>
          </a:p>
          <a:p>
            <a:pPr marL="514350" indent="-514350">
              <a:buAutoNum type="arabicPeriod"/>
            </a:pPr>
            <a:endParaRPr lang="en-US" sz="1700"/>
          </a:p>
          <a:p>
            <a:pPr marL="0" indent="0">
              <a:buNone/>
            </a:pPr>
            <a:r>
              <a:rPr lang="en-US" sz="1700"/>
              <a:t>For serious trauma, like a penetrating wound, you must call 000 immediately. </a:t>
            </a:r>
          </a:p>
          <a:p>
            <a:pPr marL="0" indent="0">
              <a:buNone/>
            </a:pPr>
            <a:endParaRPr lang="en-US" sz="1700"/>
          </a:p>
          <a:p>
            <a:pPr marL="0" indent="0">
              <a:buNone/>
            </a:pPr>
            <a:r>
              <a:rPr lang="en-US" sz="1700"/>
              <a:t>You should NEVER attempt to transport a person or attempt removal of the object.</a:t>
            </a:r>
            <a:endParaRPr lang="en-AU" sz="1700"/>
          </a:p>
        </p:txBody>
      </p:sp>
    </p:spTree>
    <p:extLst>
      <p:ext uri="{BB962C8B-B14F-4D97-AF65-F5344CB8AC3E}">
        <p14:creationId xmlns:p14="http://schemas.microsoft.com/office/powerpoint/2010/main" val="37824123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081C4-5092-543C-BD92-825C747DF3E3}"/>
              </a:ext>
            </a:extLst>
          </p:cNvPr>
          <p:cNvSpPr>
            <a:spLocks noGrp="1"/>
          </p:cNvSpPr>
          <p:nvPr>
            <p:ph type="title"/>
          </p:nvPr>
        </p:nvSpPr>
        <p:spPr>
          <a:xfrm>
            <a:off x="838200" y="459863"/>
            <a:ext cx="10515600" cy="1004594"/>
          </a:xfrm>
        </p:spPr>
        <p:txBody>
          <a:bodyPr>
            <a:normAutofit/>
          </a:bodyPr>
          <a:lstStyle/>
          <a:p>
            <a:pPr algn="ctr"/>
            <a:r>
              <a:rPr lang="en-GB"/>
              <a:t>Ear Injuries</a:t>
            </a:r>
            <a:endParaRPr lang="en-AU"/>
          </a:p>
        </p:txBody>
      </p:sp>
      <p:sp>
        <p:nvSpPr>
          <p:cNvPr id="3" name="Content Placeholder 2">
            <a:extLst>
              <a:ext uri="{FF2B5EF4-FFF2-40B4-BE49-F238E27FC236}">
                <a16:creationId xmlns:a16="http://schemas.microsoft.com/office/drawing/2014/main" id="{1F3548E9-8EA9-1162-D42C-CFEF7B0FBDBC}"/>
              </a:ext>
            </a:extLst>
          </p:cNvPr>
          <p:cNvSpPr>
            <a:spLocks noGrp="1"/>
          </p:cNvSpPr>
          <p:nvPr>
            <p:ph idx="1"/>
          </p:nvPr>
        </p:nvSpPr>
        <p:spPr>
          <a:xfrm>
            <a:off x="1540331" y="1800911"/>
            <a:ext cx="9092512" cy="3762467"/>
          </a:xfrm>
        </p:spPr>
        <p:txBody>
          <a:bodyPr/>
          <a:lstStyle/>
          <a:p>
            <a:pPr marL="0" indent="0" defTabSz="786384">
              <a:spcBef>
                <a:spcPts val="860"/>
              </a:spcBef>
              <a:buNone/>
            </a:pPr>
            <a:r>
              <a:rPr lang="en-US" sz="2408" kern="1200">
                <a:solidFill>
                  <a:schemeClr val="tx1"/>
                </a:solidFill>
                <a:latin typeface="+mn-lt"/>
                <a:ea typeface="+mn-ea"/>
                <a:cs typeface="+mn-cs"/>
              </a:rPr>
              <a:t>Ear injuries need to be managed and treated carefully. If not it can cause permanent damage</a:t>
            </a:r>
          </a:p>
          <a:p>
            <a:pPr marL="0" indent="0">
              <a:buNone/>
            </a:pPr>
            <a:endParaRPr lang="en-AU" dirty="0"/>
          </a:p>
        </p:txBody>
      </p:sp>
      <p:sp>
        <p:nvSpPr>
          <p:cNvPr id="5" name="TextBox 4">
            <a:extLst>
              <a:ext uri="{FF2B5EF4-FFF2-40B4-BE49-F238E27FC236}">
                <a16:creationId xmlns:a16="http://schemas.microsoft.com/office/drawing/2014/main" id="{6D54690D-AB3C-7293-EC94-6A6EEBB38E64}"/>
              </a:ext>
            </a:extLst>
          </p:cNvPr>
          <p:cNvSpPr txBox="1"/>
          <p:nvPr/>
        </p:nvSpPr>
        <p:spPr>
          <a:xfrm>
            <a:off x="1081806" y="2668356"/>
            <a:ext cx="9971912" cy="1275990"/>
          </a:xfrm>
          <a:prstGeom prst="rect">
            <a:avLst/>
          </a:prstGeom>
          <a:noFill/>
        </p:spPr>
        <p:txBody>
          <a:bodyPr wrap="square" numCol="2">
            <a:spAutoFit/>
          </a:bodyPr>
          <a:lstStyle/>
          <a:p>
            <a:pPr defTabSz="786384">
              <a:spcAft>
                <a:spcPts val="600"/>
              </a:spcAft>
            </a:pPr>
            <a:r>
              <a:rPr lang="en-US" sz="1548" b="1" kern="1200">
                <a:solidFill>
                  <a:schemeClr val="tx1"/>
                </a:solidFill>
                <a:latin typeface="+mn-lt"/>
                <a:ea typeface="+mn-ea"/>
                <a:cs typeface="+mn-cs"/>
              </a:rPr>
              <a:t>Signs and symptoms that something may be wrong with your ear/s</a:t>
            </a:r>
            <a:r>
              <a:rPr lang="en-US" sz="1548" kern="1200">
                <a:solidFill>
                  <a:schemeClr val="tx1"/>
                </a:solidFill>
                <a:latin typeface="+mn-lt"/>
                <a:ea typeface="+mn-ea"/>
                <a:cs typeface="+mn-cs"/>
              </a:rPr>
              <a:t>: </a:t>
            </a:r>
          </a:p>
          <a:p>
            <a:pPr defTabSz="786384">
              <a:spcAft>
                <a:spcPts val="600"/>
              </a:spcAft>
            </a:pPr>
            <a:r>
              <a:rPr lang="en-US" sz="1548" kern="1200">
                <a:solidFill>
                  <a:schemeClr val="tx1"/>
                </a:solidFill>
                <a:latin typeface="+mn-lt"/>
                <a:ea typeface="+mn-ea"/>
                <a:cs typeface="+mn-cs"/>
              </a:rPr>
              <a:t>• You are experiencing ear pain </a:t>
            </a:r>
          </a:p>
          <a:p>
            <a:pPr defTabSz="786384">
              <a:spcAft>
                <a:spcPts val="600"/>
              </a:spcAft>
            </a:pPr>
            <a:r>
              <a:rPr lang="en-US" sz="1548" kern="1200">
                <a:solidFill>
                  <a:schemeClr val="tx1"/>
                </a:solidFill>
                <a:latin typeface="+mn-lt"/>
                <a:ea typeface="+mn-ea"/>
                <a:cs typeface="+mn-cs"/>
              </a:rPr>
              <a:t>• You have pus or blood coming from the ear </a:t>
            </a:r>
          </a:p>
          <a:p>
            <a:pPr defTabSz="786384">
              <a:spcAft>
                <a:spcPts val="600"/>
              </a:spcAft>
            </a:pPr>
            <a:endParaRPr lang="en-US" sz="1548" kern="1200">
              <a:solidFill>
                <a:schemeClr val="tx1"/>
              </a:solidFill>
              <a:latin typeface="+mn-lt"/>
              <a:ea typeface="+mn-ea"/>
              <a:cs typeface="+mn-cs"/>
            </a:endParaRPr>
          </a:p>
          <a:p>
            <a:pPr defTabSz="786384">
              <a:spcAft>
                <a:spcPts val="600"/>
              </a:spcAft>
            </a:pPr>
            <a:r>
              <a:rPr lang="en-US" sz="1548" kern="1200">
                <a:solidFill>
                  <a:schemeClr val="tx1"/>
                </a:solidFill>
                <a:latin typeface="+mn-lt"/>
                <a:ea typeface="+mn-ea"/>
                <a:cs typeface="+mn-cs"/>
              </a:rPr>
              <a:t>• Hearing loss </a:t>
            </a:r>
          </a:p>
          <a:p>
            <a:pPr defTabSz="786384">
              <a:spcAft>
                <a:spcPts val="600"/>
              </a:spcAft>
            </a:pPr>
            <a:r>
              <a:rPr lang="en-US" sz="1548" kern="1200">
                <a:solidFill>
                  <a:schemeClr val="tx1"/>
                </a:solidFill>
                <a:latin typeface="+mn-lt"/>
                <a:ea typeface="+mn-ea"/>
                <a:cs typeface="+mn-cs"/>
              </a:rPr>
              <a:t>• Ringing in the ear </a:t>
            </a:r>
          </a:p>
          <a:p>
            <a:pPr defTabSz="786384">
              <a:spcAft>
                <a:spcPts val="600"/>
              </a:spcAft>
            </a:pPr>
            <a:r>
              <a:rPr lang="en-US" sz="1548" kern="1200">
                <a:solidFill>
                  <a:schemeClr val="tx1"/>
                </a:solidFill>
                <a:latin typeface="+mn-lt"/>
                <a:ea typeface="+mn-ea"/>
                <a:cs typeface="+mn-cs"/>
              </a:rPr>
              <a:t>• Nausea and/or vertigo </a:t>
            </a:r>
            <a:endParaRPr lang="en-AU"/>
          </a:p>
        </p:txBody>
      </p:sp>
      <p:sp>
        <p:nvSpPr>
          <p:cNvPr id="7" name="TextBox 6">
            <a:extLst>
              <a:ext uri="{FF2B5EF4-FFF2-40B4-BE49-F238E27FC236}">
                <a16:creationId xmlns:a16="http://schemas.microsoft.com/office/drawing/2014/main" id="{2EAB37A9-302E-A622-5D5A-54E1FDF639E8}"/>
              </a:ext>
            </a:extLst>
          </p:cNvPr>
          <p:cNvSpPr txBox="1"/>
          <p:nvPr/>
        </p:nvSpPr>
        <p:spPr>
          <a:xfrm>
            <a:off x="1081806" y="3916801"/>
            <a:ext cx="10028387" cy="2257285"/>
          </a:xfrm>
          <a:prstGeom prst="rect">
            <a:avLst/>
          </a:prstGeom>
          <a:noFill/>
        </p:spPr>
        <p:txBody>
          <a:bodyPr wrap="square" numCol="2">
            <a:spAutoFit/>
          </a:bodyPr>
          <a:lstStyle/>
          <a:p>
            <a:pPr defTabSz="786384">
              <a:spcAft>
                <a:spcPts val="600"/>
              </a:spcAft>
            </a:pPr>
            <a:r>
              <a:rPr lang="en-US" sz="1548" b="1" kern="1200">
                <a:solidFill>
                  <a:schemeClr val="tx1"/>
                </a:solidFill>
                <a:latin typeface="+mn-lt"/>
                <a:ea typeface="+mn-ea"/>
                <a:cs typeface="+mn-cs"/>
              </a:rPr>
              <a:t>Treatment will depend on the type of ear injury. </a:t>
            </a:r>
          </a:p>
          <a:p>
            <a:pPr defTabSz="786384">
              <a:spcAft>
                <a:spcPts val="600"/>
              </a:spcAft>
            </a:pPr>
            <a:endParaRPr lang="en-US" sz="1548" b="1" kern="1200">
              <a:solidFill>
                <a:schemeClr val="tx1"/>
              </a:solidFill>
              <a:latin typeface="+mn-lt"/>
              <a:ea typeface="+mn-ea"/>
              <a:cs typeface="+mn-cs"/>
            </a:endParaRPr>
          </a:p>
          <a:p>
            <a:pPr defTabSz="786384">
              <a:spcAft>
                <a:spcPts val="600"/>
              </a:spcAft>
            </a:pPr>
            <a:r>
              <a:rPr lang="en-US" sz="1548" kern="1200">
                <a:solidFill>
                  <a:schemeClr val="tx1"/>
                </a:solidFill>
                <a:latin typeface="+mn-lt"/>
                <a:ea typeface="+mn-ea"/>
                <a:cs typeface="+mn-cs"/>
              </a:rPr>
              <a:t>• Insect in the ear -  If this happens you should use warm water to attempt to remove/’float’ the insect out. </a:t>
            </a:r>
          </a:p>
          <a:p>
            <a:pPr defTabSz="786384">
              <a:spcAft>
                <a:spcPts val="600"/>
              </a:spcAft>
            </a:pPr>
            <a:endParaRPr lang="en-US" sz="1548" kern="1200">
              <a:solidFill>
                <a:schemeClr val="tx1"/>
              </a:solidFill>
              <a:latin typeface="+mn-lt"/>
              <a:ea typeface="+mn-ea"/>
              <a:cs typeface="+mn-cs"/>
            </a:endParaRPr>
          </a:p>
          <a:p>
            <a:pPr defTabSz="786384">
              <a:spcAft>
                <a:spcPts val="600"/>
              </a:spcAft>
            </a:pPr>
            <a:r>
              <a:rPr lang="en-US" sz="1548" kern="1200">
                <a:solidFill>
                  <a:schemeClr val="tx1"/>
                </a:solidFill>
                <a:latin typeface="+mn-lt"/>
                <a:ea typeface="+mn-ea"/>
                <a:cs typeface="+mn-cs"/>
              </a:rPr>
              <a:t>• Eardrum rupture –Where ruptured you should cover the person’s ear and seek medical attention.</a:t>
            </a:r>
            <a:endParaRPr lang="en-AU" sz="1548" kern="1200">
              <a:solidFill>
                <a:schemeClr val="tx1"/>
              </a:solidFill>
              <a:latin typeface="+mn-lt"/>
              <a:ea typeface="+mn-ea"/>
              <a:cs typeface="+mn-cs"/>
            </a:endParaRPr>
          </a:p>
          <a:p>
            <a:pPr defTabSz="786384">
              <a:spcAft>
                <a:spcPts val="600"/>
              </a:spcAft>
            </a:pPr>
            <a:endParaRPr lang="en-US" sz="1548" kern="1200">
              <a:solidFill>
                <a:schemeClr val="tx1"/>
              </a:solidFill>
              <a:latin typeface="+mn-lt"/>
              <a:ea typeface="+mn-ea"/>
              <a:cs typeface="+mn-cs"/>
            </a:endParaRPr>
          </a:p>
          <a:p>
            <a:pPr defTabSz="786384">
              <a:spcAft>
                <a:spcPts val="600"/>
              </a:spcAft>
            </a:pPr>
            <a:endParaRPr lang="en-US" sz="1548" kern="1200">
              <a:solidFill>
                <a:schemeClr val="tx1"/>
              </a:solidFill>
              <a:latin typeface="+mn-lt"/>
              <a:ea typeface="+mn-ea"/>
              <a:cs typeface="+mn-cs"/>
            </a:endParaRPr>
          </a:p>
          <a:p>
            <a:pPr defTabSz="786384">
              <a:spcAft>
                <a:spcPts val="600"/>
              </a:spcAft>
            </a:pPr>
            <a:endParaRPr lang="en-US" sz="1548" kern="1200">
              <a:solidFill>
                <a:schemeClr val="tx1"/>
              </a:solidFill>
              <a:latin typeface="+mn-lt"/>
              <a:ea typeface="+mn-ea"/>
              <a:cs typeface="+mn-cs"/>
            </a:endParaRPr>
          </a:p>
          <a:p>
            <a:pPr defTabSz="786384">
              <a:spcAft>
                <a:spcPts val="600"/>
              </a:spcAft>
            </a:pPr>
            <a:endParaRPr lang="en-US" sz="1548" kern="1200">
              <a:solidFill>
                <a:schemeClr val="tx1"/>
              </a:solidFill>
              <a:latin typeface="+mn-lt"/>
              <a:ea typeface="+mn-ea"/>
              <a:cs typeface="+mn-cs"/>
            </a:endParaRPr>
          </a:p>
          <a:p>
            <a:pPr defTabSz="786384">
              <a:spcAft>
                <a:spcPts val="600"/>
              </a:spcAft>
            </a:pPr>
            <a:r>
              <a:rPr lang="en-US" sz="1548" kern="1200">
                <a:solidFill>
                  <a:schemeClr val="tx1"/>
                </a:solidFill>
                <a:latin typeface="+mn-lt"/>
                <a:ea typeface="+mn-ea"/>
                <a:cs typeface="+mn-cs"/>
              </a:rPr>
              <a:t>• Foreign object is lodged - Seek medical attention. Do not dig it out as you could push it further down the ear canal </a:t>
            </a:r>
          </a:p>
          <a:p>
            <a:pPr>
              <a:spcAft>
                <a:spcPts val="600"/>
              </a:spcAft>
            </a:pPr>
            <a:endParaRPr lang="en-US"/>
          </a:p>
        </p:txBody>
      </p:sp>
    </p:spTree>
    <p:extLst>
      <p:ext uri="{BB962C8B-B14F-4D97-AF65-F5344CB8AC3E}">
        <p14:creationId xmlns:p14="http://schemas.microsoft.com/office/powerpoint/2010/main" val="7772831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58E5-6FEA-FBEC-CC00-F94153C99058}"/>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4000"/>
              <a:t>Dislocations</a:t>
            </a:r>
          </a:p>
        </p:txBody>
      </p:sp>
      <p:sp>
        <p:nvSpPr>
          <p:cNvPr id="3" name="Content Placeholder 2">
            <a:extLst>
              <a:ext uri="{FF2B5EF4-FFF2-40B4-BE49-F238E27FC236}">
                <a16:creationId xmlns:a16="http://schemas.microsoft.com/office/drawing/2014/main" id="{A736D9C0-DC96-6F31-424D-3CD26ECC0CC4}"/>
              </a:ext>
            </a:extLst>
          </p:cNvPr>
          <p:cNvSpPr>
            <a:spLocks noGrp="1"/>
          </p:cNvSpPr>
          <p:nvPr>
            <p:ph idx="1"/>
          </p:nvPr>
        </p:nvSpPr>
        <p:spPr>
          <a:xfrm>
            <a:off x="8571507" y="387224"/>
            <a:ext cx="3291839" cy="830453"/>
          </a:xfrm>
        </p:spPr>
        <p:txBody>
          <a:bodyPr vert="horz" lIns="91440" tIns="45720" rIns="91440" bIns="45720" rtlCol="0" anchor="ctr">
            <a:normAutofit/>
          </a:bodyPr>
          <a:lstStyle/>
          <a:p>
            <a:pPr marL="0" indent="0">
              <a:buNone/>
            </a:pPr>
            <a:r>
              <a:rPr lang="en-US" sz="1700">
                <a:solidFill>
                  <a:srgbClr val="FFFFFF"/>
                </a:solidFill>
              </a:rPr>
              <a:t>A dislocation is where a bone becomes displaced from its joint.</a:t>
            </a:r>
          </a:p>
        </p:txBody>
      </p:sp>
      <p:pic>
        <p:nvPicPr>
          <p:cNvPr id="7" name="Picture 6">
            <a:extLst>
              <a:ext uri="{FF2B5EF4-FFF2-40B4-BE49-F238E27FC236}">
                <a16:creationId xmlns:a16="http://schemas.microsoft.com/office/drawing/2014/main" id="{6BBE3635-6426-4487-3F79-F88A9AD99D17}"/>
              </a:ext>
            </a:extLst>
          </p:cNvPr>
          <p:cNvPicPr>
            <a:picLocks noChangeAspect="1"/>
          </p:cNvPicPr>
          <p:nvPr/>
        </p:nvPicPr>
        <p:blipFill>
          <a:blip r:embed="rId2"/>
          <a:stretch>
            <a:fillRect/>
          </a:stretch>
        </p:blipFill>
        <p:spPr>
          <a:xfrm>
            <a:off x="3189894" y="4832317"/>
            <a:ext cx="5131088" cy="885113"/>
          </a:xfrm>
          <a:prstGeom prst="rect">
            <a:avLst/>
          </a:prstGeom>
        </p:spPr>
      </p:pic>
      <p:pic>
        <p:nvPicPr>
          <p:cNvPr id="5" name="Picture 4">
            <a:extLst>
              <a:ext uri="{FF2B5EF4-FFF2-40B4-BE49-F238E27FC236}">
                <a16:creationId xmlns:a16="http://schemas.microsoft.com/office/drawing/2014/main" id="{BF3DBE55-12A9-6A02-593F-34F0B372359D}"/>
              </a:ext>
            </a:extLst>
          </p:cNvPr>
          <p:cNvPicPr>
            <a:picLocks noChangeAspect="1"/>
          </p:cNvPicPr>
          <p:nvPr/>
        </p:nvPicPr>
        <p:blipFill>
          <a:blip r:embed="rId3"/>
          <a:stretch>
            <a:fillRect/>
          </a:stretch>
        </p:blipFill>
        <p:spPr>
          <a:xfrm>
            <a:off x="2226495" y="1616830"/>
            <a:ext cx="7057885" cy="2681995"/>
          </a:xfrm>
          <a:prstGeom prst="rect">
            <a:avLst/>
          </a:prstGeom>
        </p:spPr>
      </p:pic>
    </p:spTree>
    <p:extLst>
      <p:ext uri="{BB962C8B-B14F-4D97-AF65-F5344CB8AC3E}">
        <p14:creationId xmlns:p14="http://schemas.microsoft.com/office/powerpoint/2010/main" val="121795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00E4C-9F4F-813F-28E8-D15740EA0969}"/>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Fractures</a:t>
            </a:r>
          </a:p>
        </p:txBody>
      </p:sp>
      <p:sp>
        <p:nvSpPr>
          <p:cNvPr id="3" name="Content Placeholder 2">
            <a:extLst>
              <a:ext uri="{FF2B5EF4-FFF2-40B4-BE49-F238E27FC236}">
                <a16:creationId xmlns:a16="http://schemas.microsoft.com/office/drawing/2014/main" id="{228EE9BA-6A65-8BE6-5659-B943DF1268CE}"/>
              </a:ext>
            </a:extLst>
          </p:cNvPr>
          <p:cNvSpPr>
            <a:spLocks noGrp="1"/>
          </p:cNvSpPr>
          <p:nvPr>
            <p:ph idx="1"/>
          </p:nvPr>
        </p:nvSpPr>
        <p:spPr>
          <a:xfrm>
            <a:off x="996287" y="4121253"/>
            <a:ext cx="3125337" cy="1136843"/>
          </a:xfrm>
        </p:spPr>
        <p:txBody>
          <a:bodyPr vert="horz" lIns="91440" tIns="45720" rIns="91440" bIns="45720" rtlCol="0">
            <a:normAutofit/>
          </a:bodyPr>
          <a:lstStyle/>
          <a:p>
            <a:pPr marL="0" indent="0" algn="ctr">
              <a:buNone/>
            </a:pPr>
            <a:r>
              <a:rPr lang="en-US" sz="1800" kern="1200">
                <a:solidFill>
                  <a:schemeClr val="tx1"/>
                </a:solidFill>
                <a:latin typeface="+mn-lt"/>
                <a:ea typeface="+mn-ea"/>
                <a:cs typeface="+mn-cs"/>
              </a:rPr>
              <a:t>A fracture is a broken bone, caused by Direct or Indirect Impact</a:t>
            </a:r>
          </a:p>
        </p:txBody>
      </p:sp>
      <p:pic>
        <p:nvPicPr>
          <p:cNvPr id="5" name="Picture 4">
            <a:extLst>
              <a:ext uri="{FF2B5EF4-FFF2-40B4-BE49-F238E27FC236}">
                <a16:creationId xmlns:a16="http://schemas.microsoft.com/office/drawing/2014/main" id="{8DEA8BCB-0F77-3240-2129-C2A433B7DF46}"/>
              </a:ext>
            </a:extLst>
          </p:cNvPr>
          <p:cNvPicPr>
            <a:picLocks noChangeAspect="1"/>
          </p:cNvPicPr>
          <p:nvPr/>
        </p:nvPicPr>
        <p:blipFill>
          <a:blip r:embed="rId2"/>
          <a:stretch>
            <a:fillRect/>
          </a:stretch>
        </p:blipFill>
        <p:spPr>
          <a:xfrm>
            <a:off x="5907695" y="578738"/>
            <a:ext cx="5684761" cy="5670549"/>
          </a:xfrm>
          <a:prstGeom prst="rect">
            <a:avLst/>
          </a:prstGeom>
        </p:spPr>
      </p:pic>
    </p:spTree>
    <p:extLst>
      <p:ext uri="{BB962C8B-B14F-4D97-AF65-F5344CB8AC3E}">
        <p14:creationId xmlns:p14="http://schemas.microsoft.com/office/powerpoint/2010/main" val="8990581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7E07C-703B-C091-CE10-7B035A331E63}"/>
              </a:ext>
            </a:extLst>
          </p:cNvPr>
          <p:cNvSpPr>
            <a:spLocks noGrp="1"/>
          </p:cNvSpPr>
          <p:nvPr>
            <p:ph type="title"/>
          </p:nvPr>
        </p:nvSpPr>
        <p:spPr>
          <a:xfrm>
            <a:off x="1179226" y="320231"/>
            <a:ext cx="9833548" cy="1325563"/>
          </a:xfrm>
        </p:spPr>
        <p:txBody>
          <a:bodyPr>
            <a:normAutofit/>
          </a:bodyPr>
          <a:lstStyle/>
          <a:p>
            <a:pPr algn="ctr"/>
            <a:r>
              <a:rPr lang="en-GB" sz="4000">
                <a:solidFill>
                  <a:schemeClr val="tx2"/>
                </a:solidFill>
              </a:rPr>
              <a:t>Treating a Fracture</a:t>
            </a:r>
            <a:endParaRPr lang="en-AU" sz="4000">
              <a:solidFill>
                <a:schemeClr val="tx2"/>
              </a:solidFill>
            </a:endParaRPr>
          </a:p>
        </p:txBody>
      </p:sp>
      <p:sp>
        <p:nvSpPr>
          <p:cNvPr id="3" name="Content Placeholder 2">
            <a:extLst>
              <a:ext uri="{FF2B5EF4-FFF2-40B4-BE49-F238E27FC236}">
                <a16:creationId xmlns:a16="http://schemas.microsoft.com/office/drawing/2014/main" id="{2483FF12-8BB3-6F6E-9CD4-8088DBE1CC0B}"/>
              </a:ext>
            </a:extLst>
          </p:cNvPr>
          <p:cNvSpPr>
            <a:spLocks noGrp="1"/>
          </p:cNvSpPr>
          <p:nvPr>
            <p:ph idx="1"/>
          </p:nvPr>
        </p:nvSpPr>
        <p:spPr>
          <a:xfrm>
            <a:off x="2236012" y="2899956"/>
            <a:ext cx="7719975" cy="1309315"/>
          </a:xfrm>
        </p:spPr>
        <p:txBody>
          <a:bodyPr numCol="2">
            <a:normAutofit fontScale="92500" lnSpcReduction="20000"/>
          </a:bodyPr>
          <a:lstStyle/>
          <a:p>
            <a:pPr marL="0" indent="0" defTabSz="603504">
              <a:spcBef>
                <a:spcPts val="660"/>
              </a:spcBef>
              <a:buNone/>
            </a:pPr>
            <a:r>
              <a:rPr lang="en-US" sz="1700" b="1" kern="1200">
                <a:solidFill>
                  <a:schemeClr val="tx1"/>
                </a:solidFill>
                <a:latin typeface="+mn-lt"/>
                <a:ea typeface="+mn-ea"/>
                <a:cs typeface="+mn-cs"/>
              </a:rPr>
              <a:t>Signs of a fracture include: </a:t>
            </a:r>
          </a:p>
          <a:p>
            <a:pPr marL="0" indent="0" defTabSz="603504">
              <a:spcBef>
                <a:spcPts val="660"/>
              </a:spcBef>
              <a:buNone/>
            </a:pPr>
            <a:endParaRPr lang="en-US" sz="1700" b="1" kern="1200">
              <a:solidFill>
                <a:schemeClr val="tx1"/>
              </a:solidFill>
              <a:latin typeface="+mn-lt"/>
              <a:ea typeface="+mn-ea"/>
              <a:cs typeface="+mn-cs"/>
            </a:endParaRPr>
          </a:p>
          <a:p>
            <a:pPr marL="0" indent="0" defTabSz="603504">
              <a:spcBef>
                <a:spcPts val="660"/>
              </a:spcBef>
              <a:buNone/>
            </a:pPr>
            <a:r>
              <a:rPr lang="en-US" sz="1700" kern="1200">
                <a:solidFill>
                  <a:schemeClr val="tx1"/>
                </a:solidFill>
                <a:latin typeface="+mn-lt"/>
                <a:ea typeface="+mn-ea"/>
                <a:cs typeface="+mn-cs"/>
              </a:rPr>
              <a:t>• Pain and tenderness </a:t>
            </a:r>
          </a:p>
          <a:p>
            <a:pPr marL="0" indent="0" defTabSz="603504">
              <a:spcBef>
                <a:spcPts val="660"/>
              </a:spcBef>
              <a:buNone/>
            </a:pPr>
            <a:r>
              <a:rPr lang="en-US" sz="1700" kern="1200">
                <a:solidFill>
                  <a:schemeClr val="tx1"/>
                </a:solidFill>
                <a:latin typeface="+mn-lt"/>
                <a:ea typeface="+mn-ea"/>
                <a:cs typeface="+mn-cs"/>
              </a:rPr>
              <a:t>• Swelling</a:t>
            </a:r>
          </a:p>
          <a:p>
            <a:pPr marL="0" indent="0" defTabSz="603504">
              <a:spcBef>
                <a:spcPts val="660"/>
              </a:spcBef>
              <a:buNone/>
            </a:pPr>
            <a:r>
              <a:rPr lang="en-US" sz="1700" kern="1200">
                <a:solidFill>
                  <a:schemeClr val="tx1"/>
                </a:solidFill>
                <a:latin typeface="+mn-lt"/>
                <a:ea typeface="+mn-ea"/>
                <a:cs typeface="+mn-cs"/>
              </a:rPr>
              <a:t>• Deformity </a:t>
            </a:r>
          </a:p>
          <a:p>
            <a:pPr marL="0" indent="0" defTabSz="603504">
              <a:spcBef>
                <a:spcPts val="660"/>
              </a:spcBef>
              <a:buNone/>
            </a:pPr>
            <a:endParaRPr lang="en-US" sz="1700" kern="1200">
              <a:solidFill>
                <a:schemeClr val="tx1"/>
              </a:solidFill>
              <a:latin typeface="+mn-lt"/>
              <a:ea typeface="+mn-ea"/>
              <a:cs typeface="+mn-cs"/>
            </a:endParaRPr>
          </a:p>
          <a:p>
            <a:pPr marL="0" indent="0" defTabSz="603504">
              <a:spcBef>
                <a:spcPts val="660"/>
              </a:spcBef>
              <a:buNone/>
            </a:pPr>
            <a:endParaRPr lang="en-US" sz="1700" kern="1200">
              <a:solidFill>
                <a:schemeClr val="tx1"/>
              </a:solidFill>
              <a:latin typeface="+mn-lt"/>
              <a:ea typeface="+mn-ea"/>
              <a:cs typeface="+mn-cs"/>
            </a:endParaRPr>
          </a:p>
          <a:p>
            <a:pPr marL="0" indent="0" defTabSz="603504">
              <a:spcBef>
                <a:spcPts val="660"/>
              </a:spcBef>
              <a:buNone/>
            </a:pPr>
            <a:r>
              <a:rPr lang="en-US" sz="1700" kern="1200">
                <a:solidFill>
                  <a:schemeClr val="tx1"/>
                </a:solidFill>
                <a:latin typeface="+mn-lt"/>
                <a:ea typeface="+mn-ea"/>
                <a:cs typeface="+mn-cs"/>
              </a:rPr>
              <a:t>• Bruising </a:t>
            </a:r>
          </a:p>
          <a:p>
            <a:pPr marL="0" indent="0" defTabSz="603504">
              <a:spcBef>
                <a:spcPts val="660"/>
              </a:spcBef>
              <a:buNone/>
            </a:pPr>
            <a:r>
              <a:rPr lang="en-US" sz="1700" kern="1200">
                <a:solidFill>
                  <a:schemeClr val="tx1"/>
                </a:solidFill>
                <a:latin typeface="+mn-lt"/>
                <a:ea typeface="+mn-ea"/>
                <a:cs typeface="+mn-cs"/>
              </a:rPr>
              <a:t>• Inability to use or move area without pain </a:t>
            </a:r>
          </a:p>
          <a:p>
            <a:pPr marL="0" indent="0" defTabSz="603504">
              <a:spcBef>
                <a:spcPts val="660"/>
              </a:spcBef>
              <a:buNone/>
            </a:pPr>
            <a:r>
              <a:rPr lang="en-US" sz="1700" kern="1200">
                <a:solidFill>
                  <a:schemeClr val="tx1"/>
                </a:solidFill>
                <a:latin typeface="+mn-lt"/>
                <a:ea typeface="+mn-ea"/>
                <a:cs typeface="+mn-cs"/>
              </a:rPr>
              <a:t>• A bone protruding from a wound</a:t>
            </a:r>
            <a:endParaRPr lang="en-AU" sz="1700"/>
          </a:p>
        </p:txBody>
      </p:sp>
      <p:sp>
        <p:nvSpPr>
          <p:cNvPr id="4" name="TextBox 3">
            <a:extLst>
              <a:ext uri="{FF2B5EF4-FFF2-40B4-BE49-F238E27FC236}">
                <a16:creationId xmlns:a16="http://schemas.microsoft.com/office/drawing/2014/main" id="{52BE5D85-A6DC-9E7F-8388-C42FE0F045AD}"/>
              </a:ext>
            </a:extLst>
          </p:cNvPr>
          <p:cNvSpPr txBox="1"/>
          <p:nvPr/>
        </p:nvSpPr>
        <p:spPr>
          <a:xfrm>
            <a:off x="2236012" y="4640899"/>
            <a:ext cx="7664480" cy="336118"/>
          </a:xfrm>
          <a:prstGeom prst="rect">
            <a:avLst/>
          </a:prstGeom>
          <a:noFill/>
        </p:spPr>
        <p:txBody>
          <a:bodyPr wrap="square" rtlCol="0">
            <a:spAutoFit/>
          </a:bodyPr>
          <a:lstStyle/>
          <a:p>
            <a:pPr defTabSz="603504">
              <a:spcAft>
                <a:spcPts val="600"/>
              </a:spcAft>
            </a:pPr>
            <a:r>
              <a:rPr lang="en-GB" sz="1584" kern="1200">
                <a:solidFill>
                  <a:schemeClr val="tx1"/>
                </a:solidFill>
                <a:latin typeface="+mn-lt"/>
                <a:ea typeface="+mn-ea"/>
                <a:cs typeface="+mn-cs"/>
              </a:rPr>
              <a:t>Treatment of a fracture involves </a:t>
            </a:r>
            <a:r>
              <a:rPr lang="en-GB" sz="1584" b="1" kern="1200">
                <a:solidFill>
                  <a:schemeClr val="tx1"/>
                </a:solidFill>
                <a:latin typeface="+mn-lt"/>
                <a:ea typeface="+mn-ea"/>
                <a:cs typeface="+mn-cs"/>
              </a:rPr>
              <a:t>Immobilisation </a:t>
            </a:r>
            <a:r>
              <a:rPr lang="en-GB" sz="1584" kern="1200">
                <a:solidFill>
                  <a:schemeClr val="tx1"/>
                </a:solidFill>
                <a:latin typeface="+mn-lt"/>
                <a:ea typeface="+mn-ea"/>
                <a:cs typeface="+mn-cs"/>
              </a:rPr>
              <a:t>and </a:t>
            </a:r>
            <a:r>
              <a:rPr lang="en-GB" sz="1584" b="1" kern="1200">
                <a:solidFill>
                  <a:schemeClr val="tx1"/>
                </a:solidFill>
                <a:latin typeface="+mn-lt"/>
                <a:ea typeface="+mn-ea"/>
                <a:cs typeface="+mn-cs"/>
              </a:rPr>
              <a:t>Seeking Medical Attention</a:t>
            </a:r>
            <a:endParaRPr lang="en-AU" sz="2400"/>
          </a:p>
        </p:txBody>
      </p:sp>
      <p:sp>
        <p:nvSpPr>
          <p:cNvPr id="6" name="TextBox 5">
            <a:extLst>
              <a:ext uri="{FF2B5EF4-FFF2-40B4-BE49-F238E27FC236}">
                <a16:creationId xmlns:a16="http://schemas.microsoft.com/office/drawing/2014/main" id="{3EAE2C7F-5FAC-FB8F-9F06-2CB433C6E665}"/>
              </a:ext>
            </a:extLst>
          </p:cNvPr>
          <p:cNvSpPr txBox="1"/>
          <p:nvPr/>
        </p:nvSpPr>
        <p:spPr>
          <a:xfrm>
            <a:off x="2499614" y="5238085"/>
            <a:ext cx="7011386" cy="800989"/>
          </a:xfrm>
          <a:prstGeom prst="rect">
            <a:avLst/>
          </a:prstGeom>
          <a:noFill/>
        </p:spPr>
        <p:txBody>
          <a:bodyPr wrap="square" numCol="2">
            <a:spAutoFit/>
          </a:bodyPr>
          <a:lstStyle/>
          <a:p>
            <a:pPr defTabSz="603504">
              <a:spcAft>
                <a:spcPts val="600"/>
              </a:spcAft>
            </a:pPr>
            <a:r>
              <a:rPr lang="en-US" sz="1188" kern="1200">
                <a:solidFill>
                  <a:schemeClr val="tx1"/>
                </a:solidFill>
                <a:latin typeface="+mn-lt"/>
                <a:ea typeface="+mn-ea"/>
                <a:cs typeface="+mn-cs"/>
              </a:rPr>
              <a:t>How to make an arm sling and an elevated sling: </a:t>
            </a:r>
          </a:p>
          <a:p>
            <a:pPr defTabSz="603504">
              <a:spcAft>
                <a:spcPts val="600"/>
              </a:spcAft>
            </a:pPr>
            <a:r>
              <a:rPr lang="en-US" sz="1188" kern="1200">
                <a:solidFill>
                  <a:schemeClr val="tx1"/>
                </a:solidFill>
                <a:latin typeface="+mn-lt"/>
                <a:ea typeface="+mn-ea"/>
                <a:cs typeface="+mn-cs"/>
                <a:hlinkClick r:id="rId2"/>
              </a:rPr>
              <a:t>https://m.youtube.com/watch?v=PwfBGkBXkFA </a:t>
            </a:r>
            <a:endParaRPr lang="en-US" sz="1188" kern="1200">
              <a:solidFill>
                <a:schemeClr val="tx1"/>
              </a:solidFill>
              <a:latin typeface="+mn-lt"/>
              <a:ea typeface="+mn-ea"/>
              <a:cs typeface="+mn-cs"/>
            </a:endParaRPr>
          </a:p>
          <a:p>
            <a:pPr defTabSz="603504">
              <a:spcAft>
                <a:spcPts val="600"/>
              </a:spcAft>
            </a:pPr>
            <a:endParaRPr lang="en-US" sz="1188" kern="1200">
              <a:solidFill>
                <a:schemeClr val="tx1"/>
              </a:solidFill>
              <a:latin typeface="+mn-lt"/>
              <a:ea typeface="+mn-ea"/>
              <a:cs typeface="+mn-cs"/>
            </a:endParaRPr>
          </a:p>
          <a:p>
            <a:pPr defTabSz="603504">
              <a:spcAft>
                <a:spcPts val="600"/>
              </a:spcAft>
            </a:pPr>
            <a:endParaRPr lang="en-US" sz="1188" kern="1200">
              <a:solidFill>
                <a:schemeClr val="tx1"/>
              </a:solidFill>
              <a:latin typeface="+mn-lt"/>
              <a:ea typeface="+mn-ea"/>
              <a:cs typeface="+mn-cs"/>
            </a:endParaRPr>
          </a:p>
          <a:p>
            <a:pPr defTabSz="603504">
              <a:spcAft>
                <a:spcPts val="600"/>
              </a:spcAft>
            </a:pPr>
            <a:r>
              <a:rPr lang="en-US" sz="1188" kern="1200">
                <a:solidFill>
                  <a:schemeClr val="tx1"/>
                </a:solidFill>
                <a:latin typeface="+mn-lt"/>
                <a:ea typeface="+mn-ea"/>
                <a:cs typeface="+mn-cs"/>
              </a:rPr>
              <a:t>How to make a collar and cuff sling: </a:t>
            </a:r>
          </a:p>
          <a:p>
            <a:pPr defTabSz="603504">
              <a:spcAft>
                <a:spcPts val="600"/>
              </a:spcAft>
            </a:pPr>
            <a:r>
              <a:rPr lang="en-US" sz="1188" kern="1200">
                <a:solidFill>
                  <a:schemeClr val="tx1"/>
                </a:solidFill>
                <a:latin typeface="+mn-lt"/>
                <a:ea typeface="+mn-ea"/>
                <a:cs typeface="+mn-cs"/>
                <a:hlinkClick r:id="rId3"/>
              </a:rPr>
              <a:t>https://m.youtube.com/watch?v=G_F7uxmVUt4</a:t>
            </a:r>
            <a:endParaRPr lang="en-AU"/>
          </a:p>
        </p:txBody>
      </p:sp>
    </p:spTree>
    <p:extLst>
      <p:ext uri="{BB962C8B-B14F-4D97-AF65-F5344CB8AC3E}">
        <p14:creationId xmlns:p14="http://schemas.microsoft.com/office/powerpoint/2010/main" val="19781086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F033-6F84-A046-1633-BFBB1D0FB9AF}"/>
              </a:ext>
            </a:extLst>
          </p:cNvPr>
          <p:cNvSpPr>
            <a:spLocks noGrp="1"/>
          </p:cNvSpPr>
          <p:nvPr>
            <p:ph type="title"/>
          </p:nvPr>
        </p:nvSpPr>
        <p:spPr>
          <a:xfrm>
            <a:off x="804672" y="457200"/>
            <a:ext cx="10579608" cy="1188720"/>
          </a:xfrm>
        </p:spPr>
        <p:txBody>
          <a:bodyPr>
            <a:normAutofit/>
          </a:bodyPr>
          <a:lstStyle/>
          <a:p>
            <a:r>
              <a:rPr lang="en-AU" sz="4000">
                <a:solidFill>
                  <a:schemeClr val="tx2"/>
                </a:solidFill>
              </a:rPr>
              <a:t>Febrile Convulsions</a:t>
            </a:r>
          </a:p>
        </p:txBody>
      </p:sp>
      <p:sp>
        <p:nvSpPr>
          <p:cNvPr id="3" name="Content Placeholder 2">
            <a:extLst>
              <a:ext uri="{FF2B5EF4-FFF2-40B4-BE49-F238E27FC236}">
                <a16:creationId xmlns:a16="http://schemas.microsoft.com/office/drawing/2014/main" id="{072389AE-1D90-FC5B-30FC-A3E04E2E426F}"/>
              </a:ext>
            </a:extLst>
          </p:cNvPr>
          <p:cNvSpPr>
            <a:spLocks noGrp="1"/>
          </p:cNvSpPr>
          <p:nvPr>
            <p:ph idx="1"/>
          </p:nvPr>
        </p:nvSpPr>
        <p:spPr>
          <a:xfrm>
            <a:off x="2206881" y="1948356"/>
            <a:ext cx="7413171" cy="3067558"/>
          </a:xfrm>
        </p:spPr>
        <p:txBody>
          <a:bodyPr/>
          <a:lstStyle/>
          <a:p>
            <a:pPr marL="0" indent="0" defTabSz="640080">
              <a:spcBef>
                <a:spcPts val="700"/>
              </a:spcBef>
              <a:buNone/>
            </a:pPr>
            <a:r>
              <a:rPr lang="en-US" sz="1960" kern="1200" dirty="0">
                <a:solidFill>
                  <a:schemeClr val="tx1"/>
                </a:solidFill>
                <a:latin typeface="+mn-lt"/>
                <a:ea typeface="+mn-ea"/>
                <a:cs typeface="+mn-cs"/>
              </a:rPr>
              <a:t>A seizure that occurs when there is a sudden change in a child’s temperature.</a:t>
            </a:r>
            <a:endParaRPr lang="en-AU" dirty="0"/>
          </a:p>
        </p:txBody>
      </p:sp>
      <p:sp>
        <p:nvSpPr>
          <p:cNvPr id="5" name="TextBox 4">
            <a:extLst>
              <a:ext uri="{FF2B5EF4-FFF2-40B4-BE49-F238E27FC236}">
                <a16:creationId xmlns:a16="http://schemas.microsoft.com/office/drawing/2014/main" id="{A5F31E82-FCE8-5B03-1A36-1B4AE061FACE}"/>
              </a:ext>
            </a:extLst>
          </p:cNvPr>
          <p:cNvSpPr txBox="1"/>
          <p:nvPr/>
        </p:nvSpPr>
        <p:spPr>
          <a:xfrm>
            <a:off x="2206881" y="3117113"/>
            <a:ext cx="2790627" cy="1615827"/>
          </a:xfrm>
          <a:prstGeom prst="rect">
            <a:avLst/>
          </a:prstGeom>
          <a:noFill/>
        </p:spPr>
        <p:txBody>
          <a:bodyPr wrap="square">
            <a:spAutoFit/>
          </a:bodyPr>
          <a:lstStyle/>
          <a:p>
            <a:pPr defTabSz="640080">
              <a:spcAft>
                <a:spcPts val="600"/>
              </a:spcAft>
            </a:pPr>
            <a:r>
              <a:rPr lang="en-US" sz="1680" kern="1200" dirty="0">
                <a:solidFill>
                  <a:schemeClr val="tx1"/>
                </a:solidFill>
                <a:latin typeface="+mn-lt"/>
                <a:ea typeface="+mn-ea"/>
                <a:cs typeface="+mn-cs"/>
              </a:rPr>
              <a:t>Signs and symptoms include: </a:t>
            </a:r>
          </a:p>
          <a:p>
            <a:pPr defTabSz="640080">
              <a:spcAft>
                <a:spcPts val="600"/>
              </a:spcAft>
            </a:pPr>
            <a:r>
              <a:rPr lang="en-US" sz="1680" kern="1200" dirty="0">
                <a:solidFill>
                  <a:schemeClr val="tx1"/>
                </a:solidFill>
                <a:latin typeface="+mn-lt"/>
                <a:ea typeface="+mn-ea"/>
                <a:cs typeface="+mn-cs"/>
              </a:rPr>
              <a:t>• A loss of consciousness </a:t>
            </a:r>
          </a:p>
          <a:p>
            <a:pPr defTabSz="640080">
              <a:spcAft>
                <a:spcPts val="600"/>
              </a:spcAft>
            </a:pPr>
            <a:r>
              <a:rPr lang="en-US" sz="1680" kern="1200" dirty="0">
                <a:solidFill>
                  <a:schemeClr val="tx1"/>
                </a:solidFill>
                <a:latin typeface="+mn-lt"/>
                <a:ea typeface="+mn-ea"/>
                <a:cs typeface="+mn-cs"/>
              </a:rPr>
              <a:t>• Twitching and jerking of arms and legs </a:t>
            </a:r>
          </a:p>
          <a:p>
            <a:pPr defTabSz="640080">
              <a:spcAft>
                <a:spcPts val="600"/>
              </a:spcAft>
            </a:pPr>
            <a:r>
              <a:rPr lang="en-US" sz="1680" kern="1200" dirty="0">
                <a:solidFill>
                  <a:schemeClr val="tx1"/>
                </a:solidFill>
                <a:latin typeface="+mn-lt"/>
                <a:ea typeface="+mn-ea"/>
                <a:cs typeface="+mn-cs"/>
              </a:rPr>
              <a:t>• Pale, red or bluish skin </a:t>
            </a:r>
            <a:endParaRPr lang="en-AU" sz="2400" dirty="0"/>
          </a:p>
        </p:txBody>
      </p:sp>
      <p:sp>
        <p:nvSpPr>
          <p:cNvPr id="7" name="TextBox 6">
            <a:extLst>
              <a:ext uri="{FF2B5EF4-FFF2-40B4-BE49-F238E27FC236}">
                <a16:creationId xmlns:a16="http://schemas.microsoft.com/office/drawing/2014/main" id="{C72E8125-012F-D3E7-602C-6EFD07E67362}"/>
              </a:ext>
            </a:extLst>
          </p:cNvPr>
          <p:cNvSpPr txBox="1"/>
          <p:nvPr/>
        </p:nvSpPr>
        <p:spPr>
          <a:xfrm>
            <a:off x="5096176" y="3107174"/>
            <a:ext cx="4888943" cy="2376035"/>
          </a:xfrm>
          <a:prstGeom prst="rect">
            <a:avLst/>
          </a:prstGeom>
          <a:noFill/>
        </p:spPr>
        <p:txBody>
          <a:bodyPr wrap="square">
            <a:spAutoFit/>
          </a:bodyPr>
          <a:lstStyle/>
          <a:p>
            <a:pPr marL="240030" indent="-240030" defTabSz="640080">
              <a:spcAft>
                <a:spcPts val="600"/>
              </a:spcAft>
              <a:buAutoNum type="arabicPeriod"/>
            </a:pPr>
            <a:r>
              <a:rPr lang="en-US" sz="1260" kern="1200" dirty="0">
                <a:solidFill>
                  <a:schemeClr val="tx1"/>
                </a:solidFill>
                <a:latin typeface="+mn-lt"/>
                <a:ea typeface="+mn-ea"/>
                <a:cs typeface="+mn-cs"/>
              </a:rPr>
              <a:t>You cannot stop a febrile convulsion. Stay calm and not panic. </a:t>
            </a:r>
          </a:p>
          <a:p>
            <a:pPr marL="240030" indent="-240030" defTabSz="640080">
              <a:spcAft>
                <a:spcPts val="600"/>
              </a:spcAft>
              <a:buAutoNum type="arabicPeriod"/>
            </a:pPr>
            <a:r>
              <a:rPr lang="en-US" sz="1260" kern="1200" dirty="0">
                <a:solidFill>
                  <a:schemeClr val="tx1"/>
                </a:solidFill>
                <a:latin typeface="+mn-lt"/>
                <a:ea typeface="+mn-ea"/>
                <a:cs typeface="+mn-cs"/>
              </a:rPr>
              <a:t>Move anything that could injure the child during the convulsion. Move to a soft surface and lie them on their side or on their back. </a:t>
            </a:r>
          </a:p>
          <a:p>
            <a:pPr marL="240030" indent="-240030" defTabSz="640080">
              <a:spcAft>
                <a:spcPts val="600"/>
              </a:spcAft>
              <a:buAutoNum type="arabicPeriod"/>
            </a:pPr>
            <a:r>
              <a:rPr lang="en-US" sz="1260" kern="1200" dirty="0">
                <a:solidFill>
                  <a:schemeClr val="tx1"/>
                </a:solidFill>
                <a:latin typeface="+mn-lt"/>
                <a:ea typeface="+mn-ea"/>
                <a:cs typeface="+mn-cs"/>
              </a:rPr>
              <a:t>Time convulsions, record it for a doctor to view later.</a:t>
            </a:r>
          </a:p>
          <a:p>
            <a:pPr marL="240030" indent="-240030" defTabSz="640080">
              <a:spcAft>
                <a:spcPts val="600"/>
              </a:spcAft>
              <a:buAutoNum type="arabicPeriod"/>
            </a:pPr>
            <a:r>
              <a:rPr lang="en-US" sz="1260" kern="1200" dirty="0">
                <a:solidFill>
                  <a:schemeClr val="tx1"/>
                </a:solidFill>
                <a:latin typeface="+mn-lt"/>
                <a:ea typeface="+mn-ea"/>
                <a:cs typeface="+mn-cs"/>
              </a:rPr>
              <a:t>When a child stops convulsing, they will be tired and irritable. </a:t>
            </a:r>
          </a:p>
          <a:p>
            <a:pPr marL="240030" indent="-240030" defTabSz="640080">
              <a:spcAft>
                <a:spcPts val="600"/>
              </a:spcAft>
              <a:buAutoNum type="arabicPeriod"/>
            </a:pPr>
            <a:r>
              <a:rPr lang="en-US" sz="1260" kern="1200" dirty="0">
                <a:solidFill>
                  <a:schemeClr val="tx1"/>
                </a:solidFill>
                <a:latin typeface="+mn-lt"/>
                <a:ea typeface="+mn-ea"/>
                <a:cs typeface="+mn-cs"/>
              </a:rPr>
              <a:t>Call for an ambulance if: </a:t>
            </a:r>
          </a:p>
          <a:p>
            <a:pPr defTabSz="640080">
              <a:spcAft>
                <a:spcPts val="600"/>
              </a:spcAft>
            </a:pPr>
            <a:r>
              <a:rPr lang="en-US" sz="1260" kern="1200" dirty="0">
                <a:solidFill>
                  <a:schemeClr val="tx1"/>
                </a:solidFill>
                <a:latin typeface="+mn-lt"/>
                <a:ea typeface="+mn-ea"/>
                <a:cs typeface="+mn-cs"/>
              </a:rPr>
              <a:t>• The convulsion lasts more than 5 minutes </a:t>
            </a:r>
          </a:p>
          <a:p>
            <a:pPr defTabSz="640080">
              <a:spcAft>
                <a:spcPts val="600"/>
              </a:spcAft>
            </a:pPr>
            <a:r>
              <a:rPr lang="en-US" sz="1260" kern="1200" dirty="0">
                <a:solidFill>
                  <a:schemeClr val="tx1"/>
                </a:solidFill>
                <a:latin typeface="+mn-lt"/>
                <a:ea typeface="+mn-ea"/>
                <a:cs typeface="+mn-cs"/>
              </a:rPr>
              <a:t>• This is the child’s first convulsion </a:t>
            </a:r>
          </a:p>
          <a:p>
            <a:pPr defTabSz="640080">
              <a:spcAft>
                <a:spcPts val="600"/>
              </a:spcAft>
            </a:pPr>
            <a:r>
              <a:rPr lang="en-US" sz="1260" kern="1200" dirty="0">
                <a:solidFill>
                  <a:schemeClr val="tx1"/>
                </a:solidFill>
                <a:latin typeface="+mn-lt"/>
                <a:ea typeface="+mn-ea"/>
                <a:cs typeface="+mn-cs"/>
              </a:rPr>
              <a:t>• The child looks unwell after or they do not wake up</a:t>
            </a:r>
            <a:endParaRPr lang="en-AU" dirty="0"/>
          </a:p>
        </p:txBody>
      </p:sp>
      <p:pic>
        <p:nvPicPr>
          <p:cNvPr id="9" name="Picture 8">
            <a:extLst>
              <a:ext uri="{FF2B5EF4-FFF2-40B4-BE49-F238E27FC236}">
                <a16:creationId xmlns:a16="http://schemas.microsoft.com/office/drawing/2014/main" id="{3CEABD9E-43F6-DDD2-5CEE-073C4B66E11A}"/>
              </a:ext>
            </a:extLst>
          </p:cNvPr>
          <p:cNvPicPr>
            <a:picLocks noChangeAspect="1"/>
          </p:cNvPicPr>
          <p:nvPr/>
        </p:nvPicPr>
        <p:blipFill>
          <a:blip r:embed="rId2"/>
          <a:stretch>
            <a:fillRect/>
          </a:stretch>
        </p:blipFill>
        <p:spPr>
          <a:xfrm>
            <a:off x="3256436" y="5538954"/>
            <a:ext cx="5624828" cy="1101327"/>
          </a:xfrm>
          <a:prstGeom prst="rect">
            <a:avLst/>
          </a:prstGeom>
        </p:spPr>
      </p:pic>
    </p:spTree>
    <p:extLst>
      <p:ext uri="{BB962C8B-B14F-4D97-AF65-F5344CB8AC3E}">
        <p14:creationId xmlns:p14="http://schemas.microsoft.com/office/powerpoint/2010/main" val="15451711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6C64A-B32A-A061-263C-9B9D0344269A}"/>
              </a:ext>
            </a:extLst>
          </p:cNvPr>
          <p:cNvSpPr>
            <a:spLocks noGrp="1"/>
          </p:cNvSpPr>
          <p:nvPr>
            <p:ph type="title"/>
          </p:nvPr>
        </p:nvSpPr>
        <p:spPr>
          <a:xfrm>
            <a:off x="838200" y="668377"/>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Epilepsy and Seizures</a:t>
            </a:r>
          </a:p>
        </p:txBody>
      </p:sp>
      <p:sp>
        <p:nvSpPr>
          <p:cNvPr id="3" name="Content Placeholder 2">
            <a:extLst>
              <a:ext uri="{FF2B5EF4-FFF2-40B4-BE49-F238E27FC236}">
                <a16:creationId xmlns:a16="http://schemas.microsoft.com/office/drawing/2014/main" id="{AAAED6FC-E21B-5AC3-2D13-2B07257A5F7D}"/>
              </a:ext>
            </a:extLst>
          </p:cNvPr>
          <p:cNvSpPr>
            <a:spLocks noGrp="1"/>
          </p:cNvSpPr>
          <p:nvPr>
            <p:ph idx="1"/>
          </p:nvPr>
        </p:nvSpPr>
        <p:spPr>
          <a:xfrm>
            <a:off x="838200" y="2177456"/>
            <a:ext cx="5097780" cy="3795748"/>
          </a:xfrm>
        </p:spPr>
        <p:txBody>
          <a:bodyPr vert="horz" lIns="91440" tIns="45720" rIns="91440" bIns="45720" rtlCol="0">
            <a:normAutofit/>
          </a:bodyPr>
          <a:lstStyle/>
          <a:p>
            <a:pPr marL="0"/>
            <a:r>
              <a:rPr lang="en-US" sz="2400"/>
              <a:t>Abnormal electrical activity in the brain causes seizures - Some of which cause convulsions. </a:t>
            </a:r>
          </a:p>
          <a:p>
            <a:pPr marL="0"/>
            <a:r>
              <a:rPr lang="en-US" sz="2400"/>
              <a:t>Epilepsy is most commonly associated with seizures.</a:t>
            </a:r>
          </a:p>
        </p:txBody>
      </p:sp>
      <p:sp>
        <p:nvSpPr>
          <p:cNvPr id="5" name="TextBox 4">
            <a:extLst>
              <a:ext uri="{FF2B5EF4-FFF2-40B4-BE49-F238E27FC236}">
                <a16:creationId xmlns:a16="http://schemas.microsoft.com/office/drawing/2014/main" id="{CEA69357-4897-E76A-2470-8F33FA73FBA3}"/>
              </a:ext>
            </a:extLst>
          </p:cNvPr>
          <p:cNvSpPr txBox="1"/>
          <p:nvPr/>
        </p:nvSpPr>
        <p:spPr>
          <a:xfrm>
            <a:off x="6256020" y="2177456"/>
            <a:ext cx="5097780" cy="379574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500" b="1" dirty="0"/>
              <a:t>Signs and symptoms of an epileptic seizure include: </a:t>
            </a:r>
          </a:p>
          <a:p>
            <a:pPr indent="-228600">
              <a:lnSpc>
                <a:spcPct val="90000"/>
              </a:lnSpc>
              <a:spcAft>
                <a:spcPts val="600"/>
              </a:spcAft>
              <a:buFont typeface="Arial" panose="020B0604020202020204" pitchFamily="34" charset="0"/>
              <a:buChar char="•"/>
            </a:pPr>
            <a:r>
              <a:rPr lang="en-US" sz="1500" dirty="0"/>
              <a:t>Temporary confusion and/or staring spell </a:t>
            </a:r>
          </a:p>
          <a:p>
            <a:pPr indent="-228600">
              <a:lnSpc>
                <a:spcPct val="90000"/>
              </a:lnSpc>
              <a:spcAft>
                <a:spcPts val="600"/>
              </a:spcAft>
              <a:buFont typeface="Arial" panose="020B0604020202020204" pitchFamily="34" charset="0"/>
              <a:buChar char="•"/>
            </a:pPr>
            <a:r>
              <a:rPr lang="en-US" sz="1500" dirty="0"/>
              <a:t>Loss of consciousness or awareness </a:t>
            </a:r>
          </a:p>
          <a:p>
            <a:pPr indent="-228600">
              <a:lnSpc>
                <a:spcPct val="90000"/>
              </a:lnSpc>
              <a:spcAft>
                <a:spcPts val="600"/>
              </a:spcAft>
              <a:buFont typeface="Arial" panose="020B0604020202020204" pitchFamily="34" charset="0"/>
              <a:buChar char="•"/>
            </a:pPr>
            <a:r>
              <a:rPr lang="en-US" sz="1500" dirty="0"/>
              <a:t>Jerking movements of the legs and arms that are uncontrollable or muscle twitching </a:t>
            </a:r>
          </a:p>
          <a:p>
            <a:pPr indent="-228600">
              <a:lnSpc>
                <a:spcPct val="90000"/>
              </a:lnSpc>
              <a:spcAft>
                <a:spcPts val="600"/>
              </a:spcAft>
              <a:buFont typeface="Arial" panose="020B0604020202020204" pitchFamily="34" charset="0"/>
              <a:buChar char="•"/>
            </a:pPr>
            <a:r>
              <a:rPr lang="en-US" sz="1500" dirty="0"/>
              <a:t>Sensations such as pins and needles </a:t>
            </a:r>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r>
              <a:rPr lang="en-US" sz="1500" b="1" dirty="0"/>
              <a:t>Besides epilepsy, seizures can also occur when:</a:t>
            </a:r>
            <a:r>
              <a:rPr lang="en-US" sz="1500" dirty="0"/>
              <a:t> </a:t>
            </a:r>
          </a:p>
          <a:p>
            <a:pPr indent="-228600">
              <a:lnSpc>
                <a:spcPct val="90000"/>
              </a:lnSpc>
              <a:spcAft>
                <a:spcPts val="600"/>
              </a:spcAft>
              <a:buFont typeface="Arial" panose="020B0604020202020204" pitchFamily="34" charset="0"/>
              <a:buChar char="•"/>
            </a:pPr>
            <a:r>
              <a:rPr lang="en-US" sz="1500" dirty="0"/>
              <a:t>There is a lack of oxygen reaching the brain, for example where a person has drowned </a:t>
            </a:r>
          </a:p>
          <a:p>
            <a:pPr indent="-228600">
              <a:lnSpc>
                <a:spcPct val="90000"/>
              </a:lnSpc>
              <a:spcAft>
                <a:spcPts val="600"/>
              </a:spcAft>
              <a:buFont typeface="Arial" panose="020B0604020202020204" pitchFamily="34" charset="0"/>
              <a:buChar char="•"/>
            </a:pPr>
            <a:r>
              <a:rPr lang="en-US" sz="1500" dirty="0"/>
              <a:t>The brain has been injured by some form of trauma </a:t>
            </a:r>
          </a:p>
          <a:p>
            <a:pPr indent="-228600">
              <a:lnSpc>
                <a:spcPct val="90000"/>
              </a:lnSpc>
              <a:spcAft>
                <a:spcPts val="600"/>
              </a:spcAft>
              <a:buFont typeface="Arial" panose="020B0604020202020204" pitchFamily="34" charset="0"/>
              <a:buChar char="•"/>
            </a:pPr>
            <a:r>
              <a:rPr lang="en-US" sz="1500" dirty="0"/>
              <a:t>The person has been poisoned </a:t>
            </a:r>
          </a:p>
          <a:p>
            <a:pPr indent="-228600">
              <a:lnSpc>
                <a:spcPct val="90000"/>
              </a:lnSpc>
              <a:spcAft>
                <a:spcPts val="600"/>
              </a:spcAft>
              <a:buFont typeface="Arial" panose="020B0604020202020204" pitchFamily="34" charset="0"/>
              <a:buChar char="•"/>
            </a:pPr>
            <a:r>
              <a:rPr lang="en-US" sz="1500" dirty="0"/>
              <a:t>A child has a sudden change in temperature – Febrile convulsion</a:t>
            </a:r>
          </a:p>
        </p:txBody>
      </p:sp>
    </p:spTree>
    <p:extLst>
      <p:ext uri="{BB962C8B-B14F-4D97-AF65-F5344CB8AC3E}">
        <p14:creationId xmlns:p14="http://schemas.microsoft.com/office/powerpoint/2010/main" val="2146950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DCCB-78DF-F54F-2050-10763D7FEE61}"/>
              </a:ext>
            </a:extLst>
          </p:cNvPr>
          <p:cNvSpPr>
            <a:spLocks noGrp="1"/>
          </p:cNvSpPr>
          <p:nvPr>
            <p:ph type="title"/>
          </p:nvPr>
        </p:nvSpPr>
        <p:spPr>
          <a:xfrm>
            <a:off x="1137036" y="548640"/>
            <a:ext cx="9916632" cy="1188720"/>
          </a:xfrm>
        </p:spPr>
        <p:txBody>
          <a:bodyPr>
            <a:normAutofit/>
          </a:bodyPr>
          <a:lstStyle/>
          <a:p>
            <a:r>
              <a:rPr lang="en-GB">
                <a:solidFill>
                  <a:schemeClr val="tx1">
                    <a:lumMod val="85000"/>
                    <a:lumOff val="15000"/>
                  </a:schemeClr>
                </a:solidFill>
              </a:rPr>
              <a:t>What to do if I see a Seizure</a:t>
            </a:r>
            <a:endParaRPr lang="en-AU">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E6918FD7-8734-C3B9-FAB6-54BA9029220E}"/>
              </a:ext>
            </a:extLst>
          </p:cNvPr>
          <p:cNvSpPr>
            <a:spLocks noGrp="1"/>
          </p:cNvSpPr>
          <p:nvPr>
            <p:ph idx="1"/>
          </p:nvPr>
        </p:nvSpPr>
        <p:spPr>
          <a:xfrm>
            <a:off x="1957987" y="2431767"/>
            <a:ext cx="8276026" cy="3685156"/>
          </a:xfrm>
        </p:spPr>
        <p:txBody>
          <a:bodyPr anchor="ctr">
            <a:normAutofit/>
          </a:bodyPr>
          <a:lstStyle/>
          <a:p>
            <a:pPr marL="514350" indent="-514350">
              <a:buAutoNum type="arabicPeriod"/>
            </a:pPr>
            <a:r>
              <a:rPr lang="en-US" sz="1700">
                <a:solidFill>
                  <a:schemeClr val="tx1">
                    <a:lumMod val="85000"/>
                    <a:lumOff val="15000"/>
                  </a:schemeClr>
                </a:solidFill>
              </a:rPr>
              <a:t>Protect the casualty by moving any objects that could harm them while seizing. You should loosen any tight clothing that could cause injury and place something soft under their head. </a:t>
            </a:r>
          </a:p>
          <a:p>
            <a:pPr marL="514350" indent="-514350">
              <a:buAutoNum type="arabicPeriod"/>
            </a:pPr>
            <a:r>
              <a:rPr lang="en-US" sz="1700">
                <a:solidFill>
                  <a:schemeClr val="tx1">
                    <a:lumMod val="85000"/>
                    <a:lumOff val="15000"/>
                  </a:schemeClr>
                </a:solidFill>
              </a:rPr>
              <a:t>If the person was eating at the time of the seizure roll them on their side immediately. </a:t>
            </a:r>
          </a:p>
          <a:p>
            <a:pPr marL="514350" indent="-514350">
              <a:buAutoNum type="arabicPeriod"/>
            </a:pPr>
            <a:r>
              <a:rPr lang="en-US" sz="1700">
                <a:solidFill>
                  <a:schemeClr val="tx1">
                    <a:lumMod val="85000"/>
                    <a:lumOff val="15000"/>
                  </a:schemeClr>
                </a:solidFill>
              </a:rPr>
              <a:t>Time the seizure and wait for it to end and then follow DRSABCD. </a:t>
            </a:r>
          </a:p>
          <a:p>
            <a:pPr marL="514350" indent="-514350">
              <a:buAutoNum type="arabicPeriod"/>
            </a:pPr>
            <a:r>
              <a:rPr lang="en-US" sz="1700">
                <a:solidFill>
                  <a:schemeClr val="tx1">
                    <a:lumMod val="85000"/>
                    <a:lumOff val="15000"/>
                  </a:schemeClr>
                </a:solidFill>
              </a:rPr>
              <a:t>When the casualty regains consciousness after a seizure they most often have no recollection of the seizure and may feel drowsy and want to sleep. Let them do so but ensure that you continue to monitor them. </a:t>
            </a:r>
          </a:p>
          <a:p>
            <a:pPr marL="514350" indent="-514350">
              <a:buAutoNum type="arabicPeriod"/>
            </a:pPr>
            <a:r>
              <a:rPr lang="en-US" sz="1700">
                <a:solidFill>
                  <a:schemeClr val="tx1">
                    <a:lumMod val="85000"/>
                    <a:lumOff val="15000"/>
                  </a:schemeClr>
                </a:solidFill>
              </a:rPr>
              <a:t>Treat any other injuries the casualty has sustained.</a:t>
            </a:r>
          </a:p>
          <a:p>
            <a:pPr marL="514350" indent="-514350">
              <a:buAutoNum type="arabicPeriod"/>
            </a:pPr>
            <a:endParaRPr lang="en-US" sz="1700">
              <a:solidFill>
                <a:schemeClr val="tx1">
                  <a:lumMod val="85000"/>
                  <a:lumOff val="15000"/>
                </a:schemeClr>
              </a:solidFill>
            </a:endParaRPr>
          </a:p>
          <a:p>
            <a:pPr marL="0" indent="0">
              <a:buNone/>
            </a:pPr>
            <a:r>
              <a:rPr lang="en-US" sz="1700">
                <a:solidFill>
                  <a:schemeClr val="tx1">
                    <a:lumMod val="85000"/>
                    <a:lumOff val="15000"/>
                  </a:schemeClr>
                </a:solidFill>
              </a:rPr>
              <a:t>Epileptics can have seizures often, in this case, call 000 only if they are injured, the seizure lasts longer than 5 minutes, or they have more than one seizure in a short time.</a:t>
            </a:r>
            <a:endParaRPr lang="en-AU" sz="1700">
              <a:solidFill>
                <a:schemeClr val="tx1">
                  <a:lumMod val="85000"/>
                  <a:lumOff val="15000"/>
                </a:schemeClr>
              </a:solidFill>
            </a:endParaRPr>
          </a:p>
        </p:txBody>
      </p:sp>
    </p:spTree>
    <p:extLst>
      <p:ext uri="{BB962C8B-B14F-4D97-AF65-F5344CB8AC3E}">
        <p14:creationId xmlns:p14="http://schemas.microsoft.com/office/powerpoint/2010/main" val="22828734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85B20-C5F8-656E-9CDA-53818DA9CF0A}"/>
              </a:ext>
            </a:extLst>
          </p:cNvPr>
          <p:cNvSpPr>
            <a:spLocks noGrp="1"/>
          </p:cNvSpPr>
          <p:nvPr>
            <p:ph type="title"/>
          </p:nvPr>
        </p:nvSpPr>
        <p:spPr>
          <a:xfrm>
            <a:off x="1452656" y="1444741"/>
            <a:ext cx="9357865" cy="1041901"/>
          </a:xfrm>
        </p:spPr>
        <p:txBody>
          <a:bodyPr vert="horz" lIns="91440" tIns="45720" rIns="91440" bIns="45720" rtlCol="0" anchor="ctr">
            <a:normAutofit/>
          </a:bodyPr>
          <a:lstStyle/>
          <a:p>
            <a:r>
              <a:rPr lang="en-US" sz="4000" kern="1200">
                <a:solidFill>
                  <a:schemeClr val="tx1"/>
                </a:solidFill>
                <a:latin typeface="+mj-lt"/>
                <a:ea typeface="+mj-ea"/>
                <a:cs typeface="+mj-cs"/>
              </a:rPr>
              <a:t>Needle Stick Injuries</a:t>
            </a:r>
          </a:p>
        </p:txBody>
      </p:sp>
      <p:sp>
        <p:nvSpPr>
          <p:cNvPr id="3" name="Content Placeholder 2">
            <a:extLst>
              <a:ext uri="{FF2B5EF4-FFF2-40B4-BE49-F238E27FC236}">
                <a16:creationId xmlns:a16="http://schemas.microsoft.com/office/drawing/2014/main" id="{1C5CFB41-D76C-7034-55B9-E0513D0E00CC}"/>
              </a:ext>
            </a:extLst>
          </p:cNvPr>
          <p:cNvSpPr>
            <a:spLocks noGrp="1"/>
          </p:cNvSpPr>
          <p:nvPr>
            <p:ph idx="1"/>
          </p:nvPr>
        </p:nvSpPr>
        <p:spPr>
          <a:xfrm>
            <a:off x="1452656" y="2701427"/>
            <a:ext cx="4483324" cy="2699968"/>
          </a:xfrm>
        </p:spPr>
        <p:txBody>
          <a:bodyPr vert="horz" lIns="91440" tIns="45720" rIns="91440" bIns="45720" rtlCol="0">
            <a:normAutofit/>
          </a:bodyPr>
          <a:lstStyle/>
          <a:p>
            <a:pPr marL="0"/>
            <a:r>
              <a:rPr lang="en-US" sz="2000"/>
              <a:t>Being pricked with a used needle can be harmful, as it could carry infections from the person who used it.</a:t>
            </a:r>
          </a:p>
        </p:txBody>
      </p:sp>
      <p:sp>
        <p:nvSpPr>
          <p:cNvPr id="5" name="TextBox 4">
            <a:extLst>
              <a:ext uri="{FF2B5EF4-FFF2-40B4-BE49-F238E27FC236}">
                <a16:creationId xmlns:a16="http://schemas.microsoft.com/office/drawing/2014/main" id="{EC4DF814-D58A-0056-FE26-01630CF90847}"/>
              </a:ext>
            </a:extLst>
          </p:cNvPr>
          <p:cNvSpPr txBox="1"/>
          <p:nvPr/>
        </p:nvSpPr>
        <p:spPr>
          <a:xfrm>
            <a:off x="6256020" y="2701427"/>
            <a:ext cx="4554501" cy="26999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400" b="1"/>
              <a:t>Treatment Includes</a:t>
            </a:r>
          </a:p>
          <a:p>
            <a:pPr marL="342900" indent="-228600">
              <a:lnSpc>
                <a:spcPct val="90000"/>
              </a:lnSpc>
              <a:spcAft>
                <a:spcPts val="600"/>
              </a:spcAft>
              <a:buFont typeface="Arial" panose="020B0604020202020204" pitchFamily="34" charset="0"/>
              <a:buChar char="•"/>
            </a:pPr>
            <a:r>
              <a:rPr lang="en-US" sz="1400"/>
              <a:t>Treat any bleeding as a result of the needle stick injury. </a:t>
            </a:r>
          </a:p>
          <a:p>
            <a:pPr marL="342900" indent="-228600">
              <a:lnSpc>
                <a:spcPct val="90000"/>
              </a:lnSpc>
              <a:spcAft>
                <a:spcPts val="600"/>
              </a:spcAft>
              <a:buFont typeface="Arial" panose="020B0604020202020204" pitchFamily="34" charset="0"/>
              <a:buChar char="•"/>
            </a:pPr>
            <a:r>
              <a:rPr lang="en-US" sz="1400"/>
              <a:t>Thoroughly but gently wash the area with soap and water. </a:t>
            </a:r>
          </a:p>
          <a:p>
            <a:pPr marL="342900" indent="-228600">
              <a:lnSpc>
                <a:spcPct val="90000"/>
              </a:lnSpc>
              <a:spcAft>
                <a:spcPts val="600"/>
              </a:spcAft>
              <a:buFont typeface="Arial" panose="020B0604020202020204" pitchFamily="34" charset="0"/>
              <a:buChar char="•"/>
            </a:pPr>
            <a:r>
              <a:rPr lang="en-US" sz="1400"/>
              <a:t>Apply antiseptic to the wound and cover with a clean dressing. </a:t>
            </a:r>
          </a:p>
          <a:p>
            <a:pPr marL="342900" indent="-228600">
              <a:lnSpc>
                <a:spcPct val="90000"/>
              </a:lnSpc>
              <a:spcAft>
                <a:spcPts val="600"/>
              </a:spcAft>
              <a:buFont typeface="Arial" panose="020B0604020202020204" pitchFamily="34" charset="0"/>
              <a:buChar char="•"/>
            </a:pPr>
            <a:r>
              <a:rPr lang="en-US" sz="1400"/>
              <a:t>Referral to a doctor or hospital is required to discuss the possibility of transmission and the required testing. This should be done within 24 hours of the injury. </a:t>
            </a:r>
          </a:p>
          <a:p>
            <a:pPr marL="342900" indent="-228600">
              <a:lnSpc>
                <a:spcPct val="90000"/>
              </a:lnSpc>
              <a:spcAft>
                <a:spcPts val="600"/>
              </a:spcAft>
              <a:buFont typeface="Arial" panose="020B0604020202020204" pitchFamily="34" charset="0"/>
              <a:buChar char="•"/>
            </a:pPr>
            <a:r>
              <a:rPr lang="en-US" sz="1400"/>
              <a:t>Dispose of the needle appropriately.</a:t>
            </a:r>
          </a:p>
        </p:txBody>
      </p:sp>
    </p:spTree>
    <p:extLst>
      <p:ext uri="{BB962C8B-B14F-4D97-AF65-F5344CB8AC3E}">
        <p14:creationId xmlns:p14="http://schemas.microsoft.com/office/powerpoint/2010/main" val="40740507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58894-44C1-0804-0E78-45E5893377F6}"/>
              </a:ext>
            </a:extLst>
          </p:cNvPr>
          <p:cNvSpPr>
            <a:spLocks noGrp="1"/>
          </p:cNvSpPr>
          <p:nvPr>
            <p:ph type="title"/>
          </p:nvPr>
        </p:nvSpPr>
        <p:spPr>
          <a:xfrm>
            <a:off x="550863" y="365125"/>
            <a:ext cx="11090274" cy="1325563"/>
          </a:xfrm>
        </p:spPr>
        <p:txBody>
          <a:bodyPr>
            <a:normAutofit/>
          </a:bodyPr>
          <a:lstStyle/>
          <a:p>
            <a:r>
              <a:rPr lang="en-GB" sz="4000"/>
              <a:t>Head Injuries</a:t>
            </a:r>
            <a:endParaRPr lang="en-AU" sz="4000"/>
          </a:p>
        </p:txBody>
      </p:sp>
      <p:sp>
        <p:nvSpPr>
          <p:cNvPr id="3" name="Content Placeholder 2">
            <a:extLst>
              <a:ext uri="{FF2B5EF4-FFF2-40B4-BE49-F238E27FC236}">
                <a16:creationId xmlns:a16="http://schemas.microsoft.com/office/drawing/2014/main" id="{9303A523-B476-9D1E-9D4B-46F00FF5BD5A}"/>
              </a:ext>
            </a:extLst>
          </p:cNvPr>
          <p:cNvSpPr>
            <a:spLocks noGrp="1"/>
          </p:cNvSpPr>
          <p:nvPr>
            <p:ph idx="1"/>
          </p:nvPr>
        </p:nvSpPr>
        <p:spPr>
          <a:xfrm>
            <a:off x="1200496" y="2192158"/>
            <a:ext cx="9669856" cy="4001371"/>
          </a:xfrm>
        </p:spPr>
        <p:txBody>
          <a:bodyPr/>
          <a:lstStyle/>
          <a:p>
            <a:pPr marL="0" indent="0" defTabSz="832104">
              <a:spcBef>
                <a:spcPts val="910"/>
              </a:spcBef>
              <a:buNone/>
            </a:pPr>
            <a:r>
              <a:rPr lang="en-US" sz="2548" kern="1200">
                <a:solidFill>
                  <a:schemeClr val="tx1"/>
                </a:solidFill>
                <a:latin typeface="+mn-lt"/>
                <a:ea typeface="+mn-ea"/>
                <a:cs typeface="+mn-cs"/>
              </a:rPr>
              <a:t>Head Injuries must be managed appropriately, no matter how minor as one wrong move could affect a person’s brain or spinal cord. </a:t>
            </a:r>
          </a:p>
          <a:p>
            <a:pPr marL="0" indent="0" defTabSz="832104">
              <a:spcBef>
                <a:spcPts val="910"/>
              </a:spcBef>
              <a:buNone/>
            </a:pPr>
            <a:r>
              <a:rPr lang="en-US" sz="2548" kern="1200">
                <a:solidFill>
                  <a:schemeClr val="tx1"/>
                </a:solidFill>
                <a:latin typeface="+mn-lt"/>
                <a:ea typeface="+mn-ea"/>
                <a:cs typeface="+mn-cs"/>
              </a:rPr>
              <a:t>Facial injuries can also affect a person’s airway and their ability to breathe.</a:t>
            </a:r>
            <a:endParaRPr lang="en-AU"/>
          </a:p>
        </p:txBody>
      </p:sp>
      <p:sp>
        <p:nvSpPr>
          <p:cNvPr id="5" name="TextBox 4">
            <a:extLst>
              <a:ext uri="{FF2B5EF4-FFF2-40B4-BE49-F238E27FC236}">
                <a16:creationId xmlns:a16="http://schemas.microsoft.com/office/drawing/2014/main" id="{31ED0266-BB46-6C32-B891-51DF07B58F40}"/>
              </a:ext>
            </a:extLst>
          </p:cNvPr>
          <p:cNvSpPr txBox="1"/>
          <p:nvPr/>
        </p:nvSpPr>
        <p:spPr>
          <a:xfrm>
            <a:off x="1321649" y="3746881"/>
            <a:ext cx="9669855" cy="2318392"/>
          </a:xfrm>
          <a:prstGeom prst="rect">
            <a:avLst/>
          </a:prstGeom>
          <a:noFill/>
        </p:spPr>
        <p:txBody>
          <a:bodyPr wrap="square" numCol="2">
            <a:spAutoFit/>
          </a:bodyPr>
          <a:lstStyle/>
          <a:p>
            <a:pPr defTabSz="832104">
              <a:spcAft>
                <a:spcPts val="600"/>
              </a:spcAft>
            </a:pPr>
            <a:r>
              <a:rPr lang="en-US" sz="1638" b="1" kern="1200" dirty="0">
                <a:solidFill>
                  <a:schemeClr val="tx1"/>
                </a:solidFill>
                <a:latin typeface="+mn-lt"/>
                <a:ea typeface="+mn-ea"/>
                <a:cs typeface="+mn-cs"/>
              </a:rPr>
              <a:t>Signs and symptoms of a serious head injury include:</a:t>
            </a:r>
          </a:p>
          <a:p>
            <a:pPr defTabSz="832104">
              <a:spcAft>
                <a:spcPts val="600"/>
              </a:spcAft>
            </a:pPr>
            <a:r>
              <a:rPr lang="en-US" sz="1638" kern="1200" dirty="0">
                <a:solidFill>
                  <a:schemeClr val="tx1"/>
                </a:solidFill>
                <a:latin typeface="+mn-lt"/>
                <a:ea typeface="+mn-ea"/>
                <a:cs typeface="+mn-cs"/>
              </a:rPr>
              <a:t>• A loss of consciousness </a:t>
            </a:r>
          </a:p>
          <a:p>
            <a:pPr defTabSz="832104">
              <a:spcAft>
                <a:spcPts val="600"/>
              </a:spcAft>
            </a:pPr>
            <a:r>
              <a:rPr lang="en-US" sz="1638" kern="1200" dirty="0">
                <a:solidFill>
                  <a:schemeClr val="tx1"/>
                </a:solidFill>
                <a:latin typeface="+mn-lt"/>
                <a:ea typeface="+mn-ea"/>
                <a:cs typeface="+mn-cs"/>
              </a:rPr>
              <a:t>• A serious and obvious wound </a:t>
            </a:r>
          </a:p>
          <a:p>
            <a:pPr defTabSz="832104">
              <a:spcAft>
                <a:spcPts val="600"/>
              </a:spcAft>
            </a:pPr>
            <a:r>
              <a:rPr lang="en-US" sz="1638" kern="1200" dirty="0">
                <a:solidFill>
                  <a:schemeClr val="tx1"/>
                </a:solidFill>
                <a:latin typeface="+mn-lt"/>
                <a:ea typeface="+mn-ea"/>
                <a:cs typeface="+mn-cs"/>
              </a:rPr>
              <a:t>• Abnormal breathing </a:t>
            </a:r>
          </a:p>
          <a:p>
            <a:pPr defTabSz="832104">
              <a:spcAft>
                <a:spcPts val="600"/>
              </a:spcAft>
            </a:pPr>
            <a:r>
              <a:rPr lang="en-US" sz="1638" kern="1200" dirty="0">
                <a:solidFill>
                  <a:schemeClr val="tx1"/>
                </a:solidFill>
                <a:latin typeface="+mn-lt"/>
                <a:ea typeface="+mn-ea"/>
                <a:cs typeface="+mn-cs"/>
              </a:rPr>
              <a:t>• Fluid / bleeding coming from nose, ears or mouth </a:t>
            </a:r>
          </a:p>
          <a:p>
            <a:pPr defTabSz="832104">
              <a:spcAft>
                <a:spcPts val="600"/>
              </a:spcAft>
            </a:pPr>
            <a:r>
              <a:rPr lang="en-US" sz="1638" kern="1200" dirty="0">
                <a:solidFill>
                  <a:schemeClr val="tx1"/>
                </a:solidFill>
                <a:latin typeface="+mn-lt"/>
                <a:ea typeface="+mn-ea"/>
                <a:cs typeface="+mn-cs"/>
              </a:rPr>
              <a:t>• Abnormal speech </a:t>
            </a:r>
          </a:p>
          <a:p>
            <a:pPr defTabSz="832104">
              <a:spcAft>
                <a:spcPts val="600"/>
              </a:spcAft>
            </a:pPr>
            <a:endParaRPr lang="en-US" sz="1638" kern="1200" dirty="0">
              <a:solidFill>
                <a:schemeClr val="tx1"/>
              </a:solidFill>
              <a:latin typeface="+mn-lt"/>
              <a:ea typeface="+mn-ea"/>
              <a:cs typeface="+mn-cs"/>
            </a:endParaRPr>
          </a:p>
          <a:p>
            <a:pPr defTabSz="832104">
              <a:spcAft>
                <a:spcPts val="600"/>
              </a:spcAft>
            </a:pPr>
            <a:endParaRPr lang="en-US" sz="1638" kern="1200" dirty="0">
              <a:solidFill>
                <a:schemeClr val="tx1"/>
              </a:solidFill>
              <a:latin typeface="+mn-lt"/>
              <a:ea typeface="+mn-ea"/>
              <a:cs typeface="+mn-cs"/>
            </a:endParaRPr>
          </a:p>
          <a:p>
            <a:pPr defTabSz="832104">
              <a:spcAft>
                <a:spcPts val="600"/>
              </a:spcAft>
            </a:pPr>
            <a:endParaRPr lang="en-US" sz="1638" kern="1200" dirty="0">
              <a:solidFill>
                <a:schemeClr val="tx1"/>
              </a:solidFill>
              <a:latin typeface="+mn-lt"/>
              <a:ea typeface="+mn-ea"/>
              <a:cs typeface="+mn-cs"/>
            </a:endParaRPr>
          </a:p>
          <a:p>
            <a:pPr defTabSz="832104">
              <a:spcAft>
                <a:spcPts val="600"/>
              </a:spcAft>
            </a:pPr>
            <a:r>
              <a:rPr lang="en-US" sz="1638" kern="1200" dirty="0">
                <a:solidFill>
                  <a:schemeClr val="tx1"/>
                </a:solidFill>
                <a:latin typeface="+mn-lt"/>
                <a:ea typeface="+mn-ea"/>
                <a:cs typeface="+mn-cs"/>
              </a:rPr>
              <a:t>• Vision problems or pupils being unequal in size </a:t>
            </a:r>
          </a:p>
          <a:p>
            <a:pPr defTabSz="832104">
              <a:spcAft>
                <a:spcPts val="600"/>
              </a:spcAft>
            </a:pPr>
            <a:r>
              <a:rPr lang="en-US" sz="1638" kern="1200" dirty="0">
                <a:solidFill>
                  <a:schemeClr val="tx1"/>
                </a:solidFill>
                <a:latin typeface="+mn-lt"/>
                <a:ea typeface="+mn-ea"/>
                <a:cs typeface="+mn-cs"/>
              </a:rPr>
              <a:t>• Weakness or paralysis </a:t>
            </a:r>
          </a:p>
          <a:p>
            <a:pPr defTabSz="832104">
              <a:spcAft>
                <a:spcPts val="600"/>
              </a:spcAft>
            </a:pPr>
            <a:r>
              <a:rPr lang="en-US" sz="1638" kern="1200" dirty="0">
                <a:solidFill>
                  <a:schemeClr val="tx1"/>
                </a:solidFill>
                <a:latin typeface="+mn-lt"/>
                <a:ea typeface="+mn-ea"/>
                <a:cs typeface="+mn-cs"/>
              </a:rPr>
              <a:t>• Pain or stiffness </a:t>
            </a:r>
          </a:p>
          <a:p>
            <a:pPr defTabSz="832104">
              <a:spcAft>
                <a:spcPts val="600"/>
              </a:spcAft>
            </a:pPr>
            <a:r>
              <a:rPr lang="en-US" sz="1638" kern="1200" dirty="0">
                <a:solidFill>
                  <a:schemeClr val="tx1"/>
                </a:solidFill>
                <a:latin typeface="+mn-lt"/>
                <a:ea typeface="+mn-ea"/>
                <a:cs typeface="+mn-cs"/>
              </a:rPr>
              <a:t>• Headache, nausea and/or vomiting</a:t>
            </a:r>
            <a:endParaRPr lang="en-AU" dirty="0"/>
          </a:p>
        </p:txBody>
      </p:sp>
      <p:sp>
        <p:nvSpPr>
          <p:cNvPr id="7" name="TextBox 6">
            <a:extLst>
              <a:ext uri="{FF2B5EF4-FFF2-40B4-BE49-F238E27FC236}">
                <a16:creationId xmlns:a16="http://schemas.microsoft.com/office/drawing/2014/main" id="{B3037ABF-C68D-263F-43CC-52F865A6F527}"/>
              </a:ext>
            </a:extLst>
          </p:cNvPr>
          <p:cNvSpPr txBox="1"/>
          <p:nvPr/>
        </p:nvSpPr>
        <p:spPr>
          <a:xfrm>
            <a:off x="772771" y="6148485"/>
            <a:ext cx="11093450" cy="344390"/>
          </a:xfrm>
          <a:prstGeom prst="rect">
            <a:avLst/>
          </a:prstGeom>
          <a:noFill/>
        </p:spPr>
        <p:txBody>
          <a:bodyPr wrap="square">
            <a:spAutoFit/>
          </a:bodyPr>
          <a:lstStyle/>
          <a:p>
            <a:pPr defTabSz="832104">
              <a:spcAft>
                <a:spcPts val="600"/>
              </a:spcAft>
            </a:pPr>
            <a:r>
              <a:rPr lang="en-US" sz="1638" b="1" kern="1200" dirty="0">
                <a:solidFill>
                  <a:schemeClr val="tx1"/>
                </a:solidFill>
                <a:latin typeface="+mn-lt"/>
                <a:ea typeface="+mn-ea"/>
                <a:cs typeface="+mn-cs"/>
              </a:rPr>
              <a:t>1. </a:t>
            </a:r>
            <a:r>
              <a:rPr lang="en-US" sz="1638" kern="1200" dirty="0">
                <a:solidFill>
                  <a:schemeClr val="tx1"/>
                </a:solidFill>
                <a:latin typeface="+mn-lt"/>
                <a:ea typeface="+mn-ea"/>
                <a:cs typeface="+mn-cs"/>
              </a:rPr>
              <a:t>DRSABCD </a:t>
            </a:r>
            <a:r>
              <a:rPr lang="en-US" sz="1638" b="1" kern="1200" dirty="0">
                <a:solidFill>
                  <a:schemeClr val="tx1"/>
                </a:solidFill>
                <a:latin typeface="+mn-lt"/>
                <a:ea typeface="+mn-ea"/>
                <a:cs typeface="+mn-cs"/>
              </a:rPr>
              <a:t>2. </a:t>
            </a:r>
            <a:r>
              <a:rPr lang="en-US" sz="1638" kern="1200" dirty="0">
                <a:solidFill>
                  <a:schemeClr val="tx1"/>
                </a:solidFill>
                <a:latin typeface="+mn-lt"/>
                <a:ea typeface="+mn-ea"/>
                <a:cs typeface="+mn-cs"/>
              </a:rPr>
              <a:t>Treat obvious wounds or bleeding </a:t>
            </a:r>
            <a:r>
              <a:rPr lang="en-US" sz="1638" b="1" kern="1200" dirty="0">
                <a:solidFill>
                  <a:schemeClr val="tx1"/>
                </a:solidFill>
                <a:latin typeface="+mn-lt"/>
                <a:ea typeface="+mn-ea"/>
                <a:cs typeface="+mn-cs"/>
              </a:rPr>
              <a:t>3. </a:t>
            </a:r>
            <a:r>
              <a:rPr lang="en-US" sz="1638" kern="1200" dirty="0">
                <a:solidFill>
                  <a:schemeClr val="tx1"/>
                </a:solidFill>
                <a:latin typeface="+mn-lt"/>
                <a:ea typeface="+mn-ea"/>
                <a:cs typeface="+mn-cs"/>
              </a:rPr>
              <a:t>Rest. If unconscious put them in the recovery position </a:t>
            </a:r>
            <a:r>
              <a:rPr lang="en-US" sz="1638" b="1" kern="1200" dirty="0">
                <a:solidFill>
                  <a:schemeClr val="tx1"/>
                </a:solidFill>
                <a:latin typeface="+mn-lt"/>
                <a:ea typeface="+mn-ea"/>
                <a:cs typeface="+mn-cs"/>
              </a:rPr>
              <a:t>4. </a:t>
            </a:r>
            <a:r>
              <a:rPr lang="en-US" sz="1638" kern="1200" dirty="0">
                <a:solidFill>
                  <a:schemeClr val="tx1"/>
                </a:solidFill>
                <a:latin typeface="+mn-lt"/>
                <a:ea typeface="+mn-ea"/>
                <a:cs typeface="+mn-cs"/>
              </a:rPr>
              <a:t>Call 000</a:t>
            </a:r>
            <a:endParaRPr lang="en-AU" dirty="0"/>
          </a:p>
        </p:txBody>
      </p:sp>
    </p:spTree>
    <p:extLst>
      <p:ext uri="{BB962C8B-B14F-4D97-AF65-F5344CB8AC3E}">
        <p14:creationId xmlns:p14="http://schemas.microsoft.com/office/powerpoint/2010/main" val="1668794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59B1C-2294-24A2-88EB-4C5BF770728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Spinal Injuries</a:t>
            </a:r>
          </a:p>
        </p:txBody>
      </p:sp>
      <p:sp>
        <p:nvSpPr>
          <p:cNvPr id="3" name="Content Placeholder 2">
            <a:extLst>
              <a:ext uri="{FF2B5EF4-FFF2-40B4-BE49-F238E27FC236}">
                <a16:creationId xmlns:a16="http://schemas.microsoft.com/office/drawing/2014/main" id="{201C164E-AF36-434F-855A-BC2061E811E2}"/>
              </a:ext>
            </a:extLst>
          </p:cNvPr>
          <p:cNvSpPr>
            <a:spLocks noGrp="1"/>
          </p:cNvSpPr>
          <p:nvPr>
            <p:ph idx="1"/>
          </p:nvPr>
        </p:nvSpPr>
        <p:spPr>
          <a:xfrm>
            <a:off x="838200" y="2010833"/>
            <a:ext cx="5096934" cy="4166130"/>
          </a:xfrm>
        </p:spPr>
        <p:txBody>
          <a:bodyPr vert="horz" lIns="91440" tIns="45720" rIns="91440" bIns="45720" rtlCol="0">
            <a:normAutofit/>
          </a:bodyPr>
          <a:lstStyle/>
          <a:p>
            <a:pPr marL="0"/>
            <a:r>
              <a:rPr lang="en-US" sz="2000"/>
              <a:t>If you suspect a person may have injured their neck or spine you must take extreme care to prevent movement, as even the smallest amount could cause irreversible damage making the person a paraplegic or quadriplegic.</a:t>
            </a:r>
          </a:p>
        </p:txBody>
      </p:sp>
      <p:sp>
        <p:nvSpPr>
          <p:cNvPr id="5" name="TextBox 4">
            <a:extLst>
              <a:ext uri="{FF2B5EF4-FFF2-40B4-BE49-F238E27FC236}">
                <a16:creationId xmlns:a16="http://schemas.microsoft.com/office/drawing/2014/main" id="{392AB5F8-7FD1-2CCD-A854-2DF06EDDCD40}"/>
              </a:ext>
            </a:extLst>
          </p:cNvPr>
          <p:cNvSpPr txBox="1"/>
          <p:nvPr/>
        </p:nvSpPr>
        <p:spPr>
          <a:xfrm>
            <a:off x="6256866" y="2010833"/>
            <a:ext cx="5096933" cy="416613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Signs of a possible spinal or neck injury may include:</a:t>
            </a:r>
          </a:p>
          <a:p>
            <a:pPr indent="-228600">
              <a:lnSpc>
                <a:spcPct val="90000"/>
              </a:lnSpc>
              <a:spcAft>
                <a:spcPts val="600"/>
              </a:spcAft>
              <a:buFont typeface="Arial" panose="020B0604020202020204" pitchFamily="34" charset="0"/>
              <a:buChar char="•"/>
            </a:pPr>
            <a:r>
              <a:rPr lang="en-US" sz="2000" dirty="0"/>
              <a:t>Trauma </a:t>
            </a:r>
          </a:p>
          <a:p>
            <a:pPr indent="-228600">
              <a:lnSpc>
                <a:spcPct val="90000"/>
              </a:lnSpc>
              <a:spcAft>
                <a:spcPts val="600"/>
              </a:spcAft>
              <a:buFont typeface="Arial" panose="020B0604020202020204" pitchFamily="34" charset="0"/>
              <a:buChar char="•"/>
            </a:pPr>
            <a:r>
              <a:rPr lang="en-US" sz="2000" dirty="0"/>
              <a:t>The person is unable to move </a:t>
            </a:r>
          </a:p>
          <a:p>
            <a:pPr indent="-228600">
              <a:lnSpc>
                <a:spcPct val="90000"/>
              </a:lnSpc>
              <a:spcAft>
                <a:spcPts val="600"/>
              </a:spcAft>
              <a:buFont typeface="Arial" panose="020B0604020202020204" pitchFamily="34" charset="0"/>
              <a:buChar char="•"/>
            </a:pPr>
            <a:r>
              <a:rPr lang="en-US" sz="2000" dirty="0"/>
              <a:t>Loss of sensation, i.e. the person can’t feel their arms and/or legs </a:t>
            </a:r>
          </a:p>
          <a:p>
            <a:pPr indent="-228600">
              <a:lnSpc>
                <a:spcPct val="90000"/>
              </a:lnSpc>
              <a:spcAft>
                <a:spcPts val="600"/>
              </a:spcAft>
              <a:buFont typeface="Arial" panose="020B0604020202020204" pitchFamily="34" charset="0"/>
              <a:buChar char="•"/>
            </a:pPr>
            <a:r>
              <a:rPr lang="en-US" sz="2000" dirty="0"/>
              <a:t>Difficulty breathing </a:t>
            </a:r>
          </a:p>
          <a:p>
            <a:pPr indent="-228600">
              <a:lnSpc>
                <a:spcPct val="90000"/>
              </a:lnSpc>
              <a:spcAft>
                <a:spcPts val="600"/>
              </a:spcAft>
              <a:buFont typeface="Arial" panose="020B0604020202020204" pitchFamily="34" charset="0"/>
              <a:buChar char="•"/>
            </a:pPr>
            <a:r>
              <a:rPr lang="en-US" sz="2000" dirty="0"/>
              <a:t>Loss of bowel or bladder control </a:t>
            </a:r>
          </a:p>
          <a:p>
            <a:pPr indent="-228600">
              <a:lnSpc>
                <a:spcPct val="90000"/>
              </a:lnSpc>
              <a:spcAft>
                <a:spcPts val="600"/>
              </a:spcAft>
              <a:buFont typeface="Arial" panose="020B0604020202020204" pitchFamily="34" charset="0"/>
              <a:buChar char="•"/>
            </a:pPr>
            <a:r>
              <a:rPr lang="en-US" sz="2000" dirty="0"/>
              <a:t>Shock </a:t>
            </a:r>
          </a:p>
          <a:p>
            <a:pPr indent="-228600">
              <a:lnSpc>
                <a:spcPct val="90000"/>
              </a:lnSpc>
              <a:spcAft>
                <a:spcPts val="600"/>
              </a:spcAft>
              <a:buFont typeface="Arial" panose="020B0604020202020204" pitchFamily="34" charset="0"/>
              <a:buChar char="•"/>
            </a:pPr>
            <a:r>
              <a:rPr lang="en-US" sz="2000" dirty="0"/>
              <a:t>Tingling of the limbs and/or numbness</a:t>
            </a:r>
          </a:p>
        </p:txBody>
      </p:sp>
    </p:spTree>
    <p:extLst>
      <p:ext uri="{BB962C8B-B14F-4D97-AF65-F5344CB8AC3E}">
        <p14:creationId xmlns:p14="http://schemas.microsoft.com/office/powerpoint/2010/main" val="16709556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FF488-133B-DA8A-9015-BC04C9CD13A3}"/>
              </a:ext>
            </a:extLst>
          </p:cNvPr>
          <p:cNvSpPr>
            <a:spLocks noGrp="1"/>
          </p:cNvSpPr>
          <p:nvPr>
            <p:ph type="title"/>
          </p:nvPr>
        </p:nvSpPr>
        <p:spPr>
          <a:xfrm>
            <a:off x="838200" y="459863"/>
            <a:ext cx="10515600" cy="1004594"/>
          </a:xfrm>
        </p:spPr>
        <p:txBody>
          <a:bodyPr>
            <a:normAutofit/>
          </a:bodyPr>
          <a:lstStyle/>
          <a:p>
            <a:pPr algn="ctr"/>
            <a:r>
              <a:rPr lang="en-GB">
                <a:solidFill>
                  <a:srgbClr val="FFFFFF"/>
                </a:solidFill>
              </a:rPr>
              <a:t>Treating Spinal Injuries</a:t>
            </a:r>
            <a:endParaRPr lang="en-AU">
              <a:solidFill>
                <a:srgbClr val="FFFFFF"/>
              </a:solidFill>
            </a:endParaRPr>
          </a:p>
        </p:txBody>
      </p:sp>
      <p:sp>
        <p:nvSpPr>
          <p:cNvPr id="3" name="Content Placeholder 2">
            <a:extLst>
              <a:ext uri="{FF2B5EF4-FFF2-40B4-BE49-F238E27FC236}">
                <a16:creationId xmlns:a16="http://schemas.microsoft.com/office/drawing/2014/main" id="{C5E90E00-C9AF-285C-151B-57948A220775}"/>
              </a:ext>
            </a:extLst>
          </p:cNvPr>
          <p:cNvSpPr>
            <a:spLocks noGrp="1"/>
          </p:cNvSpPr>
          <p:nvPr>
            <p:ph idx="1"/>
          </p:nvPr>
        </p:nvSpPr>
        <p:spPr>
          <a:xfrm>
            <a:off x="1734469" y="1800911"/>
            <a:ext cx="8953254" cy="2894437"/>
          </a:xfrm>
        </p:spPr>
        <p:txBody>
          <a:bodyPr>
            <a:noAutofit/>
          </a:bodyPr>
          <a:lstStyle/>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DO NOT move the casualty unless their life depends on it, </a:t>
            </a:r>
            <a:r>
              <a:rPr lang="en-US" sz="1700" kern="1200" err="1">
                <a:solidFill>
                  <a:schemeClr val="tx1"/>
                </a:solidFill>
                <a:latin typeface="+mn-lt"/>
                <a:ea typeface="+mn-ea"/>
                <a:cs typeface="+mn-cs"/>
              </a:rPr>
              <a:t>i.e</a:t>
            </a:r>
            <a:r>
              <a:rPr lang="en-US" sz="1700" kern="1200">
                <a:solidFill>
                  <a:schemeClr val="tx1"/>
                </a:solidFill>
                <a:latin typeface="+mn-lt"/>
                <a:ea typeface="+mn-ea"/>
                <a:cs typeface="+mn-cs"/>
              </a:rPr>
              <a:t> they are lying on the train tracks and a train is coming. </a:t>
            </a:r>
          </a:p>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DRSABCD. </a:t>
            </a:r>
          </a:p>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Call for help and keep the person still. Where the person is unconscious but breathing you will need to roll them into the recovery position while supporting their head and neck. </a:t>
            </a:r>
          </a:p>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Where the casualty is breathing and conscious you can leave them in the position you found them. </a:t>
            </a:r>
          </a:p>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Treat any other injuries. </a:t>
            </a:r>
          </a:p>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Keep the casualty calm and maintain their body heat by covering them with blankets. </a:t>
            </a:r>
          </a:p>
          <a:p>
            <a:pPr marL="437198" indent="-437198" defTabSz="777240">
              <a:spcBef>
                <a:spcPts val="850"/>
              </a:spcBef>
              <a:buFont typeface="Arial" panose="020B0604020202020204" pitchFamily="34" charset="0"/>
              <a:buAutoNum type="arabicPeriod"/>
            </a:pPr>
            <a:r>
              <a:rPr lang="en-US" sz="1700" kern="1200">
                <a:solidFill>
                  <a:schemeClr val="tx1"/>
                </a:solidFill>
                <a:latin typeface="+mn-lt"/>
                <a:ea typeface="+mn-ea"/>
                <a:cs typeface="+mn-cs"/>
              </a:rPr>
              <a:t>Hold their head and neck steady to prevent any movement</a:t>
            </a:r>
            <a:r>
              <a:rPr lang="en-US" sz="1785" kern="1200">
                <a:solidFill>
                  <a:schemeClr val="tx1"/>
                </a:solidFill>
                <a:latin typeface="+mn-lt"/>
                <a:ea typeface="+mn-ea"/>
                <a:cs typeface="+mn-cs"/>
              </a:rPr>
              <a:t>.</a:t>
            </a:r>
            <a:endParaRPr lang="en-AU" sz="2100"/>
          </a:p>
        </p:txBody>
      </p:sp>
      <p:sp>
        <p:nvSpPr>
          <p:cNvPr id="4" name="Rectangle 3">
            <a:extLst>
              <a:ext uri="{FF2B5EF4-FFF2-40B4-BE49-F238E27FC236}">
                <a16:creationId xmlns:a16="http://schemas.microsoft.com/office/drawing/2014/main" id="{3FDAD44A-09A4-0E62-9372-2BF796265BB5}"/>
              </a:ext>
            </a:extLst>
          </p:cNvPr>
          <p:cNvSpPr/>
          <p:nvPr/>
        </p:nvSpPr>
        <p:spPr>
          <a:xfrm>
            <a:off x="2080075" y="5089861"/>
            <a:ext cx="8450444" cy="859642"/>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77240">
              <a:spcAft>
                <a:spcPts val="600"/>
              </a:spcAft>
            </a:pPr>
            <a:r>
              <a:rPr lang="en-GB" sz="1530" kern="1200" dirty="0">
                <a:solidFill>
                  <a:schemeClr val="lt1"/>
                </a:solidFill>
                <a:latin typeface="+mn-lt"/>
                <a:ea typeface="+mn-ea"/>
                <a:cs typeface="+mn-cs"/>
              </a:rPr>
              <a:t>Complete Inquiry task 4E</a:t>
            </a:r>
            <a:endParaRPr lang="en-AU" dirty="0"/>
          </a:p>
        </p:txBody>
      </p:sp>
      <p:sp>
        <p:nvSpPr>
          <p:cNvPr id="5" name="Oval 4">
            <a:extLst>
              <a:ext uri="{FF2B5EF4-FFF2-40B4-BE49-F238E27FC236}">
                <a16:creationId xmlns:a16="http://schemas.microsoft.com/office/drawing/2014/main" id="{BB6A64F2-D19B-FB8C-8616-49EF53B92DA0}"/>
              </a:ext>
            </a:extLst>
          </p:cNvPr>
          <p:cNvSpPr/>
          <p:nvPr/>
        </p:nvSpPr>
        <p:spPr>
          <a:xfrm>
            <a:off x="1504277" y="4887115"/>
            <a:ext cx="1281353" cy="126513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2767E260-B747-E680-9D0E-6AE883FBD0E1}"/>
              </a:ext>
            </a:extLst>
          </p:cNvPr>
          <p:cNvSpPr/>
          <p:nvPr/>
        </p:nvSpPr>
        <p:spPr>
          <a:xfrm>
            <a:off x="1765534" y="5089861"/>
            <a:ext cx="758839" cy="803705"/>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14996147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D8045-6F5F-7C5D-22E4-7682E8572B06}"/>
              </a:ext>
            </a:extLst>
          </p:cNvPr>
          <p:cNvSpPr>
            <a:spLocks noGrp="1"/>
          </p:cNvSpPr>
          <p:nvPr>
            <p:ph type="title"/>
          </p:nvPr>
        </p:nvSpPr>
        <p:spPr>
          <a:xfrm>
            <a:off x="1901162" y="3050434"/>
            <a:ext cx="3722933" cy="757130"/>
          </a:xfrm>
          <a:ln w="25400" cap="sq">
            <a:solidFill>
              <a:srgbClr val="FFFFFF"/>
            </a:solidFill>
            <a:miter lim="800000"/>
          </a:ln>
        </p:spPr>
        <p:txBody>
          <a:bodyPr vert="horz" wrap="square" lIns="91440" tIns="45720" rIns="91440" bIns="45720" rtlCol="0" anchor="ctr">
            <a:normAutofit/>
          </a:bodyPr>
          <a:lstStyle/>
          <a:p>
            <a:pPr algn="ctr"/>
            <a:r>
              <a:rPr lang="en-US" sz="2800" kern="1200">
                <a:latin typeface="+mj-lt"/>
                <a:ea typeface="+mj-ea"/>
                <a:cs typeface="+mj-cs"/>
              </a:rPr>
              <a:t>Poisoning</a:t>
            </a:r>
          </a:p>
        </p:txBody>
      </p:sp>
      <p:sp>
        <p:nvSpPr>
          <p:cNvPr id="3" name="Content Placeholder 2">
            <a:extLst>
              <a:ext uri="{FF2B5EF4-FFF2-40B4-BE49-F238E27FC236}">
                <a16:creationId xmlns:a16="http://schemas.microsoft.com/office/drawing/2014/main" id="{CF538F59-B074-3482-8755-7E29C70B5D4E}"/>
              </a:ext>
            </a:extLst>
          </p:cNvPr>
          <p:cNvSpPr>
            <a:spLocks noGrp="1"/>
          </p:cNvSpPr>
          <p:nvPr>
            <p:ph idx="1"/>
          </p:nvPr>
        </p:nvSpPr>
        <p:spPr>
          <a:xfrm>
            <a:off x="6574536" y="640080"/>
            <a:ext cx="5053066" cy="2546604"/>
          </a:xfrm>
        </p:spPr>
        <p:txBody>
          <a:bodyPr vert="horz" lIns="91440" tIns="45720" rIns="91440" bIns="45720" rtlCol="0">
            <a:normAutofit/>
          </a:bodyPr>
          <a:lstStyle/>
          <a:p>
            <a:pPr marL="0"/>
            <a:r>
              <a:rPr lang="en-US" sz="1400" dirty="0"/>
              <a:t>Poisons, depending on how they were taken into the body, can spread quickly causing irreversible damage and even death.</a:t>
            </a:r>
          </a:p>
          <a:p>
            <a:pPr marL="0"/>
            <a:r>
              <a:rPr lang="en-US" sz="1400" dirty="0"/>
              <a:t>Where you suspect that a person has been poisoned it is important to try your best to find out: </a:t>
            </a:r>
          </a:p>
          <a:p>
            <a:pPr marL="0"/>
            <a:r>
              <a:rPr lang="en-US" sz="1400" dirty="0"/>
              <a:t>What was taken? </a:t>
            </a:r>
          </a:p>
          <a:p>
            <a:pPr marL="0"/>
            <a:r>
              <a:rPr lang="en-US" sz="1400" dirty="0"/>
              <a:t>How much was taken? </a:t>
            </a:r>
          </a:p>
          <a:p>
            <a:pPr marL="0"/>
            <a:r>
              <a:rPr lang="en-US" sz="1400" dirty="0"/>
              <a:t>When was it taken? – This is particularly important, as this will help medical personnel decide what treatment will be most effective.</a:t>
            </a:r>
          </a:p>
        </p:txBody>
      </p:sp>
      <p:sp>
        <p:nvSpPr>
          <p:cNvPr id="5" name="TextBox 4">
            <a:extLst>
              <a:ext uri="{FF2B5EF4-FFF2-40B4-BE49-F238E27FC236}">
                <a16:creationId xmlns:a16="http://schemas.microsoft.com/office/drawing/2014/main" id="{F8B281A3-29B4-D2B0-98E6-59DBA82C2A6C}"/>
              </a:ext>
            </a:extLst>
          </p:cNvPr>
          <p:cNvSpPr txBox="1"/>
          <p:nvPr/>
        </p:nvSpPr>
        <p:spPr>
          <a:xfrm>
            <a:off x="6570204" y="3671315"/>
            <a:ext cx="5057398" cy="2546605"/>
          </a:xfrm>
          <a:prstGeom prst="rect">
            <a:avLst/>
          </a:prstGeom>
        </p:spPr>
        <p:txBody>
          <a:bodyPr vert="horz" lIns="91440" tIns="45720" rIns="91440" bIns="45720" numCol="2" rtlCol="0">
            <a:normAutofit/>
          </a:bodyPr>
          <a:lstStyle/>
          <a:p>
            <a:pPr indent="-228600">
              <a:lnSpc>
                <a:spcPct val="90000"/>
              </a:lnSpc>
              <a:spcAft>
                <a:spcPts val="600"/>
              </a:spcAft>
              <a:buFont typeface="Arial" panose="020B0604020202020204" pitchFamily="34" charset="0"/>
              <a:buChar char="•"/>
            </a:pPr>
            <a:r>
              <a:rPr lang="en-US" sz="1700" b="1" dirty="0"/>
              <a:t>Signs and symptoms someone has been poisoned</a:t>
            </a:r>
            <a:r>
              <a:rPr lang="en-US" sz="1700" dirty="0"/>
              <a:t>: </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Blurred visions </a:t>
            </a:r>
          </a:p>
          <a:p>
            <a:pPr indent="-228600">
              <a:lnSpc>
                <a:spcPct val="90000"/>
              </a:lnSpc>
              <a:spcAft>
                <a:spcPts val="600"/>
              </a:spcAft>
              <a:buFont typeface="Arial" panose="020B0604020202020204" pitchFamily="34" charset="0"/>
              <a:buChar char="•"/>
            </a:pPr>
            <a:r>
              <a:rPr lang="en-US" sz="1700" dirty="0"/>
              <a:t>Burns or signs of burning around the mouth </a:t>
            </a:r>
          </a:p>
          <a:p>
            <a:pPr indent="-228600">
              <a:lnSpc>
                <a:spcPct val="90000"/>
              </a:lnSpc>
              <a:spcAft>
                <a:spcPts val="600"/>
              </a:spcAft>
              <a:buFont typeface="Arial" panose="020B0604020202020204" pitchFamily="34" charset="0"/>
              <a:buChar char="•"/>
            </a:pPr>
            <a:r>
              <a:rPr lang="en-US" sz="1700" dirty="0"/>
              <a:t>Nausea, vomiting and/or </a:t>
            </a:r>
            <a:r>
              <a:rPr lang="en-US" sz="1700" dirty="0" err="1"/>
              <a:t>diarrhoea</a:t>
            </a:r>
            <a:r>
              <a:rPr lang="en-US" sz="1700" dirty="0"/>
              <a:t> </a:t>
            </a:r>
          </a:p>
          <a:p>
            <a:pPr indent="-228600">
              <a:lnSpc>
                <a:spcPct val="90000"/>
              </a:lnSpc>
              <a:spcAft>
                <a:spcPts val="600"/>
              </a:spcAft>
              <a:buFont typeface="Arial" panose="020B0604020202020204" pitchFamily="34" charset="0"/>
              <a:buChar char="•"/>
            </a:pPr>
            <a:r>
              <a:rPr lang="en-US" sz="1700" dirty="0"/>
              <a:t>Headache </a:t>
            </a:r>
          </a:p>
          <a:p>
            <a:pPr indent="-228600">
              <a:lnSpc>
                <a:spcPct val="90000"/>
              </a:lnSpc>
              <a:spcAft>
                <a:spcPts val="600"/>
              </a:spcAft>
              <a:buFont typeface="Arial" panose="020B0604020202020204" pitchFamily="34" charset="0"/>
              <a:buChar char="•"/>
            </a:pPr>
            <a:r>
              <a:rPr lang="en-US" sz="1700" dirty="0"/>
              <a:t>Seizures </a:t>
            </a:r>
          </a:p>
          <a:p>
            <a:pPr indent="-228600">
              <a:lnSpc>
                <a:spcPct val="90000"/>
              </a:lnSpc>
              <a:spcAft>
                <a:spcPts val="600"/>
              </a:spcAft>
              <a:buFont typeface="Arial" panose="020B0604020202020204" pitchFamily="34" charset="0"/>
              <a:buChar char="•"/>
            </a:pPr>
            <a:r>
              <a:rPr lang="en-US" sz="1700" dirty="0"/>
              <a:t>Drowsiness and disorientation </a:t>
            </a:r>
          </a:p>
          <a:p>
            <a:pPr indent="-228600">
              <a:lnSpc>
                <a:spcPct val="90000"/>
              </a:lnSpc>
              <a:spcAft>
                <a:spcPts val="600"/>
              </a:spcAft>
              <a:buFont typeface="Arial" panose="020B0604020202020204" pitchFamily="34" charset="0"/>
              <a:buChar char="•"/>
            </a:pPr>
            <a:r>
              <a:rPr lang="en-US" sz="1700" dirty="0"/>
              <a:t>Difficulty breathing </a:t>
            </a:r>
          </a:p>
          <a:p>
            <a:pPr indent="-228600">
              <a:lnSpc>
                <a:spcPct val="90000"/>
              </a:lnSpc>
              <a:spcAft>
                <a:spcPts val="600"/>
              </a:spcAft>
              <a:buFont typeface="Arial" panose="020B0604020202020204" pitchFamily="34" charset="0"/>
              <a:buChar char="•"/>
            </a:pPr>
            <a:r>
              <a:rPr lang="en-US" sz="1700" dirty="0"/>
              <a:t>Sudden collapse </a:t>
            </a:r>
          </a:p>
          <a:p>
            <a:pPr indent="-228600">
              <a:lnSpc>
                <a:spcPct val="90000"/>
              </a:lnSpc>
              <a:spcAft>
                <a:spcPts val="600"/>
              </a:spcAft>
              <a:buFont typeface="Arial" panose="020B0604020202020204" pitchFamily="34" charset="0"/>
              <a:buChar char="•"/>
            </a:pPr>
            <a:r>
              <a:rPr lang="en-US" sz="1700" dirty="0"/>
              <a:t>Cardiac arrest </a:t>
            </a:r>
          </a:p>
          <a:p>
            <a:pPr indent="-228600">
              <a:lnSpc>
                <a:spcPct val="90000"/>
              </a:lnSpc>
              <a:spcAft>
                <a:spcPts val="600"/>
              </a:spcAft>
              <a:buFont typeface="Arial" panose="020B0604020202020204" pitchFamily="34" charset="0"/>
              <a:buChar char="•"/>
            </a:pPr>
            <a:r>
              <a:rPr lang="en-US" sz="1700" dirty="0"/>
              <a:t>Unconsciousness</a:t>
            </a:r>
          </a:p>
        </p:txBody>
      </p:sp>
    </p:spTree>
    <p:extLst>
      <p:ext uri="{BB962C8B-B14F-4D97-AF65-F5344CB8AC3E}">
        <p14:creationId xmlns:p14="http://schemas.microsoft.com/office/powerpoint/2010/main" val="25990300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E51C-26DD-A43D-35F4-CD8F41B6BEA8}"/>
              </a:ext>
            </a:extLst>
          </p:cNvPr>
          <p:cNvSpPr>
            <a:spLocks noGrp="1"/>
          </p:cNvSpPr>
          <p:nvPr>
            <p:ph type="title"/>
          </p:nvPr>
        </p:nvSpPr>
        <p:spPr>
          <a:xfrm>
            <a:off x="799827" y="0"/>
            <a:ext cx="10515600" cy="1325563"/>
          </a:xfrm>
        </p:spPr>
        <p:txBody>
          <a:bodyPr/>
          <a:lstStyle/>
          <a:p>
            <a:r>
              <a:rPr lang="en-GB" dirty="0"/>
              <a:t>Poison Treatment</a:t>
            </a:r>
            <a:endParaRPr lang="en-AU" dirty="0"/>
          </a:p>
        </p:txBody>
      </p:sp>
      <p:pic>
        <p:nvPicPr>
          <p:cNvPr id="7" name="Picture 6">
            <a:extLst>
              <a:ext uri="{FF2B5EF4-FFF2-40B4-BE49-F238E27FC236}">
                <a16:creationId xmlns:a16="http://schemas.microsoft.com/office/drawing/2014/main" id="{E223CE14-47B1-6285-1C1B-E705642775C0}"/>
              </a:ext>
            </a:extLst>
          </p:cNvPr>
          <p:cNvPicPr>
            <a:picLocks noChangeAspect="1"/>
          </p:cNvPicPr>
          <p:nvPr/>
        </p:nvPicPr>
        <p:blipFill>
          <a:blip r:embed="rId2"/>
          <a:stretch>
            <a:fillRect/>
          </a:stretch>
        </p:blipFill>
        <p:spPr>
          <a:xfrm>
            <a:off x="2387088" y="3690820"/>
            <a:ext cx="7192507" cy="2864664"/>
          </a:xfrm>
          <a:prstGeom prst="rect">
            <a:avLst/>
          </a:prstGeom>
        </p:spPr>
      </p:pic>
      <p:pic>
        <p:nvPicPr>
          <p:cNvPr id="9" name="Picture 8">
            <a:extLst>
              <a:ext uri="{FF2B5EF4-FFF2-40B4-BE49-F238E27FC236}">
                <a16:creationId xmlns:a16="http://schemas.microsoft.com/office/drawing/2014/main" id="{672E9445-26A5-ACEC-F66C-6D6A318EB163}"/>
              </a:ext>
            </a:extLst>
          </p:cNvPr>
          <p:cNvPicPr>
            <a:picLocks noChangeAspect="1"/>
          </p:cNvPicPr>
          <p:nvPr/>
        </p:nvPicPr>
        <p:blipFill>
          <a:blip r:embed="rId3"/>
          <a:stretch>
            <a:fillRect/>
          </a:stretch>
        </p:blipFill>
        <p:spPr>
          <a:xfrm>
            <a:off x="2387088" y="1209793"/>
            <a:ext cx="7192507" cy="2406382"/>
          </a:xfrm>
          <a:prstGeom prst="rect">
            <a:avLst/>
          </a:prstGeom>
        </p:spPr>
      </p:pic>
    </p:spTree>
    <p:extLst>
      <p:ext uri="{BB962C8B-B14F-4D97-AF65-F5344CB8AC3E}">
        <p14:creationId xmlns:p14="http://schemas.microsoft.com/office/powerpoint/2010/main" val="33730996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5623F7-0304-D40D-B98D-97CD4CA42392}"/>
              </a:ext>
            </a:extLst>
          </p:cNvPr>
          <p:cNvPicPr>
            <a:picLocks noChangeAspect="1"/>
          </p:cNvPicPr>
          <p:nvPr/>
        </p:nvPicPr>
        <p:blipFill>
          <a:blip r:embed="rId2"/>
          <a:stretch>
            <a:fillRect/>
          </a:stretch>
        </p:blipFill>
        <p:spPr>
          <a:xfrm>
            <a:off x="5338909" y="643467"/>
            <a:ext cx="5106549" cy="1437584"/>
          </a:xfrm>
          <a:prstGeom prst="rect">
            <a:avLst/>
          </a:prstGeom>
        </p:spPr>
      </p:pic>
      <p:pic>
        <p:nvPicPr>
          <p:cNvPr id="9" name="Picture 8">
            <a:extLst>
              <a:ext uri="{FF2B5EF4-FFF2-40B4-BE49-F238E27FC236}">
                <a16:creationId xmlns:a16="http://schemas.microsoft.com/office/drawing/2014/main" id="{BA18407E-8AEC-B66C-F84E-5D9BA1D1BB7A}"/>
              </a:ext>
            </a:extLst>
          </p:cNvPr>
          <p:cNvPicPr>
            <a:picLocks noChangeAspect="1"/>
          </p:cNvPicPr>
          <p:nvPr/>
        </p:nvPicPr>
        <p:blipFill>
          <a:blip r:embed="rId3"/>
          <a:stretch>
            <a:fillRect/>
          </a:stretch>
        </p:blipFill>
        <p:spPr>
          <a:xfrm>
            <a:off x="1594120" y="1960961"/>
            <a:ext cx="5720465" cy="1449466"/>
          </a:xfrm>
          <a:prstGeom prst="rect">
            <a:avLst/>
          </a:prstGeom>
        </p:spPr>
      </p:pic>
      <p:pic>
        <p:nvPicPr>
          <p:cNvPr id="11" name="Picture 10">
            <a:extLst>
              <a:ext uri="{FF2B5EF4-FFF2-40B4-BE49-F238E27FC236}">
                <a16:creationId xmlns:a16="http://schemas.microsoft.com/office/drawing/2014/main" id="{D27E1D82-CE68-CD49-D138-8BA8CBBC36DD}"/>
              </a:ext>
            </a:extLst>
          </p:cNvPr>
          <p:cNvPicPr>
            <a:picLocks noChangeAspect="1"/>
          </p:cNvPicPr>
          <p:nvPr/>
        </p:nvPicPr>
        <p:blipFill>
          <a:blip r:embed="rId4"/>
          <a:stretch>
            <a:fillRect/>
          </a:stretch>
        </p:blipFill>
        <p:spPr>
          <a:xfrm>
            <a:off x="5031950" y="3293895"/>
            <a:ext cx="5720465" cy="1445909"/>
          </a:xfrm>
          <a:prstGeom prst="rect">
            <a:avLst/>
          </a:prstGeom>
        </p:spPr>
      </p:pic>
      <p:sp>
        <p:nvSpPr>
          <p:cNvPr id="12" name="Rectangle 11">
            <a:extLst>
              <a:ext uri="{FF2B5EF4-FFF2-40B4-BE49-F238E27FC236}">
                <a16:creationId xmlns:a16="http://schemas.microsoft.com/office/drawing/2014/main" id="{103530AB-072A-CE0D-DD8A-8C6B75821730}"/>
              </a:ext>
            </a:extLst>
          </p:cNvPr>
          <p:cNvSpPr/>
          <p:nvPr/>
        </p:nvSpPr>
        <p:spPr>
          <a:xfrm>
            <a:off x="2002827" y="5175310"/>
            <a:ext cx="8266180" cy="84089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8952">
              <a:spcAft>
                <a:spcPts val="600"/>
              </a:spcAft>
            </a:pPr>
            <a:r>
              <a:rPr lang="en-GB" sz="1494" kern="1200">
                <a:solidFill>
                  <a:schemeClr val="lt1"/>
                </a:solidFill>
                <a:latin typeface="+mn-lt"/>
                <a:ea typeface="+mn-ea"/>
                <a:cs typeface="+mn-cs"/>
              </a:rPr>
              <a:t>Complete Reflection Bank – Set B</a:t>
            </a:r>
            <a:endParaRPr lang="en-AU"/>
          </a:p>
        </p:txBody>
      </p:sp>
      <p:sp>
        <p:nvSpPr>
          <p:cNvPr id="13" name="Oval 12">
            <a:extLst>
              <a:ext uri="{FF2B5EF4-FFF2-40B4-BE49-F238E27FC236}">
                <a16:creationId xmlns:a16="http://schemas.microsoft.com/office/drawing/2014/main" id="{8650E46D-83FC-60B9-E056-EB589CC2EF7F}"/>
              </a:ext>
            </a:extLst>
          </p:cNvPr>
          <p:cNvSpPr/>
          <p:nvPr/>
        </p:nvSpPr>
        <p:spPr>
          <a:xfrm>
            <a:off x="1439584" y="4976985"/>
            <a:ext cx="1253413" cy="1237547"/>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4" name="Rectangle 13" descr="Pencil">
            <a:extLst>
              <a:ext uri="{FF2B5EF4-FFF2-40B4-BE49-F238E27FC236}">
                <a16:creationId xmlns:a16="http://schemas.microsoft.com/office/drawing/2014/main" id="{B7593A3F-A35E-4784-8BBB-783AB4A8B285}"/>
              </a:ext>
            </a:extLst>
          </p:cNvPr>
          <p:cNvSpPr/>
          <p:nvPr/>
        </p:nvSpPr>
        <p:spPr>
          <a:xfrm>
            <a:off x="1695144" y="5175310"/>
            <a:ext cx="742293" cy="78618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6647416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FECE-A760-1C23-5A8D-AF85CE5EE8D1}"/>
              </a:ext>
            </a:extLst>
          </p:cNvPr>
          <p:cNvSpPr>
            <a:spLocks noGrp="1"/>
          </p:cNvSpPr>
          <p:nvPr>
            <p:ph type="title"/>
          </p:nvPr>
        </p:nvSpPr>
        <p:spPr>
          <a:xfrm>
            <a:off x="6412091" y="501651"/>
            <a:ext cx="4395340" cy="1716255"/>
          </a:xfrm>
        </p:spPr>
        <p:txBody>
          <a:bodyPr anchor="b">
            <a:normAutofit/>
          </a:bodyPr>
          <a:lstStyle/>
          <a:p>
            <a:r>
              <a:rPr lang="en-GB" sz="5600"/>
              <a:t>Asthma</a:t>
            </a:r>
            <a:endParaRPr lang="en-AU" sz="5600"/>
          </a:p>
        </p:txBody>
      </p:sp>
      <p:pic>
        <p:nvPicPr>
          <p:cNvPr id="5" name="Picture 4">
            <a:extLst>
              <a:ext uri="{FF2B5EF4-FFF2-40B4-BE49-F238E27FC236}">
                <a16:creationId xmlns:a16="http://schemas.microsoft.com/office/drawing/2014/main" id="{60834F73-2B6D-8F51-EA3E-6683A7703394}"/>
              </a:ext>
            </a:extLst>
          </p:cNvPr>
          <p:cNvPicPr>
            <a:picLocks noChangeAspect="1"/>
          </p:cNvPicPr>
          <p:nvPr/>
        </p:nvPicPr>
        <p:blipFill>
          <a:blip r:embed="rId2"/>
          <a:stretch>
            <a:fillRect/>
          </a:stretch>
        </p:blipFill>
        <p:spPr>
          <a:xfrm>
            <a:off x="279143" y="511891"/>
            <a:ext cx="5221625" cy="5834218"/>
          </a:xfrm>
          <a:prstGeom prst="rect">
            <a:avLst/>
          </a:prstGeom>
        </p:spPr>
      </p:pic>
      <p:sp>
        <p:nvSpPr>
          <p:cNvPr id="3" name="Content Placeholder 2">
            <a:extLst>
              <a:ext uri="{FF2B5EF4-FFF2-40B4-BE49-F238E27FC236}">
                <a16:creationId xmlns:a16="http://schemas.microsoft.com/office/drawing/2014/main" id="{E38769CE-B227-484D-CB11-8AB4F194D240}"/>
              </a:ext>
            </a:extLst>
          </p:cNvPr>
          <p:cNvSpPr>
            <a:spLocks noGrp="1"/>
          </p:cNvSpPr>
          <p:nvPr>
            <p:ph idx="1"/>
          </p:nvPr>
        </p:nvSpPr>
        <p:spPr>
          <a:xfrm>
            <a:off x="6392583" y="2645922"/>
            <a:ext cx="4434721" cy="3710427"/>
          </a:xfrm>
        </p:spPr>
        <p:txBody>
          <a:bodyPr anchor="t">
            <a:normAutofit/>
          </a:bodyPr>
          <a:lstStyle/>
          <a:p>
            <a:pPr marL="0" indent="0">
              <a:buNone/>
            </a:pPr>
            <a:r>
              <a:rPr lang="en-US" sz="1400">
                <a:solidFill>
                  <a:schemeClr val="tx1">
                    <a:alpha val="80000"/>
                  </a:schemeClr>
                </a:solidFill>
              </a:rPr>
              <a:t>Asthma is a condition that causes a person’s airways to narrow when exposed to a ‘trigger’</a:t>
            </a:r>
          </a:p>
          <a:p>
            <a:pPr marL="0" indent="0">
              <a:buNone/>
            </a:pPr>
            <a:endParaRPr lang="en-US" sz="1400">
              <a:solidFill>
                <a:schemeClr val="tx1">
                  <a:alpha val="80000"/>
                </a:schemeClr>
              </a:solidFill>
            </a:endParaRPr>
          </a:p>
          <a:p>
            <a:pPr marL="0" indent="0">
              <a:buNone/>
            </a:pPr>
            <a:r>
              <a:rPr lang="en-US" sz="1400">
                <a:solidFill>
                  <a:schemeClr val="tx1">
                    <a:alpha val="80000"/>
                  </a:schemeClr>
                </a:solidFill>
              </a:rPr>
              <a:t>Common triggers for asthmatics include: </a:t>
            </a:r>
          </a:p>
          <a:p>
            <a:pPr marL="0" indent="0">
              <a:buNone/>
            </a:pPr>
            <a:r>
              <a:rPr lang="en-US" sz="1400">
                <a:solidFill>
                  <a:schemeClr val="tx1">
                    <a:alpha val="80000"/>
                  </a:schemeClr>
                </a:solidFill>
              </a:rPr>
              <a:t>• Exposure to allergens such as dust mites, animal hair and mould </a:t>
            </a:r>
          </a:p>
          <a:p>
            <a:pPr marL="0" indent="0">
              <a:buNone/>
            </a:pPr>
            <a:r>
              <a:rPr lang="en-US" sz="1400">
                <a:solidFill>
                  <a:schemeClr val="tx1">
                    <a:alpha val="80000"/>
                  </a:schemeClr>
                </a:solidFill>
              </a:rPr>
              <a:t>• Excessive exercise </a:t>
            </a:r>
          </a:p>
          <a:p>
            <a:pPr marL="0" indent="0">
              <a:buNone/>
            </a:pPr>
            <a:r>
              <a:rPr lang="en-US" sz="1400">
                <a:solidFill>
                  <a:schemeClr val="tx1">
                    <a:alpha val="80000"/>
                  </a:schemeClr>
                </a:solidFill>
              </a:rPr>
              <a:t>• Exposure to irritants such as cigarette smoke </a:t>
            </a:r>
          </a:p>
          <a:p>
            <a:pPr marL="0" indent="0">
              <a:buNone/>
            </a:pPr>
            <a:r>
              <a:rPr lang="en-US" sz="1400">
                <a:solidFill>
                  <a:schemeClr val="tx1">
                    <a:alpha val="80000"/>
                  </a:schemeClr>
                </a:solidFill>
              </a:rPr>
              <a:t>• Food such as nuts </a:t>
            </a:r>
          </a:p>
          <a:p>
            <a:pPr marL="0" indent="0">
              <a:buNone/>
            </a:pPr>
            <a:r>
              <a:rPr lang="en-US" sz="1400">
                <a:solidFill>
                  <a:schemeClr val="tx1">
                    <a:alpha val="80000"/>
                  </a:schemeClr>
                </a:solidFill>
              </a:rPr>
              <a:t>• Changes in weather </a:t>
            </a:r>
          </a:p>
          <a:p>
            <a:pPr marL="0" indent="0">
              <a:buNone/>
            </a:pPr>
            <a:r>
              <a:rPr lang="en-US" sz="1400">
                <a:solidFill>
                  <a:schemeClr val="tx1">
                    <a:alpha val="80000"/>
                  </a:schemeClr>
                </a:solidFill>
              </a:rPr>
              <a:t>• Respiratory infections </a:t>
            </a:r>
          </a:p>
          <a:p>
            <a:pPr marL="0" indent="0">
              <a:buNone/>
            </a:pPr>
            <a:r>
              <a:rPr lang="en-US" sz="1400">
                <a:solidFill>
                  <a:schemeClr val="tx1">
                    <a:alpha val="80000"/>
                  </a:schemeClr>
                </a:solidFill>
              </a:rPr>
              <a:t>• Emotions, stress and anxiety</a:t>
            </a:r>
            <a:endParaRPr lang="en-AU" sz="1400">
              <a:solidFill>
                <a:schemeClr val="tx1">
                  <a:alpha val="80000"/>
                </a:schemeClr>
              </a:solidFill>
            </a:endParaRPr>
          </a:p>
        </p:txBody>
      </p:sp>
    </p:spTree>
    <p:extLst>
      <p:ext uri="{BB962C8B-B14F-4D97-AF65-F5344CB8AC3E}">
        <p14:creationId xmlns:p14="http://schemas.microsoft.com/office/powerpoint/2010/main" val="2911649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F8F6-3F24-6F8A-6B82-28F9F87B4F84}"/>
              </a:ext>
            </a:extLst>
          </p:cNvPr>
          <p:cNvSpPr>
            <a:spLocks noGrp="1"/>
          </p:cNvSpPr>
          <p:nvPr>
            <p:ph type="title"/>
          </p:nvPr>
        </p:nvSpPr>
        <p:spPr>
          <a:xfrm>
            <a:off x="647843" y="1563757"/>
            <a:ext cx="5254488" cy="1046922"/>
          </a:xfrm>
        </p:spPr>
        <p:txBody>
          <a:bodyPr vert="horz" lIns="91440" tIns="45720" rIns="91440" bIns="45720" rtlCol="0" anchor="b">
            <a:normAutofit/>
          </a:bodyPr>
          <a:lstStyle/>
          <a:p>
            <a:pPr algn="ctr"/>
            <a:r>
              <a:rPr lang="en-US" sz="6000" kern="1200" dirty="0">
                <a:latin typeface="+mj-lt"/>
                <a:ea typeface="+mj-ea"/>
                <a:cs typeface="+mj-cs"/>
              </a:rPr>
              <a:t>Treating Asthma</a:t>
            </a:r>
          </a:p>
        </p:txBody>
      </p:sp>
      <p:pic>
        <p:nvPicPr>
          <p:cNvPr id="7" name="Picture 6">
            <a:extLst>
              <a:ext uri="{FF2B5EF4-FFF2-40B4-BE49-F238E27FC236}">
                <a16:creationId xmlns:a16="http://schemas.microsoft.com/office/drawing/2014/main" id="{3CE4C2C5-F650-3F6D-281F-93E5A885AC3F}"/>
              </a:ext>
            </a:extLst>
          </p:cNvPr>
          <p:cNvPicPr>
            <a:picLocks noChangeAspect="1"/>
          </p:cNvPicPr>
          <p:nvPr/>
        </p:nvPicPr>
        <p:blipFill>
          <a:blip r:embed="rId2"/>
          <a:stretch>
            <a:fillRect/>
          </a:stretch>
        </p:blipFill>
        <p:spPr>
          <a:xfrm>
            <a:off x="6492678" y="984005"/>
            <a:ext cx="5051479" cy="4874677"/>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p:spPr>
      </p:pic>
    </p:spTree>
    <p:extLst>
      <p:ext uri="{BB962C8B-B14F-4D97-AF65-F5344CB8AC3E}">
        <p14:creationId xmlns:p14="http://schemas.microsoft.com/office/powerpoint/2010/main" val="30214900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5112-63DE-32FE-5513-E378A9C370DE}"/>
              </a:ext>
            </a:extLst>
          </p:cNvPr>
          <p:cNvSpPr>
            <a:spLocks noGrp="1"/>
          </p:cNvSpPr>
          <p:nvPr>
            <p:ph type="title"/>
          </p:nvPr>
        </p:nvSpPr>
        <p:spPr>
          <a:xfrm>
            <a:off x="640080" y="325369"/>
            <a:ext cx="4368602" cy="1956841"/>
          </a:xfrm>
        </p:spPr>
        <p:txBody>
          <a:bodyPr anchor="b">
            <a:normAutofit/>
          </a:bodyPr>
          <a:lstStyle/>
          <a:p>
            <a:r>
              <a:rPr lang="en-GB" sz="5400"/>
              <a:t>Soft Tissue Injuries</a:t>
            </a:r>
            <a:endParaRPr lang="en-AU" sz="5400"/>
          </a:p>
        </p:txBody>
      </p:sp>
      <p:sp>
        <p:nvSpPr>
          <p:cNvPr id="3" name="Content Placeholder 2">
            <a:extLst>
              <a:ext uri="{FF2B5EF4-FFF2-40B4-BE49-F238E27FC236}">
                <a16:creationId xmlns:a16="http://schemas.microsoft.com/office/drawing/2014/main" id="{8CE8EF6E-40FB-364A-9BEA-E4A4403E2A93}"/>
              </a:ext>
            </a:extLst>
          </p:cNvPr>
          <p:cNvSpPr>
            <a:spLocks noGrp="1"/>
          </p:cNvSpPr>
          <p:nvPr>
            <p:ph idx="1"/>
          </p:nvPr>
        </p:nvSpPr>
        <p:spPr>
          <a:xfrm>
            <a:off x="640080" y="2872899"/>
            <a:ext cx="4243589" cy="3320668"/>
          </a:xfrm>
        </p:spPr>
        <p:txBody>
          <a:bodyPr>
            <a:normAutofit/>
          </a:bodyPr>
          <a:lstStyle/>
          <a:p>
            <a:pPr marL="0" indent="0">
              <a:buNone/>
            </a:pPr>
            <a:r>
              <a:rPr lang="en-GB" sz="2000" b="1"/>
              <a:t>Sprains </a:t>
            </a:r>
            <a:r>
              <a:rPr lang="en-GB" sz="2000"/>
              <a:t>are where a ligament is damaged – Swelling, Bruising, Pain, Hard to bear weight</a:t>
            </a:r>
            <a:endParaRPr lang="en-GB" sz="2000" b="1"/>
          </a:p>
          <a:p>
            <a:pPr marL="0" indent="0">
              <a:buNone/>
            </a:pPr>
            <a:r>
              <a:rPr lang="en-GB" sz="2000" b="1"/>
              <a:t>Strains </a:t>
            </a:r>
            <a:r>
              <a:rPr lang="en-GB" sz="2000"/>
              <a:t>are where the muscle is over stretched – Snapping or cracking sound, Swelling, Hard to bear weight</a:t>
            </a:r>
          </a:p>
          <a:p>
            <a:pPr marL="0" indent="0">
              <a:buNone/>
            </a:pPr>
            <a:endParaRPr lang="en-GB" sz="2000" b="1"/>
          </a:p>
          <a:p>
            <a:pPr marL="0" indent="0">
              <a:buNone/>
            </a:pPr>
            <a:r>
              <a:rPr lang="en-GB" sz="2000" b="1"/>
              <a:t>Treatment </a:t>
            </a:r>
            <a:r>
              <a:rPr lang="en-GB" sz="2000"/>
              <a:t>involves using the ‘RICER’ and ‘NO HARM’ tecniques</a:t>
            </a:r>
            <a:endParaRPr lang="en-AU" sz="2000" b="1"/>
          </a:p>
        </p:txBody>
      </p:sp>
      <p:pic>
        <p:nvPicPr>
          <p:cNvPr id="5" name="Picture 4" descr="Adhesive bandages">
            <a:extLst>
              <a:ext uri="{FF2B5EF4-FFF2-40B4-BE49-F238E27FC236}">
                <a16:creationId xmlns:a16="http://schemas.microsoft.com/office/drawing/2014/main" id="{38EDC813-00B3-0861-66F3-82D7DA635BD2}"/>
              </a:ext>
            </a:extLst>
          </p:cNvPr>
          <p:cNvPicPr>
            <a:picLocks noChangeAspect="1"/>
          </p:cNvPicPr>
          <p:nvPr/>
        </p:nvPicPr>
        <p:blipFill rotWithShape="1">
          <a:blip r:embed="rId2"/>
          <a:srcRect l="1853" r="3119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564052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13A26B-027F-EA11-13D7-7AB0E32B8E91}"/>
              </a:ext>
            </a:extLst>
          </p:cNvPr>
          <p:cNvPicPr>
            <a:picLocks noChangeAspect="1"/>
          </p:cNvPicPr>
          <p:nvPr/>
        </p:nvPicPr>
        <p:blipFill>
          <a:blip r:embed="rId2"/>
          <a:stretch>
            <a:fillRect/>
          </a:stretch>
        </p:blipFill>
        <p:spPr>
          <a:xfrm>
            <a:off x="997035" y="476395"/>
            <a:ext cx="3935249" cy="5507899"/>
          </a:xfrm>
          <a:prstGeom prst="rect">
            <a:avLst/>
          </a:prstGeom>
        </p:spPr>
      </p:pic>
      <p:pic>
        <p:nvPicPr>
          <p:cNvPr id="7" name="Picture 6">
            <a:extLst>
              <a:ext uri="{FF2B5EF4-FFF2-40B4-BE49-F238E27FC236}">
                <a16:creationId xmlns:a16="http://schemas.microsoft.com/office/drawing/2014/main" id="{D2BF8137-A82C-3B20-01C1-1CF0DD29CD7A}"/>
              </a:ext>
            </a:extLst>
          </p:cNvPr>
          <p:cNvPicPr>
            <a:picLocks noChangeAspect="1"/>
          </p:cNvPicPr>
          <p:nvPr/>
        </p:nvPicPr>
        <p:blipFill>
          <a:blip r:embed="rId3"/>
          <a:stretch>
            <a:fillRect/>
          </a:stretch>
        </p:blipFill>
        <p:spPr>
          <a:xfrm>
            <a:off x="6097542" y="457200"/>
            <a:ext cx="4218820" cy="4557558"/>
          </a:xfrm>
          <a:prstGeom prst="rect">
            <a:avLst/>
          </a:prstGeom>
        </p:spPr>
      </p:pic>
      <p:sp>
        <p:nvSpPr>
          <p:cNvPr id="8" name="Rectangle 7">
            <a:extLst>
              <a:ext uri="{FF2B5EF4-FFF2-40B4-BE49-F238E27FC236}">
                <a16:creationId xmlns:a16="http://schemas.microsoft.com/office/drawing/2014/main" id="{E1411A9E-447F-C7D9-6825-45F314F6EF0E}"/>
              </a:ext>
            </a:extLst>
          </p:cNvPr>
          <p:cNvSpPr/>
          <p:nvPr/>
        </p:nvSpPr>
        <p:spPr>
          <a:xfrm>
            <a:off x="5553011" y="5342380"/>
            <a:ext cx="5041550" cy="941798"/>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3816">
              <a:spcAft>
                <a:spcPts val="600"/>
              </a:spcAft>
            </a:pPr>
            <a:r>
              <a:rPr lang="en-GB" sz="1602" kern="1200" dirty="0">
                <a:solidFill>
                  <a:schemeClr val="lt1"/>
                </a:solidFill>
                <a:latin typeface="+mn-lt"/>
                <a:ea typeface="+mn-ea"/>
                <a:cs typeface="+mn-cs"/>
              </a:rPr>
              <a:t>Complete Inquiry task 4F</a:t>
            </a:r>
            <a:endParaRPr lang="en-AU" dirty="0"/>
          </a:p>
        </p:txBody>
      </p:sp>
      <p:sp>
        <p:nvSpPr>
          <p:cNvPr id="9" name="Oval 8">
            <a:extLst>
              <a:ext uri="{FF2B5EF4-FFF2-40B4-BE49-F238E27FC236}">
                <a16:creationId xmlns:a16="http://schemas.microsoft.com/office/drawing/2014/main" id="{EBC74494-37C8-CE43-F61C-A30E109D8F4E}"/>
              </a:ext>
            </a:extLst>
          </p:cNvPr>
          <p:cNvSpPr/>
          <p:nvPr/>
        </p:nvSpPr>
        <p:spPr>
          <a:xfrm>
            <a:off x="10155553" y="5014758"/>
            <a:ext cx="1039411" cy="138604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10" name="Rectangle 9" descr="Pencil">
            <a:extLst>
              <a:ext uri="{FF2B5EF4-FFF2-40B4-BE49-F238E27FC236}">
                <a16:creationId xmlns:a16="http://schemas.microsoft.com/office/drawing/2014/main" id="{D7AFB1AB-09E5-6B50-8B48-559C4F90EA02}"/>
              </a:ext>
            </a:extLst>
          </p:cNvPr>
          <p:cNvSpPr/>
          <p:nvPr/>
        </p:nvSpPr>
        <p:spPr>
          <a:xfrm>
            <a:off x="10316362" y="5209210"/>
            <a:ext cx="750152" cy="880515"/>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6195448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9F01-22FD-2845-56A8-C88D5287A741}"/>
              </a:ext>
            </a:extLst>
          </p:cNvPr>
          <p:cNvSpPr>
            <a:spLocks noGrp="1"/>
          </p:cNvSpPr>
          <p:nvPr>
            <p:ph type="title"/>
          </p:nvPr>
        </p:nvSpPr>
        <p:spPr/>
        <p:txBody>
          <a:bodyPr/>
          <a:lstStyle/>
          <a:p>
            <a:r>
              <a:rPr lang="en-GB" dirty="0"/>
              <a:t>Communicate details of incident</a:t>
            </a:r>
            <a:endParaRPr lang="en-AU" dirty="0"/>
          </a:p>
        </p:txBody>
      </p:sp>
      <p:sp>
        <p:nvSpPr>
          <p:cNvPr id="3" name="Content Placeholder 2">
            <a:extLst>
              <a:ext uri="{FF2B5EF4-FFF2-40B4-BE49-F238E27FC236}">
                <a16:creationId xmlns:a16="http://schemas.microsoft.com/office/drawing/2014/main" id="{CBE67341-D2E3-5DFC-B8A2-033D3A66309C}"/>
              </a:ext>
            </a:extLst>
          </p:cNvPr>
          <p:cNvSpPr>
            <a:spLocks noGrp="1"/>
          </p:cNvSpPr>
          <p:nvPr>
            <p:ph idx="1"/>
          </p:nvPr>
        </p:nvSpPr>
        <p:spPr/>
        <p:txBody>
          <a:bodyPr>
            <a:normAutofit/>
          </a:bodyPr>
          <a:lstStyle/>
          <a:p>
            <a:pPr marL="0" indent="0">
              <a:buNone/>
            </a:pPr>
            <a:r>
              <a:rPr lang="en-US" sz="1800" dirty="0">
                <a:effectLst/>
                <a:latin typeface="+mj-lt"/>
                <a:ea typeface="Cambria" panose="02040503050406030204" pitchFamily="18" charset="0"/>
                <a:cs typeface="Cambria" panose="02040503050406030204" pitchFamily="18" charset="0"/>
              </a:rPr>
              <a:t>A first aider is required by law to document any first aid treatment they provide, no matter how minor or major it is. Within a workplace, an injury report form will need to be completed, and in some cases, WorkSafe will need to be notified.</a:t>
            </a:r>
            <a:endParaRPr lang="en-AU" sz="1800" dirty="0">
              <a:effectLst/>
              <a:latin typeface="+mj-lt"/>
              <a:ea typeface="Cambria" panose="02040503050406030204" pitchFamily="18" charset="0"/>
              <a:cs typeface="Cambria" panose="02040503050406030204" pitchFamily="18" charset="0"/>
            </a:endParaRPr>
          </a:p>
          <a:p>
            <a:pPr marL="0" indent="0">
              <a:buNone/>
            </a:pPr>
            <a:endParaRPr lang="en-AU" dirty="0">
              <a:latin typeface="+mj-lt"/>
            </a:endParaRPr>
          </a:p>
          <a:p>
            <a:pPr marL="0" indent="0">
              <a:buNone/>
            </a:pPr>
            <a:r>
              <a:rPr lang="en-AU" sz="1800" dirty="0">
                <a:effectLst/>
                <a:latin typeface="+mj-lt"/>
                <a:ea typeface="Times New Roman" panose="02020603050405020304" pitchFamily="18" charset="0"/>
              </a:rPr>
              <a:t>Taking the time, if possible, to document details of the incident will enable you to accurately convey the incident details to emergency response services as well as report the details of the incident to your workplace supervisor</a:t>
            </a:r>
          </a:p>
        </p:txBody>
      </p:sp>
      <p:sp>
        <p:nvSpPr>
          <p:cNvPr id="5" name="TextBox 4">
            <a:extLst>
              <a:ext uri="{FF2B5EF4-FFF2-40B4-BE49-F238E27FC236}">
                <a16:creationId xmlns:a16="http://schemas.microsoft.com/office/drawing/2014/main" id="{406E1868-88A5-63AA-BD51-90E244CCAB50}"/>
              </a:ext>
            </a:extLst>
          </p:cNvPr>
          <p:cNvSpPr txBox="1"/>
          <p:nvPr/>
        </p:nvSpPr>
        <p:spPr>
          <a:xfrm>
            <a:off x="894522" y="4266337"/>
            <a:ext cx="11817626" cy="3416320"/>
          </a:xfrm>
          <a:prstGeom prst="rect">
            <a:avLst/>
          </a:prstGeom>
          <a:noFill/>
        </p:spPr>
        <p:txBody>
          <a:bodyPr wrap="square" numCol="2">
            <a:spAutoFit/>
          </a:bodyPr>
          <a:lstStyle/>
          <a:p>
            <a:pPr marL="0" indent="0">
              <a:buNone/>
            </a:pPr>
            <a:r>
              <a:rPr lang="en-AU" sz="1800" b="1" dirty="0">
                <a:latin typeface="+mj-lt"/>
              </a:rPr>
              <a:t>Details to include:</a:t>
            </a:r>
          </a:p>
          <a:p>
            <a:pPr marL="0" indent="0">
              <a:buNone/>
            </a:pPr>
            <a:r>
              <a:rPr lang="en-AU" sz="1800" dirty="0">
                <a:latin typeface="+mj-lt"/>
              </a:rPr>
              <a:t>Date and time of the incident</a:t>
            </a:r>
          </a:p>
          <a:p>
            <a:pPr marL="0" indent="0">
              <a:buNone/>
            </a:pPr>
            <a:r>
              <a:rPr lang="en-AU" sz="1800" dirty="0">
                <a:latin typeface="+mj-lt"/>
              </a:rPr>
              <a:t>Casualty details</a:t>
            </a:r>
          </a:p>
          <a:p>
            <a:pPr marL="0" indent="0">
              <a:buNone/>
            </a:pPr>
            <a:r>
              <a:rPr lang="en-AU" sz="1800" dirty="0">
                <a:latin typeface="+mj-lt"/>
              </a:rPr>
              <a:t>Contact details</a:t>
            </a:r>
          </a:p>
          <a:p>
            <a:pPr marL="0" indent="0">
              <a:buNone/>
            </a:pPr>
            <a:r>
              <a:rPr lang="en-AU" sz="1800" dirty="0">
                <a:latin typeface="+mj-lt"/>
              </a:rPr>
              <a:t>Allergies, medication and/or known medical conditions</a:t>
            </a:r>
          </a:p>
          <a:p>
            <a:pPr marL="0" indent="0">
              <a:buNone/>
            </a:pPr>
            <a:r>
              <a:rPr lang="en-AU" sz="1800" dirty="0">
                <a:latin typeface="+mj-lt"/>
              </a:rPr>
              <a:t>Description of injury</a:t>
            </a:r>
          </a:p>
          <a:p>
            <a:pPr marL="0" indent="0">
              <a:buNone/>
            </a:pPr>
            <a:endParaRPr lang="en-AU" sz="1800" dirty="0">
              <a:latin typeface="+mj-lt"/>
            </a:endParaRPr>
          </a:p>
          <a:p>
            <a:pPr marL="0" indent="0">
              <a:buNone/>
            </a:pPr>
            <a:endParaRPr lang="en-AU" dirty="0">
              <a:latin typeface="+mj-lt"/>
            </a:endParaRPr>
          </a:p>
          <a:p>
            <a:pPr marL="0" indent="0">
              <a:buNone/>
            </a:pPr>
            <a:endParaRPr lang="en-AU" sz="1800" dirty="0">
              <a:latin typeface="+mj-lt"/>
            </a:endParaRPr>
          </a:p>
          <a:p>
            <a:pPr marL="0" indent="0">
              <a:buNone/>
            </a:pPr>
            <a:endParaRPr lang="en-AU" dirty="0">
              <a:latin typeface="+mj-lt"/>
            </a:endParaRPr>
          </a:p>
          <a:p>
            <a:pPr marL="0" indent="0">
              <a:buNone/>
            </a:pPr>
            <a:endParaRPr lang="en-AU" sz="1800" dirty="0">
              <a:latin typeface="+mj-lt"/>
            </a:endParaRPr>
          </a:p>
          <a:p>
            <a:pPr marL="0" indent="0">
              <a:buNone/>
            </a:pPr>
            <a:endParaRPr lang="en-AU" dirty="0">
              <a:latin typeface="+mj-lt"/>
            </a:endParaRPr>
          </a:p>
          <a:p>
            <a:pPr marL="0" indent="0">
              <a:buNone/>
            </a:pPr>
            <a:r>
              <a:rPr lang="en-AU" sz="1800" dirty="0">
                <a:latin typeface="+mj-lt"/>
              </a:rPr>
              <a:t>Vital signs</a:t>
            </a:r>
          </a:p>
          <a:p>
            <a:pPr marL="0" indent="0">
              <a:buNone/>
            </a:pPr>
            <a:r>
              <a:rPr lang="en-AU" sz="1800" dirty="0">
                <a:latin typeface="+mj-lt"/>
              </a:rPr>
              <a:t>Fluid output</a:t>
            </a:r>
          </a:p>
          <a:p>
            <a:pPr marL="0" indent="0">
              <a:buNone/>
            </a:pPr>
            <a:r>
              <a:rPr lang="en-AU" sz="1800" dirty="0">
                <a:latin typeface="+mj-lt"/>
              </a:rPr>
              <a:t>Treatment</a:t>
            </a:r>
          </a:p>
          <a:p>
            <a:pPr marL="0" indent="0">
              <a:buNone/>
            </a:pPr>
            <a:r>
              <a:rPr lang="en-AU" sz="1800" dirty="0">
                <a:latin typeface="+mj-lt"/>
              </a:rPr>
              <a:t>Referral</a:t>
            </a:r>
          </a:p>
          <a:p>
            <a:pPr marL="0" indent="0">
              <a:buNone/>
            </a:pPr>
            <a:r>
              <a:rPr lang="en-AU" sz="1800" dirty="0">
                <a:latin typeface="+mj-lt"/>
              </a:rPr>
              <a:t>Witness</a:t>
            </a:r>
          </a:p>
          <a:p>
            <a:pPr marL="0" indent="0">
              <a:buNone/>
            </a:pPr>
            <a:r>
              <a:rPr lang="en-AU" sz="1800" dirty="0">
                <a:latin typeface="+mj-lt"/>
              </a:rPr>
              <a:t>Signatures</a:t>
            </a:r>
            <a:endParaRPr lang="en-AU" dirty="0">
              <a:latin typeface="+mj-lt"/>
            </a:endParaRPr>
          </a:p>
        </p:txBody>
      </p:sp>
    </p:spTree>
    <p:extLst>
      <p:ext uri="{BB962C8B-B14F-4D97-AF65-F5344CB8AC3E}">
        <p14:creationId xmlns:p14="http://schemas.microsoft.com/office/powerpoint/2010/main" val="1215498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F317A585-471F-0D30-944E-E626D324AB07}"/>
              </a:ext>
            </a:extLst>
          </p:cNvPr>
          <p:cNvPicPr>
            <a:picLocks noChangeAspect="1"/>
          </p:cNvPicPr>
          <p:nvPr/>
        </p:nvPicPr>
        <p:blipFill rotWithShape="1">
          <a:blip r:embed="rId2"/>
          <a:srcRect l="52740"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 name="Title 1">
            <a:extLst>
              <a:ext uri="{FF2B5EF4-FFF2-40B4-BE49-F238E27FC236}">
                <a16:creationId xmlns:a16="http://schemas.microsoft.com/office/drawing/2014/main" id="{A11F1E61-6C2C-8AD6-9A73-87856C8D64BA}"/>
              </a:ext>
            </a:extLst>
          </p:cNvPr>
          <p:cNvSpPr>
            <a:spLocks noGrp="1"/>
          </p:cNvSpPr>
          <p:nvPr>
            <p:ph type="title"/>
          </p:nvPr>
        </p:nvSpPr>
        <p:spPr>
          <a:xfrm>
            <a:off x="5827048" y="407987"/>
            <a:ext cx="5721484" cy="1325563"/>
          </a:xfrm>
        </p:spPr>
        <p:txBody>
          <a:bodyPr>
            <a:normAutofit/>
          </a:bodyPr>
          <a:lstStyle/>
          <a:p>
            <a:r>
              <a:rPr lang="en-GB" dirty="0"/>
              <a:t>Confidentiality</a:t>
            </a:r>
            <a:endParaRPr lang="en-AU" dirty="0"/>
          </a:p>
        </p:txBody>
      </p:sp>
      <p:sp>
        <p:nvSpPr>
          <p:cNvPr id="3" name="Content Placeholder 2">
            <a:extLst>
              <a:ext uri="{FF2B5EF4-FFF2-40B4-BE49-F238E27FC236}">
                <a16:creationId xmlns:a16="http://schemas.microsoft.com/office/drawing/2014/main" id="{17A672D4-A3C0-519B-DCFA-114E37513233}"/>
              </a:ext>
            </a:extLst>
          </p:cNvPr>
          <p:cNvSpPr>
            <a:spLocks noGrp="1"/>
          </p:cNvSpPr>
          <p:nvPr>
            <p:ph idx="1"/>
          </p:nvPr>
        </p:nvSpPr>
        <p:spPr>
          <a:xfrm>
            <a:off x="5827048" y="1868487"/>
            <a:ext cx="5721484" cy="4351338"/>
          </a:xfrm>
        </p:spPr>
        <p:txBody>
          <a:bodyPr>
            <a:normAutofit/>
          </a:bodyPr>
          <a:lstStyle/>
          <a:p>
            <a:pPr marL="0" indent="0">
              <a:buNone/>
            </a:pPr>
            <a:r>
              <a:rPr lang="en-US" sz="1500"/>
              <a:t>When writing an incident report, you will have to acquire information about the casualty - you must observe these principles and maintain their confidentiality by: </a:t>
            </a:r>
          </a:p>
          <a:p>
            <a:pPr marL="0" indent="0">
              <a:buNone/>
            </a:pPr>
            <a:r>
              <a:rPr lang="en-US" sz="1500"/>
              <a:t>• Ensuring that the casualty understands why and for what purposes you are collecting their information. </a:t>
            </a:r>
          </a:p>
          <a:p>
            <a:pPr marL="0" indent="0">
              <a:buNone/>
            </a:pPr>
            <a:r>
              <a:rPr lang="en-US" sz="1500"/>
              <a:t>• Ensuring that the casualty understands whom you will be sharing their information with, i.e. doctors, paramedics and other medical staff. </a:t>
            </a:r>
          </a:p>
          <a:p>
            <a:pPr marL="0" indent="0">
              <a:buNone/>
            </a:pPr>
            <a:r>
              <a:rPr lang="en-US" sz="1500"/>
              <a:t>• Keeping their records private, including incident reports. These should only be shared with the consent of the patient. </a:t>
            </a:r>
          </a:p>
          <a:p>
            <a:pPr marL="0" indent="0">
              <a:buNone/>
            </a:pPr>
            <a:r>
              <a:rPr lang="en-US" sz="1500"/>
              <a:t>• Allow the casualty to read over and check the information documented to ensure that it is correct, accurate and up-to-date. </a:t>
            </a:r>
          </a:p>
          <a:p>
            <a:pPr marL="0" indent="0">
              <a:buNone/>
            </a:pPr>
            <a:r>
              <a:rPr lang="en-US" sz="1500"/>
              <a:t>• Keeping all documentation secure. It should not be left lying around where anyone could access it and read it. </a:t>
            </a:r>
          </a:p>
          <a:p>
            <a:pPr marL="0" indent="0">
              <a:buNone/>
            </a:pPr>
            <a:r>
              <a:rPr lang="en-US" sz="1500"/>
              <a:t>• Not talking about the casualty or discussing the incident without the casualty’s permission or where it is required for medical treatment. For example, when providing a handover to paramedics after an incident</a:t>
            </a:r>
            <a:endParaRPr lang="en-AU" sz="1500"/>
          </a:p>
        </p:txBody>
      </p:sp>
    </p:spTree>
    <p:extLst>
      <p:ext uri="{BB962C8B-B14F-4D97-AF65-F5344CB8AC3E}">
        <p14:creationId xmlns:p14="http://schemas.microsoft.com/office/powerpoint/2010/main" val="20036672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EFA6-BB1F-7A30-022B-E2B669C1533C}"/>
              </a:ext>
            </a:extLst>
          </p:cNvPr>
          <p:cNvSpPr>
            <a:spLocks noGrp="1"/>
          </p:cNvSpPr>
          <p:nvPr>
            <p:ph type="title"/>
          </p:nvPr>
        </p:nvSpPr>
        <p:spPr>
          <a:xfrm>
            <a:off x="838200" y="459863"/>
            <a:ext cx="10515600" cy="1004594"/>
          </a:xfrm>
        </p:spPr>
        <p:txBody>
          <a:bodyPr>
            <a:normAutofit/>
          </a:bodyPr>
          <a:lstStyle/>
          <a:p>
            <a:pPr algn="ctr"/>
            <a:r>
              <a:rPr lang="en-GB" dirty="0"/>
              <a:t>Reviewing an Incident</a:t>
            </a:r>
            <a:endParaRPr lang="en-AU" dirty="0"/>
          </a:p>
        </p:txBody>
      </p:sp>
      <p:sp>
        <p:nvSpPr>
          <p:cNvPr id="3" name="Content Placeholder 2">
            <a:extLst>
              <a:ext uri="{FF2B5EF4-FFF2-40B4-BE49-F238E27FC236}">
                <a16:creationId xmlns:a16="http://schemas.microsoft.com/office/drawing/2014/main" id="{494211B8-0689-78E8-5D8A-5C217B4949B6}"/>
              </a:ext>
            </a:extLst>
          </p:cNvPr>
          <p:cNvSpPr>
            <a:spLocks noGrp="1"/>
          </p:cNvSpPr>
          <p:nvPr>
            <p:ph idx="1"/>
          </p:nvPr>
        </p:nvSpPr>
        <p:spPr>
          <a:xfrm>
            <a:off x="530087" y="1696278"/>
            <a:ext cx="11423374" cy="4903305"/>
          </a:xfrm>
        </p:spPr>
        <p:txBody>
          <a:bodyPr>
            <a:normAutofit/>
          </a:bodyPr>
          <a:lstStyle/>
          <a:p>
            <a:pPr marL="0" indent="0" defTabSz="777240">
              <a:spcBef>
                <a:spcPts val="850"/>
              </a:spcBef>
              <a:buNone/>
            </a:pPr>
            <a:r>
              <a:rPr lang="en-US" sz="1700" kern="1200" dirty="0">
                <a:solidFill>
                  <a:schemeClr val="tx1"/>
                </a:solidFill>
                <a:latin typeface="+mn-lt"/>
                <a:ea typeface="+mn-ea"/>
                <a:cs typeface="+mn-cs"/>
              </a:rPr>
              <a:t>Being involved in a life or death situation can cause trauma and psychological impacts. first aid respondents and other rescuers can experience depression, stress and other post-traumatic stress symptoms after responding to a critical incident.  These may include:</a:t>
            </a:r>
          </a:p>
          <a:p>
            <a:pPr marL="0" indent="0" defTabSz="777240">
              <a:spcBef>
                <a:spcPts val="850"/>
              </a:spcBef>
              <a:buNone/>
            </a:pPr>
            <a:endParaRPr lang="en-US" sz="1700" kern="1200" dirty="0">
              <a:solidFill>
                <a:schemeClr val="tx1"/>
              </a:solidFill>
              <a:latin typeface="+mn-lt"/>
              <a:ea typeface="+mn-ea"/>
              <a:cs typeface="+mn-cs"/>
            </a:endParaRPr>
          </a:p>
          <a:p>
            <a:pPr marL="0" indent="0" defTabSz="777240">
              <a:spcBef>
                <a:spcPts val="850"/>
              </a:spcBef>
              <a:buNone/>
            </a:pPr>
            <a:endParaRPr lang="en-US" sz="1700" kern="1200" dirty="0">
              <a:solidFill>
                <a:schemeClr val="tx1"/>
              </a:solidFill>
              <a:latin typeface="+mn-lt"/>
              <a:ea typeface="+mn-ea"/>
              <a:cs typeface="+mn-cs"/>
            </a:endParaRPr>
          </a:p>
          <a:p>
            <a:pPr marL="0" indent="0" defTabSz="777240">
              <a:spcBef>
                <a:spcPts val="850"/>
              </a:spcBef>
              <a:buNone/>
            </a:pPr>
            <a:endParaRPr lang="en-US" sz="1700" kern="1200" dirty="0">
              <a:solidFill>
                <a:schemeClr val="tx1"/>
              </a:solidFill>
              <a:latin typeface="+mn-lt"/>
              <a:ea typeface="+mn-ea"/>
              <a:cs typeface="+mn-cs"/>
            </a:endParaRPr>
          </a:p>
          <a:p>
            <a:pPr marL="0" indent="0" defTabSz="777240">
              <a:spcBef>
                <a:spcPts val="850"/>
              </a:spcBef>
              <a:buNone/>
            </a:pPr>
            <a:endParaRPr lang="en-US" sz="1700" kern="1200" dirty="0">
              <a:solidFill>
                <a:schemeClr val="tx1"/>
              </a:solidFill>
              <a:latin typeface="+mn-lt"/>
              <a:ea typeface="+mn-ea"/>
              <a:cs typeface="+mn-cs"/>
            </a:endParaRPr>
          </a:p>
          <a:p>
            <a:pPr marL="0" indent="0" defTabSz="777240">
              <a:spcBef>
                <a:spcPts val="850"/>
              </a:spcBef>
              <a:buNone/>
            </a:pPr>
            <a:br>
              <a:rPr lang="en-US" sz="1530" dirty="0"/>
            </a:br>
            <a:r>
              <a:rPr lang="en-US" sz="1530" kern="1200" dirty="0">
                <a:solidFill>
                  <a:schemeClr val="tx1"/>
                </a:solidFill>
                <a:latin typeface="+mn-lt"/>
                <a:ea typeface="+mn-ea"/>
                <a:cs typeface="+mn-cs"/>
              </a:rPr>
              <a:t>Debriefing after an incident can be helpful, sharing details and feelings with a trusted source to put the incident into perspective – helping to lessen emotional trauma, assist recovery, help identify the need to assist other responders and make improvements to systems. </a:t>
            </a:r>
          </a:p>
          <a:p>
            <a:pPr marL="0" indent="0">
              <a:buNone/>
            </a:pPr>
            <a:endParaRPr lang="en-US" sz="2000" dirty="0"/>
          </a:p>
        </p:txBody>
      </p:sp>
      <p:sp>
        <p:nvSpPr>
          <p:cNvPr id="5" name="TextBox 4">
            <a:extLst>
              <a:ext uri="{FF2B5EF4-FFF2-40B4-BE49-F238E27FC236}">
                <a16:creationId xmlns:a16="http://schemas.microsoft.com/office/drawing/2014/main" id="{6DC9779A-80A2-B53D-A0BC-80E04CEB1B8A}"/>
              </a:ext>
            </a:extLst>
          </p:cNvPr>
          <p:cNvSpPr txBox="1"/>
          <p:nvPr/>
        </p:nvSpPr>
        <p:spPr>
          <a:xfrm>
            <a:off x="1188376" y="2530901"/>
            <a:ext cx="9660699" cy="1796197"/>
          </a:xfrm>
          <a:prstGeom prst="rect">
            <a:avLst/>
          </a:prstGeom>
          <a:noFill/>
        </p:spPr>
        <p:txBody>
          <a:bodyPr wrap="square" numCol="2">
            <a:spAutoFit/>
          </a:bodyPr>
          <a:lstStyle/>
          <a:p>
            <a:pPr defTabSz="777240">
              <a:spcAft>
                <a:spcPts val="600"/>
              </a:spcAft>
            </a:pPr>
            <a:r>
              <a:rPr lang="en-US" sz="1360" kern="1200" dirty="0">
                <a:solidFill>
                  <a:schemeClr val="tx1"/>
                </a:solidFill>
                <a:latin typeface="+mn-lt"/>
                <a:ea typeface="+mn-ea"/>
                <a:cs typeface="+mn-cs"/>
              </a:rPr>
              <a:t>• Feelings of fear and panic </a:t>
            </a:r>
          </a:p>
          <a:p>
            <a:pPr defTabSz="777240">
              <a:spcAft>
                <a:spcPts val="600"/>
              </a:spcAft>
            </a:pPr>
            <a:r>
              <a:rPr lang="en-US" sz="1360" kern="1200" dirty="0">
                <a:solidFill>
                  <a:schemeClr val="tx1"/>
                </a:solidFill>
                <a:latin typeface="+mn-lt"/>
                <a:ea typeface="+mn-ea"/>
                <a:cs typeface="+mn-cs"/>
              </a:rPr>
              <a:t>• Re-living the event, flashbacks and nightmares </a:t>
            </a:r>
          </a:p>
          <a:p>
            <a:pPr defTabSz="777240">
              <a:spcAft>
                <a:spcPts val="600"/>
              </a:spcAft>
            </a:pPr>
            <a:r>
              <a:rPr lang="en-US" sz="1360" kern="1200" dirty="0">
                <a:solidFill>
                  <a:schemeClr val="tx1"/>
                </a:solidFill>
                <a:latin typeface="+mn-lt"/>
                <a:ea typeface="+mn-ea"/>
                <a:cs typeface="+mn-cs"/>
              </a:rPr>
              <a:t>• Inability to sleep </a:t>
            </a:r>
          </a:p>
          <a:p>
            <a:pPr defTabSz="777240">
              <a:spcAft>
                <a:spcPts val="600"/>
              </a:spcAft>
            </a:pPr>
            <a:r>
              <a:rPr lang="en-US" sz="1360" kern="1200" dirty="0">
                <a:solidFill>
                  <a:schemeClr val="tx1"/>
                </a:solidFill>
                <a:latin typeface="+mn-lt"/>
                <a:ea typeface="+mn-ea"/>
                <a:cs typeface="+mn-cs"/>
              </a:rPr>
              <a:t>• Irritability and a lack of concentration </a:t>
            </a:r>
          </a:p>
          <a:p>
            <a:pPr defTabSz="777240">
              <a:spcAft>
                <a:spcPts val="600"/>
              </a:spcAft>
            </a:pPr>
            <a:r>
              <a:rPr lang="en-US" sz="1360" kern="1200" dirty="0">
                <a:solidFill>
                  <a:schemeClr val="tx1"/>
                </a:solidFill>
                <a:latin typeface="+mn-lt"/>
                <a:ea typeface="+mn-ea"/>
                <a:cs typeface="+mn-cs"/>
              </a:rPr>
              <a:t>• Becoming easily scared or startled </a:t>
            </a:r>
          </a:p>
          <a:p>
            <a:pPr defTabSz="777240">
              <a:spcAft>
                <a:spcPts val="600"/>
              </a:spcAft>
            </a:pPr>
            <a:endParaRPr lang="en-US" sz="1360" kern="1200" dirty="0">
              <a:solidFill>
                <a:schemeClr val="tx1"/>
              </a:solidFill>
              <a:latin typeface="+mn-lt"/>
              <a:ea typeface="+mn-ea"/>
              <a:cs typeface="+mn-cs"/>
            </a:endParaRPr>
          </a:p>
          <a:p>
            <a:pPr defTabSz="777240">
              <a:spcAft>
                <a:spcPts val="600"/>
              </a:spcAft>
            </a:pPr>
            <a:r>
              <a:rPr lang="en-US" sz="1360" kern="1200" dirty="0">
                <a:solidFill>
                  <a:schemeClr val="tx1"/>
                </a:solidFill>
                <a:latin typeface="+mn-lt"/>
                <a:ea typeface="+mn-ea"/>
                <a:cs typeface="+mn-cs"/>
              </a:rPr>
              <a:t>• Being on edge constantly looking out for danger </a:t>
            </a:r>
          </a:p>
          <a:p>
            <a:pPr defTabSz="777240">
              <a:spcAft>
                <a:spcPts val="600"/>
              </a:spcAft>
            </a:pPr>
            <a:r>
              <a:rPr lang="en-US" sz="1360" kern="1200" dirty="0">
                <a:solidFill>
                  <a:schemeClr val="tx1"/>
                </a:solidFill>
                <a:latin typeface="+mn-lt"/>
                <a:ea typeface="+mn-ea"/>
                <a:cs typeface="+mn-cs"/>
              </a:rPr>
              <a:t>• A feeling of emotional numbness, where a person loses interest in life and things that they used to enjoy </a:t>
            </a:r>
          </a:p>
          <a:p>
            <a:pPr defTabSz="777240">
              <a:spcAft>
                <a:spcPts val="600"/>
              </a:spcAft>
            </a:pPr>
            <a:r>
              <a:rPr lang="en-US" sz="1360" kern="1200" dirty="0">
                <a:solidFill>
                  <a:schemeClr val="tx1"/>
                </a:solidFill>
                <a:latin typeface="+mn-lt"/>
                <a:ea typeface="+mn-ea"/>
                <a:cs typeface="+mn-cs"/>
              </a:rPr>
              <a:t>• Avoidance of places or things that remind them of the incident</a:t>
            </a:r>
            <a:endParaRPr lang="en-AU" sz="1600" dirty="0"/>
          </a:p>
        </p:txBody>
      </p:sp>
      <p:sp>
        <p:nvSpPr>
          <p:cNvPr id="6" name="Rectangle 5">
            <a:extLst>
              <a:ext uri="{FF2B5EF4-FFF2-40B4-BE49-F238E27FC236}">
                <a16:creationId xmlns:a16="http://schemas.microsoft.com/office/drawing/2014/main" id="{463E138E-BC1F-8F57-8879-D03231AB02FD}"/>
              </a:ext>
            </a:extLst>
          </p:cNvPr>
          <p:cNvSpPr/>
          <p:nvPr/>
        </p:nvSpPr>
        <p:spPr>
          <a:xfrm>
            <a:off x="2370389" y="5307354"/>
            <a:ext cx="8478686" cy="86251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77240">
              <a:spcAft>
                <a:spcPts val="600"/>
              </a:spcAft>
            </a:pPr>
            <a:r>
              <a:rPr lang="en-GB" sz="1530" kern="1200">
                <a:solidFill>
                  <a:schemeClr val="lt1"/>
                </a:solidFill>
                <a:latin typeface="+mn-lt"/>
                <a:ea typeface="+mn-ea"/>
                <a:cs typeface="+mn-cs"/>
              </a:rPr>
              <a:t>Complete Reflection Bank – Set C</a:t>
            </a:r>
            <a:endParaRPr lang="en-AU"/>
          </a:p>
        </p:txBody>
      </p:sp>
      <p:sp>
        <p:nvSpPr>
          <p:cNvPr id="7" name="Oval 6">
            <a:extLst>
              <a:ext uri="{FF2B5EF4-FFF2-40B4-BE49-F238E27FC236}">
                <a16:creationId xmlns:a16="http://schemas.microsoft.com/office/drawing/2014/main" id="{EF336A7F-4CDC-36D1-76DD-4359E2B03E7F}"/>
              </a:ext>
            </a:extLst>
          </p:cNvPr>
          <p:cNvSpPr/>
          <p:nvPr/>
        </p:nvSpPr>
        <p:spPr>
          <a:xfrm>
            <a:off x="1788625" y="5062618"/>
            <a:ext cx="1285636" cy="1269362"/>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8" name="Rectangle 7" descr="Pencil">
            <a:extLst>
              <a:ext uri="{FF2B5EF4-FFF2-40B4-BE49-F238E27FC236}">
                <a16:creationId xmlns:a16="http://schemas.microsoft.com/office/drawing/2014/main" id="{696FADE6-D666-1693-323D-E7818D462F4C}"/>
              </a:ext>
            </a:extLst>
          </p:cNvPr>
          <p:cNvSpPr/>
          <p:nvPr/>
        </p:nvSpPr>
        <p:spPr>
          <a:xfrm>
            <a:off x="2050755" y="5293152"/>
            <a:ext cx="761375" cy="806391"/>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783377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7829</Words>
  <Application>Microsoft Macintosh PowerPoint</Application>
  <PresentationFormat>Widescreen</PresentationFormat>
  <Paragraphs>795</Paragraphs>
  <Slides>89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Calibri</vt:lpstr>
      <vt:lpstr>Calibri Light</vt:lpstr>
      <vt:lpstr>Helvetica</vt:lpstr>
      <vt:lpstr>Times New Roman</vt:lpstr>
      <vt:lpstr>Office Theme</vt:lpstr>
      <vt:lpstr>PowerPoint Presentation</vt:lpstr>
      <vt:lpstr>PowerPoint Presentation</vt:lpstr>
      <vt:lpstr>The Law</vt:lpstr>
      <vt:lpstr>Consent</vt:lpstr>
      <vt:lpstr>Recognising an Emergency</vt:lpstr>
      <vt:lpstr>Identifying Hazards</vt:lpstr>
      <vt:lpstr>Protecting yourself and others</vt:lpstr>
      <vt:lpstr>Assessing the situation</vt:lpstr>
      <vt:lpstr>Danger</vt:lpstr>
      <vt:lpstr>Responsiveness</vt:lpstr>
      <vt:lpstr>Send for help</vt:lpstr>
      <vt:lpstr>Airway</vt:lpstr>
      <vt:lpstr>Breathing</vt:lpstr>
      <vt:lpstr>Recovery Position</vt:lpstr>
      <vt:lpstr>The Recover Position - Infants</vt:lpstr>
      <vt:lpstr>CPR</vt:lpstr>
      <vt:lpstr>PowerPoint Presentation</vt:lpstr>
      <vt:lpstr>Infant CPR</vt:lpstr>
      <vt:lpstr>PowerPoint Presentation</vt:lpstr>
      <vt:lpstr>Defibrillator</vt:lpstr>
      <vt:lpstr>Applying Appropriate First Aid Procedures</vt:lpstr>
      <vt:lpstr>Abdominal Injuries</vt:lpstr>
      <vt:lpstr>Treating Abdominal Injuries </vt:lpstr>
      <vt:lpstr>Allergic Reactions</vt:lpstr>
      <vt:lpstr>Treating Allergic Reactions</vt:lpstr>
      <vt:lpstr>Wounds &amp; Bleeding</vt:lpstr>
      <vt:lpstr>Treating Wounds</vt:lpstr>
      <vt:lpstr>Management of a minor bleeding wound</vt:lpstr>
      <vt:lpstr>Management of a major bleeding wound</vt:lpstr>
      <vt:lpstr>Nosebleeds</vt:lpstr>
      <vt:lpstr>Cleaning Wounds</vt:lpstr>
      <vt:lpstr>Internal Bleeding</vt:lpstr>
      <vt:lpstr>PowerPoint Presentation</vt:lpstr>
      <vt:lpstr>Burns</vt:lpstr>
      <vt:lpstr>Treating Burns</vt:lpstr>
      <vt:lpstr>Cardiac Conditions</vt:lpstr>
      <vt:lpstr>Heart Attack</vt:lpstr>
      <vt:lpstr>Angina</vt:lpstr>
      <vt:lpstr>Cardiac Arrest</vt:lpstr>
      <vt:lpstr>Choking</vt:lpstr>
      <vt:lpstr>Treating Choking</vt:lpstr>
      <vt:lpstr>Treating Choking - Infants</vt:lpstr>
      <vt:lpstr>Crush Injuries</vt:lpstr>
      <vt:lpstr>Treating A Crush Injury</vt:lpstr>
      <vt:lpstr>Diabetes</vt:lpstr>
      <vt:lpstr>Hypoglycaemia </vt:lpstr>
      <vt:lpstr>Treating Hypoglycaemia</vt:lpstr>
      <vt:lpstr>Hyperglycaemia</vt:lpstr>
      <vt:lpstr>Treating Hyperglycaemia</vt:lpstr>
      <vt:lpstr>Drowning</vt:lpstr>
      <vt:lpstr>Signs of Drowning   Symptoms of Drowning</vt:lpstr>
      <vt:lpstr>Envenomation</vt:lpstr>
      <vt:lpstr>Envenomation Treatment</vt:lpstr>
      <vt:lpstr>Ice Management</vt:lpstr>
      <vt:lpstr>Pressure Immobilisation</vt:lpstr>
      <vt:lpstr>Heat Management</vt:lpstr>
      <vt:lpstr>Vinegar</vt:lpstr>
      <vt:lpstr>PowerPoint Presentation</vt:lpstr>
      <vt:lpstr>Hypothermia</vt:lpstr>
      <vt:lpstr>Treating Hypothermia</vt:lpstr>
      <vt:lpstr>Hyperthermia</vt:lpstr>
      <vt:lpstr>Treating Hyperthermia</vt:lpstr>
      <vt:lpstr>Dehydration</vt:lpstr>
      <vt:lpstr>Stroke</vt:lpstr>
      <vt:lpstr>PowerPoint Presentation</vt:lpstr>
      <vt:lpstr>Shock</vt:lpstr>
      <vt:lpstr>Treatment of Shock</vt:lpstr>
      <vt:lpstr>Eye Injuries</vt:lpstr>
      <vt:lpstr>Ear Injuries</vt:lpstr>
      <vt:lpstr>Dislocations</vt:lpstr>
      <vt:lpstr>Fractures</vt:lpstr>
      <vt:lpstr>Treating a Fracture</vt:lpstr>
      <vt:lpstr>Febrile Convulsions</vt:lpstr>
      <vt:lpstr>Epilepsy and Seizures</vt:lpstr>
      <vt:lpstr>What to do if I see a Seizure</vt:lpstr>
      <vt:lpstr>Needle Stick Injuries</vt:lpstr>
      <vt:lpstr>Head Injuries</vt:lpstr>
      <vt:lpstr>Spinal Injuries</vt:lpstr>
      <vt:lpstr>Treating Spinal Injuries</vt:lpstr>
      <vt:lpstr>Poisoning</vt:lpstr>
      <vt:lpstr>Poison Treatment</vt:lpstr>
      <vt:lpstr>PowerPoint Presentation</vt:lpstr>
      <vt:lpstr>Asthma</vt:lpstr>
      <vt:lpstr>Treating Asthma</vt:lpstr>
      <vt:lpstr>Soft Tissue Injuries</vt:lpstr>
      <vt:lpstr>PowerPoint Presentation</vt:lpstr>
      <vt:lpstr>Communicate details of incident</vt:lpstr>
      <vt:lpstr>Confidentiality</vt:lpstr>
      <vt:lpstr>Reviewing an Incident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Damian Manfre</dc:creator>
  <cp:lastModifiedBy>Joshua Miller</cp:lastModifiedBy>
  <cp:revision>3</cp:revision>
  <dcterms:created xsi:type="dcterms:W3CDTF">2023-11-03T00:22:07Z</dcterms:created>
  <dcterms:modified xsi:type="dcterms:W3CDTF">2023-11-19T20:35:08Z</dcterms:modified>
</cp:coreProperties>
</file>