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5" r:id="rId6"/>
    <p:sldId id="307" r:id="rId7"/>
    <p:sldId id="311" r:id="rId8"/>
    <p:sldId id="308" r:id="rId9"/>
    <p:sldId id="259" r:id="rId10"/>
    <p:sldId id="261" r:id="rId11"/>
    <p:sldId id="262" r:id="rId12"/>
    <p:sldId id="263" r:id="rId13"/>
    <p:sldId id="264" r:id="rId14"/>
    <p:sldId id="312" r:id="rId15"/>
    <p:sldId id="313" r:id="rId16"/>
    <p:sldId id="314" r:id="rId17"/>
    <p:sldId id="315" r:id="rId18"/>
    <p:sldId id="316" r:id="rId19"/>
    <p:sldId id="272" r:id="rId20"/>
    <p:sldId id="266" r:id="rId21"/>
    <p:sldId id="309" r:id="rId22"/>
    <p:sldId id="317" r:id="rId23"/>
    <p:sldId id="318" r:id="rId24"/>
    <p:sldId id="319" r:id="rId25"/>
    <p:sldId id="320" r:id="rId26"/>
    <p:sldId id="310" r:id="rId27"/>
    <p:sldId id="268" r:id="rId28"/>
    <p:sldId id="321" r:id="rId29"/>
    <p:sldId id="322" r:id="rId30"/>
    <p:sldId id="270" r:id="rId31"/>
    <p:sldId id="323" r:id="rId32"/>
    <p:sldId id="324" r:id="rId33"/>
    <p:sldId id="267" r:id="rId34"/>
    <p:sldId id="269" r:id="rId35"/>
    <p:sldId id="271" r:id="rId36"/>
    <p:sldId id="325" r:id="rId37"/>
    <p:sldId id="326" r:id="rId38"/>
    <p:sldId id="327" r:id="rId39"/>
    <p:sldId id="329" r:id="rId40"/>
    <p:sldId id="330" r:id="rId41"/>
    <p:sldId id="273" r:id="rId42"/>
    <p:sldId id="328" r:id="rId43"/>
    <p:sldId id="331" r:id="rId44"/>
    <p:sldId id="332" r:id="rId45"/>
    <p:sldId id="333" r:id="rId46"/>
    <p:sldId id="334" r:id="rId47"/>
    <p:sldId id="335" r:id="rId48"/>
    <p:sldId id="336" r:id="rId49"/>
    <p:sldId id="337" r:id="rId50"/>
    <p:sldId id="338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31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14" autoAdjust="0"/>
    <p:restoredTop sz="94660"/>
  </p:normalViewPr>
  <p:slideViewPr>
    <p:cSldViewPr snapToGrid="0">
      <p:cViewPr varScale="1">
        <p:scale>
          <a:sx n="87" d="100"/>
          <a:sy n="87" d="100"/>
        </p:scale>
        <p:origin x="96" y="14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76327-2EB4-AE65-126F-A094EA6F70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0D5FE1-9D05-0D8E-1C3C-A033C59361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2D9F0-CA29-01F7-BDE3-A6B149FF9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79FC-883D-4067-B15A-9CAECABE33E0}" type="datetimeFigureOut">
              <a:rPr lang="en-AU" smtClean="0"/>
              <a:t>5/09/2025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69B1E-D6A1-4A3B-2321-4381C552D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3028A1-A321-5D2C-7795-F08F3AE5C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1495-8BBB-4354-8C88-47504965F7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37544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04A76-2E42-109B-1BC7-0B96C25BB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454F45-C98F-E4A6-C84A-0F2AE8F3EB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4C9DD7-6894-C4A1-7209-1D1A5D9FF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79FC-883D-4067-B15A-9CAECABE33E0}" type="datetimeFigureOut">
              <a:rPr lang="en-AU" smtClean="0"/>
              <a:t>5/09/2025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93ACCC-3BFB-86D1-BB07-249A83C11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E0F2F1-B261-7402-8B8A-6E8D2B929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1495-8BBB-4354-8C88-47504965F7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50671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9BCD4E-4E59-5556-A8C4-4DA6DC8996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F2AC57-CDC3-3547-E9A8-325BE90A72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DFFE7F-557F-E3FE-6870-C7695FA8E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79FC-883D-4067-B15A-9CAECABE33E0}" type="datetimeFigureOut">
              <a:rPr lang="en-AU" smtClean="0"/>
              <a:t>5/09/2025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0C05A1-EE32-DDC5-3AF5-2B539C13A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6723B5-CF8F-7F33-60D0-F8E8F8064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1495-8BBB-4354-8C88-47504965F7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86526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6B029-3AA2-DF26-A48E-6CA57989D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1D0813-3910-CAE2-5557-C597F8362C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09C0F3-C912-4094-12AE-13B43C13E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79FC-883D-4067-B15A-9CAECABE33E0}" type="datetimeFigureOut">
              <a:rPr lang="en-AU" smtClean="0"/>
              <a:t>5/09/2025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7D617C-14AF-2029-2034-224C8C05D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320F1-CD07-528E-B596-B549820B1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1495-8BBB-4354-8C88-47504965F7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84814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78E19-8316-550D-0423-A9E90F3D4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1676A9-AACE-200A-A8AC-0B650C7245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F8832B-798B-14BB-4477-7E3D54EE0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79FC-883D-4067-B15A-9CAECABE33E0}" type="datetimeFigureOut">
              <a:rPr lang="en-AU" smtClean="0"/>
              <a:t>5/09/2025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3A4D7E-B3A7-DF6D-8B5B-0F1089A31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CD03A6-E928-7E97-EAEE-8824D4BFE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1495-8BBB-4354-8C88-47504965F7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04139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FEE3B-60E2-40D3-9049-231901223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68576D-A727-A240-0F79-F9B5ADD96C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25A775-BBFD-4244-3D55-78ED5DDC3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316C2B-7386-F41C-8DCA-1DF79C749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79FC-883D-4067-B15A-9CAECABE33E0}" type="datetimeFigureOut">
              <a:rPr lang="en-AU" smtClean="0"/>
              <a:t>5/09/2025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320FA0-AFB7-7927-28AF-A1F99D45D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2193FE-C6F0-09C1-FCEE-FA0C6D119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1495-8BBB-4354-8C88-47504965F7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78165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296AD-BBBE-4EF3-9B42-9D11CBCAE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48EFBF-5357-9CE0-8C26-F2FBC85864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AF1983-E6BF-61B2-65D9-11ED639C32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81DC56-654C-9472-B968-E336E5FB77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8DAE92-F8C3-5257-4D36-95FA106F63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44FC67-566E-AF1F-413D-F665D6221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79FC-883D-4067-B15A-9CAECABE33E0}" type="datetimeFigureOut">
              <a:rPr lang="en-AU" smtClean="0"/>
              <a:t>5/09/2025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9CECF1-6C56-BB78-F50E-E3A7B5D81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07F429-D528-6A5D-EFC9-35F877832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1495-8BBB-4354-8C88-47504965F7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37188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A84CE-82DB-1745-D7C1-24316BA5C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47596D-77DD-888B-B61A-2F70C4AA2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79FC-883D-4067-B15A-9CAECABE33E0}" type="datetimeFigureOut">
              <a:rPr lang="en-AU" smtClean="0"/>
              <a:t>5/09/2025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CE9113-DA25-ED48-D80E-703AAEB3E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33D48C-CF0F-0EC4-1A3A-AF7AE2F15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1495-8BBB-4354-8C88-47504965F7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88059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8ABDB2-F062-BE30-39B6-A6B308306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79FC-883D-4067-B15A-9CAECABE33E0}" type="datetimeFigureOut">
              <a:rPr lang="en-AU" smtClean="0"/>
              <a:t>5/09/2025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875677-AD0B-1ADB-013C-6D8784161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CF2C99-4868-953D-10DE-394A6EF58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1495-8BBB-4354-8C88-47504965F7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00558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E6C16-29C1-7319-A19C-D1DBE1620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9E950E-5468-46AC-BC1A-ED7C79B67C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D0B7CC-0A78-EDCB-E46E-F02050A673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48B7B1-7151-3EC7-7FD4-8E9942E62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79FC-883D-4067-B15A-9CAECABE33E0}" type="datetimeFigureOut">
              <a:rPr lang="en-AU" smtClean="0"/>
              <a:t>5/09/2025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18A2A4-94A6-B975-772C-046D10A0C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7BDF82-276E-6C32-07A3-82E5C1D5C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1495-8BBB-4354-8C88-47504965F7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96974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EA88C-9355-E630-1865-DA2CFD80D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CF852F-0E31-2D13-DEE9-40F782BE84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C47205-F96B-8D4C-3B67-067EE42B89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6F70F5-484B-79E7-D7A2-61A7FD113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79FC-883D-4067-B15A-9CAECABE33E0}" type="datetimeFigureOut">
              <a:rPr lang="en-AU" smtClean="0"/>
              <a:t>5/09/2025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A8DA85-CC89-C362-372F-BFD578EC3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876063-97BF-299F-FC2E-A017377E5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1495-8BBB-4354-8C88-47504965F7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96558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8B6554-4D91-345F-91FC-9D338D110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188F4C-484B-36B8-6E5C-9E4C31691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05A2DB-6E25-657B-C030-949B3E549A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A579FC-883D-4067-B15A-9CAECABE33E0}" type="datetimeFigureOut">
              <a:rPr lang="en-AU" smtClean="0"/>
              <a:t>5/09/2025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AC3BB-B9EF-3355-BB42-FB6BA7487A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E0C99C-4773-F624-D9D5-80294E4A21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F51495-8BBB-4354-8C88-47504965F7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67712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culturesandsocietiesblock1.weebly.com/photo-gallery.html" TargetMode="External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hyperlink" Target="https://www.vrogue.co/post/conversation-clipart-group-counseling-conversation-group-counseling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7" Type="http://schemas.openxmlformats.org/officeDocument/2006/relationships/image" Target="../media/image64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7" Type="http://schemas.openxmlformats.org/officeDocument/2006/relationships/image" Target="../media/image66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svg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ixnio.com/people/children-kids/boy-watching-with-binoculars" TargetMode="External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7" Type="http://schemas.openxmlformats.org/officeDocument/2006/relationships/image" Target="../media/image77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svg"/><Relationship Id="rId4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7" Type="http://schemas.openxmlformats.org/officeDocument/2006/relationships/image" Target="../media/image81.sv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svg"/><Relationship Id="rId7" Type="http://schemas.openxmlformats.org/officeDocument/2006/relationships/image" Target="../media/image90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70.svg"/><Relationship Id="rId4" Type="http://schemas.openxmlformats.org/officeDocument/2006/relationships/image" Target="../media/image69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27C00F-ED51-8BAA-4C85-D7A9B7F485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1722" y="2091574"/>
            <a:ext cx="7528556" cy="267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5328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60DC8A-165B-CC0E-5265-5B6C15466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439" y="357376"/>
            <a:ext cx="11622795" cy="5404446"/>
          </a:xfrm>
          <a:solidFill>
            <a:schemeClr val="bg1">
              <a:alpha val="80000"/>
            </a:schemeClr>
          </a:solidFill>
        </p:spPr>
        <p:txBody>
          <a:bodyPr numCol="1"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Undertaking a ‘critique’ of socialisation theory</a:t>
            </a:r>
          </a:p>
          <a:p>
            <a:pPr marL="0" indent="0">
              <a:buNone/>
            </a:pPr>
            <a:endParaRPr lang="en-US" dirty="0"/>
          </a:p>
          <a:p>
            <a:pPr marL="342900" marR="84455" lvl="0" indent="-342900" algn="just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GB" sz="2800" b="1" dirty="0">
                <a:effectLst/>
                <a:latin typeface="Helvetica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Identifying its assumptions -</a:t>
            </a:r>
            <a:r>
              <a:rPr lang="en-GB" sz="2800" dirty="0">
                <a:effectLst/>
                <a:latin typeface="Helvetica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 What core ideas do the theory take for granted about human nature, society, and the learning process?</a:t>
            </a:r>
            <a:endParaRPr lang="en-AU" sz="2800" dirty="0">
              <a:effectLst/>
              <a:latin typeface="Helvetica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342900" marR="84455" lvl="0" indent="-342900" algn="just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GB" sz="2800" b="1" dirty="0">
                <a:effectLst/>
                <a:latin typeface="Helvetica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Highlighting its omissions or blind spots - </a:t>
            </a:r>
            <a:r>
              <a:rPr lang="en-GB" sz="2800" dirty="0">
                <a:effectLst/>
                <a:latin typeface="Helvetica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What aspects of socialisation does the theory fail to adequately explain or overlook entirely?</a:t>
            </a:r>
            <a:endParaRPr lang="en-AU" sz="2800" dirty="0">
              <a:effectLst/>
              <a:latin typeface="Helvetica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342900" marR="84455" lvl="0" indent="-342900" algn="just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GB" sz="2800" b="1" dirty="0">
                <a:effectLst/>
                <a:latin typeface="Helvetica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Pointing out its biases - </a:t>
            </a:r>
            <a:r>
              <a:rPr lang="en-GB" sz="2800" dirty="0">
                <a:effectLst/>
                <a:latin typeface="Helvetica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Does the theory privilege certain perspectives or does it downplay the experiences of marginalised groups?</a:t>
            </a:r>
            <a:endParaRPr lang="en-AU" sz="2800" dirty="0">
              <a:effectLst/>
              <a:latin typeface="Helvetica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342900" marR="84455" lvl="0" indent="-342900" algn="just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GB" sz="2800" b="1" dirty="0">
                <a:effectLst/>
                <a:latin typeface="Helvetica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Assessing its explanatory power - </a:t>
            </a:r>
            <a:r>
              <a:rPr lang="en-GB" sz="2800" dirty="0">
                <a:effectLst/>
                <a:latin typeface="Helvetica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How well does it actually explain real-world social phenomena? Are there instances where it falls short?</a:t>
            </a:r>
            <a:endParaRPr lang="en-AU" sz="2800" dirty="0">
              <a:effectLst/>
              <a:latin typeface="Helvetica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342900" marR="84455" lvl="0" indent="-342900" algn="just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GB" sz="2800" b="1" dirty="0">
                <a:effectLst/>
                <a:latin typeface="Helvetica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Proposing alternative explanations or refinements - </a:t>
            </a:r>
            <a:r>
              <a:rPr lang="en-GB" sz="2800" dirty="0">
                <a:effectLst/>
                <a:latin typeface="Helvetica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What other factors might be at play that the theory doesn't account for, or how could the theory be improved to be more comprehensive or accurate?</a:t>
            </a:r>
            <a:endParaRPr lang="en-AU" sz="2800" dirty="0">
              <a:effectLst/>
              <a:latin typeface="Helvetica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Graphic 4" descr="Man in business attire">
            <a:extLst>
              <a:ext uri="{FF2B5EF4-FFF2-40B4-BE49-F238E27FC236}">
                <a16:creationId xmlns:a16="http://schemas.microsoft.com/office/drawing/2014/main" id="{7F73C86A-7D0D-B6A5-63B2-9BF2222914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9394634" y="5138737"/>
            <a:ext cx="1304925" cy="1762125"/>
          </a:xfrm>
          <a:prstGeom prst="rect">
            <a:avLst/>
          </a:prstGeom>
        </p:spPr>
      </p:pic>
      <p:pic>
        <p:nvPicPr>
          <p:cNvPr id="6" name="Graphic 2" descr="Person wearing stripes">
            <a:extLst>
              <a:ext uri="{FF2B5EF4-FFF2-40B4-BE49-F238E27FC236}">
                <a16:creationId xmlns:a16="http://schemas.microsoft.com/office/drawing/2014/main" id="{7D4C9D63-607E-6C98-B956-C97C870BDA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0695886" y="5053012"/>
            <a:ext cx="12096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2226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21BD11-8A11-303B-EB1D-861841E87B97}"/>
              </a:ext>
            </a:extLst>
          </p:cNvPr>
          <p:cNvSpPr/>
          <p:nvPr/>
        </p:nvSpPr>
        <p:spPr>
          <a:xfrm>
            <a:off x="1418918" y="5490974"/>
            <a:ext cx="9925050" cy="1009650"/>
          </a:xfrm>
          <a:prstGeom prst="rect">
            <a:avLst/>
          </a:prstGeom>
          <a:solidFill>
            <a:srgbClr val="D40F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Complete Inquiry task 2B on page 80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328D339-CC96-C36D-7CAB-7E0ED162F24B}"/>
              </a:ext>
            </a:extLst>
          </p:cNvPr>
          <p:cNvSpPr/>
          <p:nvPr/>
        </p:nvSpPr>
        <p:spPr>
          <a:xfrm>
            <a:off x="742643" y="5252849"/>
            <a:ext cx="1504950" cy="14859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Rectangle 3" descr="Pencil">
            <a:extLst>
              <a:ext uri="{FF2B5EF4-FFF2-40B4-BE49-F238E27FC236}">
                <a16:creationId xmlns:a16="http://schemas.microsoft.com/office/drawing/2014/main" id="{F6073A3C-2D80-6203-08CA-B8D8655B9DBD}"/>
              </a:ext>
            </a:extLst>
          </p:cNvPr>
          <p:cNvSpPr/>
          <p:nvPr/>
        </p:nvSpPr>
        <p:spPr>
          <a:xfrm>
            <a:off x="1049489" y="5490974"/>
            <a:ext cx="891257" cy="943952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A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44B2D2-6CC4-4D52-DC4A-FC979532C725}"/>
              </a:ext>
            </a:extLst>
          </p:cNvPr>
          <p:cNvSpPr txBox="1"/>
          <p:nvPr/>
        </p:nvSpPr>
        <p:spPr>
          <a:xfrm>
            <a:off x="447261" y="454791"/>
            <a:ext cx="59634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Common criticisms</a:t>
            </a:r>
            <a:endParaRPr lang="en-AU" sz="4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7E1CA1-B949-E5BC-4B41-81F1805864E8}"/>
              </a:ext>
            </a:extLst>
          </p:cNvPr>
          <p:cNvSpPr txBox="1"/>
          <p:nvPr/>
        </p:nvSpPr>
        <p:spPr>
          <a:xfrm>
            <a:off x="447261" y="1343295"/>
            <a:ext cx="10695250" cy="3877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The "over socialised" concept of man – </a:t>
            </a:r>
            <a:r>
              <a:rPr lang="en-GB" dirty="0"/>
              <a:t>That individual agency, resistance, creativity and ability are overlooked</a:t>
            </a:r>
            <a:endParaRPr lang="en-AU" b="1" dirty="0"/>
          </a:p>
          <a:p>
            <a:endParaRPr lang="en-AU" sz="2400" dirty="0"/>
          </a:p>
          <a:p>
            <a:r>
              <a:rPr lang="en-GB" b="1" dirty="0"/>
              <a:t>Neglect of power and inequality – </a:t>
            </a:r>
            <a:r>
              <a:rPr lang="en-GB" dirty="0"/>
              <a:t>Power dynamics are not adequately addressed</a:t>
            </a:r>
            <a:endParaRPr lang="en-AU" b="1" dirty="0"/>
          </a:p>
          <a:p>
            <a:endParaRPr lang="en-AU" sz="2400" dirty="0"/>
          </a:p>
          <a:p>
            <a:r>
              <a:rPr lang="en-GB" b="1" dirty="0"/>
              <a:t>Lack of attention to conflict and change – </a:t>
            </a:r>
            <a:r>
              <a:rPr lang="en-GB" dirty="0"/>
              <a:t>Excessive focus on maintaining social order and norms</a:t>
            </a:r>
            <a:endParaRPr lang="en-AU" b="1" dirty="0"/>
          </a:p>
          <a:p>
            <a:endParaRPr lang="en-AU" sz="2400" dirty="0"/>
          </a:p>
          <a:p>
            <a:r>
              <a:rPr lang="en-GB" b="1" dirty="0"/>
              <a:t>Ignoring a lifelong and dynamic nature – </a:t>
            </a:r>
            <a:r>
              <a:rPr lang="en-GB" dirty="0"/>
              <a:t>Too much emphasis on early childhood, not growth</a:t>
            </a:r>
            <a:endParaRPr lang="en-AU" b="1" dirty="0"/>
          </a:p>
          <a:p>
            <a:endParaRPr lang="en-AU" sz="2400" dirty="0"/>
          </a:p>
          <a:p>
            <a:r>
              <a:rPr lang="en-GB" b="1" dirty="0"/>
              <a:t>Ethnocentric or universalist assumptions – </a:t>
            </a:r>
            <a:r>
              <a:rPr lang="en-GB" dirty="0"/>
              <a:t>Doesn’t account for cultural variation</a:t>
            </a:r>
            <a:endParaRPr lang="en-GB" b="1" dirty="0"/>
          </a:p>
          <a:p>
            <a:endParaRPr lang="en-AU" b="1" dirty="0"/>
          </a:p>
          <a:p>
            <a:r>
              <a:rPr lang="en-GB" b="1" dirty="0"/>
              <a:t>The role of trauma – </a:t>
            </a:r>
            <a:r>
              <a:rPr lang="en-GB" dirty="0"/>
              <a:t>Do not account for the impact trauma plays</a:t>
            </a:r>
            <a:endParaRPr lang="en-AU" b="1" dirty="0"/>
          </a:p>
          <a:p>
            <a:endParaRPr lang="en-AU" sz="2400" dirty="0"/>
          </a:p>
        </p:txBody>
      </p:sp>
      <p:pic>
        <p:nvPicPr>
          <p:cNvPr id="7" name="Graphic 6" descr="Playbook with solid fill">
            <a:extLst>
              <a:ext uri="{FF2B5EF4-FFF2-40B4-BE49-F238E27FC236}">
                <a16:creationId xmlns:a16="http://schemas.microsoft.com/office/drawing/2014/main" id="{B5CF0E9B-CF1C-8E15-BCEE-4A07F44CC2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93855" y="430688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046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35785-9CD1-1B43-4B38-0DD7FDCFD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451" y="531923"/>
            <a:ext cx="10515600" cy="4935556"/>
          </a:xfrm>
          <a:solidFill>
            <a:schemeClr val="tx1">
              <a:alpha val="85000"/>
            </a:schemeClr>
          </a:solidFill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Issues Specific Communities and Groups Can Face</a:t>
            </a:r>
            <a:br>
              <a:rPr lang="en-GB" dirty="0">
                <a:solidFill>
                  <a:schemeClr val="bg1"/>
                </a:solidFill>
              </a:rPr>
            </a:br>
            <a:br>
              <a:rPr lang="en-GB" dirty="0">
                <a:solidFill>
                  <a:schemeClr val="bg1"/>
                </a:solidFill>
              </a:rPr>
            </a:br>
            <a:r>
              <a:rPr lang="en-GB" sz="2400" dirty="0">
                <a:solidFill>
                  <a:schemeClr val="bg1"/>
                </a:solidFill>
              </a:rPr>
              <a:t>Social – Poverty, inequality, discrimination, access to services education, employment and social norms</a:t>
            </a:r>
            <a:br>
              <a:rPr lang="en-GB" sz="2400" dirty="0">
                <a:solidFill>
                  <a:schemeClr val="bg1"/>
                </a:solidFill>
              </a:rPr>
            </a:br>
            <a:br>
              <a:rPr lang="en-GB" sz="2400" dirty="0">
                <a:solidFill>
                  <a:schemeClr val="bg1"/>
                </a:solidFill>
              </a:rPr>
            </a:br>
            <a:r>
              <a:rPr lang="en-GB" sz="2400" dirty="0">
                <a:solidFill>
                  <a:schemeClr val="bg1"/>
                </a:solidFill>
              </a:rPr>
              <a:t>Political – Impact by government on a group’s rights, resources and opportunities</a:t>
            </a:r>
            <a:br>
              <a:rPr lang="en-GB" sz="2400" dirty="0">
                <a:solidFill>
                  <a:schemeClr val="bg1"/>
                </a:solidFill>
              </a:rPr>
            </a:br>
            <a:br>
              <a:rPr lang="en-GB" sz="2400" dirty="0">
                <a:solidFill>
                  <a:schemeClr val="bg1"/>
                </a:solidFill>
              </a:rPr>
            </a:br>
            <a:r>
              <a:rPr lang="en-GB" sz="2400" dirty="0">
                <a:solidFill>
                  <a:schemeClr val="bg1"/>
                </a:solidFill>
              </a:rPr>
              <a:t>Cultural – How beliefs, values. Customs, traditions, languages, arts and social behaviours define a group</a:t>
            </a:r>
            <a:br>
              <a:rPr lang="en-GB" sz="2400" dirty="0">
                <a:solidFill>
                  <a:schemeClr val="bg1"/>
                </a:solidFill>
              </a:rPr>
            </a:br>
            <a:br>
              <a:rPr lang="en-GB" sz="2400" dirty="0">
                <a:solidFill>
                  <a:schemeClr val="bg1"/>
                </a:solidFill>
              </a:rPr>
            </a:br>
            <a:r>
              <a:rPr lang="en-GB" sz="2400" dirty="0">
                <a:solidFill>
                  <a:schemeClr val="bg1"/>
                </a:solidFill>
              </a:rPr>
              <a:t>Historical – The required understanding of past events, policies and experiences that have shaped a groups past</a:t>
            </a:r>
            <a:endParaRPr lang="en-AU" dirty="0">
              <a:solidFill>
                <a:schemeClr val="bg1"/>
              </a:solidFill>
            </a:endParaRPr>
          </a:p>
        </p:txBody>
      </p:sp>
      <p:pic>
        <p:nvPicPr>
          <p:cNvPr id="3" name="Graphic 16" descr="Books outline">
            <a:extLst>
              <a:ext uri="{FF2B5EF4-FFF2-40B4-BE49-F238E27FC236}">
                <a16:creationId xmlns:a16="http://schemas.microsoft.com/office/drawing/2014/main" id="{9B32CA26-65C2-8513-53D0-3BE99A12B7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67275" y="5611067"/>
            <a:ext cx="715010" cy="715010"/>
          </a:xfrm>
          <a:prstGeom prst="rect">
            <a:avLst/>
          </a:prstGeom>
        </p:spPr>
      </p:pic>
      <p:pic>
        <p:nvPicPr>
          <p:cNvPr id="4" name="Graphic 15" descr="Neighborhood outline">
            <a:extLst>
              <a:ext uri="{FF2B5EF4-FFF2-40B4-BE49-F238E27FC236}">
                <a16:creationId xmlns:a16="http://schemas.microsoft.com/office/drawing/2014/main" id="{6D3F1BB7-0B8E-10E8-7F70-ADDB56E82D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44823" y="5611067"/>
            <a:ext cx="707390" cy="707390"/>
          </a:xfrm>
          <a:prstGeom prst="rect">
            <a:avLst/>
          </a:prstGeom>
        </p:spPr>
      </p:pic>
      <p:pic>
        <p:nvPicPr>
          <p:cNvPr id="5" name="Graphic 14" descr="Bank outline">
            <a:extLst>
              <a:ext uri="{FF2B5EF4-FFF2-40B4-BE49-F238E27FC236}">
                <a16:creationId xmlns:a16="http://schemas.microsoft.com/office/drawing/2014/main" id="{903C5F3B-B511-2F3E-CC4D-B4B807FCCD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39789" y="5618687"/>
            <a:ext cx="707390" cy="707390"/>
          </a:xfrm>
          <a:prstGeom prst="rect">
            <a:avLst/>
          </a:prstGeom>
        </p:spPr>
      </p:pic>
      <p:pic>
        <p:nvPicPr>
          <p:cNvPr id="7" name="Graphic 13" descr="Social network outline">
            <a:extLst>
              <a:ext uri="{FF2B5EF4-FFF2-40B4-BE49-F238E27FC236}">
                <a16:creationId xmlns:a16="http://schemas.microsoft.com/office/drawing/2014/main" id="{258E11BF-53AB-AC0B-3C87-330AF7AB5A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99773" y="5618687"/>
            <a:ext cx="723265" cy="72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3761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7662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15427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B3D34-2C5A-ADE6-D4D0-147BB3430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Identifying the priorities of a specific group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8FC0BD-B500-E68E-2F0E-69CA07232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523" y="3789801"/>
            <a:ext cx="11710930" cy="2703073"/>
          </a:xfrm>
        </p:spPr>
        <p:txBody>
          <a:bodyPr numCol="2">
            <a:normAutofit fontScale="85000" lnSpcReduction="10000"/>
          </a:bodyPr>
          <a:lstStyle/>
          <a:p>
            <a:pPr marL="0" indent="0">
              <a:buNone/>
            </a:pPr>
            <a:r>
              <a:rPr lang="en-GB" b="1" dirty="0"/>
              <a:t>The type of information you may need to know about any specific group can include:</a:t>
            </a:r>
          </a:p>
          <a:p>
            <a:pPr marL="0" indent="0">
              <a:buNone/>
            </a:pPr>
            <a:endParaRPr lang="en-AU" b="1" dirty="0"/>
          </a:p>
          <a:p>
            <a:pPr lvl="0"/>
            <a:r>
              <a:rPr lang="en-GB" dirty="0"/>
              <a:t>The group composition and the structures</a:t>
            </a:r>
            <a:endParaRPr lang="en-AU" dirty="0"/>
          </a:p>
          <a:p>
            <a:pPr lvl="0"/>
            <a:r>
              <a:rPr lang="en-GB" dirty="0"/>
              <a:t>The people, stakeholders and any networks </a:t>
            </a:r>
            <a:endParaRPr lang="en-AU" dirty="0"/>
          </a:p>
          <a:p>
            <a:pPr lvl="0"/>
            <a:r>
              <a:rPr lang="en-GB" dirty="0"/>
              <a:t>The group values and practices.</a:t>
            </a:r>
            <a:endParaRPr lang="en-AU" dirty="0"/>
          </a:p>
          <a:p>
            <a:pPr lvl="0"/>
            <a:r>
              <a:rPr lang="en-GB" dirty="0"/>
              <a:t>Community values and structures</a:t>
            </a:r>
            <a:endParaRPr lang="en-AU" dirty="0"/>
          </a:p>
          <a:p>
            <a:pPr lvl="0"/>
            <a:r>
              <a:rPr lang="en-GB" dirty="0"/>
              <a:t>Strength, talents and abilities</a:t>
            </a:r>
            <a:endParaRPr lang="en-AU" dirty="0"/>
          </a:p>
          <a:p>
            <a:pPr lvl="0"/>
            <a:r>
              <a:rPr lang="en-GB" dirty="0"/>
              <a:t>Social issues relevant to the group.</a:t>
            </a:r>
            <a:endParaRPr lang="en-AU" dirty="0"/>
          </a:p>
          <a:p>
            <a:pPr lvl="0"/>
            <a:r>
              <a:rPr lang="en-GB" dirty="0"/>
              <a:t>If the group has cultural preferences.</a:t>
            </a:r>
            <a:endParaRPr lang="en-AU" dirty="0"/>
          </a:p>
          <a:p>
            <a:pPr lvl="0"/>
            <a:r>
              <a:rPr lang="en-GB" dirty="0"/>
              <a:t>Specific communication protocols.</a:t>
            </a:r>
            <a:endParaRPr lang="en-AU" dirty="0"/>
          </a:p>
          <a:p>
            <a:pPr lvl="0"/>
            <a:r>
              <a:rPr lang="en-GB" dirty="0"/>
              <a:t>Any relevant health issues for the group.</a:t>
            </a:r>
            <a:endParaRPr lang="en-A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9B5AF1-88D3-D787-9316-A29BAF7FE4AB}"/>
              </a:ext>
            </a:extLst>
          </p:cNvPr>
          <p:cNvSpPr txBox="1"/>
          <p:nvPr/>
        </p:nvSpPr>
        <p:spPr>
          <a:xfrm>
            <a:off x="2881829" y="1738313"/>
            <a:ext cx="60978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dirty="0"/>
              <a:t>We can identify group priorities by:</a:t>
            </a:r>
            <a:endParaRPr lang="en-AU" dirty="0"/>
          </a:p>
          <a:p>
            <a:pPr lvl="0"/>
            <a:r>
              <a:rPr lang="en-GB" dirty="0"/>
              <a:t>Carrying out appropriate research.</a:t>
            </a:r>
            <a:endParaRPr lang="en-AU" dirty="0"/>
          </a:p>
          <a:p>
            <a:pPr lvl="0"/>
            <a:r>
              <a:rPr lang="en-GB" dirty="0"/>
              <a:t>Engaging with stakeholders for their participation and insights.</a:t>
            </a:r>
            <a:endParaRPr lang="en-AU" dirty="0"/>
          </a:p>
        </p:txBody>
      </p:sp>
      <p:pic>
        <p:nvPicPr>
          <p:cNvPr id="7" name="Graphic 6" descr="A girl carrying book">
            <a:extLst>
              <a:ext uri="{FF2B5EF4-FFF2-40B4-BE49-F238E27FC236}">
                <a16:creationId xmlns:a16="http://schemas.microsoft.com/office/drawing/2014/main" id="{99B33CED-DE3C-709B-A4BF-16FA9D2A25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81619" y="2110505"/>
            <a:ext cx="548392" cy="1724943"/>
          </a:xfrm>
          <a:prstGeom prst="rect">
            <a:avLst/>
          </a:prstGeom>
        </p:spPr>
      </p:pic>
      <p:pic>
        <p:nvPicPr>
          <p:cNvPr id="9" name="Graphic 8" descr="Woman wearing a ribbon">
            <a:extLst>
              <a:ext uri="{FF2B5EF4-FFF2-40B4-BE49-F238E27FC236}">
                <a16:creationId xmlns:a16="http://schemas.microsoft.com/office/drawing/2014/main" id="{D0A91531-EF21-303C-62DC-C5D9200078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77458" y="1738313"/>
            <a:ext cx="378889" cy="478597"/>
          </a:xfrm>
          <a:prstGeom prst="rect">
            <a:avLst/>
          </a:prstGeom>
        </p:spPr>
      </p:pic>
      <p:pic>
        <p:nvPicPr>
          <p:cNvPr id="11" name="Graphic 10" descr="A face with closed eyes">
            <a:extLst>
              <a:ext uri="{FF2B5EF4-FFF2-40B4-BE49-F238E27FC236}">
                <a16:creationId xmlns:a16="http://schemas.microsoft.com/office/drawing/2014/main" id="{C2A8EA06-24CC-513F-24B4-26F4510CAC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28412" y="1985337"/>
            <a:ext cx="159532" cy="15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7551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31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876D9-8D6C-97A3-8F38-C721E8C0D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9707" y="228580"/>
            <a:ext cx="7512586" cy="1325563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What is appropriate research?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F0F88F-264D-1D7D-B72D-53AE381B3E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569" y="1554143"/>
            <a:ext cx="11666862" cy="4938732"/>
          </a:xfrm>
        </p:spPr>
        <p:txBody>
          <a:bodyPr>
            <a:normAutofit/>
          </a:bodyPr>
          <a:lstStyle/>
          <a:p>
            <a:pPr lvl="0"/>
            <a:r>
              <a:rPr lang="en-GB" sz="2400" b="1" dirty="0">
                <a:solidFill>
                  <a:schemeClr val="bg1"/>
                </a:solidFill>
              </a:rPr>
              <a:t>Informed consent</a:t>
            </a:r>
            <a:r>
              <a:rPr lang="en-GB" sz="2400" dirty="0">
                <a:solidFill>
                  <a:schemeClr val="bg1"/>
                </a:solidFill>
              </a:rPr>
              <a:t> - Participants understand the purpose, methods, risks, and benefits, and voluntarily agree to participate without coercion. </a:t>
            </a:r>
          </a:p>
          <a:p>
            <a:pPr lvl="0"/>
            <a:r>
              <a:rPr lang="en-GB" sz="2400" b="1" dirty="0">
                <a:solidFill>
                  <a:schemeClr val="bg1"/>
                </a:solidFill>
              </a:rPr>
              <a:t>Confidentiality and anonymity</a:t>
            </a:r>
            <a:r>
              <a:rPr lang="en-GB" sz="2400" dirty="0">
                <a:solidFill>
                  <a:schemeClr val="bg1"/>
                </a:solidFill>
              </a:rPr>
              <a:t> - Protecting the identity and sensitive information of participants.</a:t>
            </a:r>
            <a:endParaRPr lang="en-AU" sz="2400" dirty="0">
              <a:solidFill>
                <a:schemeClr val="bg1"/>
              </a:solidFill>
            </a:endParaRPr>
          </a:p>
          <a:p>
            <a:pPr lvl="0"/>
            <a:r>
              <a:rPr lang="en-GB" sz="2400" b="1" dirty="0">
                <a:solidFill>
                  <a:schemeClr val="bg1"/>
                </a:solidFill>
              </a:rPr>
              <a:t>Beneficence and non-maleficence</a:t>
            </a:r>
            <a:r>
              <a:rPr lang="en-GB" sz="2400" dirty="0">
                <a:solidFill>
                  <a:schemeClr val="bg1"/>
                </a:solidFill>
              </a:rPr>
              <a:t> - Does good and does no harm. </a:t>
            </a:r>
          </a:p>
          <a:p>
            <a:pPr lvl="0"/>
            <a:r>
              <a:rPr lang="en-GB" sz="2400" b="1" dirty="0">
                <a:solidFill>
                  <a:schemeClr val="bg1"/>
                </a:solidFill>
              </a:rPr>
              <a:t>Justice</a:t>
            </a:r>
            <a:r>
              <a:rPr lang="en-GB" sz="2400" dirty="0">
                <a:solidFill>
                  <a:schemeClr val="bg1"/>
                </a:solidFill>
              </a:rPr>
              <a:t> - Benefits and burdens of the research are distributed fairly.</a:t>
            </a:r>
            <a:endParaRPr lang="en-AU" sz="2400" dirty="0">
              <a:solidFill>
                <a:schemeClr val="bg1"/>
              </a:solidFill>
            </a:endParaRPr>
          </a:p>
          <a:p>
            <a:pPr lvl="0"/>
            <a:r>
              <a:rPr lang="en-GB" sz="2400" b="1" dirty="0">
                <a:solidFill>
                  <a:schemeClr val="bg1"/>
                </a:solidFill>
              </a:rPr>
              <a:t>Community-led or participatory approaches</a:t>
            </a:r>
            <a:r>
              <a:rPr lang="en-GB" sz="2400" dirty="0">
                <a:solidFill>
                  <a:schemeClr val="bg1"/>
                </a:solidFill>
              </a:rPr>
              <a:t> - Research done with or by the community. </a:t>
            </a:r>
          </a:p>
          <a:p>
            <a:pPr lvl="0"/>
            <a:r>
              <a:rPr lang="en-GB" sz="2400" b="1" dirty="0">
                <a:solidFill>
                  <a:schemeClr val="bg1"/>
                </a:solidFill>
              </a:rPr>
              <a:t>Cultural safety and responsiveness</a:t>
            </a:r>
            <a:r>
              <a:rPr lang="en-GB" sz="2400" dirty="0">
                <a:solidFill>
                  <a:schemeClr val="bg1"/>
                </a:solidFill>
              </a:rPr>
              <a:t> - Recognising and valuing the unique cultural norms, values, communication styles, and historical experiences. </a:t>
            </a:r>
          </a:p>
          <a:p>
            <a:pPr lvl="0"/>
            <a:r>
              <a:rPr lang="en-GB" sz="2400" b="1" dirty="0">
                <a:solidFill>
                  <a:schemeClr val="bg1"/>
                </a:solidFill>
              </a:rPr>
              <a:t>Reciprocity and benefit </a:t>
            </a:r>
            <a:r>
              <a:rPr lang="en-GB" sz="2400" dirty="0">
                <a:solidFill>
                  <a:schemeClr val="bg1"/>
                </a:solidFill>
              </a:rPr>
              <a:t>-</a:t>
            </a:r>
            <a:r>
              <a:rPr lang="en-GB" sz="2400" b="1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bg1"/>
                </a:solidFill>
              </a:rPr>
              <a:t>Tangible or intangible benefits back to the community. </a:t>
            </a:r>
          </a:p>
          <a:p>
            <a:pPr lvl="0"/>
            <a:r>
              <a:rPr lang="en-GB" sz="2400" b="1" dirty="0">
                <a:solidFill>
                  <a:schemeClr val="bg1"/>
                </a:solidFill>
              </a:rPr>
              <a:t>Rigour and validity </a:t>
            </a:r>
            <a:r>
              <a:rPr lang="en-GB" sz="2400" dirty="0">
                <a:solidFill>
                  <a:schemeClr val="bg1"/>
                </a:solidFill>
              </a:rPr>
              <a:t>-</a:t>
            </a:r>
            <a:r>
              <a:rPr lang="en-GB" sz="2400" b="1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bg1"/>
                </a:solidFill>
              </a:rPr>
              <a:t>Methodologically sound, reliable and trustworthy.</a:t>
            </a:r>
            <a:endParaRPr lang="en-A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8508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10A5C-70D7-27E9-4E30-CDFE576CC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2260"/>
            <a:ext cx="10515600" cy="1325563"/>
          </a:xfrm>
          <a:solidFill>
            <a:schemeClr val="tx1">
              <a:alpha val="60000"/>
            </a:schemeClr>
          </a:solidFill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Relationship Building and Trust (the foundation)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B2587E-9463-CDC9-AF46-A32D08A44E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07823"/>
            <a:ext cx="10515600" cy="2900611"/>
          </a:xfrm>
          <a:solidFill>
            <a:schemeClr val="tx1">
              <a:alpha val="6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Invest Time – Spend significant time building genuine relationships</a:t>
            </a: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Be present and engaged – Participate and be available to learn</a:t>
            </a: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Being Transparent – State your intentions and be open.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960920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rrow: Left-Up 16">
            <a:extLst>
              <a:ext uri="{FF2B5EF4-FFF2-40B4-BE49-F238E27FC236}">
                <a16:creationId xmlns:a16="http://schemas.microsoft.com/office/drawing/2014/main" id="{7C78D9B3-452F-876E-DF8A-678659ADFE19}"/>
              </a:ext>
            </a:extLst>
          </p:cNvPr>
          <p:cNvSpPr/>
          <p:nvPr/>
        </p:nvSpPr>
        <p:spPr>
          <a:xfrm flipH="1">
            <a:off x="363081" y="1144728"/>
            <a:ext cx="1994816" cy="4896927"/>
          </a:xfrm>
          <a:prstGeom prst="leftUp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384456-EDE1-2128-BC18-35B62FA6F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Community consultation and design (engaging the stakeholders)</a:t>
            </a:r>
            <a:endParaRPr lang="en-AU" dirty="0"/>
          </a:p>
        </p:txBody>
      </p:sp>
      <p:pic>
        <p:nvPicPr>
          <p:cNvPr id="5" name="Graphic 5" descr="Boardroom outline">
            <a:extLst>
              <a:ext uri="{FF2B5EF4-FFF2-40B4-BE49-F238E27FC236}">
                <a16:creationId xmlns:a16="http://schemas.microsoft.com/office/drawing/2014/main" id="{E2547386-3C23-8ED6-0EBC-3B160B198F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0525" y="3529143"/>
            <a:ext cx="914400" cy="914400"/>
          </a:xfrm>
          <a:prstGeom prst="rect">
            <a:avLst/>
          </a:prstGeom>
        </p:spPr>
      </p:pic>
      <p:pic>
        <p:nvPicPr>
          <p:cNvPr id="6" name="Graphic 3" descr="Questions outline">
            <a:extLst>
              <a:ext uri="{FF2B5EF4-FFF2-40B4-BE49-F238E27FC236}">
                <a16:creationId xmlns:a16="http://schemas.microsoft.com/office/drawing/2014/main" id="{663BF622-081F-7752-5373-99644AC62D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0525" y="2093850"/>
            <a:ext cx="914400" cy="914400"/>
          </a:xfrm>
          <a:prstGeom prst="rect">
            <a:avLst/>
          </a:prstGeom>
        </p:spPr>
      </p:pic>
      <p:pic>
        <p:nvPicPr>
          <p:cNvPr id="7" name="Graphic 4" descr="Ui Ux outline">
            <a:extLst>
              <a:ext uri="{FF2B5EF4-FFF2-40B4-BE49-F238E27FC236}">
                <a16:creationId xmlns:a16="http://schemas.microsoft.com/office/drawing/2014/main" id="{0E687EC2-E31C-9882-F4D6-DBADEE8548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8625" y="4964437"/>
            <a:ext cx="819150" cy="8175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38CFAF3-7DF4-5772-6702-5D84D9411DB0}"/>
              </a:ext>
            </a:extLst>
          </p:cNvPr>
          <p:cNvSpPr txBox="1"/>
          <p:nvPr/>
        </p:nvSpPr>
        <p:spPr>
          <a:xfrm>
            <a:off x="1485367" y="1873942"/>
            <a:ext cx="1031610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dirty="0">
                <a:effectLst/>
              </a:rPr>
              <a:t>Asking the community</a:t>
            </a:r>
            <a:endParaRPr lang="en-AU" sz="1800" dirty="0">
              <a:effectLst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dirty="0"/>
              <a:t>A</a:t>
            </a:r>
            <a:r>
              <a:rPr lang="en-GB" sz="1800" dirty="0">
                <a:effectLst/>
              </a:rPr>
              <a:t>sk the community what they want to know, what problems they identify, and what solutions they might envision. Their priorities should shape the research questions.</a:t>
            </a:r>
            <a:endParaRPr lang="en-AU" sz="1800" dirty="0">
              <a:effectLst/>
              <a:latin typeface="Helvetica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354C7F-AD65-4882-9E79-86C34B57D1AF}"/>
              </a:ext>
            </a:extLst>
          </p:cNvPr>
          <p:cNvSpPr txBox="1"/>
          <p:nvPr/>
        </p:nvSpPr>
        <p:spPr>
          <a:xfrm>
            <a:off x="1485367" y="4964437"/>
            <a:ext cx="1011864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dirty="0">
                <a:effectLst/>
              </a:rPr>
              <a:t>Co-design of methods</a:t>
            </a:r>
            <a:endParaRPr lang="en-AU" sz="1800" dirty="0">
              <a:effectLst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dirty="0">
                <a:effectLst/>
              </a:rPr>
              <a:t>Work with community to decide on the best research methods. What are the most appropriate settings and times for these activities?</a:t>
            </a:r>
            <a:endParaRPr lang="en-AU" sz="1800" dirty="0">
              <a:effectLst/>
              <a:latin typeface="Helvetica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B2271A-63EF-532F-4ED9-942B4AE21D18}"/>
              </a:ext>
            </a:extLst>
          </p:cNvPr>
          <p:cNvSpPr txBox="1"/>
          <p:nvPr/>
        </p:nvSpPr>
        <p:spPr>
          <a:xfrm>
            <a:off x="1485367" y="3366325"/>
            <a:ext cx="1031610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dirty="0">
                <a:effectLst/>
              </a:rPr>
              <a:t>Local review</a:t>
            </a:r>
            <a:endParaRPr lang="en-AU" sz="1800" dirty="0">
              <a:effectLst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dirty="0">
                <a:effectLst/>
              </a:rPr>
              <a:t>Seek input and approval from relevant community governing bodies, elders' councils, or respected community leaders.</a:t>
            </a:r>
            <a:endParaRPr lang="en-AU" sz="1800" dirty="0">
              <a:effectLst/>
              <a:latin typeface="Helvetica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4501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2FF172-B900-990E-8908-682C28B3D4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017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In depth interviews</a:t>
            </a:r>
          </a:p>
          <a:p>
            <a:pPr marL="0" indent="0">
              <a:buNone/>
            </a:pPr>
            <a:r>
              <a:rPr lang="en-GB" dirty="0"/>
              <a:t>Group Discussions or Focus Groups</a:t>
            </a:r>
          </a:p>
          <a:p>
            <a:pPr marL="0" indent="0">
              <a:buNone/>
            </a:pPr>
            <a:r>
              <a:rPr lang="en-GB" dirty="0"/>
              <a:t>Yarning circles (for Indigenous communities)</a:t>
            </a:r>
            <a:endParaRPr lang="en-AU" dirty="0"/>
          </a:p>
          <a:p>
            <a:pPr marL="0" indent="0">
              <a:buNone/>
            </a:pPr>
            <a:r>
              <a:rPr lang="en-GB" dirty="0"/>
              <a:t>Community forums or workshops</a:t>
            </a:r>
            <a:endParaRPr lang="en-AU" dirty="0"/>
          </a:p>
          <a:p>
            <a:pPr marL="0" indent="0">
              <a:buNone/>
            </a:pPr>
            <a:r>
              <a:rPr lang="en-GB" dirty="0"/>
              <a:t>Participatory or non-participatory observation</a:t>
            </a:r>
            <a:endParaRPr lang="en-AU" dirty="0"/>
          </a:p>
          <a:p>
            <a:pPr marL="0" indent="0">
              <a:buNone/>
            </a:pPr>
            <a:r>
              <a:rPr lang="en-GB" dirty="0"/>
              <a:t>Life stories and narrative approaches</a:t>
            </a:r>
            <a:endParaRPr lang="en-AU" dirty="0"/>
          </a:p>
          <a:p>
            <a:pPr marL="0" indent="0">
              <a:buNone/>
            </a:pPr>
            <a:r>
              <a:rPr lang="en-GB" dirty="0"/>
              <a:t>Visual methods </a:t>
            </a:r>
            <a:endParaRPr lang="en-AU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D9D9DE9-9465-DD9A-4F10-008403E47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523" y="248929"/>
            <a:ext cx="9485218" cy="1430594"/>
          </a:xfrm>
          <a:prstGeom prst="rect">
            <a:avLst/>
          </a:prstGeom>
        </p:spPr>
      </p:pic>
      <p:pic>
        <p:nvPicPr>
          <p:cNvPr id="13" name="Picture 12" descr="Businesswoman holding tablet">
            <a:extLst>
              <a:ext uri="{FF2B5EF4-FFF2-40B4-BE49-F238E27FC236}">
                <a16:creationId xmlns:a16="http://schemas.microsoft.com/office/drawing/2014/main" id="{3D8C7853-65DF-447B-F864-D1424B8E1D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6741" y="4625252"/>
            <a:ext cx="745518" cy="223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027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EDF3D98-D371-2E26-02EE-9F51F0788D8B}"/>
              </a:ext>
            </a:extLst>
          </p:cNvPr>
          <p:cNvSpPr txBox="1"/>
          <p:nvPr/>
        </p:nvSpPr>
        <p:spPr>
          <a:xfrm>
            <a:off x="247496" y="258374"/>
            <a:ext cx="6711398" cy="2031325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>
            <a:spAutoFit/>
          </a:bodyPr>
          <a:lstStyle/>
          <a:p>
            <a:r>
              <a:rPr lang="en-GB" dirty="0"/>
              <a:t>Communities and groups often develop their own norms, communication styles, values, and even specific needs that differ from the broader society. </a:t>
            </a:r>
          </a:p>
          <a:p>
            <a:endParaRPr lang="en-GB" dirty="0"/>
          </a:p>
          <a:p>
            <a:r>
              <a:rPr lang="en-GB" dirty="0"/>
              <a:t>Recognising and understanding these unique aspects is vital for providing effective and respectful support, as a one-size-fits-all approach will fail to address the nuances of their experiences.</a:t>
            </a:r>
            <a:endParaRPr lang="en-AU" dirty="0"/>
          </a:p>
        </p:txBody>
      </p:sp>
      <p:pic>
        <p:nvPicPr>
          <p:cNvPr id="6" name="Picture 5" descr="Group with solid fill">
            <a:extLst>
              <a:ext uri="{FF2B5EF4-FFF2-40B4-BE49-F238E27FC236}">
                <a16:creationId xmlns:a16="http://schemas.microsoft.com/office/drawing/2014/main" id="{E29D3CC6-7C44-58CD-29D4-5460238E88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286468" y="3202367"/>
            <a:ext cx="3284505" cy="3284505"/>
          </a:xfrm>
          <a:prstGeom prst="rect">
            <a:avLst/>
          </a:prstGeom>
        </p:spPr>
      </p:pic>
      <p:sp>
        <p:nvSpPr>
          <p:cNvPr id="7" name="Arc 6">
            <a:extLst>
              <a:ext uri="{FF2B5EF4-FFF2-40B4-BE49-F238E27FC236}">
                <a16:creationId xmlns:a16="http://schemas.microsoft.com/office/drawing/2014/main" id="{DC546F79-DA73-40E9-C20F-82288450964E}"/>
              </a:ext>
            </a:extLst>
          </p:cNvPr>
          <p:cNvSpPr/>
          <p:nvPr/>
        </p:nvSpPr>
        <p:spPr>
          <a:xfrm rot="17547508">
            <a:off x="9525470" y="2656678"/>
            <a:ext cx="1524000" cy="1091380"/>
          </a:xfrm>
          <a:prstGeom prst="arc">
            <a:avLst>
              <a:gd name="adj1" fmla="val 243674"/>
              <a:gd name="adj2" fmla="val 3872656"/>
            </a:avLst>
          </a:prstGeom>
          <a:ln w="53975">
            <a:solidFill>
              <a:srgbClr val="FA31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dirty="0">
              <a:highlight>
                <a:srgbClr val="FA317D"/>
              </a:highlight>
            </a:endParaRP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B0C42A5A-5C87-F340-434E-F4F31BF18F3D}"/>
              </a:ext>
            </a:extLst>
          </p:cNvPr>
          <p:cNvSpPr/>
          <p:nvPr/>
        </p:nvSpPr>
        <p:spPr>
          <a:xfrm rot="5565377">
            <a:off x="7524469" y="3375227"/>
            <a:ext cx="1524000" cy="1091380"/>
          </a:xfrm>
          <a:prstGeom prst="arc">
            <a:avLst>
              <a:gd name="adj1" fmla="val 243674"/>
              <a:gd name="adj2" fmla="val 3872656"/>
            </a:avLst>
          </a:prstGeom>
          <a:ln w="53975">
            <a:solidFill>
              <a:srgbClr val="FA31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dirty="0">
              <a:highlight>
                <a:srgbClr val="FA317D"/>
              </a:highlight>
            </a:endParaRPr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A468F714-B5A5-638F-09D4-05D42EA939A6}"/>
              </a:ext>
            </a:extLst>
          </p:cNvPr>
          <p:cNvSpPr/>
          <p:nvPr/>
        </p:nvSpPr>
        <p:spPr>
          <a:xfrm rot="19317292">
            <a:off x="9340472" y="2329850"/>
            <a:ext cx="1893997" cy="1745035"/>
          </a:xfrm>
          <a:prstGeom prst="arc">
            <a:avLst>
              <a:gd name="adj1" fmla="val 243674"/>
              <a:gd name="adj2" fmla="val 3872656"/>
            </a:avLst>
          </a:prstGeom>
          <a:ln w="53975">
            <a:solidFill>
              <a:srgbClr val="FA31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dirty="0">
              <a:highlight>
                <a:srgbClr val="FA317D"/>
              </a:highlight>
            </a:endParaRP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D8A90E02-3B28-60B2-08EB-FBE558779F82}"/>
              </a:ext>
            </a:extLst>
          </p:cNvPr>
          <p:cNvSpPr/>
          <p:nvPr/>
        </p:nvSpPr>
        <p:spPr>
          <a:xfrm rot="5565377">
            <a:off x="7524468" y="4162586"/>
            <a:ext cx="1524000" cy="1091380"/>
          </a:xfrm>
          <a:prstGeom prst="arc">
            <a:avLst>
              <a:gd name="adj1" fmla="val 243674"/>
              <a:gd name="adj2" fmla="val 3872656"/>
            </a:avLst>
          </a:prstGeom>
          <a:ln w="53975">
            <a:solidFill>
              <a:srgbClr val="FA31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dirty="0">
              <a:highlight>
                <a:srgbClr val="FA317D"/>
              </a:highligh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8A69C8-61F1-0680-F6AE-274306B5080F}"/>
              </a:ext>
            </a:extLst>
          </p:cNvPr>
          <p:cNvSpPr txBox="1"/>
          <p:nvPr/>
        </p:nvSpPr>
        <p:spPr>
          <a:xfrm>
            <a:off x="247496" y="3103500"/>
            <a:ext cx="6711398" cy="2308324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b="1" dirty="0"/>
              <a:t>Formation of Specific Communities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Communities form around </a:t>
            </a:r>
            <a:r>
              <a:rPr lang="en-US" b="1" dirty="0"/>
              <a:t>shared characteristics or circumstances</a:t>
            </a:r>
            <a:r>
              <a:rPr lang="en-US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Cultural heritage (e.g., Aboriginal and Torres Strait Islander groups)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Life experiences (e.g., disability, homelessness)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Religious affiliation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Common interests/goals (e.g., advocacy groups)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Geographical proximity</a:t>
            </a:r>
            <a:r>
              <a:rPr lang="en-US" dirty="0"/>
              <a:t> vs. </a:t>
            </a:r>
            <a:r>
              <a:rPr lang="en-US" b="1" dirty="0"/>
              <a:t>Virtual communities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8555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4C93E-DB00-20AA-FDA0-FA2AA236D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09712"/>
            <a:ext cx="10515600" cy="1325563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r>
              <a:rPr lang="en-US" dirty="0"/>
              <a:t>Photovoice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CDC600-1F0F-7C21-7070-990EDE318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35275"/>
            <a:ext cx="10515600" cy="1809941"/>
          </a:xfrm>
          <a:solidFill>
            <a:schemeClr val="bg1">
              <a:alpha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i="1" dirty="0"/>
              <a:t>It is a method of community-based participatory research (CBPR) that has participants use photography, and stories about their photos to identify and represent issues of importance to them, which enables researchers to have a greater understanding of the issue under study’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672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FCB78D-0166-BF17-B46C-B0A3C79120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B7C0CBE-62F8-F31C-61BE-07093C184F16}"/>
              </a:ext>
            </a:extLst>
          </p:cNvPr>
          <p:cNvSpPr txBox="1"/>
          <p:nvPr/>
        </p:nvSpPr>
        <p:spPr>
          <a:xfrm>
            <a:off x="420756" y="656016"/>
            <a:ext cx="11350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Analysing and interpreting your findings</a:t>
            </a:r>
            <a:endParaRPr lang="en-AU" sz="28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9A1E89-E920-731E-1B62-D0A0CAD81F07}"/>
              </a:ext>
            </a:extLst>
          </p:cNvPr>
          <p:cNvSpPr txBox="1"/>
          <p:nvPr/>
        </p:nvSpPr>
        <p:spPr>
          <a:xfrm>
            <a:off x="749794" y="1554558"/>
            <a:ext cx="10589481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3200" b="1" dirty="0"/>
              <a:t>Community input</a:t>
            </a:r>
            <a:endParaRPr lang="en-AU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/>
              <a:t>Involve community members in the analysis phase. </a:t>
            </a:r>
            <a:r>
              <a:rPr lang="en-GB" sz="3200" b="1" dirty="0"/>
              <a:t>Contextualise</a:t>
            </a:r>
            <a:endParaRPr lang="en-AU" sz="32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3200" dirty="0"/>
              <a:t>Always interpret findings within the specific social, political, cultural, and historical context of the community.</a:t>
            </a:r>
            <a:endParaRPr lang="en-AU" sz="3200" dirty="0"/>
          </a:p>
          <a:p>
            <a:endParaRPr lang="en-AU" sz="4000" dirty="0"/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6E8C8229-60B1-20A2-3777-AA63BEE490E4}"/>
              </a:ext>
            </a:extLst>
          </p:cNvPr>
          <p:cNvSpPr/>
          <p:nvPr/>
        </p:nvSpPr>
        <p:spPr>
          <a:xfrm rot="17547508">
            <a:off x="9781877" y="4482015"/>
            <a:ext cx="1524000" cy="1091380"/>
          </a:xfrm>
          <a:prstGeom prst="arc">
            <a:avLst>
              <a:gd name="adj1" fmla="val 243674"/>
              <a:gd name="adj2" fmla="val 3872656"/>
            </a:avLst>
          </a:prstGeom>
          <a:ln w="53975">
            <a:solidFill>
              <a:srgbClr val="FA31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dirty="0">
              <a:highlight>
                <a:srgbClr val="FA317D"/>
              </a:highlight>
            </a:endParaRPr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id="{3A8637C9-318B-32B7-2F67-6D9F05535E1F}"/>
              </a:ext>
            </a:extLst>
          </p:cNvPr>
          <p:cNvSpPr/>
          <p:nvPr/>
        </p:nvSpPr>
        <p:spPr>
          <a:xfrm rot="6984637">
            <a:off x="289814" y="4494539"/>
            <a:ext cx="1524000" cy="1091380"/>
          </a:xfrm>
          <a:prstGeom prst="arc">
            <a:avLst>
              <a:gd name="adj1" fmla="val 243674"/>
              <a:gd name="adj2" fmla="val 3872656"/>
            </a:avLst>
          </a:prstGeom>
          <a:ln w="53975">
            <a:solidFill>
              <a:srgbClr val="FA31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dirty="0">
              <a:highlight>
                <a:srgbClr val="FA317D"/>
              </a:highlight>
            </a:endParaRPr>
          </a:p>
        </p:txBody>
      </p:sp>
      <p:sp>
        <p:nvSpPr>
          <p:cNvPr id="33" name="Arc 32">
            <a:extLst>
              <a:ext uri="{FF2B5EF4-FFF2-40B4-BE49-F238E27FC236}">
                <a16:creationId xmlns:a16="http://schemas.microsoft.com/office/drawing/2014/main" id="{61206AEE-9E93-7E9C-8197-7BD83425645B}"/>
              </a:ext>
            </a:extLst>
          </p:cNvPr>
          <p:cNvSpPr/>
          <p:nvPr/>
        </p:nvSpPr>
        <p:spPr>
          <a:xfrm rot="19317292">
            <a:off x="9211705" y="4714734"/>
            <a:ext cx="1893997" cy="1745035"/>
          </a:xfrm>
          <a:prstGeom prst="arc">
            <a:avLst>
              <a:gd name="adj1" fmla="val 243674"/>
              <a:gd name="adj2" fmla="val 3872656"/>
            </a:avLst>
          </a:prstGeom>
          <a:ln w="53975">
            <a:solidFill>
              <a:srgbClr val="FA31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dirty="0">
              <a:highlight>
                <a:srgbClr val="FA317D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7212788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AB885-32AE-0799-1ADD-8E4B92E8B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98EA03BC-37A2-6DD7-20B9-E61F4EE450AE}"/>
              </a:ext>
            </a:extLst>
          </p:cNvPr>
          <p:cNvSpPr/>
          <p:nvPr/>
        </p:nvSpPr>
        <p:spPr>
          <a:xfrm>
            <a:off x="8704418" y="1716495"/>
            <a:ext cx="2723536" cy="2615381"/>
          </a:xfrm>
          <a:prstGeom prst="flowChartConnector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Flowchart: Connector 1">
            <a:extLst>
              <a:ext uri="{FF2B5EF4-FFF2-40B4-BE49-F238E27FC236}">
                <a16:creationId xmlns:a16="http://schemas.microsoft.com/office/drawing/2014/main" id="{2843BCBA-99B5-0E41-2056-866CC21852B9}"/>
              </a:ext>
            </a:extLst>
          </p:cNvPr>
          <p:cNvSpPr/>
          <p:nvPr/>
        </p:nvSpPr>
        <p:spPr>
          <a:xfrm>
            <a:off x="9368527" y="242118"/>
            <a:ext cx="2723536" cy="2615381"/>
          </a:xfrm>
          <a:prstGeom prst="flowChartConnector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BB83EF-2401-3680-1B5B-2EA95045CD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407" y="184666"/>
            <a:ext cx="11959655" cy="5797493"/>
          </a:xfrm>
          <a:solidFill>
            <a:schemeClr val="bg1">
              <a:alpha val="6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/>
              <a:t>Disseminating the findings and taking action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1600" b="1" dirty="0"/>
              <a:t>Share findings with the community first</a:t>
            </a:r>
          </a:p>
          <a:p>
            <a:pPr marL="0" indent="0">
              <a:buNone/>
            </a:pPr>
            <a:r>
              <a:rPr lang="en-US" sz="1600" dirty="0"/>
              <a:t>Always share your research findings back with community stakeholders in an accessible and culturally appropriate format such as:</a:t>
            </a:r>
          </a:p>
          <a:p>
            <a:pPr marL="0" indent="0">
              <a:buNone/>
            </a:pPr>
            <a:r>
              <a:rPr lang="en-US" sz="1600" dirty="0"/>
              <a:t>o	a community meeting</a:t>
            </a:r>
          </a:p>
          <a:p>
            <a:pPr marL="0" indent="0">
              <a:buNone/>
            </a:pPr>
            <a:r>
              <a:rPr lang="en-US" sz="1600" dirty="0"/>
              <a:t>o	a plain language report</a:t>
            </a:r>
          </a:p>
          <a:p>
            <a:pPr marL="0" indent="0">
              <a:buNone/>
            </a:pPr>
            <a:r>
              <a:rPr lang="en-US" sz="1600" dirty="0"/>
              <a:t>o	a presentation.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b="1" dirty="0"/>
              <a:t> Action-oriented outcomes</a:t>
            </a:r>
          </a:p>
          <a:p>
            <a:pPr marL="0" indent="0">
              <a:buNone/>
            </a:pPr>
            <a:r>
              <a:rPr lang="en-US" sz="1600" dirty="0"/>
              <a:t>The research should aim to contribute to practical improvements or advocacy for the community, </a:t>
            </a:r>
          </a:p>
          <a:p>
            <a:pPr marL="0" indent="0">
              <a:buNone/>
            </a:pPr>
            <a:r>
              <a:rPr lang="en-US" sz="1600" dirty="0"/>
              <a:t>such as: </a:t>
            </a:r>
          </a:p>
          <a:p>
            <a:pPr marL="0" indent="0">
              <a:buNone/>
            </a:pPr>
            <a:r>
              <a:rPr lang="en-US" sz="1600" dirty="0"/>
              <a:t>o	What will happen with the findings?</a:t>
            </a:r>
          </a:p>
          <a:p>
            <a:pPr marL="0" indent="0">
              <a:buNone/>
            </a:pPr>
            <a:r>
              <a:rPr lang="en-US" sz="1600" dirty="0"/>
              <a:t>o	How will they inform policy or service delivery?</a:t>
            </a:r>
          </a:p>
          <a:p>
            <a:pPr marL="0" indent="0">
              <a:buNone/>
            </a:pPr>
            <a:r>
              <a:rPr lang="en-US" sz="1600" dirty="0"/>
              <a:t>o	What community initiatives are available?</a:t>
            </a:r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357CC76D-4D9C-C37A-2EE3-06D27CD61E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8857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28F661-6937-BE60-72E6-6F5EC8CC9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2481" y="575471"/>
            <a:ext cx="6477000" cy="58917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F0E793-E6A2-ACEA-18F4-49745E6240C3}"/>
              </a:ext>
            </a:extLst>
          </p:cNvPr>
          <p:cNvSpPr txBox="1"/>
          <p:nvPr/>
        </p:nvSpPr>
        <p:spPr>
          <a:xfrm>
            <a:off x="775854" y="2474893"/>
            <a:ext cx="357447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Preferred means of communicating </a:t>
            </a:r>
            <a:endParaRPr lang="en-AU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F6D35A49-4889-2BA1-524C-12C5536BEE85}"/>
              </a:ext>
            </a:extLst>
          </p:cNvPr>
          <p:cNvSpPr/>
          <p:nvPr/>
        </p:nvSpPr>
        <p:spPr>
          <a:xfrm>
            <a:off x="1339273" y="3528291"/>
            <a:ext cx="2872509" cy="572654"/>
          </a:xfrm>
          <a:prstGeom prst="rightArrow">
            <a:avLst/>
          </a:prstGeom>
          <a:solidFill>
            <a:srgbClr val="FA317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782588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B26A1-0C56-CDF4-9B05-5844E3601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does this look like in practice?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32508-7835-94F8-1F4A-34D42C5F8C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982" y="1825624"/>
            <a:ext cx="11002818" cy="493539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GB" sz="3100" dirty="0"/>
              <a:t>Build trust and understanding with the community. </a:t>
            </a:r>
          </a:p>
          <a:p>
            <a:pPr marL="0" indent="0">
              <a:buNone/>
            </a:pPr>
            <a:r>
              <a:rPr lang="en-GB" sz="3100" dirty="0"/>
              <a:t>Interactions will dictate how communication should take place</a:t>
            </a:r>
          </a:p>
          <a:p>
            <a:pPr marL="0" indent="0">
              <a:buNone/>
            </a:pPr>
            <a:r>
              <a:rPr lang="en-US" sz="3100" dirty="0"/>
              <a:t>Engage key community leaders/gatekeepers</a:t>
            </a:r>
          </a:p>
          <a:p>
            <a:pPr marL="0" indent="0">
              <a:buNone/>
            </a:pPr>
            <a:r>
              <a:rPr lang="en-US" sz="3100" dirty="0"/>
              <a:t>Identify leaders, advisors, or influential figures. </a:t>
            </a:r>
          </a:p>
          <a:p>
            <a:pPr marL="0" indent="0">
              <a:buNone/>
            </a:pPr>
            <a:r>
              <a:rPr lang="en-US" sz="3100" dirty="0"/>
              <a:t>Ask direct questions (Respectfully)</a:t>
            </a:r>
          </a:p>
          <a:p>
            <a:pPr marL="0" indent="0">
              <a:buNone/>
            </a:pPr>
            <a:endParaRPr lang="en-US" sz="3100" dirty="0"/>
          </a:p>
          <a:p>
            <a:pPr marL="0" indent="0">
              <a:buNone/>
            </a:pPr>
            <a:r>
              <a:rPr lang="en-US" sz="3100" b="1" dirty="0"/>
              <a:t>Observe existing communication patterns</a:t>
            </a:r>
          </a:p>
          <a:p>
            <a:pPr marL="0" indent="0">
              <a:buNone/>
            </a:pPr>
            <a:r>
              <a:rPr lang="en-US" sz="3100" dirty="0"/>
              <a:t>Consider language and format. </a:t>
            </a:r>
          </a:p>
          <a:p>
            <a:pPr marL="0" indent="0">
              <a:buNone/>
            </a:pPr>
            <a:r>
              <a:rPr lang="en-US" sz="3100" dirty="0"/>
              <a:t>Look at how the community already communicates internally. </a:t>
            </a:r>
          </a:p>
          <a:p>
            <a:pPr marL="0" indent="0">
              <a:buNone/>
            </a:pPr>
            <a:r>
              <a:rPr lang="en-US" sz="3100" dirty="0"/>
              <a:t>Note what works, and what doesn’t! </a:t>
            </a:r>
          </a:p>
          <a:p>
            <a:pPr marL="0" indent="0">
              <a:buNone/>
            </a:pPr>
            <a:endParaRPr lang="en-US" sz="3100" dirty="0"/>
          </a:p>
          <a:p>
            <a:pPr marL="0" indent="0">
              <a:buNone/>
            </a:pPr>
            <a:r>
              <a:rPr lang="en-US" sz="3100" b="1" dirty="0"/>
              <a:t>Trial and aim to improve</a:t>
            </a:r>
          </a:p>
          <a:p>
            <a:pPr marL="0" indent="0">
              <a:buNone/>
            </a:pPr>
            <a:r>
              <a:rPr lang="en-US" sz="3100" dirty="0"/>
              <a:t>Initially, if you are unsure, use a blend of communication methods, like a phone call followed by an email, or sharing information at a community gathering.</a:t>
            </a:r>
          </a:p>
          <a:p>
            <a:pPr marL="0" indent="0">
              <a:buNone/>
            </a:pPr>
            <a:r>
              <a:rPr lang="en-US" sz="3100" dirty="0"/>
              <a:t>After an interaction you can also seek feedback on your communication.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37DD85-97DF-8635-9B06-B52A0AD702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6927272" y="1892638"/>
            <a:ext cx="4625259" cy="307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8462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B4933-B504-E032-0CDA-386FC204D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Accessibility and inclusion checkpoints to consider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637B8-C9AA-51CD-D1A6-6BB946CC4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there a ‘digital divide’? </a:t>
            </a:r>
            <a:endParaRPr lang="en-AU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</a:t>
            </a:r>
            <a:r>
              <a:rPr lang="en-GB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everyone has internet access, smartphones, or digital literacy. Some may prefer traditional methods.</a:t>
            </a:r>
            <a:endParaRPr lang="en-AU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current literacy levels</a:t>
            </a:r>
            <a:r>
              <a:rPr lang="en-GB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AU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en-GB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written materials in plain language and appropriate for varying literacy levels?</a:t>
            </a:r>
            <a:endParaRPr lang="en-AU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 there any</a:t>
            </a:r>
            <a:r>
              <a:rPr lang="en-GB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sensory impairments?</a:t>
            </a:r>
            <a:endParaRPr lang="en-AU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Consider alternative formats for individuals with vision or hearing impairments.</a:t>
            </a:r>
            <a:endParaRPr lang="en-AU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Cultural nuances </a:t>
            </a:r>
            <a:endParaRPr lang="en-AU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 aware of cultural protocols for delivering sensitive information, who delivers it, and in what setting.</a:t>
            </a:r>
            <a:endParaRPr lang="en-AU" dirty="0">
              <a:solidFill>
                <a:schemeClr val="bg1"/>
              </a:solidFill>
            </a:endParaRPr>
          </a:p>
        </p:txBody>
      </p:sp>
      <p:pic>
        <p:nvPicPr>
          <p:cNvPr id="5" name="Graphic 4" descr="Group with solid fill">
            <a:extLst>
              <a:ext uri="{FF2B5EF4-FFF2-40B4-BE49-F238E27FC236}">
                <a16:creationId xmlns:a16="http://schemas.microsoft.com/office/drawing/2014/main" id="{0F999F3B-EDA5-8113-3336-B701E939F4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59108" y="603567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2888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CB4DB7-B0DC-6FAB-4587-5CDA762B5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79" y="234786"/>
            <a:ext cx="7760099" cy="638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026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32DB1E-BBD0-BEC1-D682-E1CD689A3C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158388" cy="4351338"/>
          </a:xfrm>
          <a:solidFill>
            <a:schemeClr val="bg1">
              <a:alpha val="6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GB" dirty="0"/>
              <a:t>Some of the key groups and specific communities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E1E502-D154-444F-40A2-E13A21B98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06" y="420270"/>
            <a:ext cx="6779340" cy="101812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8057600-3503-8F5C-6878-3AFB4549E959}"/>
              </a:ext>
            </a:extLst>
          </p:cNvPr>
          <p:cNvSpPr/>
          <p:nvPr/>
        </p:nvSpPr>
        <p:spPr>
          <a:xfrm>
            <a:off x="8163499" y="782198"/>
            <a:ext cx="2677099" cy="22694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8FA2C63-652C-D2C4-58E5-DF2D6A90F35D}"/>
              </a:ext>
            </a:extLst>
          </p:cNvPr>
          <p:cNvSpPr/>
          <p:nvPr/>
        </p:nvSpPr>
        <p:spPr>
          <a:xfrm>
            <a:off x="6477918" y="2434728"/>
            <a:ext cx="2412694" cy="221439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F6275F-23F6-9E13-647E-B205DD773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5631" y="1682385"/>
            <a:ext cx="6477000" cy="435254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097788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FD42BF91-2365-0469-F9AD-99B4EB9633C0}"/>
              </a:ext>
            </a:extLst>
          </p:cNvPr>
          <p:cNvSpPr/>
          <p:nvPr/>
        </p:nvSpPr>
        <p:spPr>
          <a:xfrm>
            <a:off x="2478795" y="5739788"/>
            <a:ext cx="2102385" cy="1127393"/>
          </a:xfrm>
          <a:prstGeom prst="triangle">
            <a:avLst/>
          </a:prstGeom>
          <a:solidFill>
            <a:srgbClr val="FA317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AEFC7659-E939-1642-9BD1-1FE275799060}"/>
              </a:ext>
            </a:extLst>
          </p:cNvPr>
          <p:cNvSpPr/>
          <p:nvPr/>
        </p:nvSpPr>
        <p:spPr>
          <a:xfrm>
            <a:off x="683046" y="4621576"/>
            <a:ext cx="3205908" cy="2236424"/>
          </a:xfrm>
          <a:prstGeom prst="triangle">
            <a:avLst/>
          </a:prstGeom>
          <a:solidFill>
            <a:srgbClr val="FA317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C7102F-3307-6845-EA69-A1FF874AB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218" y="353255"/>
            <a:ext cx="6234814" cy="650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584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000CAE65-A4AE-7492-BBF4-F221A0046E75}"/>
              </a:ext>
            </a:extLst>
          </p:cNvPr>
          <p:cNvSpPr/>
          <p:nvPr/>
        </p:nvSpPr>
        <p:spPr>
          <a:xfrm>
            <a:off x="9272796" y="3619041"/>
            <a:ext cx="2071172" cy="19499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1E79FDC-051E-4635-F8EF-2C1FD9DCB018}"/>
              </a:ext>
            </a:extLst>
          </p:cNvPr>
          <p:cNvSpPr/>
          <p:nvPr/>
        </p:nvSpPr>
        <p:spPr>
          <a:xfrm>
            <a:off x="8097709" y="2405924"/>
            <a:ext cx="2071172" cy="19499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2608F8-76B1-EF45-0586-2ADEC5CCC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712" y="209781"/>
            <a:ext cx="8410169" cy="54418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F867ECE-47D3-020F-8A82-790939C2C314}"/>
              </a:ext>
            </a:extLst>
          </p:cNvPr>
          <p:cNvSpPr/>
          <p:nvPr/>
        </p:nvSpPr>
        <p:spPr>
          <a:xfrm>
            <a:off x="1418918" y="5490974"/>
            <a:ext cx="9925050" cy="1009650"/>
          </a:xfrm>
          <a:prstGeom prst="rect">
            <a:avLst/>
          </a:prstGeom>
          <a:solidFill>
            <a:srgbClr val="D40F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Complete Inquiry task 2C on page 97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EA07F52-74D7-4410-5D55-B6D43FD22868}"/>
              </a:ext>
            </a:extLst>
          </p:cNvPr>
          <p:cNvSpPr/>
          <p:nvPr/>
        </p:nvSpPr>
        <p:spPr>
          <a:xfrm>
            <a:off x="742643" y="5252849"/>
            <a:ext cx="1504950" cy="14859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 descr="Pencil">
            <a:extLst>
              <a:ext uri="{FF2B5EF4-FFF2-40B4-BE49-F238E27FC236}">
                <a16:creationId xmlns:a16="http://schemas.microsoft.com/office/drawing/2014/main" id="{521CEEE0-54FC-7A00-6A0A-84276E0129CF}"/>
              </a:ext>
            </a:extLst>
          </p:cNvPr>
          <p:cNvSpPr/>
          <p:nvPr/>
        </p:nvSpPr>
        <p:spPr>
          <a:xfrm>
            <a:off x="1049489" y="5490974"/>
            <a:ext cx="891257" cy="943952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824671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12D1EA-D004-526E-0262-4D7780EAFB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9331" y="2388968"/>
            <a:ext cx="8915400" cy="34707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Understanding specific communities requires a grasp of key sociological concepts</a:t>
            </a:r>
            <a:endParaRPr lang="en-AU" dirty="0"/>
          </a:p>
          <a:p>
            <a:r>
              <a:rPr lang="en-GB" dirty="0"/>
              <a:t>family dynamics and power</a:t>
            </a:r>
            <a:endParaRPr lang="en-AU" dirty="0"/>
          </a:p>
          <a:p>
            <a:pPr lvl="0"/>
            <a:r>
              <a:rPr lang="en-GB" dirty="0"/>
              <a:t>culture</a:t>
            </a:r>
            <a:endParaRPr lang="en-AU" dirty="0"/>
          </a:p>
          <a:p>
            <a:pPr lvl="0"/>
            <a:r>
              <a:rPr lang="en-GB" dirty="0"/>
              <a:t>diversity</a:t>
            </a:r>
            <a:endParaRPr lang="en-AU" dirty="0"/>
          </a:p>
          <a:p>
            <a:pPr lvl="0"/>
            <a:r>
              <a:rPr lang="en-GB" dirty="0"/>
              <a:t>deviance</a:t>
            </a:r>
            <a:endParaRPr lang="en-AU" dirty="0"/>
          </a:p>
          <a:p>
            <a:pPr lvl="0"/>
            <a:r>
              <a:rPr lang="en-GB" dirty="0"/>
              <a:t>socialisation and identity theories.</a:t>
            </a:r>
            <a:endParaRPr lang="en-AU" dirty="0"/>
          </a:p>
        </p:txBody>
      </p:sp>
      <p:cxnSp>
        <p:nvCxnSpPr>
          <p:cNvPr id="4" name="Connector: Elbow 3">
            <a:extLst>
              <a:ext uri="{FF2B5EF4-FFF2-40B4-BE49-F238E27FC236}">
                <a16:creationId xmlns:a16="http://schemas.microsoft.com/office/drawing/2014/main" id="{AA7C907A-1F23-BB1B-0A0C-C5B167E34FED}"/>
              </a:ext>
            </a:extLst>
          </p:cNvPr>
          <p:cNvCxnSpPr>
            <a:cxnSpLocks/>
          </p:cNvCxnSpPr>
          <p:nvPr/>
        </p:nvCxnSpPr>
        <p:spPr>
          <a:xfrm rot="16200000" flipH="1">
            <a:off x="-165248" y="3968679"/>
            <a:ext cx="1712605" cy="825910"/>
          </a:xfrm>
          <a:prstGeom prst="bentConnector2">
            <a:avLst/>
          </a:prstGeom>
          <a:ln w="38100">
            <a:solidFill>
              <a:srgbClr val="FA317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D3575F98-24D7-2158-AE17-B0A5EF063D01}"/>
              </a:ext>
            </a:extLst>
          </p:cNvPr>
          <p:cNvCxnSpPr>
            <a:cxnSpLocks/>
          </p:cNvCxnSpPr>
          <p:nvPr/>
        </p:nvCxnSpPr>
        <p:spPr>
          <a:xfrm rot="10800000" flipV="1">
            <a:off x="10567923" y="1803328"/>
            <a:ext cx="1530278" cy="1171281"/>
          </a:xfrm>
          <a:prstGeom prst="bentConnector3">
            <a:avLst>
              <a:gd name="adj1" fmla="val 50000"/>
            </a:avLst>
          </a:prstGeom>
          <a:ln w="31750">
            <a:solidFill>
              <a:srgbClr val="FA317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29559FF8-A84C-2E32-84A7-1C5493592C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048" y="322101"/>
            <a:ext cx="7643522" cy="123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9235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1CFBA54-1D88-CBD6-7F49-90E20331BBC9}"/>
              </a:ext>
            </a:extLst>
          </p:cNvPr>
          <p:cNvSpPr txBox="1"/>
          <p:nvPr/>
        </p:nvSpPr>
        <p:spPr>
          <a:xfrm>
            <a:off x="1188940" y="495300"/>
            <a:ext cx="10010201" cy="5909310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numCol="1" rtlCol="0">
            <a:spAutoFit/>
          </a:bodyPr>
          <a:lstStyle/>
          <a:p>
            <a:endParaRPr lang="en-US" dirty="0"/>
          </a:p>
          <a:p>
            <a:r>
              <a:rPr lang="en-US" sz="2400" dirty="0"/>
              <a:t>How to use a community’s values, priorities and structures effectively</a:t>
            </a:r>
          </a:p>
          <a:p>
            <a:endParaRPr lang="en-US" dirty="0"/>
          </a:p>
          <a:p>
            <a:r>
              <a:rPr lang="en-US" dirty="0"/>
              <a:t> Effective work requires understanding a community’s values, priorities and structures</a:t>
            </a:r>
          </a:p>
          <a:p>
            <a:endParaRPr lang="en-US" dirty="0"/>
          </a:p>
          <a:p>
            <a:r>
              <a:rPr lang="en-US" dirty="0"/>
              <a:t>Moves from a generic model → to a tailored, culturally safe, empowering approach.</a:t>
            </a:r>
          </a:p>
          <a:p>
            <a:endParaRPr lang="en-US" dirty="0"/>
          </a:p>
          <a:p>
            <a:r>
              <a:rPr lang="en-US" dirty="0"/>
              <a:t>Focus is on working with communities, not just on/for them.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2400" dirty="0"/>
              <a:t>Using community Values to define ways of working</a:t>
            </a:r>
          </a:p>
          <a:p>
            <a:endParaRPr lang="en-US" sz="2400" dirty="0"/>
          </a:p>
          <a:p>
            <a:r>
              <a:rPr lang="en-US" b="1" dirty="0"/>
              <a:t>What are community values?</a:t>
            </a:r>
          </a:p>
          <a:p>
            <a:r>
              <a:rPr lang="en-US" dirty="0"/>
              <a:t>Core principles, beliefs, and ethics guiding behaviour and relationships.</a:t>
            </a:r>
          </a:p>
          <a:p>
            <a:r>
              <a:rPr lang="en-US" dirty="0"/>
              <a:t>They define what is seen as right/wrong and important/unimportant.</a:t>
            </a:r>
          </a:p>
          <a:p>
            <a:endParaRPr lang="en-US" dirty="0"/>
          </a:p>
          <a:p>
            <a:r>
              <a:rPr lang="en-US" b="1" dirty="0"/>
              <a:t>Why Values Matter in Practice</a:t>
            </a:r>
          </a:p>
          <a:p>
            <a:r>
              <a:rPr lang="en-US" dirty="0"/>
              <a:t>They build trust and show respect.</a:t>
            </a:r>
          </a:p>
          <a:p>
            <a:r>
              <a:rPr lang="en-US" dirty="0"/>
              <a:t>They prevent unintentional harm or offence.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4797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11D25-C596-85F6-1289-11C0E18FA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Using Community Priorities to define ways of working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815842-8C21-5E8D-AAF0-6B02C7F495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>
                <a:solidFill>
                  <a:schemeClr val="bg1"/>
                </a:solidFill>
              </a:rPr>
              <a:t>What are community priorities?</a:t>
            </a:r>
            <a:endParaRPr lang="en-AU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Pressing needs, concerns, goals, and aspirations that the community identifies as important to their well-being and future. </a:t>
            </a:r>
          </a:p>
          <a:p>
            <a:pPr marL="0" indent="0">
              <a:buNone/>
            </a:pPr>
            <a:endParaRPr lang="en-GB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b="1" dirty="0">
                <a:solidFill>
                  <a:schemeClr val="bg1"/>
                </a:solidFill>
              </a:rPr>
              <a:t>How priorities influence ways of working</a:t>
            </a:r>
            <a:endParaRPr lang="en-AU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Aligning priorities ensures your work is relevant, desired, and sustainable. The work matter to them, increasing engagement, and avoiding imposing external agendas.</a:t>
            </a:r>
            <a:endParaRPr lang="en-AU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AU" dirty="0"/>
          </a:p>
        </p:txBody>
      </p:sp>
      <p:pic>
        <p:nvPicPr>
          <p:cNvPr id="5" name="Graphic 4" descr="Female crossing legs">
            <a:extLst>
              <a:ext uri="{FF2B5EF4-FFF2-40B4-BE49-F238E27FC236}">
                <a16:creationId xmlns:a16="http://schemas.microsoft.com/office/drawing/2014/main" id="{4006294B-4B21-37C0-FD7B-BC16C3C829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81012" y="1825625"/>
            <a:ext cx="858168" cy="1125405"/>
          </a:xfrm>
          <a:prstGeom prst="rect">
            <a:avLst/>
          </a:prstGeom>
        </p:spPr>
      </p:pic>
      <p:pic>
        <p:nvPicPr>
          <p:cNvPr id="7" name="Graphic 6" descr="Man with undercut">
            <a:extLst>
              <a:ext uri="{FF2B5EF4-FFF2-40B4-BE49-F238E27FC236}">
                <a16:creationId xmlns:a16="http://schemas.microsoft.com/office/drawing/2014/main" id="{1466C3CC-2712-67FA-E6EA-438C4EF39B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98413" y="1600178"/>
            <a:ext cx="244653" cy="308639"/>
          </a:xfrm>
          <a:prstGeom prst="rect">
            <a:avLst/>
          </a:prstGeom>
        </p:spPr>
      </p:pic>
      <p:pic>
        <p:nvPicPr>
          <p:cNvPr id="9" name="Graphic 8" descr="Happy face with large eyes">
            <a:extLst>
              <a:ext uri="{FF2B5EF4-FFF2-40B4-BE49-F238E27FC236}">
                <a16:creationId xmlns:a16="http://schemas.microsoft.com/office/drawing/2014/main" id="{F94412AB-79B2-4F2D-9B89-8364BF5E76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51107" y="1720794"/>
            <a:ext cx="139264" cy="13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5644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317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C81AB0-378F-C5A2-26C4-533F312244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8EE90-024E-41D8-221A-B849EEA3A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Using Community structures to define ways of working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D02689-5CB6-836F-DBFB-02AB85C9B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2636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>
                <a:solidFill>
                  <a:schemeClr val="bg1"/>
                </a:solidFill>
              </a:rPr>
              <a:t>What are community structures?</a:t>
            </a:r>
            <a:endParaRPr lang="en-AU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Ways a community is organised. This includes leadership roles, existing groups and networks, decision-making processes, communication channels, and established institutions.</a:t>
            </a:r>
            <a:endParaRPr lang="en-AU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b="1" dirty="0">
                <a:solidFill>
                  <a:schemeClr val="bg1"/>
                </a:solidFill>
              </a:rPr>
              <a:t>How structures influence ways of working</a:t>
            </a:r>
            <a:endParaRPr lang="en-AU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Understanding structures helps you navigate the community effectively, identify key stakeholders, leverage existing strengths, and avoid disrupting established pathways. </a:t>
            </a:r>
            <a:endParaRPr lang="en-AU" dirty="0">
              <a:solidFill>
                <a:schemeClr val="bg1"/>
              </a:solidFill>
            </a:endParaRPr>
          </a:p>
        </p:txBody>
      </p:sp>
      <p:pic>
        <p:nvPicPr>
          <p:cNvPr id="7" name="Graphic 6" descr="Man with undercut">
            <a:extLst>
              <a:ext uri="{FF2B5EF4-FFF2-40B4-BE49-F238E27FC236}">
                <a16:creationId xmlns:a16="http://schemas.microsoft.com/office/drawing/2014/main" id="{690AE207-2500-8884-A2B2-768892C9D1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22143" y="3669652"/>
            <a:ext cx="244653" cy="308639"/>
          </a:xfrm>
          <a:prstGeom prst="rect">
            <a:avLst/>
          </a:prstGeom>
        </p:spPr>
      </p:pic>
      <p:pic>
        <p:nvPicPr>
          <p:cNvPr id="9" name="Graphic 8" descr="Happy face with large eyes">
            <a:extLst>
              <a:ext uri="{FF2B5EF4-FFF2-40B4-BE49-F238E27FC236}">
                <a16:creationId xmlns:a16="http://schemas.microsoft.com/office/drawing/2014/main" id="{120C6168-E6D4-6AE0-936D-7D21C6FDDE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74837" y="3790268"/>
            <a:ext cx="139264" cy="131736"/>
          </a:xfrm>
          <a:prstGeom prst="rect">
            <a:avLst/>
          </a:prstGeom>
        </p:spPr>
      </p:pic>
      <p:pic>
        <p:nvPicPr>
          <p:cNvPr id="6" name="Graphic 5" descr="A boy walking forward">
            <a:extLst>
              <a:ext uri="{FF2B5EF4-FFF2-40B4-BE49-F238E27FC236}">
                <a16:creationId xmlns:a16="http://schemas.microsoft.com/office/drawing/2014/main" id="{E43EB623-678E-9356-8463-418F227FDE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338986" y="3922004"/>
            <a:ext cx="580905" cy="133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4080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73478-D4CC-EC80-AF85-886983507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Maximise outcomes by evaluating community structures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3603B-EDAC-F85E-238C-45324E7B9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624" y="1784645"/>
            <a:ext cx="11578968" cy="480344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/>
              <a:t>What does evaluating a community structure involve?</a:t>
            </a:r>
          </a:p>
          <a:p>
            <a:pPr marL="0" indent="0">
              <a:buNone/>
            </a:pPr>
            <a:r>
              <a:rPr lang="en-US" sz="2400" dirty="0"/>
              <a:t>Evaluating community structures means assessing the ways a community is organised and operates.</a:t>
            </a:r>
          </a:p>
          <a:p>
            <a:pPr marL="0" indent="0">
              <a:buNone/>
            </a:pPr>
            <a:r>
              <a:rPr lang="en-US" sz="2400" dirty="0"/>
              <a:t>Four key aspects to evaluate include:</a:t>
            </a:r>
          </a:p>
          <a:p>
            <a:pPr marL="0" indent="0">
              <a:buNone/>
            </a:pPr>
            <a:r>
              <a:rPr lang="en-US" sz="2400" dirty="0"/>
              <a:t>1.	The formal structures – Government bodies, community organisations, religious 	institutions, 	businesses</a:t>
            </a:r>
          </a:p>
          <a:p>
            <a:pPr marL="0" indent="0">
              <a:buNone/>
            </a:pPr>
            <a:r>
              <a:rPr lang="en-US" sz="2400" dirty="0"/>
              <a:t>2.	Informal structures – Kinship networks, leaders, social networks, communication 	channels</a:t>
            </a:r>
          </a:p>
          <a:p>
            <a:pPr marL="0" indent="0">
              <a:buNone/>
            </a:pPr>
            <a:r>
              <a:rPr lang="en-US" sz="2400" dirty="0"/>
              <a:t>3.	Power dynamics within the identified structures – who holds power, assets or makes 	decisions? How has history influenced trust?</a:t>
            </a:r>
          </a:p>
          <a:p>
            <a:pPr marL="0" indent="0">
              <a:buNone/>
            </a:pPr>
            <a:r>
              <a:rPr lang="en-US" sz="2400" dirty="0"/>
              <a:t>4.	Existing Resources and gaps – What are the strengths and assets? Where are there 	gaps or unmet	needs?</a:t>
            </a:r>
          </a:p>
          <a:p>
            <a:pPr marL="0" indent="0">
              <a:buNone/>
            </a:pPr>
            <a:endParaRPr lang="en-AU" sz="24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35479F5-DE09-B0D9-1019-820C7B1847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744190" y="1459334"/>
            <a:ext cx="2173679" cy="144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1335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7F551-38D7-DAA4-FCC4-08AFAE3CB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926449" cy="1325563"/>
          </a:xfrm>
        </p:spPr>
        <p:txBody>
          <a:bodyPr>
            <a:normAutofit/>
          </a:bodyPr>
          <a:lstStyle/>
          <a:p>
            <a:r>
              <a:rPr lang="en-GB" dirty="0"/>
              <a:t>Methods for evaluating a community structure</a:t>
            </a:r>
            <a:endParaRPr lang="en-AU" dirty="0"/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634EE817-CDCD-3F86-0188-BCE9D0784B1E}"/>
              </a:ext>
            </a:extLst>
          </p:cNvPr>
          <p:cNvSpPr/>
          <p:nvPr/>
        </p:nvSpPr>
        <p:spPr>
          <a:xfrm rot="16200000">
            <a:off x="7477135" y="1494017"/>
            <a:ext cx="1524000" cy="1091380"/>
          </a:xfrm>
          <a:prstGeom prst="arc">
            <a:avLst>
              <a:gd name="adj1" fmla="val 243674"/>
              <a:gd name="adj2" fmla="val 3872656"/>
            </a:avLst>
          </a:prstGeom>
          <a:ln w="53975">
            <a:solidFill>
              <a:srgbClr val="FA31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dirty="0">
              <a:highlight>
                <a:srgbClr val="FA317D"/>
              </a:highlight>
            </a:endParaRPr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F2B6E668-28C2-257B-DF7C-C9AE09B13AD7}"/>
              </a:ext>
            </a:extLst>
          </p:cNvPr>
          <p:cNvSpPr/>
          <p:nvPr/>
        </p:nvSpPr>
        <p:spPr>
          <a:xfrm rot="5565377">
            <a:off x="1760834" y="5427160"/>
            <a:ext cx="1524000" cy="1091380"/>
          </a:xfrm>
          <a:prstGeom prst="arc">
            <a:avLst>
              <a:gd name="adj1" fmla="val 243674"/>
              <a:gd name="adj2" fmla="val 3872656"/>
            </a:avLst>
          </a:prstGeom>
          <a:ln w="53975">
            <a:solidFill>
              <a:srgbClr val="FA31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dirty="0">
              <a:highlight>
                <a:srgbClr val="FA317D"/>
              </a:highlight>
            </a:endParaRP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4F652B2B-2C0F-53FF-1F17-EA34E5D675C2}"/>
              </a:ext>
            </a:extLst>
          </p:cNvPr>
          <p:cNvSpPr/>
          <p:nvPr/>
        </p:nvSpPr>
        <p:spPr>
          <a:xfrm rot="6984637">
            <a:off x="1184659" y="5157220"/>
            <a:ext cx="1524000" cy="1091380"/>
          </a:xfrm>
          <a:prstGeom prst="arc">
            <a:avLst>
              <a:gd name="adj1" fmla="val 243674"/>
              <a:gd name="adj2" fmla="val 3872656"/>
            </a:avLst>
          </a:prstGeom>
          <a:ln w="53975">
            <a:solidFill>
              <a:srgbClr val="FA31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dirty="0">
              <a:highlight>
                <a:srgbClr val="FA317D"/>
              </a:highlight>
            </a:endParaRPr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B99F5E5A-9072-5568-28DD-27944FF1E199}"/>
              </a:ext>
            </a:extLst>
          </p:cNvPr>
          <p:cNvSpPr/>
          <p:nvPr/>
        </p:nvSpPr>
        <p:spPr>
          <a:xfrm rot="16644292">
            <a:off x="8040542" y="1867782"/>
            <a:ext cx="1524000" cy="1091380"/>
          </a:xfrm>
          <a:prstGeom prst="arc">
            <a:avLst>
              <a:gd name="adj1" fmla="val 243674"/>
              <a:gd name="adj2" fmla="val 3872656"/>
            </a:avLst>
          </a:prstGeom>
          <a:ln w="53975">
            <a:solidFill>
              <a:srgbClr val="FA31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dirty="0">
              <a:highlight>
                <a:srgbClr val="FA317D"/>
              </a:highlight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9C0296B-D719-1F0A-14B9-6794077BB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690" y="2002916"/>
            <a:ext cx="6477000" cy="434187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469836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420CB-137B-923A-3309-A36DCB8B0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010" y="18255"/>
            <a:ext cx="11743980" cy="1325563"/>
          </a:xfrm>
        </p:spPr>
        <p:txBody>
          <a:bodyPr>
            <a:normAutofit/>
          </a:bodyPr>
          <a:lstStyle/>
          <a:p>
            <a:r>
              <a:rPr lang="en-GB" sz="4000" dirty="0"/>
              <a:t>Utilising community structures to maximise outcomes</a:t>
            </a:r>
            <a:endParaRPr lang="en-AU" sz="40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6FCDC10-AC7F-C55D-1B37-0736D8AE6B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010" y="1255923"/>
            <a:ext cx="11743980" cy="5464366"/>
          </a:xfrm>
        </p:spPr>
        <p:txBody>
          <a:bodyPr numCol="2">
            <a:normAutofit/>
          </a:bodyPr>
          <a:lstStyle/>
          <a:p>
            <a:pPr>
              <a:buFont typeface="+mj-lt"/>
              <a:buAutoNum type="arabicPeriod"/>
            </a:pPr>
            <a:r>
              <a:rPr lang="en-US" sz="2400" b="1" dirty="0"/>
              <a:t> Leverage Existing Strengths</a:t>
            </a:r>
            <a:endParaRPr lang="en-US" sz="2400" dirty="0"/>
          </a:p>
          <a:p>
            <a:pPr marL="742950" lvl="1" indent="-285750">
              <a:buFont typeface="+mj-lt"/>
              <a:buAutoNum type="arabicPeriod"/>
            </a:pPr>
            <a:r>
              <a:rPr lang="en-US" sz="2000" dirty="0"/>
              <a:t>Build on what already works (e.g., local clubs, groups).</a:t>
            </a:r>
          </a:p>
          <a:p>
            <a:pPr marL="742950" lvl="1" indent="-285750">
              <a:buFont typeface="+mj-lt"/>
              <a:buAutoNum type="arabicPeriod"/>
            </a:pPr>
            <a:r>
              <a:rPr lang="en-US" sz="2000" dirty="0"/>
              <a:t>✅ Increases trust, reduces duplication, ensures sustainability.</a:t>
            </a:r>
          </a:p>
          <a:p>
            <a:pPr>
              <a:buFont typeface="+mj-lt"/>
              <a:buAutoNum type="arabicPeriod"/>
            </a:pPr>
            <a:r>
              <a:rPr lang="en-US" sz="2400" b="1" dirty="0"/>
              <a:t> Engage Key Gatekeepers/Champions</a:t>
            </a:r>
            <a:endParaRPr lang="en-US" sz="2400" dirty="0"/>
          </a:p>
          <a:p>
            <a:pPr marL="742950" lvl="1" indent="-285750">
              <a:buFont typeface="+mj-lt"/>
              <a:buAutoNum type="arabicPeriod"/>
            </a:pPr>
            <a:r>
              <a:rPr lang="en-US" sz="2000" dirty="0"/>
              <a:t>Involve respected leaders early (e.g., elders, principals).</a:t>
            </a:r>
          </a:p>
          <a:p>
            <a:pPr marL="742950" lvl="1" indent="-285750">
              <a:buFont typeface="+mj-lt"/>
              <a:buAutoNum type="arabicPeriod"/>
            </a:pPr>
            <a:r>
              <a:rPr lang="en-US" sz="2000" dirty="0"/>
              <a:t>✅ Gains community buy-in, boosts participation, eases implementation.</a:t>
            </a:r>
          </a:p>
          <a:p>
            <a:pPr>
              <a:buFont typeface="+mj-lt"/>
              <a:buAutoNum type="arabicPeriod"/>
            </a:pPr>
            <a:r>
              <a:rPr lang="en-US" sz="2400" b="1" dirty="0"/>
              <a:t> Streamline Communication</a:t>
            </a:r>
            <a:endParaRPr lang="en-US" sz="2400" dirty="0"/>
          </a:p>
          <a:p>
            <a:pPr marL="742950" lvl="1" indent="-285750">
              <a:buFont typeface="+mj-lt"/>
              <a:buAutoNum type="arabicPeriod"/>
            </a:pPr>
            <a:r>
              <a:rPr lang="en-US" sz="2000" dirty="0"/>
              <a:t>Use trusted local channels (radio, Facebook, newsletters, networks).</a:t>
            </a:r>
          </a:p>
          <a:p>
            <a:pPr marL="742950" lvl="1" indent="-285750">
              <a:buFont typeface="+mj-lt"/>
              <a:buAutoNum type="arabicPeriod"/>
            </a:pPr>
            <a:r>
              <a:rPr lang="en-US" sz="2000" dirty="0"/>
              <a:t>✅ Improves reach, reduces misinformation, builds credibility.</a:t>
            </a:r>
          </a:p>
          <a:p>
            <a:pPr marL="742950" lvl="1" indent="-285750">
              <a:buFont typeface="+mj-lt"/>
              <a:buAutoNum type="arabicPeriod"/>
            </a:pPr>
            <a:endParaRPr lang="en-US" sz="2000" dirty="0"/>
          </a:p>
          <a:p>
            <a:pPr>
              <a:buFont typeface="+mj-lt"/>
              <a:buAutoNum type="arabicPeriod"/>
            </a:pPr>
            <a:r>
              <a:rPr lang="en-US" sz="2400" b="1" dirty="0"/>
              <a:t> Build Capacity in Existing Structures</a:t>
            </a:r>
            <a:endParaRPr lang="en-US" sz="2400" dirty="0"/>
          </a:p>
          <a:p>
            <a:pPr marL="742950" lvl="1" indent="-285750">
              <a:buFont typeface="+mj-lt"/>
              <a:buAutoNum type="arabicPeriod"/>
            </a:pPr>
            <a:r>
              <a:rPr lang="en-US" sz="2000" dirty="0"/>
              <a:t>Strengthen community groups (training, resources, funding).</a:t>
            </a:r>
          </a:p>
          <a:p>
            <a:pPr marL="742950" lvl="1" indent="-285750">
              <a:buFont typeface="+mj-lt"/>
              <a:buAutoNum type="arabicPeriod"/>
            </a:pPr>
            <a:r>
              <a:rPr lang="en-US" sz="2000" dirty="0"/>
              <a:t>✅ Promotes sustainability, self-determination, empowerment.</a:t>
            </a:r>
          </a:p>
          <a:p>
            <a:pPr>
              <a:buFont typeface="+mj-lt"/>
              <a:buAutoNum type="arabicPeriod"/>
            </a:pPr>
            <a:r>
              <a:rPr lang="en-US" sz="2400" b="1" dirty="0"/>
              <a:t> Foster Community-Led Initiatives</a:t>
            </a:r>
            <a:endParaRPr lang="en-US" sz="2400" dirty="0"/>
          </a:p>
          <a:p>
            <a:pPr marL="742950" lvl="1" indent="-285750">
              <a:buFont typeface="+mj-lt"/>
              <a:buAutoNum type="arabicPeriod"/>
            </a:pPr>
            <a:r>
              <a:rPr lang="en-US" sz="2000" dirty="0"/>
              <a:t>Support bottom-up ideas and change efforts.</a:t>
            </a:r>
          </a:p>
          <a:p>
            <a:pPr marL="742950" lvl="1" indent="-285750">
              <a:buFont typeface="+mj-lt"/>
              <a:buAutoNum type="arabicPeriod"/>
            </a:pPr>
            <a:r>
              <a:rPr lang="en-US" sz="2000" dirty="0"/>
              <a:t>✅ Increases ownership, relevance, resilience.</a:t>
            </a:r>
          </a:p>
          <a:p>
            <a:pPr>
              <a:buFont typeface="+mj-lt"/>
              <a:buAutoNum type="arabicPeriod"/>
            </a:pPr>
            <a:r>
              <a:rPr lang="en-US" sz="2400" b="1" dirty="0"/>
              <a:t> Respect Decision-Making Processes</a:t>
            </a:r>
            <a:endParaRPr lang="en-US" sz="2400" dirty="0"/>
          </a:p>
          <a:p>
            <a:pPr marL="742950" lvl="1" indent="-285750">
              <a:buFont typeface="+mj-lt"/>
              <a:buAutoNum type="arabicPeriod"/>
            </a:pPr>
            <a:r>
              <a:rPr lang="en-US" sz="2000" dirty="0"/>
              <a:t>Follow how the community makes decisions (consensus, elders, voting).</a:t>
            </a:r>
          </a:p>
          <a:p>
            <a:pPr marL="742950" lvl="1" indent="-285750">
              <a:buFont typeface="+mj-lt"/>
              <a:buAutoNum type="arabicPeriod"/>
            </a:pPr>
            <a:r>
              <a:rPr lang="en-US" sz="2000" dirty="0"/>
              <a:t>✅ Avoids conflict, builds trust, increases acceptance.</a:t>
            </a:r>
          </a:p>
        </p:txBody>
      </p:sp>
    </p:spTree>
    <p:extLst>
      <p:ext uri="{BB962C8B-B14F-4D97-AF65-F5344CB8AC3E}">
        <p14:creationId xmlns:p14="http://schemas.microsoft.com/office/powerpoint/2010/main" val="21559371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5AE66-87D4-5DA4-4987-8C8DCC171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Remaining consistent within your work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BD20F-FB4D-C462-EF38-2E2AD6D867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Your ‘Job Role’ dictates what you are expected to and what you cannot do.</a:t>
            </a:r>
            <a:r>
              <a:rPr lang="en-AU" dirty="0"/>
              <a:t>  Ensure consistency by:</a:t>
            </a:r>
          </a:p>
          <a:p>
            <a:pPr marL="0" indent="0">
              <a:buNone/>
            </a:pPr>
            <a:endParaRPr lang="en-AU" dirty="0"/>
          </a:p>
          <a:p>
            <a:r>
              <a:rPr lang="en-GB" dirty="0"/>
              <a:t>Aiming to thoroughly understand your job description</a:t>
            </a:r>
            <a:endParaRPr lang="en-AU" dirty="0"/>
          </a:p>
          <a:p>
            <a:r>
              <a:rPr lang="en-GB" dirty="0"/>
              <a:t>Understanding your scope of practice</a:t>
            </a:r>
            <a:endParaRPr lang="en-AU" dirty="0"/>
          </a:p>
          <a:p>
            <a:r>
              <a:rPr lang="en-GB" dirty="0"/>
              <a:t>Identifying clear referral pathways</a:t>
            </a:r>
            <a:endParaRPr lang="en-AU" dirty="0"/>
          </a:p>
          <a:p>
            <a:r>
              <a:rPr lang="en-GB" dirty="0"/>
              <a:t>Engaging in continuous Professional Development (PD)</a:t>
            </a:r>
            <a:endParaRPr lang="en-AU" dirty="0"/>
          </a:p>
          <a:p>
            <a:r>
              <a:rPr lang="en-GB" dirty="0"/>
              <a:t>Taking advantage of supervision and peer support</a:t>
            </a:r>
            <a:endParaRPr lang="en-AU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Graphic 4" descr="Checklist with solid fill">
            <a:extLst>
              <a:ext uri="{FF2B5EF4-FFF2-40B4-BE49-F238E27FC236}">
                <a16:creationId xmlns:a16="http://schemas.microsoft.com/office/drawing/2014/main" id="{86F67B4D-7DDF-FB93-91A0-77003E04D5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79446" y="400129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2568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B6763-9735-85B8-704F-0608856A6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Maintaining Consistency with agreed protocols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70D33B-DE0A-D430-63BF-971997C95B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3505"/>
            <a:ext cx="10515600" cy="4784495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Agreed protocols are non-negotiable standards of practice. Ensure consistency by:</a:t>
            </a:r>
          </a:p>
          <a:p>
            <a:r>
              <a:rPr lang="en-GB" dirty="0"/>
              <a:t>Understand organisational Policies and Procedures (P&amp;Ps)</a:t>
            </a:r>
            <a:endParaRPr lang="en-AU" dirty="0"/>
          </a:p>
          <a:p>
            <a:r>
              <a:rPr lang="en-GB" dirty="0"/>
              <a:t>Adhere to ethical guidelines and codes of conduct</a:t>
            </a:r>
            <a:endParaRPr lang="en-AU" dirty="0"/>
          </a:p>
          <a:p>
            <a:r>
              <a:rPr lang="en-GB" dirty="0"/>
              <a:t>Understand reporting lines and procedures</a:t>
            </a:r>
            <a:endParaRPr lang="en-AU" dirty="0"/>
          </a:p>
          <a:p>
            <a:r>
              <a:rPr lang="en-GB" dirty="0"/>
              <a:t>Comply with legal and legislative requirements</a:t>
            </a:r>
            <a:endParaRPr lang="en-AU" dirty="0"/>
          </a:p>
          <a:p>
            <a:r>
              <a:rPr lang="en-GB" dirty="0"/>
              <a:t>Document everything accurately and timely</a:t>
            </a:r>
            <a:endParaRPr lang="en-AU" dirty="0"/>
          </a:p>
          <a:p>
            <a:r>
              <a:rPr lang="en-GB" dirty="0"/>
              <a:t>Participate in reviews and audits</a:t>
            </a:r>
            <a:endParaRPr lang="en-AU" dirty="0"/>
          </a:p>
          <a:p>
            <a:pPr marL="0" indent="0">
              <a:buNone/>
            </a:pPr>
            <a:endParaRPr lang="en-AU" dirty="0"/>
          </a:p>
        </p:txBody>
      </p:sp>
      <p:pic>
        <p:nvPicPr>
          <p:cNvPr id="4" name="Picture 3" descr="Filling out forms on a table">
            <a:extLst>
              <a:ext uri="{FF2B5EF4-FFF2-40B4-BE49-F238E27FC236}">
                <a16:creationId xmlns:a16="http://schemas.microsoft.com/office/drawing/2014/main" id="{45AA539F-AF9F-1DCB-0261-82C39BB3FB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0375" y="4443718"/>
            <a:ext cx="3328501" cy="2221487"/>
          </a:xfrm>
          <a:prstGeom prst="rect">
            <a:avLst/>
          </a:prstGeom>
        </p:spPr>
      </p:pic>
      <p:sp>
        <p:nvSpPr>
          <p:cNvPr id="9" name="Arc 8">
            <a:extLst>
              <a:ext uri="{FF2B5EF4-FFF2-40B4-BE49-F238E27FC236}">
                <a16:creationId xmlns:a16="http://schemas.microsoft.com/office/drawing/2014/main" id="{04766858-6962-6071-2134-2C5FB81313F5}"/>
              </a:ext>
            </a:extLst>
          </p:cNvPr>
          <p:cNvSpPr/>
          <p:nvPr/>
        </p:nvSpPr>
        <p:spPr>
          <a:xfrm>
            <a:off x="10820632" y="4103370"/>
            <a:ext cx="1200150" cy="1157288"/>
          </a:xfrm>
          <a:prstGeom prst="arc">
            <a:avLst>
              <a:gd name="adj1" fmla="val 18606053"/>
              <a:gd name="adj2" fmla="val 0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7531174A-6E22-BC0C-B1E7-665ACC2B74A4}"/>
              </a:ext>
            </a:extLst>
          </p:cNvPr>
          <p:cNvSpPr/>
          <p:nvPr/>
        </p:nvSpPr>
        <p:spPr>
          <a:xfrm rot="3093426">
            <a:off x="10827820" y="4160523"/>
            <a:ext cx="1200150" cy="1157288"/>
          </a:xfrm>
          <a:prstGeom prst="arc">
            <a:avLst>
              <a:gd name="adj1" fmla="val 18606053"/>
              <a:gd name="adj2" fmla="val 0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4938617E-A320-8FA3-18DD-68BD2332F66F}"/>
              </a:ext>
            </a:extLst>
          </p:cNvPr>
          <p:cNvSpPr/>
          <p:nvPr/>
        </p:nvSpPr>
        <p:spPr>
          <a:xfrm rot="18621491">
            <a:off x="10762405" y="4078309"/>
            <a:ext cx="1200150" cy="1157288"/>
          </a:xfrm>
          <a:prstGeom prst="arc">
            <a:avLst>
              <a:gd name="adj1" fmla="val 18606053"/>
              <a:gd name="adj2" fmla="val 0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680633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ADA70-F7D7-CDE1-7A1A-76A537584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chemeClr val="accent2"/>
                </a:solidFill>
              </a:rPr>
              <a:t>Using Interpersonal Skills</a:t>
            </a:r>
            <a:endParaRPr lang="en-AU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EC0F30-F838-4030-29C1-F78618425C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573" y="1145754"/>
            <a:ext cx="10979227" cy="5552501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GB" sz="3600" dirty="0">
                <a:solidFill>
                  <a:schemeClr val="accent2"/>
                </a:solidFill>
              </a:rPr>
              <a:t>Interpersonal skills refer to your ability to interact effectively and appropriately with others. This includes:</a:t>
            </a:r>
            <a:endParaRPr lang="en-AU" sz="3600" dirty="0">
              <a:solidFill>
                <a:schemeClr val="accent2"/>
              </a:solidFill>
            </a:endParaRPr>
          </a:p>
          <a:p>
            <a:pPr lvl="0"/>
            <a:r>
              <a:rPr lang="en-GB" dirty="0">
                <a:solidFill>
                  <a:schemeClr val="accent2"/>
                </a:solidFill>
              </a:rPr>
              <a:t>Verbal communication - What you say, your tone, clarity, and choice of words.</a:t>
            </a:r>
          </a:p>
          <a:p>
            <a:pPr lvl="0"/>
            <a:endParaRPr lang="en-AU" dirty="0">
              <a:solidFill>
                <a:schemeClr val="accent2"/>
              </a:solidFill>
            </a:endParaRPr>
          </a:p>
          <a:p>
            <a:pPr lvl="0"/>
            <a:r>
              <a:rPr lang="en-GB" dirty="0">
                <a:solidFill>
                  <a:schemeClr val="accent2"/>
                </a:solidFill>
              </a:rPr>
              <a:t>Non-verbal communication - Your body language, eye contact, gestures, facial expressions, and use of personal space.</a:t>
            </a:r>
          </a:p>
          <a:p>
            <a:pPr lvl="0"/>
            <a:endParaRPr lang="en-AU" dirty="0">
              <a:solidFill>
                <a:schemeClr val="accent2"/>
              </a:solidFill>
            </a:endParaRPr>
          </a:p>
          <a:p>
            <a:pPr lvl="0"/>
            <a:r>
              <a:rPr lang="en-GB" dirty="0">
                <a:solidFill>
                  <a:schemeClr val="accent2"/>
                </a:solidFill>
              </a:rPr>
              <a:t>Active listening - Not just hearing words, but understanding, acknowledging, and responding to verbal and non-verbal cues.</a:t>
            </a:r>
          </a:p>
          <a:p>
            <a:pPr lvl="0"/>
            <a:endParaRPr lang="en-AU" dirty="0">
              <a:solidFill>
                <a:schemeClr val="accent2"/>
              </a:solidFill>
            </a:endParaRPr>
          </a:p>
          <a:p>
            <a:pPr lvl="0"/>
            <a:r>
              <a:rPr lang="en-GB" dirty="0">
                <a:solidFill>
                  <a:schemeClr val="accent2"/>
                </a:solidFill>
              </a:rPr>
              <a:t>Empathy and emotional intelligence - Understand and sharing the feelings of others, and to manage your own emotions effectively in interactions.</a:t>
            </a:r>
          </a:p>
          <a:p>
            <a:pPr lvl="0"/>
            <a:endParaRPr lang="en-AU" dirty="0">
              <a:solidFill>
                <a:schemeClr val="accent2"/>
              </a:solidFill>
            </a:endParaRPr>
          </a:p>
          <a:p>
            <a:pPr lvl="0"/>
            <a:r>
              <a:rPr lang="en-GB" dirty="0">
                <a:solidFill>
                  <a:schemeClr val="accent2"/>
                </a:solidFill>
              </a:rPr>
              <a:t>Rapport building - Your ability to establish a connection based on trust, respect, and mutual understanding.</a:t>
            </a:r>
          </a:p>
          <a:p>
            <a:pPr lvl="0"/>
            <a:endParaRPr lang="en-AU" dirty="0">
              <a:solidFill>
                <a:schemeClr val="accent2"/>
              </a:solidFill>
            </a:endParaRPr>
          </a:p>
          <a:p>
            <a:pPr lvl="0"/>
            <a:r>
              <a:rPr lang="en-GB" dirty="0">
                <a:solidFill>
                  <a:schemeClr val="accent2"/>
                </a:solidFill>
              </a:rPr>
              <a:t>Conflict resolution - Your capacity to address disagreements constructively.</a:t>
            </a:r>
          </a:p>
          <a:p>
            <a:pPr lvl="0"/>
            <a:endParaRPr lang="en-AU" dirty="0">
              <a:solidFill>
                <a:schemeClr val="accent2"/>
              </a:solidFill>
            </a:endParaRPr>
          </a:p>
          <a:p>
            <a:pPr lvl="0"/>
            <a:r>
              <a:rPr lang="en-GB" dirty="0">
                <a:solidFill>
                  <a:schemeClr val="accent2"/>
                </a:solidFill>
              </a:rPr>
              <a:t>Patience and flexibility - Your willingness to adapt to different paces and approaches.</a:t>
            </a:r>
            <a:endParaRPr lang="en-AU" dirty="0">
              <a:solidFill>
                <a:schemeClr val="accent2"/>
              </a:solidFill>
            </a:endParaRPr>
          </a:p>
          <a:p>
            <a:endParaRPr lang="en-AU" dirty="0">
              <a:solidFill>
                <a:schemeClr val="bg1"/>
              </a:solidFill>
            </a:endParaRPr>
          </a:p>
        </p:txBody>
      </p:sp>
      <p:pic>
        <p:nvPicPr>
          <p:cNvPr id="5" name="Graphic 4" descr="Male crouching">
            <a:extLst>
              <a:ext uri="{FF2B5EF4-FFF2-40B4-BE49-F238E27FC236}">
                <a16:creationId xmlns:a16="http://schemas.microsoft.com/office/drawing/2014/main" id="{8D30BDCE-97A8-8EB8-BDB5-22A1A057D1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01300" y="4848225"/>
            <a:ext cx="1790700" cy="2009775"/>
          </a:xfrm>
          <a:prstGeom prst="rect">
            <a:avLst/>
          </a:prstGeom>
        </p:spPr>
      </p:pic>
      <p:pic>
        <p:nvPicPr>
          <p:cNvPr id="7" name="Graphic 6" descr="Woman with bangs">
            <a:extLst>
              <a:ext uri="{FF2B5EF4-FFF2-40B4-BE49-F238E27FC236}">
                <a16:creationId xmlns:a16="http://schemas.microsoft.com/office/drawing/2014/main" id="{361946B2-7D0A-526B-B520-0F2DEB0162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45902" y="4451073"/>
            <a:ext cx="771525" cy="695325"/>
          </a:xfrm>
          <a:prstGeom prst="rect">
            <a:avLst/>
          </a:prstGeom>
        </p:spPr>
      </p:pic>
      <p:pic>
        <p:nvPicPr>
          <p:cNvPr id="9" name="Graphic 8" descr="Smiling face with closed eyes">
            <a:extLst>
              <a:ext uri="{FF2B5EF4-FFF2-40B4-BE49-F238E27FC236}">
                <a16:creationId xmlns:a16="http://schemas.microsoft.com/office/drawing/2014/main" id="{C842A5E8-6AE8-E567-158D-156FA26027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82394" y="4681537"/>
            <a:ext cx="304800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8894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4649F-9A38-49EB-D344-F59610A51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7158"/>
            <a:ext cx="10515600" cy="1325563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FA31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are "Community Practices and Standards" for interpersonal skills?</a:t>
            </a:r>
            <a:endParaRPr lang="en-AU" dirty="0">
              <a:solidFill>
                <a:srgbClr val="FA317D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416D87C-617B-BED9-8992-D3D193ED14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45217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GB" dirty="0">
                <a:solidFill>
                  <a:srgbClr val="FA317D"/>
                </a:solidFill>
              </a:rPr>
              <a:t>Rules, preferred methods, and expected behaviours within a specific community or group. </a:t>
            </a:r>
          </a:p>
          <a:p>
            <a:pPr marL="0" indent="0">
              <a:buNone/>
            </a:pPr>
            <a:endParaRPr lang="en-GB" dirty="0">
              <a:solidFill>
                <a:srgbClr val="FA317D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rgbClr val="FA317D"/>
                </a:solidFill>
              </a:rPr>
              <a:t>They are shaped by a community’s:</a:t>
            </a:r>
            <a:endParaRPr lang="en-AU" dirty="0">
              <a:solidFill>
                <a:srgbClr val="FA317D"/>
              </a:solidFill>
            </a:endParaRPr>
          </a:p>
          <a:p>
            <a:pPr lvl="0"/>
            <a:r>
              <a:rPr lang="en-GB" b="1" dirty="0">
                <a:solidFill>
                  <a:srgbClr val="FA317D"/>
                </a:solidFill>
              </a:rPr>
              <a:t>Cultural preferences and values</a:t>
            </a:r>
            <a:r>
              <a:rPr lang="en-GB" dirty="0">
                <a:solidFill>
                  <a:srgbClr val="FA317D"/>
                </a:solidFill>
              </a:rPr>
              <a:t> - How are elders addressed? Is direct eye contact seen as respectful or aggressive? Is storytelling a preferred way of communicating information?</a:t>
            </a:r>
          </a:p>
          <a:p>
            <a:pPr lvl="0"/>
            <a:endParaRPr lang="en-AU" dirty="0">
              <a:solidFill>
                <a:srgbClr val="FA317D"/>
              </a:solidFill>
            </a:endParaRPr>
          </a:p>
          <a:p>
            <a:pPr lvl="0"/>
            <a:r>
              <a:rPr lang="en-GB" b="1" dirty="0">
                <a:solidFill>
                  <a:srgbClr val="FA317D"/>
                </a:solidFill>
              </a:rPr>
              <a:t>History and experiences</a:t>
            </a:r>
            <a:r>
              <a:rPr lang="en-GB" dirty="0">
                <a:solidFill>
                  <a:srgbClr val="FA317D"/>
                </a:solidFill>
              </a:rPr>
              <a:t> - Has the community had negative experiences with external agencies that might lead to initial distrust?</a:t>
            </a:r>
          </a:p>
          <a:p>
            <a:pPr lvl="0"/>
            <a:endParaRPr lang="en-AU" dirty="0">
              <a:solidFill>
                <a:srgbClr val="FA317D"/>
              </a:solidFill>
            </a:endParaRPr>
          </a:p>
          <a:p>
            <a:pPr lvl="0"/>
            <a:r>
              <a:rPr lang="en-GB" b="1" dirty="0">
                <a:solidFill>
                  <a:srgbClr val="FA317D"/>
                </a:solidFill>
              </a:rPr>
              <a:t>Social structures</a:t>
            </a:r>
            <a:r>
              <a:rPr lang="en-GB" dirty="0">
                <a:solidFill>
                  <a:srgbClr val="FA317D"/>
                </a:solidFill>
              </a:rPr>
              <a:t> - Who speaks on behalf of whom? What are the protocols for approaching families or leaders?</a:t>
            </a:r>
          </a:p>
          <a:p>
            <a:pPr lvl="0"/>
            <a:endParaRPr lang="en-AU" dirty="0">
              <a:solidFill>
                <a:srgbClr val="FA317D"/>
              </a:solidFill>
            </a:endParaRPr>
          </a:p>
          <a:p>
            <a:pPr lvl="0"/>
            <a:r>
              <a:rPr lang="en-GB" b="1" dirty="0">
                <a:solidFill>
                  <a:srgbClr val="FA317D"/>
                </a:solidFill>
              </a:rPr>
              <a:t>Communication styles</a:t>
            </a:r>
            <a:r>
              <a:rPr lang="en-GB" dirty="0">
                <a:solidFill>
                  <a:srgbClr val="FA317D"/>
                </a:solidFill>
              </a:rPr>
              <a:t> - Typically direct or indirect? Is silence valued?</a:t>
            </a:r>
          </a:p>
          <a:p>
            <a:pPr lvl="0"/>
            <a:endParaRPr lang="en-AU" dirty="0">
              <a:solidFill>
                <a:srgbClr val="FA317D"/>
              </a:solidFill>
            </a:endParaRPr>
          </a:p>
          <a:p>
            <a:pPr lvl="0"/>
            <a:r>
              <a:rPr lang="en-GB" b="1" dirty="0">
                <a:solidFill>
                  <a:srgbClr val="FA317D"/>
                </a:solidFill>
              </a:rPr>
              <a:t>Context</a:t>
            </a:r>
            <a:r>
              <a:rPr lang="en-GB" dirty="0">
                <a:solidFill>
                  <a:srgbClr val="FA317D"/>
                </a:solidFill>
              </a:rPr>
              <a:t> - What is acceptable in a formal meeting versus an informal gathering?</a:t>
            </a:r>
            <a:endParaRPr lang="en-AU" dirty="0">
              <a:solidFill>
                <a:srgbClr val="FA317D"/>
              </a:solidFill>
            </a:endParaRPr>
          </a:p>
          <a:p>
            <a:endParaRPr lang="en-AU" dirty="0">
              <a:solidFill>
                <a:srgbClr val="FA317D"/>
              </a:solidFill>
            </a:endParaRPr>
          </a:p>
        </p:txBody>
      </p:sp>
      <p:pic>
        <p:nvPicPr>
          <p:cNvPr id="9" name="Graphic 8" descr="Female wearing a sweater">
            <a:extLst>
              <a:ext uri="{FF2B5EF4-FFF2-40B4-BE49-F238E27FC236}">
                <a16:creationId xmlns:a16="http://schemas.microsoft.com/office/drawing/2014/main" id="{0211873D-E9D6-AF79-0114-7A7A479147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81761" y="5718098"/>
            <a:ext cx="1333500" cy="1228725"/>
          </a:xfrm>
          <a:prstGeom prst="rect">
            <a:avLst/>
          </a:prstGeom>
        </p:spPr>
      </p:pic>
      <p:pic>
        <p:nvPicPr>
          <p:cNvPr id="11" name="Graphic 10" descr="Woman wearing a ribbon">
            <a:extLst>
              <a:ext uri="{FF2B5EF4-FFF2-40B4-BE49-F238E27FC236}">
                <a16:creationId xmlns:a16="http://schemas.microsoft.com/office/drawing/2014/main" id="{11B71ED8-C9A1-A5DB-20DA-D989048BDD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86561" y="5040390"/>
            <a:ext cx="723900" cy="914400"/>
          </a:xfrm>
          <a:prstGeom prst="rect">
            <a:avLst/>
          </a:prstGeom>
        </p:spPr>
      </p:pic>
      <p:pic>
        <p:nvPicPr>
          <p:cNvPr id="13" name="Graphic 12" descr="Angry face with fang">
            <a:extLst>
              <a:ext uri="{FF2B5EF4-FFF2-40B4-BE49-F238E27FC236}">
                <a16:creationId xmlns:a16="http://schemas.microsoft.com/office/drawing/2014/main" id="{DF49D92A-A722-7FA7-E120-102238E4D3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67549" y="5516372"/>
            <a:ext cx="314325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5069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577EFE-27DA-659C-42A9-F2E289C744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5849" y="1341933"/>
            <a:ext cx="4191000" cy="43431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Our ‘models of society’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 descr="Circular maze labyrinth">
            <a:extLst>
              <a:ext uri="{FF2B5EF4-FFF2-40B4-BE49-F238E27FC236}">
                <a16:creationId xmlns:a16="http://schemas.microsoft.com/office/drawing/2014/main" id="{6BB06221-3E9D-3110-8A0E-01C6EEB7BE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70184" y="1746004"/>
            <a:ext cx="5050218" cy="3365990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0FB0014C-0582-51F2-76D8-61C3447FCC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107" y="1905505"/>
            <a:ext cx="5938485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Conceptual tools to: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Describe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social organisation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Explain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social operation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Predict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social outcomes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Influence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policy and change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No model is "absolute truth" – each offers a unique lens</a:t>
            </a:r>
          </a:p>
        </p:txBody>
      </p:sp>
    </p:spTree>
    <p:extLst>
      <p:ext uri="{BB962C8B-B14F-4D97-AF65-F5344CB8AC3E}">
        <p14:creationId xmlns:p14="http://schemas.microsoft.com/office/powerpoint/2010/main" val="30890184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EB727-A601-3BAB-D7CA-4B9AEBC2D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Interpersonal Skills Consistent with Community Practices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59379B-069C-B551-C7A3-6DBB7BBAE9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dirty="0"/>
              <a:t>Utilising interpersonal skills that are consistent with community practices requires a process of learning, observation, reflection, and adaptation.</a:t>
            </a:r>
            <a:endParaRPr lang="en-AU" sz="2400" dirty="0"/>
          </a:p>
          <a:p>
            <a:r>
              <a:rPr lang="en-GB" sz="2000" dirty="0"/>
              <a:t>Prioritise cultural humility and continuous learning</a:t>
            </a:r>
            <a:endParaRPr lang="en-AU" sz="2000" dirty="0"/>
          </a:p>
          <a:p>
            <a:r>
              <a:rPr lang="en-GB" sz="2000" dirty="0"/>
              <a:t>Observe and adapt non-verbal cues</a:t>
            </a:r>
            <a:endParaRPr lang="en-AU" sz="2000" dirty="0"/>
          </a:p>
          <a:p>
            <a:r>
              <a:rPr lang="en-GB" sz="2000" dirty="0"/>
              <a:t>Master active listening and patience</a:t>
            </a:r>
            <a:endParaRPr lang="en-AU" sz="2000" dirty="0"/>
          </a:p>
          <a:p>
            <a:r>
              <a:rPr lang="en-GB" sz="2000" dirty="0"/>
              <a:t>Adapt verbal communication – language, tone, and content</a:t>
            </a:r>
            <a:endParaRPr lang="en-AU" sz="2000" dirty="0"/>
          </a:p>
          <a:p>
            <a:r>
              <a:rPr lang="en-GB" sz="2000" dirty="0"/>
              <a:t>Prioritise relationship and trust building</a:t>
            </a:r>
            <a:endParaRPr lang="en-AU" sz="2000" dirty="0"/>
          </a:p>
          <a:p>
            <a:r>
              <a:rPr lang="en-GB" sz="2000" dirty="0"/>
              <a:t>Seek and respond to feedback</a:t>
            </a:r>
            <a:endParaRPr lang="en-AU" sz="2000" dirty="0"/>
          </a:p>
          <a:p>
            <a:pPr marL="0" indent="0">
              <a:buNone/>
            </a:pPr>
            <a:endParaRPr lang="en-AU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323E884-E708-1B82-D14E-7612F16FEBD3}"/>
              </a:ext>
            </a:extLst>
          </p:cNvPr>
          <p:cNvSpPr/>
          <p:nvPr/>
        </p:nvSpPr>
        <p:spPr>
          <a:xfrm>
            <a:off x="1418918" y="5490974"/>
            <a:ext cx="9925050" cy="1009650"/>
          </a:xfrm>
          <a:prstGeom prst="rect">
            <a:avLst/>
          </a:prstGeom>
          <a:solidFill>
            <a:srgbClr val="D40F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Complete Inquiry task 2D on page 111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43FDFEC-2E52-1936-3BEF-68496DCB645B}"/>
              </a:ext>
            </a:extLst>
          </p:cNvPr>
          <p:cNvSpPr/>
          <p:nvPr/>
        </p:nvSpPr>
        <p:spPr>
          <a:xfrm>
            <a:off x="742643" y="5252849"/>
            <a:ext cx="1504950" cy="14859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 descr="Pencil">
            <a:extLst>
              <a:ext uri="{FF2B5EF4-FFF2-40B4-BE49-F238E27FC236}">
                <a16:creationId xmlns:a16="http://schemas.microsoft.com/office/drawing/2014/main" id="{6A0A4F85-1D57-CCC0-A934-C8E0BBCFD765}"/>
              </a:ext>
            </a:extLst>
          </p:cNvPr>
          <p:cNvSpPr/>
          <p:nvPr/>
        </p:nvSpPr>
        <p:spPr>
          <a:xfrm>
            <a:off x="1049489" y="5490974"/>
            <a:ext cx="891257" cy="943952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597696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D35BBB-1244-9F0E-B263-E43493C53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385" y="405425"/>
            <a:ext cx="8148278" cy="604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5312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31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D505DCA7-8643-2880-0F28-632B2A8C03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09" t="10353" r="7184" b="50441"/>
          <a:stretch/>
        </p:blipFill>
        <p:spPr bwMode="auto">
          <a:xfrm>
            <a:off x="140962" y="160081"/>
            <a:ext cx="6864350" cy="11836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8C619E-E1E2-E26D-E0A3-EFCE0FAA81DB}"/>
              </a:ext>
            </a:extLst>
          </p:cNvPr>
          <p:cNvSpPr txBox="1"/>
          <p:nvPr/>
        </p:nvSpPr>
        <p:spPr>
          <a:xfrm>
            <a:off x="341522" y="1905506"/>
            <a:ext cx="9518573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b="1" dirty="0"/>
              <a:t>Appropriate Evaluation of Work</a:t>
            </a:r>
          </a:p>
          <a:p>
            <a:pPr>
              <a:buNone/>
            </a:pPr>
            <a:endParaRPr lang="en-US" sz="3200" dirty="0"/>
          </a:p>
          <a:p>
            <a:r>
              <a:rPr lang="en-US" sz="2400" dirty="0"/>
              <a:t>Involves engaging community stakeholders in the process.</a:t>
            </a:r>
          </a:p>
          <a:p>
            <a:r>
              <a:rPr lang="en-US" sz="2400" dirty="0"/>
              <a:t>Ensures evaluation is: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Meaningful, ethical, culturally sensitive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Reflects community perspectives &amp; priorities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r>
              <a:rPr lang="en-US" sz="2400" dirty="0"/>
              <a:t>Evaluation goes beyond measuring outcomes → values community definition of success.</a:t>
            </a:r>
          </a:p>
          <a:p>
            <a:r>
              <a:rPr lang="en-US" sz="2400" dirty="0"/>
              <a:t>It is important that there is stakeholder involvement at all stages: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Builds trust and capacity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Supports well-being and self-determination</a:t>
            </a:r>
          </a:p>
        </p:txBody>
      </p:sp>
      <p:pic>
        <p:nvPicPr>
          <p:cNvPr id="7" name="Picture 6" descr="Hand placing stars">
            <a:extLst>
              <a:ext uri="{FF2B5EF4-FFF2-40B4-BE49-F238E27FC236}">
                <a16:creationId xmlns:a16="http://schemas.microsoft.com/office/drawing/2014/main" id="{DC0F2680-87A2-6020-2E50-91D4772B92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9096" r="1745" b="20206"/>
          <a:stretch/>
        </p:blipFill>
        <p:spPr bwMode="auto">
          <a:xfrm flipH="1">
            <a:off x="7078759" y="1532519"/>
            <a:ext cx="4771719" cy="20364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003927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C53BE-299A-ED2E-BFF4-25705420A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3821935" cy="1325563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What is ‘Appropriate evaluation’ in this context?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F90270-D02B-CC53-982D-31EDC835EA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4772" y="1237194"/>
            <a:ext cx="6477000" cy="493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7506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B0FEBBDC-8304-A7CC-2943-55DEE5C924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7808" y="1098625"/>
            <a:ext cx="9984992" cy="5509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These are the individuals, groups, and organisations who have a direct interest in, are affected by, or have influence over the work you are evaluating. The stakeholders can include: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GB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Direct beneficiaries/participants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 - The individuals and families who directly engaged with the service or program.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AU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GB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Community leaders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 – Elders, cultural leaders, religious leaders, formal elected representatives.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AU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GB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Community groups and associations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 - Local community-controlled organisations, multicultural associations, disability advocacy groups, youth groups, women's groups, neighbourhood watch, sporting clubs.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AU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GB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Local service providers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 - Other health, education, social service, or legal aid organisations in the area who work with the same community.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AU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GB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Frontline staff/volunteers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 - Those directly involved in delivering the work.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AU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GB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Families and carers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 - Individuals who support the direct beneficiaries.</a:t>
            </a:r>
            <a:endParaRPr kumimoji="0" lang="en-GB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DF5D84-91C4-6B9B-3AA1-2F6D68681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808" y="235828"/>
            <a:ext cx="9984992" cy="86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0493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DE9BE-8B07-C26F-E73C-5AB497B6A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Evaluation Process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2385CF-4C23-02B9-6797-568AA65081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dirty="0"/>
              <a:t>Step 1: Building the Foundation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Build a foundation based on genuine relationships. </a:t>
            </a:r>
          </a:p>
          <a:p>
            <a:pPr marL="0" indent="0">
              <a:buNone/>
            </a:pPr>
            <a:r>
              <a:rPr lang="en-GB" dirty="0"/>
              <a:t>You cannot start evaluation without trust and rapport with community members and leaders. </a:t>
            </a:r>
          </a:p>
          <a:p>
            <a:pPr marL="0" indent="0">
              <a:buNone/>
            </a:pPr>
            <a:r>
              <a:rPr lang="en-GB" dirty="0"/>
              <a:t>Spend time in the community, listening, and offering support without an immediate evaluation agenda.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GB" b="1" dirty="0"/>
              <a:t>Clarify the purpose TOGETHER</a:t>
            </a:r>
            <a:endParaRPr lang="en-AU" dirty="0"/>
          </a:p>
          <a:p>
            <a:pPr marL="0" indent="0">
              <a:buNone/>
            </a:pPr>
            <a:r>
              <a:rPr lang="en-GB" dirty="0"/>
              <a:t>Before evaluation, sit down with key community stakeholders. </a:t>
            </a:r>
          </a:p>
          <a:p>
            <a:pPr marL="0" indent="0">
              <a:buNone/>
            </a:pPr>
            <a:r>
              <a:rPr lang="en-GB" dirty="0"/>
              <a:t>Don't just tell them you're evaluating; ask them what they want to learn from monitoring and evaluation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133996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645D31F-59F5-8C6F-F9A9-24467F3B0B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b="1" dirty="0"/>
              <a:t>Step 2: Co-design a monitoring and evaluation plan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Work with stakeholders to define the key evaluation questions. These should reflect organisational needs and, the community's priorities.</a:t>
            </a:r>
            <a:endParaRPr lang="en-AU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Discuss and agree on appropriate methods to monitor and collect information. This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Step 3: Determine Who Collects Data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Involve community members in data collection. This builds capacity and ensures cultural sensitivity during data gathering.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GB" dirty="0"/>
              <a:t>Agree on timelines and roles by clearly defining who will do what, by when, and how decisions will be made throughout the monitoring and evaluation process.</a:t>
            </a:r>
            <a:endParaRPr lang="en-AU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Graphic 5" descr="Chat with solid fill">
            <a:extLst>
              <a:ext uri="{FF2B5EF4-FFF2-40B4-BE49-F238E27FC236}">
                <a16:creationId xmlns:a16="http://schemas.microsoft.com/office/drawing/2014/main" id="{54C351D5-5827-B649-634F-EE0DEC538C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49808" y="796131"/>
            <a:ext cx="914400" cy="914400"/>
          </a:xfrm>
          <a:prstGeom prst="rect">
            <a:avLst/>
          </a:prstGeom>
        </p:spPr>
      </p:pic>
      <p:pic>
        <p:nvPicPr>
          <p:cNvPr id="8" name="Graphic 7" descr="Checklist with solid fill">
            <a:extLst>
              <a:ext uri="{FF2B5EF4-FFF2-40B4-BE49-F238E27FC236}">
                <a16:creationId xmlns:a16="http://schemas.microsoft.com/office/drawing/2014/main" id="{B269F675-647C-C8A5-439A-7649EECD45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64208" y="796131"/>
            <a:ext cx="914400" cy="914400"/>
          </a:xfrm>
          <a:prstGeom prst="rect">
            <a:avLst/>
          </a:prstGeom>
        </p:spPr>
      </p:pic>
      <p:pic>
        <p:nvPicPr>
          <p:cNvPr id="10" name="Graphic 9" descr="Teacher with solid fill">
            <a:extLst>
              <a:ext uri="{FF2B5EF4-FFF2-40B4-BE49-F238E27FC236}">
                <a16:creationId xmlns:a16="http://schemas.microsoft.com/office/drawing/2014/main" id="{147C19F7-F86C-6F5E-B689-D4B166804F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78608" y="79613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8332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BF43E8-5DC4-956C-A77A-87584D9CF9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94063"/>
            <a:ext cx="10515600" cy="5482900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Step 4: Conduct monitoring in line with values and structures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4A82E5-C453-D088-0909-BB780277B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795270"/>
            <a:ext cx="9831487" cy="448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4676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54005C-B7AA-2E57-401D-F781C9BB7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49147"/>
            <a:ext cx="10515600" cy="5427816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Step 5: Analysis and interpretation of findings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AU" dirty="0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704EB255-CE83-096B-BB94-65D5D2B9CD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0501" y="1910850"/>
            <a:ext cx="10983817" cy="4231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t">
              <a:spcBef>
                <a:spcPts val="600"/>
              </a:spcBef>
              <a:spcAft>
                <a:spcPts val="600"/>
              </a:spcAft>
            </a:pPr>
            <a:r>
              <a:rPr kumimoji="0" lang="en-GB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Collaborate and share findings. Bring information back to the required stakeholders. </a:t>
            </a:r>
            <a:r>
              <a:rPr lang="en-GB" sz="1600" b="1" dirty="0">
                <a:solidFill>
                  <a:srgbClr val="000000"/>
                </a:solidFill>
                <a:latin typeface="Helvetica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</a:p>
          <a:p>
            <a:pPr algn="just" fontAlgn="t">
              <a:spcBef>
                <a:spcPts val="600"/>
              </a:spcBef>
              <a:spcAft>
                <a:spcPts val="600"/>
              </a:spcAft>
            </a:pPr>
            <a:r>
              <a:rPr lang="en-GB" sz="1600" b="1" dirty="0">
                <a:solidFill>
                  <a:srgbClr val="000000"/>
                </a:solidFill>
                <a:latin typeface="Helvetica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Ensure findings are in response to community priorities</a:t>
            </a:r>
            <a:endParaRPr lang="en-AU" sz="1600" dirty="0">
              <a:latin typeface="Arial" panose="020B0604020202020204" pitchFamily="34" charset="0"/>
            </a:endParaRPr>
          </a:p>
          <a:p>
            <a:pPr algn="just" fontAlgn="t">
              <a:spcBef>
                <a:spcPts val="600"/>
              </a:spcBef>
              <a:spcAft>
                <a:spcPts val="600"/>
              </a:spcAft>
            </a:pPr>
            <a:r>
              <a:rPr lang="en-GB" sz="1600" dirty="0">
                <a:solidFill>
                  <a:srgbClr val="000000"/>
                </a:solidFill>
                <a:latin typeface="Helvetica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Facilitate the interpretation and alignment with priorities by asking stakeholders: </a:t>
            </a:r>
            <a:endParaRPr lang="en-AU" sz="1600" dirty="0">
              <a:latin typeface="Arial" panose="020B0604020202020204" pitchFamily="34" charset="0"/>
            </a:endParaRPr>
          </a:p>
          <a:p>
            <a:pPr marL="347472" marR="82296" indent="-347472" algn="just" fontAlgn="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0000"/>
                </a:solidFill>
                <a:latin typeface="Helvetica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What do these findings mean to you?</a:t>
            </a:r>
            <a:endParaRPr lang="en-AU" sz="1600" dirty="0">
              <a:latin typeface="Arial" panose="020B0604020202020204" pitchFamily="34" charset="0"/>
            </a:endParaRPr>
          </a:p>
          <a:p>
            <a:pPr marL="347472" marR="82296" indent="-347472" algn="just" fontAlgn="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0000"/>
                </a:solidFill>
                <a:latin typeface="Helvetica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Do they make sense?</a:t>
            </a:r>
            <a:endParaRPr lang="en-AU" sz="1600" dirty="0">
              <a:latin typeface="Arial" panose="020B0604020202020204" pitchFamily="34" charset="0"/>
            </a:endParaRPr>
          </a:p>
          <a:p>
            <a:pPr marL="347472" marR="82296" indent="-347472" algn="just" fontAlgn="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0000"/>
                </a:solidFill>
                <a:latin typeface="Helvetica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Are we missing anything?</a:t>
            </a:r>
            <a:endParaRPr lang="en-AU" sz="1600" dirty="0">
              <a:latin typeface="Arial" panose="020B0604020202020204" pitchFamily="34" charset="0"/>
            </a:endParaRPr>
          </a:p>
          <a:p>
            <a:pPr marL="347472" marR="82296" indent="-347472" algn="just" fontAlgn="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0000"/>
                </a:solidFill>
                <a:latin typeface="Helvetica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What are the implications from your perspective?</a:t>
            </a:r>
            <a:endParaRPr lang="en-AU" sz="1600" dirty="0">
              <a:latin typeface="Arial" panose="020B0604020202020204" pitchFamily="34" charset="0"/>
            </a:endParaRPr>
          </a:p>
          <a:p>
            <a:pPr marL="246888" marR="82296" algn="just" fontAlgn="t"/>
            <a:r>
              <a:rPr lang="en-GB" sz="1600" b="1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AU" sz="1600" dirty="0">
              <a:latin typeface="Arial" panose="020B0604020202020204" pitchFamily="34" charset="0"/>
            </a:endParaRPr>
          </a:p>
          <a:p>
            <a:pPr marR="82296" algn="just" fontAlgn="t"/>
            <a:r>
              <a:rPr lang="en-GB" sz="1600" b="1" dirty="0">
                <a:solidFill>
                  <a:srgbClr val="000000"/>
                </a:solidFill>
                <a:latin typeface="Helvetica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Identify strengths and challenges together</a:t>
            </a:r>
            <a:endParaRPr lang="en-AU" sz="1600" dirty="0">
              <a:latin typeface="Arial" panose="020B0604020202020204" pitchFamily="34" charset="0"/>
            </a:endParaRPr>
          </a:p>
          <a:p>
            <a:pPr algn="just" fontAlgn="t">
              <a:spcBef>
                <a:spcPts val="600"/>
              </a:spcBef>
              <a:spcAft>
                <a:spcPts val="600"/>
              </a:spcAft>
            </a:pPr>
            <a:r>
              <a:rPr lang="en-GB" sz="1600" dirty="0">
                <a:solidFill>
                  <a:srgbClr val="000000"/>
                </a:solidFill>
                <a:latin typeface="Helvetica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Work together to identify what worked well, what didn't, and why, always looking for context-specific explanations rather than universal assumptions.</a:t>
            </a:r>
            <a:endParaRPr lang="en-AU" sz="1600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3" name="Picture 12" descr="Scientist viewing DNA test results on a computer screen in the laboratory">
            <a:extLst>
              <a:ext uri="{FF2B5EF4-FFF2-40B4-BE49-F238E27FC236}">
                <a16:creationId xmlns:a16="http://schemas.microsoft.com/office/drawing/2014/main" id="{C942A68D-E1E9-A635-3187-913D995C78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904" y="2579186"/>
            <a:ext cx="3395394" cy="250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040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DCA853-F906-8942-B716-2F0D74AA95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1013"/>
            <a:ext cx="10515600" cy="472623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/>
              <a:t>Step 6: Dissemination and action</a:t>
            </a:r>
          </a:p>
          <a:p>
            <a:pPr marL="0" indent="0">
              <a:buNone/>
            </a:pPr>
            <a:endParaRPr lang="en-GB" dirty="0"/>
          </a:p>
          <a:p>
            <a:pPr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800" dirty="0">
                <a:effectLst/>
                <a:latin typeface="Helvetica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Based on the interpreted findings, collaboratively develop recommendations for things like future work, program improvements, or advocacy.</a:t>
            </a:r>
            <a:endParaRPr lang="en-AU" sz="2800" dirty="0">
              <a:effectLst/>
              <a:latin typeface="Helvetica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"/>
            </a:pPr>
            <a:r>
              <a:rPr lang="en-GB" sz="2800" b="1" dirty="0">
                <a:effectLst/>
                <a:latin typeface="Helvetica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Agree on dissemination</a:t>
            </a:r>
            <a:endParaRPr lang="en-AU" sz="2800" dirty="0">
              <a:effectLst/>
              <a:latin typeface="Helvetica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45720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800" dirty="0">
                <a:effectLst/>
                <a:latin typeface="Helvetica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Decide how to share findings. With presentations, easy-to-read summaries, or visual reports. Ensure the community controls their narrative.</a:t>
            </a:r>
            <a:endParaRPr lang="en-AU" sz="2800" dirty="0">
              <a:effectLst/>
              <a:latin typeface="Helvetica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"/>
            </a:pPr>
            <a:r>
              <a:rPr lang="en-GB" sz="2800" b="1" dirty="0">
                <a:effectLst/>
                <a:latin typeface="Helvetica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Action plan</a:t>
            </a:r>
            <a:endParaRPr lang="en-AU" sz="2800" dirty="0">
              <a:effectLst/>
              <a:latin typeface="Helvetica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45720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800" dirty="0">
                <a:effectLst/>
                <a:latin typeface="Helvetica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Plan how findings will be used to make improvements for the group. Showing that their participation was meaningful and has positive outcomes.</a:t>
            </a:r>
            <a:endParaRPr lang="en-AU" sz="2800" dirty="0">
              <a:effectLst/>
              <a:latin typeface="Helvetica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"/>
            </a:pPr>
            <a:r>
              <a:rPr lang="en-GB" sz="2800" b="1" dirty="0">
                <a:effectLst/>
                <a:latin typeface="Helvetica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Celebrate successes</a:t>
            </a:r>
            <a:endParaRPr lang="en-AU" sz="2800" dirty="0">
              <a:effectLst/>
              <a:latin typeface="Helvetica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45720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dirty="0">
                <a:latin typeface="Helvetica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C</a:t>
            </a:r>
            <a:r>
              <a:rPr lang="en-GB" sz="2800" dirty="0">
                <a:effectLst/>
                <a:latin typeface="Helvetica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elebrate the achievements, reinforcing the value of participation</a:t>
            </a:r>
            <a:endParaRPr lang="en-AU" sz="2800" dirty="0">
              <a:effectLst/>
              <a:latin typeface="Helvetica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0" indent="0">
              <a:buNone/>
            </a:pPr>
            <a:endParaRPr lang="en-AU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EDDD80-4665-1C9F-941C-54302AA01726}"/>
              </a:ext>
            </a:extLst>
          </p:cNvPr>
          <p:cNvSpPr/>
          <p:nvPr/>
        </p:nvSpPr>
        <p:spPr>
          <a:xfrm>
            <a:off x="1428750" y="5387249"/>
            <a:ext cx="9925050" cy="1009650"/>
          </a:xfrm>
          <a:prstGeom prst="rect">
            <a:avLst/>
          </a:prstGeom>
          <a:solidFill>
            <a:srgbClr val="D40F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Complete Inquiry task 2E on page 120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1138879-0A86-87BF-9CD3-DC45F3F95C00}"/>
              </a:ext>
            </a:extLst>
          </p:cNvPr>
          <p:cNvSpPr/>
          <p:nvPr/>
        </p:nvSpPr>
        <p:spPr>
          <a:xfrm>
            <a:off x="752475" y="5149124"/>
            <a:ext cx="1504950" cy="14859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 descr="Pencil">
            <a:extLst>
              <a:ext uri="{FF2B5EF4-FFF2-40B4-BE49-F238E27FC236}">
                <a16:creationId xmlns:a16="http://schemas.microsoft.com/office/drawing/2014/main" id="{BAD83A13-57D2-AFCA-A573-56218C933D8C}"/>
              </a:ext>
            </a:extLst>
          </p:cNvPr>
          <p:cNvSpPr/>
          <p:nvPr/>
        </p:nvSpPr>
        <p:spPr>
          <a:xfrm>
            <a:off x="1059321" y="5387249"/>
            <a:ext cx="891257" cy="943952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93767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31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46C27781-2C97-623C-009D-3BCCB3D6B809}"/>
              </a:ext>
            </a:extLst>
          </p:cNvPr>
          <p:cNvSpPr/>
          <p:nvPr/>
        </p:nvSpPr>
        <p:spPr>
          <a:xfrm>
            <a:off x="6589877" y="2864420"/>
            <a:ext cx="2438510" cy="22299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7CF963-2589-CA5C-8CCA-73495C030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784" y="911970"/>
            <a:ext cx="7550526" cy="1325563"/>
          </a:xfrm>
        </p:spPr>
        <p:txBody>
          <a:bodyPr/>
          <a:lstStyle/>
          <a:p>
            <a:r>
              <a:rPr lang="en-GB" dirty="0"/>
              <a:t>Common Models of Society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3F2C6-0031-36E8-DDC3-165F3B4DF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6708"/>
            <a:ext cx="10641496" cy="3516405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3800" dirty="0"/>
              <a:t>Common types of models:</a:t>
            </a:r>
          </a:p>
          <a:p>
            <a:r>
              <a:rPr lang="en-US" sz="3800" dirty="0"/>
              <a:t>Consensus</a:t>
            </a:r>
          </a:p>
          <a:p>
            <a:r>
              <a:rPr lang="en-US" sz="3800" dirty="0"/>
              <a:t>Conflict</a:t>
            </a:r>
          </a:p>
          <a:p>
            <a:r>
              <a:rPr lang="en-US" sz="3800" dirty="0"/>
              <a:t>Interpretivist / Interactionist</a:t>
            </a:r>
          </a:p>
          <a:p>
            <a:r>
              <a:rPr lang="en-US" sz="3800" dirty="0"/>
              <a:t>Ecological</a:t>
            </a:r>
          </a:p>
          <a:p>
            <a:pPr marL="0" indent="0">
              <a:buNone/>
            </a:pPr>
            <a:endParaRPr lang="en-US" sz="3800" dirty="0"/>
          </a:p>
          <a:p>
            <a:pPr marL="0" indent="0">
              <a:buNone/>
            </a:pPr>
            <a:r>
              <a:rPr lang="en-US" sz="3800" dirty="0"/>
              <a:t>Each model:</a:t>
            </a:r>
          </a:p>
          <a:p>
            <a:r>
              <a:rPr lang="en-US" sz="3800" dirty="0"/>
              <a:t>Offers a core idea</a:t>
            </a:r>
          </a:p>
          <a:p>
            <a:r>
              <a:rPr lang="en-US" sz="3800" dirty="0"/>
              <a:t>Has a focus area</a:t>
            </a:r>
          </a:p>
          <a:p>
            <a:r>
              <a:rPr lang="en-US" sz="3800" dirty="0"/>
              <a:t>Provides implications for social issues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Graphic 4" descr="Target Audience with solid fill">
            <a:extLst>
              <a:ext uri="{FF2B5EF4-FFF2-40B4-BE49-F238E27FC236}">
                <a16:creationId xmlns:a16="http://schemas.microsoft.com/office/drawing/2014/main" id="{91B78606-0867-C307-13F5-F67F88AB8B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47256" y="3117539"/>
            <a:ext cx="1723751" cy="172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6568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ADA0BF-884D-3759-3DB1-C3F0800F1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755" y="262447"/>
            <a:ext cx="8201485" cy="647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575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Pencil">
            <a:extLst>
              <a:ext uri="{FF2B5EF4-FFF2-40B4-BE49-F238E27FC236}">
                <a16:creationId xmlns:a16="http://schemas.microsoft.com/office/drawing/2014/main" id="{D6478181-D8AB-2A8D-B7A1-837222758DB6}"/>
              </a:ext>
            </a:extLst>
          </p:cNvPr>
          <p:cNvSpPr/>
          <p:nvPr/>
        </p:nvSpPr>
        <p:spPr>
          <a:xfrm>
            <a:off x="764046" y="5483225"/>
            <a:ext cx="891257" cy="943952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A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F132EF-4F93-9724-0FF0-FC271AC22EA6}"/>
              </a:ext>
            </a:extLst>
          </p:cNvPr>
          <p:cNvSpPr txBox="1"/>
          <p:nvPr/>
        </p:nvSpPr>
        <p:spPr>
          <a:xfrm>
            <a:off x="621027" y="902799"/>
            <a:ext cx="10758903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800" dirty="0"/>
              <a:t>Consensus Models</a:t>
            </a:r>
          </a:p>
          <a:p>
            <a:pPr>
              <a:buNone/>
            </a:pPr>
            <a:endParaRPr lang="en-US" sz="4000" b="1" dirty="0"/>
          </a:p>
          <a:p>
            <a:r>
              <a:rPr lang="en-US" sz="1600" b="1" dirty="0"/>
              <a:t>Core Idea:</a:t>
            </a:r>
            <a:r>
              <a:rPr lang="en-US" sz="1600" dirty="0"/>
              <a:t> 		Society functions as a system of interdependent parts, working harmoniously to help  				society function</a:t>
            </a:r>
          </a:p>
          <a:p>
            <a:endParaRPr lang="en-US" sz="1600" dirty="0"/>
          </a:p>
          <a:p>
            <a:r>
              <a:rPr lang="en-US" sz="1600" b="1" dirty="0"/>
              <a:t>Focus:</a:t>
            </a:r>
            <a:r>
              <a:rPr lang="en-US" sz="1600" dirty="0"/>
              <a:t> 		Social order, shared values, institutional roles</a:t>
            </a:r>
          </a:p>
          <a:p>
            <a:endParaRPr lang="en-US" sz="1600" dirty="0"/>
          </a:p>
          <a:p>
            <a:r>
              <a:rPr lang="en-US" sz="1600" b="1" dirty="0"/>
              <a:t>Example:</a:t>
            </a:r>
            <a:r>
              <a:rPr lang="en-US" sz="1600" dirty="0"/>
              <a:t> 		Unemployment seen as a dysfunction needing correction</a:t>
            </a:r>
          </a:p>
          <a:p>
            <a:endParaRPr lang="en-US" sz="1600" dirty="0"/>
          </a:p>
          <a:p>
            <a:endParaRPr lang="en-US" sz="1600" dirty="0"/>
          </a:p>
          <a:p>
            <a:r>
              <a:rPr lang="en-US" sz="2800" dirty="0"/>
              <a:t>Conflict Model</a:t>
            </a:r>
          </a:p>
          <a:p>
            <a:endParaRPr lang="en-US" sz="2800" dirty="0"/>
          </a:p>
          <a:p>
            <a:r>
              <a:rPr lang="en-US" sz="1600" b="1" dirty="0"/>
              <a:t>Core Idea:		</a:t>
            </a:r>
            <a:r>
              <a:rPr lang="en-US" sz="1600" dirty="0"/>
              <a:t>Society is marked by inequality and power struggles</a:t>
            </a:r>
          </a:p>
          <a:p>
            <a:endParaRPr lang="en-US" sz="1600" dirty="0"/>
          </a:p>
          <a:p>
            <a:r>
              <a:rPr lang="en-US" sz="1600" b="1" dirty="0"/>
              <a:t>Focus:		</a:t>
            </a:r>
            <a:r>
              <a:rPr lang="en-US" sz="1600" dirty="0"/>
              <a:t>Class, power, oppression, social change</a:t>
            </a:r>
          </a:p>
          <a:p>
            <a:endParaRPr lang="en-US" sz="1600" dirty="0"/>
          </a:p>
          <a:p>
            <a:r>
              <a:rPr lang="en-US" sz="1600" b="1" dirty="0"/>
              <a:t>Example:		</a:t>
            </a:r>
            <a:r>
              <a:rPr lang="en-US" sz="1600" dirty="0"/>
              <a:t>Unemployment as a result of systemic exploitation</a:t>
            </a:r>
          </a:p>
          <a:p>
            <a:endParaRPr lang="en-US" sz="1600" dirty="0"/>
          </a:p>
        </p:txBody>
      </p:sp>
      <p:pic>
        <p:nvPicPr>
          <p:cNvPr id="6" name="Picture 5" descr="Young boy thumbs up">
            <a:extLst>
              <a:ext uri="{FF2B5EF4-FFF2-40B4-BE49-F238E27FC236}">
                <a16:creationId xmlns:a16="http://schemas.microsoft.com/office/drawing/2014/main" id="{FABFF41A-E205-0931-BA6E-EBCE976439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0087" y="2065804"/>
            <a:ext cx="519479" cy="1141853"/>
          </a:xfrm>
          <a:prstGeom prst="rect">
            <a:avLst/>
          </a:prstGeom>
        </p:spPr>
      </p:pic>
      <p:pic>
        <p:nvPicPr>
          <p:cNvPr id="11" name="Picture 10" descr="Young boy thumb down frowning">
            <a:extLst>
              <a:ext uri="{FF2B5EF4-FFF2-40B4-BE49-F238E27FC236}">
                <a16:creationId xmlns:a16="http://schemas.microsoft.com/office/drawing/2014/main" id="{FA81AEDC-0999-E358-8B99-93AB39C600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345" y="4769195"/>
            <a:ext cx="376397" cy="1186006"/>
          </a:xfrm>
          <a:prstGeom prst="rect">
            <a:avLst/>
          </a:prstGeom>
        </p:spPr>
      </p:pic>
      <p:sp>
        <p:nvSpPr>
          <p:cNvPr id="12" name="Arc 11">
            <a:extLst>
              <a:ext uri="{FF2B5EF4-FFF2-40B4-BE49-F238E27FC236}">
                <a16:creationId xmlns:a16="http://schemas.microsoft.com/office/drawing/2014/main" id="{9A703FAD-D016-75B2-285E-BAF520FA360F}"/>
              </a:ext>
            </a:extLst>
          </p:cNvPr>
          <p:cNvSpPr/>
          <p:nvPr/>
        </p:nvSpPr>
        <p:spPr>
          <a:xfrm rot="993387">
            <a:off x="7482743" y="4879283"/>
            <a:ext cx="1893997" cy="1745035"/>
          </a:xfrm>
          <a:prstGeom prst="arc">
            <a:avLst>
              <a:gd name="adj1" fmla="val 243674"/>
              <a:gd name="adj2" fmla="val 3872656"/>
            </a:avLst>
          </a:prstGeom>
          <a:ln w="53975">
            <a:solidFill>
              <a:srgbClr val="FA31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dirty="0">
              <a:highlight>
                <a:srgbClr val="FA317D"/>
              </a:highlight>
            </a:endParaRP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A44BA2D0-3D3A-1567-8150-910FBBB60B0C}"/>
              </a:ext>
            </a:extLst>
          </p:cNvPr>
          <p:cNvSpPr/>
          <p:nvPr/>
        </p:nvSpPr>
        <p:spPr>
          <a:xfrm rot="20322269">
            <a:off x="7585244" y="4283912"/>
            <a:ext cx="1893997" cy="1745035"/>
          </a:xfrm>
          <a:prstGeom prst="arc">
            <a:avLst>
              <a:gd name="adj1" fmla="val 243674"/>
              <a:gd name="adj2" fmla="val 3872656"/>
            </a:avLst>
          </a:prstGeom>
          <a:ln w="53975">
            <a:solidFill>
              <a:srgbClr val="FA31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dirty="0">
              <a:highlight>
                <a:srgbClr val="FA317D"/>
              </a:highlight>
            </a:endParaRP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9FD123DB-22A5-54ED-68F6-C104B517A727}"/>
              </a:ext>
            </a:extLst>
          </p:cNvPr>
          <p:cNvSpPr/>
          <p:nvPr/>
        </p:nvSpPr>
        <p:spPr>
          <a:xfrm rot="18052143">
            <a:off x="9692568" y="965540"/>
            <a:ext cx="1893997" cy="1745035"/>
          </a:xfrm>
          <a:prstGeom prst="arc">
            <a:avLst>
              <a:gd name="adj1" fmla="val 243674"/>
              <a:gd name="adj2" fmla="val 3872656"/>
            </a:avLst>
          </a:prstGeom>
          <a:ln w="53975">
            <a:solidFill>
              <a:srgbClr val="FA31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dirty="0">
              <a:highlight>
                <a:srgbClr val="FA317D"/>
              </a:highlight>
            </a:endParaRP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B34DFCBA-65AE-0B29-4A64-2CE5AD02AB28}"/>
              </a:ext>
            </a:extLst>
          </p:cNvPr>
          <p:cNvSpPr/>
          <p:nvPr/>
        </p:nvSpPr>
        <p:spPr>
          <a:xfrm rot="17219004">
            <a:off x="9173089" y="1156144"/>
            <a:ext cx="1893997" cy="1745035"/>
          </a:xfrm>
          <a:prstGeom prst="arc">
            <a:avLst>
              <a:gd name="adj1" fmla="val 243674"/>
              <a:gd name="adj2" fmla="val 3872656"/>
            </a:avLst>
          </a:prstGeom>
          <a:ln w="53975">
            <a:solidFill>
              <a:srgbClr val="FA31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dirty="0">
              <a:highlight>
                <a:srgbClr val="FA317D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4795390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AC227A-C23B-1012-D1DC-F1EB82CDDE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Pencil">
            <a:extLst>
              <a:ext uri="{FF2B5EF4-FFF2-40B4-BE49-F238E27FC236}">
                <a16:creationId xmlns:a16="http://schemas.microsoft.com/office/drawing/2014/main" id="{D952E555-68F2-519F-7A9E-7E0F628308D4}"/>
              </a:ext>
            </a:extLst>
          </p:cNvPr>
          <p:cNvSpPr/>
          <p:nvPr/>
        </p:nvSpPr>
        <p:spPr>
          <a:xfrm>
            <a:off x="764046" y="5483225"/>
            <a:ext cx="891257" cy="943952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A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B4B774-AAF4-B622-6A51-8143B1E94C53}"/>
              </a:ext>
            </a:extLst>
          </p:cNvPr>
          <p:cNvSpPr txBox="1"/>
          <p:nvPr/>
        </p:nvSpPr>
        <p:spPr>
          <a:xfrm>
            <a:off x="642047" y="344157"/>
            <a:ext cx="10758903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Interpretivist / Interactionist Model</a:t>
            </a:r>
          </a:p>
          <a:p>
            <a:endParaRPr lang="en-US" sz="2800" b="1" dirty="0"/>
          </a:p>
          <a:p>
            <a:r>
              <a:rPr lang="en-US" sz="1600" b="1" dirty="0"/>
              <a:t>Core Idea:	</a:t>
            </a:r>
            <a:r>
              <a:rPr lang="en-US" sz="1600" dirty="0"/>
              <a:t>Society is built through everyday social interactions</a:t>
            </a:r>
          </a:p>
          <a:p>
            <a:endParaRPr lang="en-US" sz="1600" dirty="0"/>
          </a:p>
          <a:p>
            <a:r>
              <a:rPr lang="en-US" sz="1600" b="1" dirty="0"/>
              <a:t>Focus:	</a:t>
            </a:r>
            <a:r>
              <a:rPr lang="en-US" sz="1600" dirty="0"/>
              <a:t>Micro-level meaning-making, identity, symbols</a:t>
            </a:r>
          </a:p>
          <a:p>
            <a:endParaRPr lang="en-US" sz="1600" dirty="0"/>
          </a:p>
          <a:p>
            <a:r>
              <a:rPr lang="en-US" sz="1600" b="1" dirty="0"/>
              <a:t>Example:	</a:t>
            </a:r>
            <a:r>
              <a:rPr lang="en-US" sz="1600" dirty="0"/>
              <a:t>How being labelled “unemployed” affects self-perception</a:t>
            </a:r>
          </a:p>
          <a:p>
            <a:endParaRPr lang="en-US" sz="1600" dirty="0"/>
          </a:p>
          <a:p>
            <a:endParaRPr lang="en-US" sz="1600" dirty="0"/>
          </a:p>
          <a:p>
            <a:r>
              <a:rPr lang="en-US" sz="2800" dirty="0"/>
              <a:t>Ecological Model</a:t>
            </a:r>
          </a:p>
          <a:p>
            <a:endParaRPr lang="en-US" sz="2800" dirty="0"/>
          </a:p>
          <a:p>
            <a:r>
              <a:rPr lang="en-US" sz="1600" b="1" dirty="0"/>
              <a:t>Core Idea:	</a:t>
            </a:r>
            <a:r>
              <a:rPr lang="en-US" sz="1600" dirty="0"/>
              <a:t>Human development is shaped by multiple environments</a:t>
            </a:r>
          </a:p>
          <a:p>
            <a:endParaRPr lang="en-US" sz="1600" dirty="0"/>
          </a:p>
          <a:p>
            <a:r>
              <a:rPr lang="en-US" sz="1600" b="1" dirty="0"/>
              <a:t>Focus:	</a:t>
            </a:r>
            <a:r>
              <a:rPr lang="en-US" sz="1600" dirty="0"/>
              <a:t>Individual ↔ environment interaction across systems</a:t>
            </a:r>
          </a:p>
          <a:p>
            <a:endParaRPr lang="en-US" sz="1600" dirty="0"/>
          </a:p>
          <a:p>
            <a:r>
              <a:rPr lang="en-US" sz="1600" b="1" dirty="0"/>
              <a:t>Example:	</a:t>
            </a:r>
            <a:r>
              <a:rPr lang="en-US" sz="1600" dirty="0"/>
              <a:t>Unemployment influenced by cultural norms, local job access, and policy</a:t>
            </a:r>
          </a:p>
          <a:p>
            <a:endParaRPr lang="en-US" sz="1600" dirty="0"/>
          </a:p>
        </p:txBody>
      </p:sp>
      <p:pic>
        <p:nvPicPr>
          <p:cNvPr id="6" name="Picture 5" descr="Young boy using tablet">
            <a:extLst>
              <a:ext uri="{FF2B5EF4-FFF2-40B4-BE49-F238E27FC236}">
                <a16:creationId xmlns:a16="http://schemas.microsoft.com/office/drawing/2014/main" id="{641E146C-2649-3BEE-7D2F-A6A8392F90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9135" y="1457734"/>
            <a:ext cx="334867" cy="1141853"/>
          </a:xfrm>
          <a:prstGeom prst="rect">
            <a:avLst/>
          </a:prstGeom>
        </p:spPr>
      </p:pic>
      <p:pic>
        <p:nvPicPr>
          <p:cNvPr id="11" name="Picture 10" descr="Young boy with hand on chin">
            <a:extLst>
              <a:ext uri="{FF2B5EF4-FFF2-40B4-BE49-F238E27FC236}">
                <a16:creationId xmlns:a16="http://schemas.microsoft.com/office/drawing/2014/main" id="{ED71B7B6-25F3-C86D-1D13-80A6158DD1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2884" y="3773735"/>
            <a:ext cx="342013" cy="1186006"/>
          </a:xfrm>
          <a:prstGeom prst="rect">
            <a:avLst/>
          </a:prstGeom>
        </p:spPr>
      </p:pic>
      <p:sp>
        <p:nvSpPr>
          <p:cNvPr id="12" name="Arc 11">
            <a:extLst>
              <a:ext uri="{FF2B5EF4-FFF2-40B4-BE49-F238E27FC236}">
                <a16:creationId xmlns:a16="http://schemas.microsoft.com/office/drawing/2014/main" id="{1DA06C87-3BA3-40F3-EDD7-91D3713250D4}"/>
              </a:ext>
            </a:extLst>
          </p:cNvPr>
          <p:cNvSpPr/>
          <p:nvPr/>
        </p:nvSpPr>
        <p:spPr>
          <a:xfrm rot="993387">
            <a:off x="7467899" y="3118338"/>
            <a:ext cx="1893997" cy="1745035"/>
          </a:xfrm>
          <a:prstGeom prst="arc">
            <a:avLst>
              <a:gd name="adj1" fmla="val 243674"/>
              <a:gd name="adj2" fmla="val 3872656"/>
            </a:avLst>
          </a:prstGeom>
          <a:ln w="539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dirty="0">
              <a:highlight>
                <a:srgbClr val="FA317D"/>
              </a:highlight>
            </a:endParaRP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02CF7D36-8876-ACC0-0A1C-CAB43799CBFF}"/>
              </a:ext>
            </a:extLst>
          </p:cNvPr>
          <p:cNvSpPr/>
          <p:nvPr/>
        </p:nvSpPr>
        <p:spPr>
          <a:xfrm rot="20322269">
            <a:off x="7205671" y="2826912"/>
            <a:ext cx="1893997" cy="1745035"/>
          </a:xfrm>
          <a:prstGeom prst="arc">
            <a:avLst>
              <a:gd name="adj1" fmla="val 243674"/>
              <a:gd name="adj2" fmla="val 3872656"/>
            </a:avLst>
          </a:prstGeom>
          <a:ln w="539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dirty="0">
              <a:highlight>
                <a:srgbClr val="FA317D"/>
              </a:highlight>
            </a:endParaRP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35EF8303-20CE-A6D5-B38D-F22716E16930}"/>
              </a:ext>
            </a:extLst>
          </p:cNvPr>
          <p:cNvSpPr/>
          <p:nvPr/>
        </p:nvSpPr>
        <p:spPr>
          <a:xfrm rot="18052143">
            <a:off x="7170085" y="1149276"/>
            <a:ext cx="1893997" cy="1745035"/>
          </a:xfrm>
          <a:prstGeom prst="arc">
            <a:avLst>
              <a:gd name="adj1" fmla="val 243674"/>
              <a:gd name="adj2" fmla="val 3872656"/>
            </a:avLst>
          </a:prstGeom>
          <a:ln w="539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dirty="0">
              <a:highlight>
                <a:srgbClr val="FA317D"/>
              </a:highlight>
            </a:endParaRP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EE3AD29A-2485-9927-71EF-DDE1AD18D0F8}"/>
              </a:ext>
            </a:extLst>
          </p:cNvPr>
          <p:cNvSpPr/>
          <p:nvPr/>
        </p:nvSpPr>
        <p:spPr>
          <a:xfrm rot="17219004">
            <a:off x="6645170" y="865580"/>
            <a:ext cx="1893997" cy="1745035"/>
          </a:xfrm>
          <a:prstGeom prst="arc">
            <a:avLst>
              <a:gd name="adj1" fmla="val 243674"/>
              <a:gd name="adj2" fmla="val 3872656"/>
            </a:avLst>
          </a:prstGeom>
          <a:ln w="539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dirty="0">
              <a:highlight>
                <a:srgbClr val="FA317D"/>
              </a:highligh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C901BF1-27D8-0472-2440-84F1A29503B0}"/>
              </a:ext>
            </a:extLst>
          </p:cNvPr>
          <p:cNvSpPr/>
          <p:nvPr/>
        </p:nvSpPr>
        <p:spPr>
          <a:xfrm>
            <a:off x="1518563" y="5504193"/>
            <a:ext cx="9925050" cy="1009650"/>
          </a:xfrm>
          <a:prstGeom prst="rect">
            <a:avLst/>
          </a:prstGeom>
          <a:solidFill>
            <a:srgbClr val="D40F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Complete Inquiry task 2a on page 76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64AE3F5-69AC-4E4F-C968-AAE3ADCA1249}"/>
              </a:ext>
            </a:extLst>
          </p:cNvPr>
          <p:cNvSpPr/>
          <p:nvPr/>
        </p:nvSpPr>
        <p:spPr>
          <a:xfrm>
            <a:off x="842288" y="5266068"/>
            <a:ext cx="1504950" cy="14859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Rectangle 4" descr="Pencil">
            <a:extLst>
              <a:ext uri="{FF2B5EF4-FFF2-40B4-BE49-F238E27FC236}">
                <a16:creationId xmlns:a16="http://schemas.microsoft.com/office/drawing/2014/main" id="{DDFF2161-5EBF-9A26-7B09-2D22C6CC329E}"/>
              </a:ext>
            </a:extLst>
          </p:cNvPr>
          <p:cNvSpPr/>
          <p:nvPr/>
        </p:nvSpPr>
        <p:spPr>
          <a:xfrm>
            <a:off x="1149134" y="5504193"/>
            <a:ext cx="891257" cy="943952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84186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D54840-80C1-9AD4-8681-CF823C0E5D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1B965-1FB4-9090-395C-C09DF35FD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60500"/>
          </a:xfrm>
          <a:solidFill>
            <a:schemeClr val="tx1">
              <a:alpha val="60000"/>
            </a:schemeClr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Expanding on the Models into Different Dynamics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0905B-CBC9-2434-74BF-19EF9E26E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solidFill>
            <a:schemeClr val="tx1">
              <a:alpha val="60000"/>
            </a:schemeClr>
          </a:solidFill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F</a:t>
            </a:r>
            <a:r>
              <a:rPr lang="en-US" dirty="0" err="1">
                <a:solidFill>
                  <a:schemeClr val="bg1"/>
                </a:solidFill>
              </a:rPr>
              <a:t>amily</a:t>
            </a:r>
            <a:r>
              <a:rPr lang="en-US" dirty="0">
                <a:solidFill>
                  <a:schemeClr val="bg1"/>
                </a:solidFill>
              </a:rPr>
              <a:t> – Usually the first point of support; what initially shapes a person's worldview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Power – distribution of authority, influence and decision making among family members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Culture – Shared ways of life among groups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Diversity – Differences between and within groups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Deviance – the violation of significant social norms</a:t>
            </a:r>
            <a:endParaRPr lang="en-A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434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9A48AE6E-460B-00ED-3DC9-EAEA4F5D0F49}"/>
              </a:ext>
            </a:extLst>
          </p:cNvPr>
          <p:cNvSpPr/>
          <p:nvPr/>
        </p:nvSpPr>
        <p:spPr>
          <a:xfrm>
            <a:off x="8704418" y="1716495"/>
            <a:ext cx="2723536" cy="2615381"/>
          </a:xfrm>
          <a:prstGeom prst="flowChartConnector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Flowchart: Connector 1">
            <a:extLst>
              <a:ext uri="{FF2B5EF4-FFF2-40B4-BE49-F238E27FC236}">
                <a16:creationId xmlns:a16="http://schemas.microsoft.com/office/drawing/2014/main" id="{1F207024-DF05-61DA-B473-0BA7330295F2}"/>
              </a:ext>
            </a:extLst>
          </p:cNvPr>
          <p:cNvSpPr/>
          <p:nvPr/>
        </p:nvSpPr>
        <p:spPr>
          <a:xfrm>
            <a:off x="9368527" y="242118"/>
            <a:ext cx="2723536" cy="2615381"/>
          </a:xfrm>
          <a:prstGeom prst="flowChartConnector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FD4128-20BA-1AD0-13CD-A84308306B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407" y="184666"/>
            <a:ext cx="11959655" cy="5797493"/>
          </a:xfrm>
          <a:solidFill>
            <a:schemeClr val="bg1">
              <a:alpha val="6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/>
              <a:t>Identity</a:t>
            </a:r>
            <a:r>
              <a:rPr lang="en-US" sz="1800" dirty="0"/>
              <a:t> </a:t>
            </a:r>
            <a:r>
              <a:rPr lang="en-US" sz="1800" b="1" dirty="0"/>
              <a:t>Theories</a:t>
            </a:r>
          </a:p>
          <a:p>
            <a:r>
              <a:rPr lang="en-US" altLang="en-US" sz="1800" dirty="0"/>
              <a:t>Explore how individuals form their sense of self.</a:t>
            </a:r>
          </a:p>
          <a:p>
            <a:r>
              <a:rPr lang="en-US" altLang="en-US" sz="1800" dirty="0"/>
              <a:t>Identity shaped by social interactions and group memberships, not just individual traits.</a:t>
            </a: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b="1" dirty="0"/>
              <a:t>Social Identity Theory</a:t>
            </a:r>
          </a:p>
          <a:p>
            <a:pPr marL="0" indent="0">
              <a:buNone/>
            </a:pPr>
            <a:r>
              <a:rPr lang="en-US" sz="1800" dirty="0"/>
              <a:t> How people view themselves, is partly based on group membership (e.g., ethnicity, gender, religion, profession).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b="1" dirty="0"/>
              <a:t>Community Impact</a:t>
            </a:r>
          </a:p>
          <a:p>
            <a:r>
              <a:rPr lang="en-US" sz="1800" dirty="0"/>
              <a:t>Shared identity provides strength, resilience, and collective action.</a:t>
            </a:r>
          </a:p>
          <a:p>
            <a:r>
              <a:rPr lang="en-US" sz="1800" dirty="0"/>
              <a:t>Especially powerful for </a:t>
            </a:r>
            <a:r>
              <a:rPr lang="en-US" sz="1800" dirty="0" err="1"/>
              <a:t>marginalised</a:t>
            </a:r>
            <a:r>
              <a:rPr lang="en-US" sz="1800" dirty="0"/>
              <a:t> groups</a:t>
            </a:r>
          </a:p>
          <a:p>
            <a:r>
              <a:rPr lang="en-US" sz="1800" dirty="0"/>
              <a:t>Group affiliation shapes self-esteem and social behaviour.</a:t>
            </a:r>
          </a:p>
          <a:p>
            <a:endParaRPr lang="en-US" sz="1800" dirty="0"/>
          </a:p>
          <a:p>
            <a:pPr marL="0" indent="0">
              <a:buNone/>
            </a:pPr>
            <a:r>
              <a:rPr lang="en-US" sz="1800" b="1" dirty="0"/>
              <a:t>Socialisation Theory</a:t>
            </a:r>
          </a:p>
          <a:p>
            <a:r>
              <a:rPr lang="en-US" sz="1800" dirty="0"/>
              <a:t>Explains how people learn to live in a society</a:t>
            </a:r>
          </a:p>
          <a:p>
            <a:r>
              <a:rPr lang="en-US" sz="1800" dirty="0"/>
              <a:t>A lifelong learning process –Norms, beliefs, </a:t>
            </a:r>
            <a:r>
              <a:rPr lang="en-US" sz="1800" dirty="0" err="1"/>
              <a:t>behaviours</a:t>
            </a:r>
            <a:r>
              <a:rPr lang="en-US" sz="1800" dirty="0"/>
              <a:t>, skills</a:t>
            </a:r>
          </a:p>
          <a:p>
            <a:r>
              <a:rPr lang="en-US" sz="1800" dirty="0"/>
              <a:t>Happens through key influence – family, peers, media, religion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801F31E9-22A5-C160-A44B-9DA345F037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1762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1482</TotalTime>
  <Words>3220</Words>
  <Application>Microsoft Office PowerPoint</Application>
  <PresentationFormat>Widescreen</PresentationFormat>
  <Paragraphs>387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7" baseType="lpstr">
      <vt:lpstr>Arial</vt:lpstr>
      <vt:lpstr>Calibri</vt:lpstr>
      <vt:lpstr>Calibri Light</vt:lpstr>
      <vt:lpstr>Helvetica</vt:lpstr>
      <vt:lpstr>Symbol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Common Models of Society</vt:lpstr>
      <vt:lpstr>PowerPoint Presentation</vt:lpstr>
      <vt:lpstr>PowerPoint Presentation</vt:lpstr>
      <vt:lpstr>Expanding on the Models into Different Dynamics</vt:lpstr>
      <vt:lpstr>PowerPoint Presentation</vt:lpstr>
      <vt:lpstr>PowerPoint Presentation</vt:lpstr>
      <vt:lpstr>PowerPoint Presentation</vt:lpstr>
      <vt:lpstr>Issues Specific Communities and Groups Can Face  Social – Poverty, inequality, discrimination, access to services education, employment and social norms  Political – Impact by government on a group’s rights, resources and opportunities  Cultural – How beliefs, values. Customs, traditions, languages, arts and social behaviours define a group  Historical – The required understanding of past events, policies and experiences that have shaped a groups past</vt:lpstr>
      <vt:lpstr>PowerPoint Presentation</vt:lpstr>
      <vt:lpstr>PowerPoint Presentation</vt:lpstr>
      <vt:lpstr>Identifying the priorities of a specific group</vt:lpstr>
      <vt:lpstr>What is appropriate research?</vt:lpstr>
      <vt:lpstr>Relationship Building and Trust (the foundation)</vt:lpstr>
      <vt:lpstr>Community consultation and design (engaging the stakeholders)</vt:lpstr>
      <vt:lpstr>PowerPoint Presentation</vt:lpstr>
      <vt:lpstr>Photovoice</vt:lpstr>
      <vt:lpstr>PowerPoint Presentation</vt:lpstr>
      <vt:lpstr>PowerPoint Presentation</vt:lpstr>
      <vt:lpstr>PowerPoint Presentation</vt:lpstr>
      <vt:lpstr>What does this look like in practice?</vt:lpstr>
      <vt:lpstr>Accessibility and inclusion checkpoints to consider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Using Community Priorities to define ways of working</vt:lpstr>
      <vt:lpstr>Using Community structures to define ways of working</vt:lpstr>
      <vt:lpstr>Maximise outcomes by evaluating community structures</vt:lpstr>
      <vt:lpstr>Methods for evaluating a community structure</vt:lpstr>
      <vt:lpstr>Utilising community structures to maximise outcomes</vt:lpstr>
      <vt:lpstr>Remaining consistent within your work</vt:lpstr>
      <vt:lpstr>Maintaining Consistency with agreed protocols</vt:lpstr>
      <vt:lpstr>Using Interpersonal Skills</vt:lpstr>
      <vt:lpstr>What are "Community Practices and Standards" for interpersonal skills?</vt:lpstr>
      <vt:lpstr>Interpersonal Skills Consistent with Community Practices</vt:lpstr>
      <vt:lpstr>PowerPoint Presentation</vt:lpstr>
      <vt:lpstr>PowerPoint Presentation</vt:lpstr>
      <vt:lpstr> What is ‘Appropriate evaluation’ in this context?</vt:lpstr>
      <vt:lpstr>PowerPoint Presentation</vt:lpstr>
      <vt:lpstr>The Evaluation Process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Damian Manfre</dc:creator>
  <cp:lastModifiedBy>Damian Manfre</cp:lastModifiedBy>
  <cp:revision>9</cp:revision>
  <dcterms:created xsi:type="dcterms:W3CDTF">2024-08-15T02:32:28Z</dcterms:created>
  <dcterms:modified xsi:type="dcterms:W3CDTF">2025-09-05T06:49:03Z</dcterms:modified>
</cp:coreProperties>
</file>