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307" r:id="rId5"/>
    <p:sldId id="259" r:id="rId6"/>
    <p:sldId id="260" r:id="rId7"/>
    <p:sldId id="261" r:id="rId8"/>
    <p:sldId id="308" r:id="rId9"/>
    <p:sldId id="262" r:id="rId10"/>
    <p:sldId id="263" r:id="rId11"/>
    <p:sldId id="264" r:id="rId12"/>
    <p:sldId id="311" r:id="rId13"/>
    <p:sldId id="310" r:id="rId14"/>
    <p:sldId id="265" r:id="rId15"/>
    <p:sldId id="266" r:id="rId16"/>
    <p:sldId id="267" r:id="rId17"/>
    <p:sldId id="309" r:id="rId18"/>
    <p:sldId id="312" r:id="rId19"/>
    <p:sldId id="268" r:id="rId20"/>
    <p:sldId id="269" r:id="rId21"/>
    <p:sldId id="313" r:id="rId22"/>
    <p:sldId id="270" r:id="rId23"/>
    <p:sldId id="271" r:id="rId24"/>
    <p:sldId id="272" r:id="rId25"/>
    <p:sldId id="314" r:id="rId26"/>
    <p:sldId id="273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3" r:id="rId35"/>
    <p:sldId id="322" r:id="rId36"/>
    <p:sldId id="324" r:id="rId37"/>
    <p:sldId id="325" r:id="rId38"/>
    <p:sldId id="326" r:id="rId39"/>
    <p:sldId id="327" r:id="rId40"/>
    <p:sldId id="32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F8C"/>
    <a:srgbClr val="FA317D"/>
    <a:srgbClr val="FF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>
        <p:scale>
          <a:sx n="100" d="100"/>
          <a:sy n="100" d="100"/>
        </p:scale>
        <p:origin x="-25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6411-BD6C-45E5-90A3-AEC35555A72C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8245C-831A-4FAE-8BA0-216B242924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41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8245C-831A-4FAE-8BA0-216B2429244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80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6327-2EB4-AE65-126F-A094EA6F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D5FE1-9D05-0D8E-1C3C-A033C5936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D9F0-CA29-01F7-BDE3-A6B149FF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9B1E-D6A1-4A3B-2321-4381C552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028A1-A321-5D2C-7795-F08F3AE5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5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4A76-2E42-109B-1BC7-0B96C25B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54F45-C98F-E4A6-C84A-0F2AE8F3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9DD7-6894-C4A1-7209-1D1A5D9F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ACCC-3BFB-86D1-BB07-249A83C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F2F1-B261-7402-8B8A-6E8D2B9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67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BCD4E-4E59-5556-A8C4-4DA6DC899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2AC57-CDC3-3547-E9A8-325BE90A7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FFE7F-557F-E3FE-6870-C7695FA8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05A1-EE32-DDC5-3AF5-2B539C13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23B5-CF8F-7F33-60D0-F8E8F80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5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B029-3AA2-DF26-A48E-6CA57989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0813-3910-CAE2-5557-C597F836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9C0F3-C912-4094-12AE-13B43C13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617C-14AF-2029-2034-224C8C0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20F1-CD07-528E-B596-B549820B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8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8E19-8316-550D-0423-A9E90F3D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6A9-AACE-200A-A8AC-0B650C72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8832B-798B-14BB-4477-7E3D54E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4D7E-B3A7-DF6D-8B5B-0F1089A3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D03A6-E928-7E97-EAEE-8824D4BF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413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EE3B-60E2-40D3-9049-23190122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576D-A727-A240-0F79-F9B5ADD9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5A775-BBFD-4244-3D55-78ED5DDC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6C2B-7386-F41C-8DCA-1DF79C7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20FA0-AFB7-7927-28AF-A1F99D45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193FE-C6F0-09C1-FCEE-FA0C6D11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16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96AD-BBBE-4EF3-9B42-9D11CBCA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EFBF-5357-9CE0-8C26-F2FBC858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F1983-E6BF-61B2-65D9-11ED639C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1DC56-654C-9472-B968-E336E5FB7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DAE92-F8C3-5257-4D36-95FA106F6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4FC67-566E-AF1F-413D-F665D622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CECF1-6C56-BB78-F50E-E3A7B5D8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7F429-D528-6A5D-EFC9-35F87783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18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4CE-82DB-1745-D7C1-24316BA5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7596D-77DD-888B-B61A-2F70C4AA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9113-DA25-ED48-D80E-703AAEB3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3D48C-CF0F-0EC4-1A3A-AF7AE2F1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05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BDB2-F062-BE30-39B6-A6B30830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5677-AD0B-1ADB-013C-6D878416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2C99-4868-953D-10DE-394A6EF5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55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6C16-29C1-7319-A19C-D1DBE162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950E-5468-46AC-BC1A-ED7C79B6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0B7CC-0A78-EDCB-E46E-F02050A67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8B7B1-7151-3EC7-7FD4-8E9942E6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8A2A4-94A6-B975-772C-046D10A0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BDF82-276E-6C32-07A3-82E5C1D5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9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A88C-9355-E630-1865-DA2CFD80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F852F-0E31-2D13-DEE9-40F782BE8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7205-F96B-8D4C-3B67-067EE42B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70F5-484B-79E7-D7A2-61A7FD1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8DA85-CC89-C362-372F-BFD578EC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76063-97BF-299F-FC2E-A017377E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B6554-4D91-345F-91FC-9D338D11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88F4C-484B-36B8-6E5C-9E4C3169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A2DB-6E25-657B-C030-949B3E549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79FC-883D-4067-B15A-9CAECABE33E0}" type="datetimeFigureOut">
              <a:rPr lang="en-AU" smtClean="0"/>
              <a:t>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C3BB-B9EF-3355-BB42-FB6BA7487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C99C-4773-F624-D9D5-80294E4A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.inspiredpencil.com/pictures-2023/community-vegetable-garden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ilysabah.com/opinion/columns/shifting-dynamics-global-power-politics-in-202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youtu.be/dkA-mXNGyr4?si=6_v3c6RX7WGcOjqJ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rbasic.org/golang/public-privat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eezy.com/png/14432501-question-or-problem-solving-png-illustration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5.wdp"/><Relationship Id="rId1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unch-boxing-fight-fighting-sports-159753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ptacademy.co.za/mod/assign/view.php?id=1597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.inspiredpencil.com/pictures-2023/help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2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graphic of a diagram&#10;&#10;AI-generated content may be incorrect.">
            <a:extLst>
              <a:ext uri="{FF2B5EF4-FFF2-40B4-BE49-F238E27FC236}">
                <a16:creationId xmlns:a16="http://schemas.microsoft.com/office/drawing/2014/main" id="{424DFD38-F68D-E4C9-72E6-4C279A812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73"/>
          <a:stretch/>
        </p:blipFill>
        <p:spPr bwMode="auto">
          <a:xfrm>
            <a:off x="2609532" y="3528286"/>
            <a:ext cx="6972935" cy="2522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453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C2BD4D8-9F2C-AAE6-0036-FA208765FB45}"/>
              </a:ext>
            </a:extLst>
          </p:cNvPr>
          <p:cNvSpPr/>
          <p:nvPr/>
        </p:nvSpPr>
        <p:spPr>
          <a:xfrm>
            <a:off x="447260" y="1318824"/>
            <a:ext cx="2723536" cy="261538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35FE393-4419-FE77-6F1F-EAA3BFAF91AD}"/>
              </a:ext>
            </a:extLst>
          </p:cNvPr>
          <p:cNvSpPr/>
          <p:nvPr/>
        </p:nvSpPr>
        <p:spPr>
          <a:xfrm>
            <a:off x="1536094" y="2219070"/>
            <a:ext cx="2723536" cy="261538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57FF3-77EA-BE9C-0F82-41382DFCA563}"/>
              </a:ext>
            </a:extLst>
          </p:cNvPr>
          <p:cNvSpPr txBox="1"/>
          <p:nvPr/>
        </p:nvSpPr>
        <p:spPr>
          <a:xfrm>
            <a:off x="447260" y="454791"/>
            <a:ext cx="1141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Mobilising a human rights-based approach</a:t>
            </a:r>
            <a:endParaRPr lang="en-AU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0359B-A007-C9C3-50BA-0D139A185ECA}"/>
              </a:ext>
            </a:extLst>
          </p:cNvPr>
          <p:cNvSpPr txBox="1"/>
          <p:nvPr/>
        </p:nvSpPr>
        <p:spPr>
          <a:xfrm>
            <a:off x="2231993" y="1766639"/>
            <a:ext cx="865267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These are the specific tools and methods used to put the principles and practices into action.</a:t>
            </a:r>
            <a:endParaRPr lang="en-AU" sz="2000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Human rights education and raising awareness </a:t>
            </a:r>
          </a:p>
          <a:p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Community organising and mobilisation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Advocacy and lobbying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Participatory Action Research (PAR)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Documentation and monitoring of human rights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Legal literacy and aid</a:t>
            </a:r>
            <a:endParaRPr lang="en-AU" sz="2000" dirty="0"/>
          </a:p>
          <a:p>
            <a:endParaRPr lang="en-AU" dirty="0"/>
          </a:p>
        </p:txBody>
      </p:sp>
      <p:pic>
        <p:nvPicPr>
          <p:cNvPr id="15" name="Picture 14" descr="Businessman presenting">
            <a:extLst>
              <a:ext uri="{FF2B5EF4-FFF2-40B4-BE49-F238E27FC236}">
                <a16:creationId xmlns:a16="http://schemas.microsoft.com/office/drawing/2014/main" id="{DB2AEC39-C4BF-6479-9296-071B99A48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68" y="4055348"/>
            <a:ext cx="1555398" cy="27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7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7D7159-BFC8-6AFD-3BE5-FBB124178C1F}"/>
              </a:ext>
            </a:extLst>
          </p:cNvPr>
          <p:cNvSpPr txBox="1"/>
          <p:nvPr/>
        </p:nvSpPr>
        <p:spPr>
          <a:xfrm>
            <a:off x="763818" y="758842"/>
            <a:ext cx="1010982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/>
              <a:t>Planning in Community Development</a:t>
            </a:r>
          </a:p>
          <a:p>
            <a:r>
              <a:rPr lang="en-US" sz="2400" dirty="0"/>
              <a:t>Process begins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Identifying concerns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Prioritising</a:t>
            </a:r>
            <a:r>
              <a:rPr lang="en-US" sz="2400" dirty="0"/>
              <a:t>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Collaborative action planning</a:t>
            </a:r>
          </a:p>
          <a:p>
            <a:pPr lvl="1"/>
            <a:endParaRPr lang="en-US" sz="2400" dirty="0"/>
          </a:p>
          <a:p>
            <a:r>
              <a:rPr lang="en-US" sz="2400" dirty="0"/>
              <a:t>Your role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Identifying key figures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Collaborating to agree on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 Plans</a:t>
            </a:r>
          </a:p>
          <a:p>
            <a:endParaRPr lang="en-US" sz="2400" dirty="0"/>
          </a:p>
          <a:p>
            <a:r>
              <a:rPr lang="en-US" sz="2400" dirty="0"/>
              <a:t>Worker skills: facilitation, communication, research, flexibility, networking</a:t>
            </a: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5CA6F4EA-07A0-B1DC-F91A-A0A5ED268887}"/>
              </a:ext>
            </a:extLst>
          </p:cNvPr>
          <p:cNvSpPr/>
          <p:nvPr/>
        </p:nvSpPr>
        <p:spPr>
          <a:xfrm rot="3473779">
            <a:off x="7171981" y="2533880"/>
            <a:ext cx="2016086" cy="2148289"/>
          </a:xfrm>
          <a:prstGeom prst="blockArc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76F7A44B-51CC-11E6-A1BE-36BE234ED60D}"/>
              </a:ext>
            </a:extLst>
          </p:cNvPr>
          <p:cNvSpPr/>
          <p:nvPr/>
        </p:nvSpPr>
        <p:spPr>
          <a:xfrm rot="3473779">
            <a:off x="8693804" y="4702366"/>
            <a:ext cx="2016086" cy="2148289"/>
          </a:xfrm>
          <a:prstGeom prst="blockArc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6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Up 15">
            <a:extLst>
              <a:ext uri="{FF2B5EF4-FFF2-40B4-BE49-F238E27FC236}">
                <a16:creationId xmlns:a16="http://schemas.microsoft.com/office/drawing/2014/main" id="{798683CA-9E8F-D21F-227A-0BDABA33A3D5}"/>
              </a:ext>
            </a:extLst>
          </p:cNvPr>
          <p:cNvSpPr/>
          <p:nvPr/>
        </p:nvSpPr>
        <p:spPr>
          <a:xfrm>
            <a:off x="10183751" y="190500"/>
            <a:ext cx="188974" cy="6296025"/>
          </a:xfrm>
          <a:prstGeom prst="upArrow">
            <a:avLst/>
          </a:prstGeom>
          <a:solidFill>
            <a:srgbClr val="D40F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8AD56-63B4-44A1-4E94-B2B52C3A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focus for the work plan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9FCEC-7EF8-A578-BC25-D82A299BC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A clear vision and mission aligns all community development activities</a:t>
            </a:r>
            <a:br>
              <a:rPr lang="en-US" dirty="0"/>
            </a:br>
            <a:endParaRPr lang="en-US" b="1" dirty="0"/>
          </a:p>
          <a:p>
            <a:r>
              <a:rPr lang="en-US" b="1" dirty="0"/>
              <a:t>Vision</a:t>
            </a:r>
            <a:r>
              <a:rPr lang="en-US" dirty="0"/>
              <a:t> = aspirational future state</a:t>
            </a:r>
          </a:p>
          <a:p>
            <a:r>
              <a:rPr lang="en-US" b="1" dirty="0"/>
              <a:t>Mission</a:t>
            </a:r>
            <a:r>
              <a:rPr lang="en-US" dirty="0"/>
              <a:t> = core purpose &amp; action focus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Why Vision &amp; Mission Matter</a:t>
            </a:r>
          </a:p>
          <a:p>
            <a:r>
              <a:rPr lang="en-US" dirty="0"/>
              <a:t>Aligns efforts to goals</a:t>
            </a:r>
          </a:p>
          <a:p>
            <a:r>
              <a:rPr lang="en-US" dirty="0"/>
              <a:t>Provides shared purpose</a:t>
            </a:r>
          </a:p>
          <a:p>
            <a:r>
              <a:rPr lang="en-US" dirty="0"/>
              <a:t>Guides decision-making</a:t>
            </a:r>
          </a:p>
          <a:p>
            <a:r>
              <a:rPr lang="en-US" dirty="0"/>
              <a:t>Communicates goals clearly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Be sure to communicate and socialize the vision and mission!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Graphic 4" descr="Male walking forward">
            <a:extLst>
              <a:ext uri="{FF2B5EF4-FFF2-40B4-BE49-F238E27FC236}">
                <a16:creationId xmlns:a16="http://schemas.microsoft.com/office/drawing/2014/main" id="{6F469F5B-C291-8CA3-31EC-FD41A591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039350" y="4018321"/>
            <a:ext cx="1262062" cy="2320566"/>
          </a:xfrm>
          <a:prstGeom prst="rect">
            <a:avLst/>
          </a:prstGeom>
        </p:spPr>
      </p:pic>
      <p:pic>
        <p:nvPicPr>
          <p:cNvPr id="7" name="Graphic 6" descr="Man wearing a hat">
            <a:extLst>
              <a:ext uri="{FF2B5EF4-FFF2-40B4-BE49-F238E27FC236}">
                <a16:creationId xmlns:a16="http://schemas.microsoft.com/office/drawing/2014/main" id="{9971FB3C-CE5B-672F-7EB1-F7D850029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120881" y="5004137"/>
            <a:ext cx="535068" cy="459461"/>
          </a:xfrm>
          <a:prstGeom prst="rect">
            <a:avLst/>
          </a:prstGeom>
        </p:spPr>
      </p:pic>
      <p:pic>
        <p:nvPicPr>
          <p:cNvPr id="9" name="Graphic 8" descr="Happy face with missing teeth">
            <a:extLst>
              <a:ext uri="{FF2B5EF4-FFF2-40B4-BE49-F238E27FC236}">
                <a16:creationId xmlns:a16="http://schemas.microsoft.com/office/drawing/2014/main" id="{A2CF0262-012B-9D24-5904-742E0FDE4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9306540" y="5071009"/>
            <a:ext cx="191926" cy="215190"/>
          </a:xfrm>
          <a:prstGeom prst="rect">
            <a:avLst/>
          </a:prstGeom>
        </p:spPr>
      </p:pic>
      <p:pic>
        <p:nvPicPr>
          <p:cNvPr id="11" name="Graphic 10" descr="Man walking forward">
            <a:extLst>
              <a:ext uri="{FF2B5EF4-FFF2-40B4-BE49-F238E27FC236}">
                <a16:creationId xmlns:a16="http://schemas.microsoft.com/office/drawing/2014/main" id="{15BF5805-2BCA-8F18-3CAA-94A6381E0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10122755" y="2704726"/>
            <a:ext cx="1203299" cy="2212518"/>
          </a:xfrm>
          <a:prstGeom prst="rect">
            <a:avLst/>
          </a:prstGeom>
        </p:spPr>
      </p:pic>
      <p:pic>
        <p:nvPicPr>
          <p:cNvPr id="13" name="Graphic 12" descr="Woman with afro hair">
            <a:extLst>
              <a:ext uri="{FF2B5EF4-FFF2-40B4-BE49-F238E27FC236}">
                <a16:creationId xmlns:a16="http://schemas.microsoft.com/office/drawing/2014/main" id="{F677AC8C-5464-B8EB-39D1-5C02BF9EF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086429" y="3565153"/>
            <a:ext cx="632148" cy="565606"/>
          </a:xfrm>
          <a:prstGeom prst="rect">
            <a:avLst/>
          </a:prstGeom>
        </p:spPr>
      </p:pic>
      <p:pic>
        <p:nvPicPr>
          <p:cNvPr id="15" name="Graphic 14" descr="Smiling face with teeth">
            <a:extLst>
              <a:ext uri="{FF2B5EF4-FFF2-40B4-BE49-F238E27FC236}">
                <a16:creationId xmlns:a16="http://schemas.microsoft.com/office/drawing/2014/main" id="{B48B078E-169A-DA46-FF38-E2A0482C00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9432384" y="3713945"/>
            <a:ext cx="177444" cy="1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62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27E568-FDD0-F820-DA50-8BF6A51781C7}"/>
              </a:ext>
            </a:extLst>
          </p:cNvPr>
          <p:cNvSpPr txBox="1"/>
          <p:nvPr/>
        </p:nvSpPr>
        <p:spPr>
          <a:xfrm>
            <a:off x="1226470" y="846830"/>
            <a:ext cx="1056078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 Preparatory activities that support the </a:t>
            </a:r>
            <a:r>
              <a:rPr lang="en-GB" sz="2800" i="1" dirty="0"/>
              <a:t>Vision</a:t>
            </a:r>
            <a:r>
              <a:rPr lang="en-GB" sz="2800" dirty="0"/>
              <a:t> and </a:t>
            </a:r>
            <a:r>
              <a:rPr lang="en-GB" sz="2800" i="1" dirty="0"/>
              <a:t>Mission</a:t>
            </a:r>
            <a:r>
              <a:rPr lang="en-GB" sz="2800" dirty="0"/>
              <a:t> </a:t>
            </a:r>
            <a:endParaRPr lang="en-AU" sz="2800" dirty="0"/>
          </a:p>
          <a:p>
            <a:endParaRPr lang="en-US" dirty="0"/>
          </a:p>
          <a:p>
            <a:r>
              <a:rPr lang="en-US" dirty="0"/>
              <a:t>Conduct environmental scan – Learn more about your mission and vision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Identify key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Review available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Build relationships &amp; 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A2B39-0315-74D4-707F-23A36E5F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746" y="3485264"/>
            <a:ext cx="6477000" cy="19644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78FE03-5663-DD90-65AB-308BDC28F034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3B on page 141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EE383B-7DE8-2A1A-1120-B312A6CE0A1D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 descr="Pencil">
            <a:extLst>
              <a:ext uri="{FF2B5EF4-FFF2-40B4-BE49-F238E27FC236}">
                <a16:creationId xmlns:a16="http://schemas.microsoft.com/office/drawing/2014/main" id="{2587A4F0-2107-BE45-F8A5-FF303E43526B}"/>
              </a:ext>
            </a:extLst>
          </p:cNvPr>
          <p:cNvSpPr/>
          <p:nvPr/>
        </p:nvSpPr>
        <p:spPr>
          <a:xfrm>
            <a:off x="1226470" y="5568762"/>
            <a:ext cx="891257" cy="94395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80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C27781-2C97-623C-009D-3BCCB3D6B809}"/>
              </a:ext>
            </a:extLst>
          </p:cNvPr>
          <p:cNvSpPr/>
          <p:nvPr/>
        </p:nvSpPr>
        <p:spPr>
          <a:xfrm>
            <a:off x="9196442" y="618314"/>
            <a:ext cx="2438510" cy="2229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CF963-2589-CA5C-8CCA-73495C03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83" y="911970"/>
            <a:ext cx="7068639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Priorities and rights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3F2C6-0031-36E8-DDC3-165F3B4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708"/>
            <a:ext cx="10641496" cy="35164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Rights and priorities are </a:t>
            </a:r>
            <a:r>
              <a:rPr lang="en-US" b="1" dirty="0">
                <a:solidFill>
                  <a:schemeClr val="bg1"/>
                </a:solidFill>
              </a:rPr>
              <a:t>interconnected</a:t>
            </a:r>
            <a:r>
              <a:rPr lang="en-US" dirty="0">
                <a:solidFill>
                  <a:schemeClr val="bg1"/>
                </a:solidFill>
              </a:rPr>
              <a:t> at all levels</a:t>
            </a:r>
          </a:p>
          <a:p>
            <a:r>
              <a:rPr lang="en-US" dirty="0">
                <a:solidFill>
                  <a:schemeClr val="bg1"/>
                </a:solidFill>
              </a:rPr>
              <a:t>A violation in one level affects the others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Helps us: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Understand root causes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Develop holistic solutions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Strengthen advocacy for change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Identify discrimination &amp; disproportionate impacts</a:t>
            </a:r>
          </a:p>
        </p:txBody>
      </p:sp>
      <p:pic>
        <p:nvPicPr>
          <p:cNvPr id="5" name="Graphic 4" descr="Puzzle pieces with solid fill">
            <a:extLst>
              <a:ext uri="{FF2B5EF4-FFF2-40B4-BE49-F238E27FC236}">
                <a16:creationId xmlns:a16="http://schemas.microsoft.com/office/drawing/2014/main" id="{24C1802D-F1B8-05C1-6BDA-3D9418BB0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9172" y="832080"/>
            <a:ext cx="1674628" cy="16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C600-1F0F-7C21-7070-990EDE31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4279"/>
            <a:ext cx="10515600" cy="5263116"/>
          </a:xfrm>
          <a:solidFill>
            <a:schemeClr val="bg1">
              <a:alpha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Levels of Analysis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b="1" dirty="0"/>
              <a:t>Individual</a:t>
            </a:r>
            <a:r>
              <a:rPr lang="en-US" dirty="0"/>
              <a:t> – Aspirations, goals, needs </a:t>
            </a:r>
          </a:p>
          <a:p>
            <a:pPr marL="0" indent="0">
              <a:buNone/>
            </a:pPr>
            <a:r>
              <a:rPr lang="en-US" dirty="0"/>
              <a:t>Personal rights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Family</a:t>
            </a:r>
            <a:r>
              <a:rPr lang="en-US" dirty="0"/>
              <a:t> – Collective aspirations, goals, needs </a:t>
            </a:r>
          </a:p>
          <a:p>
            <a:pPr marL="0" indent="0">
              <a:buNone/>
            </a:pPr>
            <a:r>
              <a:rPr lang="en-US" dirty="0"/>
              <a:t>Family rights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Community</a:t>
            </a:r>
            <a:r>
              <a:rPr lang="en-US" dirty="0"/>
              <a:t> – Shared concerns </a:t>
            </a:r>
          </a:p>
          <a:p>
            <a:pPr marL="0" indent="0">
              <a:buNone/>
            </a:pPr>
            <a:r>
              <a:rPr lang="en-US" dirty="0"/>
              <a:t>Cultural/environmental rights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Society</a:t>
            </a:r>
            <a:r>
              <a:rPr lang="en-US" dirty="0"/>
              <a:t> – National goals</a:t>
            </a:r>
          </a:p>
          <a:p>
            <a:pPr marL="0" indent="0">
              <a:buNone/>
            </a:pPr>
            <a:r>
              <a:rPr lang="en-US" dirty="0"/>
              <a:t>National Laws, international obligations</a:t>
            </a:r>
          </a:p>
        </p:txBody>
      </p:sp>
    </p:spTree>
    <p:extLst>
      <p:ext uri="{BB962C8B-B14F-4D97-AF65-F5344CB8AC3E}">
        <p14:creationId xmlns:p14="http://schemas.microsoft.com/office/powerpoint/2010/main" val="34056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3478-D4CC-EC80-AF85-88698350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 for Identifying Interrelationships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3603B-EDAC-F85E-238C-45324E7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157"/>
            <a:ext cx="11148392" cy="37876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Participation workshops</a:t>
            </a:r>
            <a:r>
              <a:rPr lang="en-US" altLang="en-US" sz="2400" dirty="0">
                <a:latin typeface="Arial" panose="020B0604020202020204" pitchFamily="34" charset="0"/>
              </a:rPr>
              <a:t> – discussions, sticky notes, flip charts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Key informant interviews</a:t>
            </a:r>
            <a:r>
              <a:rPr lang="en-US" altLang="en-US" sz="2400" dirty="0">
                <a:latin typeface="Arial" panose="020B0604020202020204" pitchFamily="34" charset="0"/>
              </a:rPr>
              <a:t> – leaders, elders, youth, providers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Maps &amp; diagrams</a:t>
            </a:r>
            <a:r>
              <a:rPr lang="en-US" altLang="en-US" sz="2400" dirty="0">
                <a:latin typeface="Arial" panose="020B0604020202020204" pitchFamily="34" charset="0"/>
              </a:rPr>
              <a:t> – mind maps, problem-solution webs, rights-duty matrices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AU" sz="2400" dirty="0"/>
              <a:t>Other Types of Mapping</a:t>
            </a:r>
          </a:p>
          <a:p>
            <a:r>
              <a:rPr lang="en-AU" sz="2400" dirty="0"/>
              <a:t>Community Asset mapping</a:t>
            </a:r>
          </a:p>
          <a:p>
            <a:r>
              <a:rPr lang="en-AU" sz="2400" dirty="0"/>
              <a:t>Rights Duty Bearer Matrix</a:t>
            </a:r>
          </a:p>
          <a:p>
            <a:r>
              <a:rPr lang="en-AU" sz="2400" dirty="0"/>
              <a:t>Problem-Solution Web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734532-6225-80E9-7842-7DF05EA51613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3C on page 145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6CF0D7-8DAD-B365-D1E5-AF69C896E908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4C72D2EC-3650-106B-5726-9A92FA9E952E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pic>
        <p:nvPicPr>
          <p:cNvPr id="10" name="Picture 9" descr="Elderly woman holding out hand">
            <a:extLst>
              <a:ext uri="{FF2B5EF4-FFF2-40B4-BE49-F238E27FC236}">
                <a16:creationId xmlns:a16="http://schemas.microsoft.com/office/drawing/2014/main" id="{F6AEB604-C8B7-EBFE-C772-3CA4BF37F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91" y="3868719"/>
            <a:ext cx="841865" cy="160515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046FAEC-2C2D-26AE-A709-91523CD91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aphic 10" descr="Map with pin with solid fill">
            <a:extLst>
              <a:ext uri="{FF2B5EF4-FFF2-40B4-BE49-F238E27FC236}">
                <a16:creationId xmlns:a16="http://schemas.microsoft.com/office/drawing/2014/main" id="{80469DD7-4985-69A8-393B-13CD630C3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9926" y="4113085"/>
            <a:ext cx="558209" cy="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3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CB78D-0166-BF17-B46C-B0A3C791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69A1E89-E920-731E-1B62-D0A0CAD81F07}"/>
              </a:ext>
            </a:extLst>
          </p:cNvPr>
          <p:cNvSpPr txBox="1"/>
          <p:nvPr/>
        </p:nvSpPr>
        <p:spPr>
          <a:xfrm>
            <a:off x="107181" y="1570173"/>
            <a:ext cx="40820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Formally Documenting the Interrelationships</a:t>
            </a:r>
          </a:p>
          <a:p>
            <a:r>
              <a:rPr lang="en-US" dirty="0"/>
              <a:t>Use narrative reports:</a:t>
            </a:r>
          </a:p>
          <a:p>
            <a:pPr lvl="1"/>
            <a:r>
              <a:rPr lang="en-US" dirty="0"/>
              <a:t>Descriptive, explains connections with stories and example</a:t>
            </a:r>
          </a:p>
          <a:p>
            <a:pPr lvl="1"/>
            <a:endParaRPr lang="en-US" dirty="0"/>
          </a:p>
          <a:p>
            <a:r>
              <a:rPr lang="en-US" dirty="0"/>
              <a:t>Combine with visual maps and diagrams:</a:t>
            </a:r>
          </a:p>
          <a:p>
            <a:pPr lvl="1"/>
            <a:r>
              <a:rPr lang="en-US" dirty="0"/>
              <a:t>Flowcharts</a:t>
            </a:r>
          </a:p>
          <a:p>
            <a:pPr lvl="1"/>
            <a:r>
              <a:rPr lang="en-US" dirty="0"/>
              <a:t>Venn diagrams</a:t>
            </a:r>
          </a:p>
          <a:p>
            <a:pPr lvl="1"/>
            <a:r>
              <a:rPr lang="en-US" dirty="0"/>
              <a:t>Ecosystem maps</a:t>
            </a:r>
          </a:p>
          <a:p>
            <a:pPr lvl="1"/>
            <a:r>
              <a:rPr lang="en-US" dirty="0"/>
              <a:t>Tables/matrices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E8C8229-60B1-20A2-3777-AA63BEE490E4}"/>
              </a:ext>
            </a:extLst>
          </p:cNvPr>
          <p:cNvSpPr/>
          <p:nvPr/>
        </p:nvSpPr>
        <p:spPr>
          <a:xfrm rot="17547508">
            <a:off x="10450333" y="617739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96ABD68B-DF69-AFF6-03ED-9BDCC16A7AA6}"/>
              </a:ext>
            </a:extLst>
          </p:cNvPr>
          <p:cNvSpPr/>
          <p:nvPr/>
        </p:nvSpPr>
        <p:spPr>
          <a:xfrm rot="5565377">
            <a:off x="567100" y="460732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A8637C9-318B-32B7-2F67-6D9F05535E1F}"/>
              </a:ext>
            </a:extLst>
          </p:cNvPr>
          <p:cNvSpPr/>
          <p:nvPr/>
        </p:nvSpPr>
        <p:spPr>
          <a:xfrm rot="6984637">
            <a:off x="289814" y="449453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1206AEE-9E93-7E9C-8197-7BD83425645B}"/>
              </a:ext>
            </a:extLst>
          </p:cNvPr>
          <p:cNvSpPr/>
          <p:nvPr/>
        </p:nvSpPr>
        <p:spPr>
          <a:xfrm rot="19317292">
            <a:off x="9185148" y="5492492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AAC39-95CB-2EE5-B7DE-2905BCE5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709" y="701749"/>
            <a:ext cx="7122130" cy="56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E32AE1-243F-0A22-B62B-976148A27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92" y="313690"/>
            <a:ext cx="6767091" cy="60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DB1E-BBD0-BEC1-D682-E1CD689A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72284" cy="4351338"/>
          </a:xfrm>
          <a:solidFill>
            <a:schemeClr val="bg1">
              <a:alpha val="6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5100" dirty="0"/>
              <a:t>Recognising personal and public political processes</a:t>
            </a:r>
          </a:p>
          <a:p>
            <a:pPr marL="0" indent="0">
              <a:buNone/>
            </a:pPr>
            <a:endParaRPr lang="en-GB" sz="51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dirty="0"/>
              <a:t>Many community initiatives begin with personal issues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3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dirty="0"/>
              <a:t>It’s important to: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300" dirty="0"/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900" dirty="0"/>
              <a:t> </a:t>
            </a:r>
            <a:r>
              <a:rPr lang="en-US" altLang="en-US" sz="3300" dirty="0"/>
              <a:t>Hear individual stories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300" dirty="0"/>
              <a:t> Recognise systemic patterns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300" dirty="0"/>
              <a:t> Move issues into the public/political space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300" dirty="0"/>
              <a:t> Leads to advocacy, empowerment &amp; collective solutions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3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300" dirty="0"/>
          </a:p>
          <a:p>
            <a:pPr marL="0" marR="84455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300" dirty="0">
                <a:ea typeface="Cambria" panose="02040503050406030204" pitchFamily="18" charset="0"/>
                <a:cs typeface="Cambria" panose="02040503050406030204" pitchFamily="18" charset="0"/>
              </a:rPr>
              <a:t>Effective advocacy - Framing individual struggles as broader societal issues.</a:t>
            </a:r>
            <a:endParaRPr lang="en-AU" sz="33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84455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300" dirty="0">
                <a:ea typeface="Cambria" panose="02040503050406030204" pitchFamily="18" charset="0"/>
                <a:cs typeface="Cambria" panose="02040503050406030204" pitchFamily="18" charset="0"/>
              </a:rPr>
              <a:t>Holistic solutions - Developing community-level interventions, not just individual ones.</a:t>
            </a:r>
            <a:endParaRPr lang="en-AU" sz="33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84455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300" dirty="0">
                <a:ea typeface="Cambria" panose="02040503050406030204" pitchFamily="18" charset="0"/>
                <a:cs typeface="Cambria" panose="02040503050406030204" pitchFamily="18" charset="0"/>
              </a:rPr>
              <a:t>Resource allocation - Directing efforts where they will have the greatest collective impact.</a:t>
            </a:r>
            <a:endParaRPr lang="en-AU" sz="33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84455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300" dirty="0">
                <a:ea typeface="Cambria" panose="02040503050406030204" pitchFamily="18" charset="0"/>
                <a:cs typeface="Cambria" panose="02040503050406030204" pitchFamily="18" charset="0"/>
              </a:rPr>
              <a:t>Empowerment - Helping individuals see their experiences as shared, reducing isolation and fostering collective action.</a:t>
            </a:r>
            <a:endParaRPr lang="en-AU" sz="33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7" name="Picture 6" descr="Black text on a white background&#10;&#10;AI-generated content may be incorrect.">
            <a:extLst>
              <a:ext uri="{FF2B5EF4-FFF2-40B4-BE49-F238E27FC236}">
                <a16:creationId xmlns:a16="http://schemas.microsoft.com/office/drawing/2014/main" id="{398FFE60-49E5-26B4-0A6B-5AD04449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17" y="293943"/>
            <a:ext cx="6440170" cy="121729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AB0D5DE4-B2D7-A122-42AE-CC6FF06A6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2C8EFC-F488-15B4-97DD-327946A6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27581" y="1841574"/>
            <a:ext cx="3734250" cy="24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F3D98-D371-2E26-02EE-9F51F0788D8B}"/>
              </a:ext>
            </a:extLst>
          </p:cNvPr>
          <p:cNvSpPr txBox="1"/>
          <p:nvPr/>
        </p:nvSpPr>
        <p:spPr>
          <a:xfrm>
            <a:off x="2883264" y="1443841"/>
            <a:ext cx="6711398" cy="397031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/>
              <a:t>Each ‘community’ that you belong to is like a small society that includes the following elements:</a:t>
            </a:r>
            <a:endParaRPr lang="en-AU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a group of people</a:t>
            </a:r>
            <a:endParaRPr lang="en-AU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common values, beliefs, customs, ways of doing things and identity</a:t>
            </a:r>
            <a:endParaRPr lang="en-AU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a sense of place</a:t>
            </a:r>
            <a:endParaRPr lang="en-AU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social structures and social institutions</a:t>
            </a:r>
            <a:endParaRPr lang="en-AU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/>
              <a:t>relatively enduring relationships.</a:t>
            </a:r>
            <a:endParaRPr lang="en-AU" sz="2800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C546F79-DA73-40E9-C20F-82288450964E}"/>
              </a:ext>
            </a:extLst>
          </p:cNvPr>
          <p:cNvSpPr/>
          <p:nvPr/>
        </p:nvSpPr>
        <p:spPr>
          <a:xfrm rot="17547508">
            <a:off x="9525470" y="265667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0C42A5A-5C87-F340-434E-F4F31BF18F3D}"/>
              </a:ext>
            </a:extLst>
          </p:cNvPr>
          <p:cNvSpPr/>
          <p:nvPr/>
        </p:nvSpPr>
        <p:spPr>
          <a:xfrm rot="5565377">
            <a:off x="418499" y="3927426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468F714-B5A5-638F-09D4-05D42EA939A6}"/>
              </a:ext>
            </a:extLst>
          </p:cNvPr>
          <p:cNvSpPr/>
          <p:nvPr/>
        </p:nvSpPr>
        <p:spPr>
          <a:xfrm rot="19317292">
            <a:off x="9340472" y="2329850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8A90E02-3B28-60B2-08EB-FBE558779F82}"/>
              </a:ext>
            </a:extLst>
          </p:cNvPr>
          <p:cNvSpPr/>
          <p:nvPr/>
        </p:nvSpPr>
        <p:spPr>
          <a:xfrm rot="5565377">
            <a:off x="1154047" y="471478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2585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F551-38D7-DAA4-FCC4-08AFAE3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98395" cy="1325563"/>
          </a:xfrm>
        </p:spPr>
        <p:txBody>
          <a:bodyPr>
            <a:normAutofit/>
          </a:bodyPr>
          <a:lstStyle/>
          <a:p>
            <a:r>
              <a:rPr lang="en-GB" dirty="0"/>
              <a:t>Employing appropriate interpersonal skills to hear individuals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3D27-EAFF-7D88-B748-8D1BDFD7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934" y="1705953"/>
            <a:ext cx="816597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Active Listening – word and emotions, body language and non verbal cues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Empathy and non judgement – Putting yourself in their shoes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AU" dirty="0"/>
              <a:t>Building Rapport and Trust – Showing genuine interest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Cultural Sensitivity and Humility – Respecting differences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Creating a safe and confidential space – Ensuring privacy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34EE817-CDCD-3F86-0188-BCE9D0784B1E}"/>
              </a:ext>
            </a:extLst>
          </p:cNvPr>
          <p:cNvSpPr/>
          <p:nvPr/>
        </p:nvSpPr>
        <p:spPr>
          <a:xfrm rot="16440317">
            <a:off x="8647311" y="3335932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2B6E668-28C2-257B-DF7C-C9AE09B13AD7}"/>
              </a:ext>
            </a:extLst>
          </p:cNvPr>
          <p:cNvSpPr/>
          <p:nvPr/>
        </p:nvSpPr>
        <p:spPr>
          <a:xfrm rot="5565377">
            <a:off x="1251164" y="523098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F652B2B-2C0F-53FF-1F17-EA34E5D675C2}"/>
              </a:ext>
            </a:extLst>
          </p:cNvPr>
          <p:cNvSpPr/>
          <p:nvPr/>
        </p:nvSpPr>
        <p:spPr>
          <a:xfrm rot="6984637">
            <a:off x="1488887" y="485634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B99F5E5A-9072-5568-28DD-27944FF1E199}"/>
              </a:ext>
            </a:extLst>
          </p:cNvPr>
          <p:cNvSpPr/>
          <p:nvPr/>
        </p:nvSpPr>
        <p:spPr>
          <a:xfrm rot="17117314">
            <a:off x="9210718" y="3709697"/>
            <a:ext cx="1524000" cy="1091380"/>
          </a:xfrm>
          <a:prstGeom prst="arc">
            <a:avLst>
              <a:gd name="adj1" fmla="val 20956531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6983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47AC0-87FA-E55B-D59B-7C288351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vs Public Issues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61C52-82E3-8BBA-DF70-5602994006A6}"/>
              </a:ext>
            </a:extLst>
          </p:cNvPr>
          <p:cNvSpPr txBox="1"/>
          <p:nvPr/>
        </p:nvSpPr>
        <p:spPr>
          <a:xfrm>
            <a:off x="699091" y="1807534"/>
            <a:ext cx="88516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Private Trouble</a:t>
            </a:r>
            <a:r>
              <a:rPr lang="en-US" sz="2400" dirty="0"/>
              <a:t> – experienced by individual/family</a:t>
            </a:r>
          </a:p>
          <a:p>
            <a:r>
              <a:rPr lang="en-US" sz="2400" dirty="0"/>
              <a:t>Unemployment, rent stress, youth anxiety</a:t>
            </a:r>
          </a:p>
          <a:p>
            <a:endParaRPr lang="en-US" sz="2400" dirty="0"/>
          </a:p>
          <a:p>
            <a:pPr>
              <a:buNone/>
            </a:pPr>
            <a:r>
              <a:rPr lang="en-US" sz="2400" b="1" dirty="0"/>
              <a:t>Public Issue</a:t>
            </a:r>
            <a:r>
              <a:rPr lang="en-US" sz="2400" dirty="0"/>
              <a:t> – structural, societal, affects many</a:t>
            </a:r>
          </a:p>
          <a:p>
            <a:r>
              <a:rPr lang="en-US" sz="2400" dirty="0"/>
              <a:t>Regional unemployment, lack of affordable housing, youth mental health crisis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5C187-F578-0CEA-DB87-2FE33DCB5094}"/>
              </a:ext>
            </a:extLst>
          </p:cNvPr>
          <p:cNvSpPr txBox="1"/>
          <p:nvPr/>
        </p:nvSpPr>
        <p:spPr>
          <a:xfrm>
            <a:off x="699091" y="4766486"/>
            <a:ext cx="10901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TIP:</a:t>
            </a:r>
            <a:r>
              <a:rPr lang="en-GB" sz="1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To learn more about Sociological Imagination watch the video </a:t>
            </a:r>
            <a:r>
              <a:rPr lang="en-GB" sz="1800" i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What is The Sociological Imagination? (Easy Explanation)</a:t>
            </a:r>
            <a:r>
              <a:rPr lang="en-GB" sz="1800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by the Helpful Professor Explains! (YouTube 4.11min)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u="sng" dirty="0">
                <a:solidFill>
                  <a:srgbClr val="0000FF"/>
                </a:solidFill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https://youtu.be/dkA-mXNGyr4?si=6_v3c6RX7WGcOjqJ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B7EBA-9DAF-B371-4B00-F2DE091C1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44000" y="2340786"/>
            <a:ext cx="3048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4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9A894AF-0910-D68D-5A1C-CD212C0ACC12}"/>
              </a:ext>
            </a:extLst>
          </p:cNvPr>
          <p:cNvSpPr txBox="1"/>
          <p:nvPr/>
        </p:nvSpPr>
        <p:spPr>
          <a:xfrm>
            <a:off x="377750" y="1858402"/>
            <a:ext cx="11017989" cy="36779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36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sz="3200" dirty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Understanding the concepts of sociological imagination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endParaRPr lang="en-GB" sz="32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GB" b="1" dirty="0"/>
              <a:t>Private trouble (or personal trouble)</a:t>
            </a:r>
            <a:endParaRPr lang="en-AU" dirty="0"/>
          </a:p>
          <a:p>
            <a:r>
              <a:rPr lang="en-GB" dirty="0"/>
              <a:t>An issue experienced by an individual or within a limited range of their immediate relations. It's often seen as a personal failing or bad luck.</a:t>
            </a:r>
            <a:endParaRPr lang="en-AU" dirty="0"/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endParaRPr lang="en-GB" sz="3200" dirty="0">
              <a:effectLst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GB" b="1" dirty="0"/>
              <a:t>Public issue (or social issue)</a:t>
            </a:r>
            <a:endParaRPr lang="en-AU" dirty="0"/>
          </a:p>
          <a:p>
            <a:r>
              <a:rPr lang="en-GB" dirty="0"/>
              <a:t>A problem that extends beyond the individual and is linked to the structure of society, broader social forces, systemic inequalities, or historical context. It affects many people, not just one.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6479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BC301-73EB-3FE7-AB08-EA46DA87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470" y="1030841"/>
            <a:ext cx="10238053" cy="3761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Skills to Distinguish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Critical questioning &amp; probing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Pattern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Contextual analysis (economic, historical, cultural)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Linking to rights-based frameworks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Asking the “So what?” question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 descr="Young boy holding sign">
            <a:extLst>
              <a:ext uri="{FF2B5EF4-FFF2-40B4-BE49-F238E27FC236}">
                <a16:creationId xmlns:a16="http://schemas.microsoft.com/office/drawing/2014/main" id="{66A221E6-375E-5087-742E-922768AC9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400" y="2958284"/>
            <a:ext cx="1495768" cy="2627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F26E28-C13C-44DB-E1DA-811BA1C4DC35}"/>
              </a:ext>
            </a:extLst>
          </p:cNvPr>
          <p:cNvSpPr txBox="1"/>
          <p:nvPr/>
        </p:nvSpPr>
        <p:spPr>
          <a:xfrm>
            <a:off x="9431867" y="3162606"/>
            <a:ext cx="118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 What?</a:t>
            </a:r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E8110F-88D4-ABD3-7522-5D1FBE191D23}"/>
              </a:ext>
            </a:extLst>
          </p:cNvPr>
          <p:cNvSpPr/>
          <p:nvPr/>
        </p:nvSpPr>
        <p:spPr>
          <a:xfrm>
            <a:off x="8440409" y="5585527"/>
            <a:ext cx="3168248" cy="828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BDDB43-402E-4C59-20E2-0F9929850A5C}"/>
              </a:ext>
            </a:extLst>
          </p:cNvPr>
          <p:cNvSpPr/>
          <p:nvPr/>
        </p:nvSpPr>
        <p:spPr>
          <a:xfrm>
            <a:off x="6345496" y="6071864"/>
            <a:ext cx="3168248" cy="342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593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F172-B900-990E-8908-682C28B3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76" y="1879600"/>
            <a:ext cx="7303491" cy="391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Community development shaped by:</a:t>
            </a:r>
          </a:p>
          <a:p>
            <a:r>
              <a:rPr lang="en-US" sz="3200" b="1" dirty="0"/>
              <a:t>Social context</a:t>
            </a:r>
            <a:r>
              <a:rPr lang="en-US" sz="3200" dirty="0"/>
              <a:t> – shifting norms, high-profile issues (DV, homelessness, youth crime, etc.)</a:t>
            </a:r>
          </a:p>
          <a:p>
            <a:r>
              <a:rPr lang="en-US" sz="3200" b="1" dirty="0"/>
              <a:t>Political context</a:t>
            </a:r>
            <a:r>
              <a:rPr lang="en-US" sz="3200" dirty="0"/>
              <a:t> – which party is in power, government priorities</a:t>
            </a:r>
          </a:p>
          <a:p>
            <a:r>
              <a:rPr lang="en-US" sz="3200" b="1" dirty="0"/>
              <a:t>Economic context</a:t>
            </a:r>
            <a:r>
              <a:rPr lang="en-US" sz="3200" dirty="0"/>
              <a:t> – recessions, pandemics, funding availability</a:t>
            </a:r>
          </a:p>
        </p:txBody>
      </p:sp>
      <p:pic>
        <p:nvPicPr>
          <p:cNvPr id="6" name="Picture 5" descr="Computer user playing with infant">
            <a:extLst>
              <a:ext uri="{FF2B5EF4-FFF2-40B4-BE49-F238E27FC236}">
                <a16:creationId xmlns:a16="http://schemas.microsoft.com/office/drawing/2014/main" id="{BA09BB86-AFB5-B89A-984E-8AAD56F19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267" y="2188897"/>
            <a:ext cx="3721270" cy="2480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7D0A97-91FB-DD11-5BDB-861DEEDD8103}"/>
              </a:ext>
            </a:extLst>
          </p:cNvPr>
          <p:cNvSpPr txBox="1"/>
          <p:nvPr/>
        </p:nvSpPr>
        <p:spPr>
          <a:xfrm>
            <a:off x="756776" y="724956"/>
            <a:ext cx="10249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dirty="0"/>
              <a:t>Changing Contexts in 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91202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BAD26-AC75-21BB-61AC-1D60D51B9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" y="372533"/>
            <a:ext cx="11785600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Duty of Care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When supporting individuals going public, consider and communicate risks: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Reliving trauma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Loss of privacy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Public scrutiny or reputational damage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Relationship impacts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Your responsibilities: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Protect privacy &amp; confidentiality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Support informed consent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Avoid persuasion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Refer to support services</a:t>
            </a:r>
          </a:p>
        </p:txBody>
      </p:sp>
      <p:pic>
        <p:nvPicPr>
          <p:cNvPr id="7" name="Graphic 6" descr="Angel face outline with solid fill">
            <a:extLst>
              <a:ext uri="{FF2B5EF4-FFF2-40B4-BE49-F238E27FC236}">
                <a16:creationId xmlns:a16="http://schemas.microsoft.com/office/drawing/2014/main" id="{25BB13E8-3BCA-DE41-6EC6-EBB1F5C28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467" y="3279000"/>
            <a:ext cx="1600200" cy="1600200"/>
          </a:xfrm>
          <a:prstGeom prst="rect">
            <a:avLst/>
          </a:prstGeom>
        </p:spPr>
      </p:pic>
      <p:pic>
        <p:nvPicPr>
          <p:cNvPr id="9" name="Graphic 8" descr="Crying face outline with solid fill">
            <a:extLst>
              <a:ext uri="{FF2B5EF4-FFF2-40B4-BE49-F238E27FC236}">
                <a16:creationId xmlns:a16="http://schemas.microsoft.com/office/drawing/2014/main" id="{3B76EE61-489C-D82F-E7A6-60D14DA2A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1200" y="3274748"/>
            <a:ext cx="1600200" cy="1600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91AEB7-D1B2-ED8A-D7E3-371EFCAC4AE4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3Don page 155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E2A670-F0B2-D606-D3A3-074BBD4F754E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 descr="Pencil">
            <a:extLst>
              <a:ext uri="{FF2B5EF4-FFF2-40B4-BE49-F238E27FC236}">
                <a16:creationId xmlns:a16="http://schemas.microsoft.com/office/drawing/2014/main" id="{D07BC302-1803-921B-3F99-F0CE82DDBEB3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933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1BE0C-7A32-3EB4-E2F9-0C308F24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4" y="372447"/>
            <a:ext cx="9755845" cy="642156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0D0C7E7C-4DBA-0685-20AC-892636554385}"/>
              </a:ext>
            </a:extLst>
          </p:cNvPr>
          <p:cNvSpPr/>
          <p:nvPr/>
        </p:nvSpPr>
        <p:spPr>
          <a:xfrm>
            <a:off x="6244036" y="5898908"/>
            <a:ext cx="3439713" cy="372534"/>
          </a:xfrm>
          <a:prstGeom prst="corne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F3B75DAC-6D5A-3906-6D14-9EDC8B5F8AAD}"/>
              </a:ext>
            </a:extLst>
          </p:cNvPr>
          <p:cNvSpPr/>
          <p:nvPr/>
        </p:nvSpPr>
        <p:spPr>
          <a:xfrm rot="10800000">
            <a:off x="7634817" y="5661842"/>
            <a:ext cx="3439713" cy="372534"/>
          </a:xfrm>
          <a:prstGeom prst="corne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531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B140195-32CB-9F0D-8CC0-9F348FBAE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" y="177270"/>
            <a:ext cx="6551295" cy="1254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87673-9A6F-1B0A-4C51-C96BFE2D30B5}"/>
              </a:ext>
            </a:extLst>
          </p:cNvPr>
          <p:cNvSpPr txBox="1"/>
          <p:nvPr/>
        </p:nvSpPr>
        <p:spPr>
          <a:xfrm>
            <a:off x="745067" y="1642534"/>
            <a:ext cx="103462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Research – collecting information or evidence about a topic (like trying a new recipe or deciding which product to buy)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AU" sz="2800" dirty="0"/>
              <a:t>Data Analysis – Formalised research</a:t>
            </a:r>
          </a:p>
          <a:p>
            <a:endParaRPr lang="en-AU" sz="2800" dirty="0"/>
          </a:p>
          <a:p>
            <a:r>
              <a:rPr lang="en-AU" sz="2800" dirty="0"/>
              <a:t>This may include: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Quantitative data</a:t>
            </a:r>
            <a:r>
              <a:rPr lang="en-US" altLang="en-US" sz="2800" dirty="0"/>
              <a:t> - numbers, measurements, frequency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Qualitative data</a:t>
            </a:r>
            <a:r>
              <a:rPr lang="en-US" altLang="en-US" sz="2800" dirty="0"/>
              <a:t> - experiences, stories, depth and meaning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Primary data</a:t>
            </a:r>
            <a:r>
              <a:rPr lang="en-US" altLang="en-US" sz="2800" dirty="0"/>
              <a:t> - first-hand (interviews, observation)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/>
              <a:t>Secondary data</a:t>
            </a:r>
            <a:r>
              <a:rPr lang="en-US" altLang="en-US" sz="2800" dirty="0"/>
              <a:t> - already recorded (stats, reports, articles)</a:t>
            </a:r>
          </a:p>
          <a:p>
            <a:endParaRPr lang="en-AU" sz="28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AC8348-0111-9182-B66A-8FDD6BDA1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raphic 7" descr="Presentation with pie chart with solid fill">
            <a:extLst>
              <a:ext uri="{FF2B5EF4-FFF2-40B4-BE49-F238E27FC236}">
                <a16:creationId xmlns:a16="http://schemas.microsoft.com/office/drawing/2014/main" id="{C8A07CC9-F0C7-8830-E747-5EA845EF1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2667" y="2844800"/>
            <a:ext cx="20828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25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04E54-BCC5-CD7A-E4DB-121B0AD1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67" y="1892300"/>
            <a:ext cx="11768666" cy="307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000" b="1" dirty="0">
                <a:solidFill>
                  <a:schemeClr val="bg1"/>
                </a:solidFill>
              </a:rPr>
              <a:t>Collecting Data for Analysis</a:t>
            </a:r>
          </a:p>
          <a:p>
            <a:r>
              <a:rPr lang="en-AU" sz="3000" dirty="0">
                <a:solidFill>
                  <a:schemeClr val="bg1"/>
                </a:solidFill>
              </a:rPr>
              <a:t>Surveys - questionnaires, interviews, focus groups</a:t>
            </a:r>
          </a:p>
          <a:p>
            <a:r>
              <a:rPr lang="en-AU" sz="3000" dirty="0">
                <a:solidFill>
                  <a:schemeClr val="bg1"/>
                </a:solidFill>
              </a:rPr>
              <a:t>Observation - behaviour, patterns, environmental influences</a:t>
            </a:r>
          </a:p>
          <a:p>
            <a:r>
              <a:rPr lang="en-AU" sz="3000" dirty="0">
                <a:solidFill>
                  <a:schemeClr val="bg1"/>
                </a:solidFill>
              </a:rPr>
              <a:t>Focus Groups - shared interests, recorded discussions</a:t>
            </a:r>
          </a:p>
          <a:p>
            <a:r>
              <a:rPr lang="en-AU" sz="3000" dirty="0">
                <a:solidFill>
                  <a:schemeClr val="bg1"/>
                </a:solidFill>
              </a:rPr>
              <a:t>Choose method carefully based on participants (e.g. literacy, language)</a:t>
            </a:r>
          </a:p>
          <a:p>
            <a:pPr marL="0" indent="0">
              <a:buNone/>
            </a:pPr>
            <a:endParaRPr lang="en-AU" sz="3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85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0A08-4F73-EC9F-9190-9198B48E2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/>
              <a:t>Using Data Wisely</a:t>
            </a:r>
          </a:p>
          <a:p>
            <a:r>
              <a:rPr lang="en-US" sz="3000" dirty="0"/>
              <a:t>Sort and </a:t>
            </a:r>
            <a:r>
              <a:rPr lang="en-US" sz="3000" dirty="0" err="1"/>
              <a:t>analyse</a:t>
            </a:r>
            <a:r>
              <a:rPr lang="en-US" sz="3000" dirty="0"/>
              <a:t> collected data</a:t>
            </a:r>
          </a:p>
          <a:p>
            <a:r>
              <a:rPr lang="en-US" sz="3000" dirty="0"/>
              <a:t>Convert into usable content for the group</a:t>
            </a:r>
          </a:p>
          <a:p>
            <a:r>
              <a:rPr lang="en-US" sz="3000" dirty="0"/>
              <a:t>Focus on:</a:t>
            </a:r>
          </a:p>
          <a:p>
            <a:pPr lvl="1"/>
            <a:r>
              <a:rPr lang="en-US" sz="2600" dirty="0"/>
              <a:t>Shared issues and priorities</a:t>
            </a:r>
          </a:p>
          <a:p>
            <a:pPr lvl="1"/>
            <a:r>
              <a:rPr lang="en-US" sz="2600" dirty="0"/>
              <a:t>Impacts on individuals, families, groups</a:t>
            </a:r>
          </a:p>
          <a:p>
            <a:pPr lvl="1"/>
            <a:r>
              <a:rPr lang="en-US" sz="2600" dirty="0"/>
              <a:t>Consequences of inaction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EEAFFB-038B-D280-9412-2E70B256FD3F}"/>
              </a:ext>
            </a:extLst>
          </p:cNvPr>
          <p:cNvSpPr/>
          <p:nvPr/>
        </p:nvSpPr>
        <p:spPr>
          <a:xfrm>
            <a:off x="1428750" y="5246688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3E page 159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738F3A-790B-923B-E339-B54C178CD769}"/>
              </a:ext>
            </a:extLst>
          </p:cNvPr>
          <p:cNvSpPr/>
          <p:nvPr/>
        </p:nvSpPr>
        <p:spPr>
          <a:xfrm>
            <a:off x="752475" y="5008563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C3089D53-D4F8-07F8-DCC8-8C4521D280D5}"/>
              </a:ext>
            </a:extLst>
          </p:cNvPr>
          <p:cNvSpPr/>
          <p:nvPr/>
        </p:nvSpPr>
        <p:spPr>
          <a:xfrm>
            <a:off x="1059321" y="5246688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64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D1EA-D004-526E-0262-4D7780EAF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742" y="1825625"/>
            <a:ext cx="7826829" cy="3802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Community Development Work</a:t>
            </a:r>
          </a:p>
          <a:p>
            <a:r>
              <a:rPr lang="en-US" dirty="0"/>
              <a:t>A way of working with communities to address shared issues.</a:t>
            </a:r>
          </a:p>
          <a:p>
            <a:r>
              <a:rPr lang="en-US" dirty="0"/>
              <a:t>Collective action from the </a:t>
            </a:r>
            <a:r>
              <a:rPr lang="en-US" i="1" dirty="0"/>
              <a:t>bottom up</a:t>
            </a:r>
            <a:r>
              <a:rPr lang="en-US" dirty="0"/>
              <a:t>.</a:t>
            </a:r>
          </a:p>
          <a:p>
            <a:r>
              <a:rPr lang="en-US" dirty="0"/>
              <a:t>Empowers community members to:</a:t>
            </a:r>
          </a:p>
          <a:p>
            <a:pPr lvl="1"/>
            <a:r>
              <a:rPr lang="en-US" dirty="0"/>
              <a:t>Identify issues</a:t>
            </a:r>
          </a:p>
          <a:p>
            <a:pPr lvl="1"/>
            <a:r>
              <a:rPr lang="en-US" dirty="0"/>
              <a:t>Decide priorities</a:t>
            </a:r>
          </a:p>
          <a:p>
            <a:pPr lvl="1"/>
            <a:r>
              <a:rPr lang="en-US" dirty="0"/>
              <a:t>Take action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A7C907A-1F23-BB1B-0A0C-C5B167E34F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45405" y="3705921"/>
            <a:ext cx="1712605" cy="825910"/>
          </a:xfrm>
          <a:prstGeom prst="bentConnector2">
            <a:avLst/>
          </a:prstGeom>
          <a:ln w="3810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3575F98-24D7-2158-AE17-B0A5EF063D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12965" y="2485928"/>
            <a:ext cx="1530278" cy="1171281"/>
          </a:xfrm>
          <a:prstGeom prst="bentConnector3">
            <a:avLst>
              <a:gd name="adj1" fmla="val 50000"/>
            </a:avLst>
          </a:prstGeom>
          <a:ln w="3175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92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2A5CB-991C-361F-4EC6-7C3BCDC1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"/>
            <a:ext cx="10515600" cy="5891213"/>
          </a:xfrm>
          <a:solidFill>
            <a:schemeClr val="bg2">
              <a:alpha val="8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Planning and strategising with the group</a:t>
            </a:r>
          </a:p>
          <a:p>
            <a:pPr marL="0" indent="0">
              <a:buNone/>
            </a:pPr>
            <a:endParaRPr lang="en-GB" sz="18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C</a:t>
            </a:r>
            <a:r>
              <a:rPr lang="en-US" altLang="en-US" sz="2400" dirty="0">
                <a:latin typeface="Arial" panose="020B0604020202020204" pitchFamily="34" charset="0"/>
              </a:rPr>
              <a:t>ommunity consultation is essential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Community makes decisions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Worker facilitates and supports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Partnership approach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dirty="0"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2400" dirty="0"/>
              <a:t>Group tasks roles and functions</a:t>
            </a:r>
          </a:p>
          <a:p>
            <a:pPr>
              <a:buNone/>
            </a:pPr>
            <a:endParaRPr lang="en-US" sz="1000" dirty="0"/>
          </a:p>
          <a:p>
            <a:pPr>
              <a:buFont typeface="+mj-lt"/>
              <a:buAutoNum type="arabicPeriod"/>
            </a:pPr>
            <a:r>
              <a:rPr lang="en-US" sz="2400" dirty="0"/>
              <a:t>Task-focused - getting the job done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Relationship-focused - maintaining harmony</a:t>
            </a:r>
          </a:p>
          <a:p>
            <a:pPr marL="0" indent="0">
              <a:buNone/>
            </a:pPr>
            <a:endParaRPr lang="en-US" sz="2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Task roles: initiating, seeking, elaborating, coordinating, summarising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27BC70A-4AD0-80B6-991E-9200648D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0EBE50-A034-6BDC-0AE0-C0BE5498D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11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8A9A2857-B3B9-4DF3-A28F-DC4160A36FCA}"/>
              </a:ext>
            </a:extLst>
          </p:cNvPr>
          <p:cNvSpPr/>
          <p:nvPr/>
        </p:nvSpPr>
        <p:spPr>
          <a:xfrm>
            <a:off x="9523731" y="2506206"/>
            <a:ext cx="1581150" cy="819150"/>
          </a:xfrm>
          <a:prstGeom prst="flowChartDecision">
            <a:avLst/>
          </a:pr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C411D600-753C-51BE-9F1E-59E878A665F3}"/>
              </a:ext>
            </a:extLst>
          </p:cNvPr>
          <p:cNvSpPr/>
          <p:nvPr/>
        </p:nvSpPr>
        <p:spPr>
          <a:xfrm>
            <a:off x="10435590" y="1416050"/>
            <a:ext cx="1581150" cy="819150"/>
          </a:xfrm>
          <a:prstGeom prst="flowChartDecision">
            <a:avLst/>
          </a:pr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DEA008F4-B271-4D65-E7D2-7C9395B9BF74}"/>
              </a:ext>
            </a:extLst>
          </p:cNvPr>
          <p:cNvSpPr/>
          <p:nvPr/>
        </p:nvSpPr>
        <p:spPr>
          <a:xfrm>
            <a:off x="10180955" y="5245100"/>
            <a:ext cx="1581150" cy="819150"/>
          </a:xfrm>
          <a:prstGeom prst="flowChartDecision">
            <a:avLst/>
          </a:pr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38B9DC95-3612-6A5C-80D1-843D7EE0F792}"/>
              </a:ext>
            </a:extLst>
          </p:cNvPr>
          <p:cNvSpPr/>
          <p:nvPr/>
        </p:nvSpPr>
        <p:spPr>
          <a:xfrm>
            <a:off x="9515474" y="4364355"/>
            <a:ext cx="1581150" cy="819150"/>
          </a:xfrm>
          <a:prstGeom prst="flowChartDecision">
            <a:avLst/>
          </a:pr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09C6D9D0-B4DC-1F3D-C9D9-2216A485A51D}"/>
              </a:ext>
            </a:extLst>
          </p:cNvPr>
          <p:cNvSpPr/>
          <p:nvPr/>
        </p:nvSpPr>
        <p:spPr>
          <a:xfrm>
            <a:off x="10530840" y="3743642"/>
            <a:ext cx="1581150" cy="819150"/>
          </a:xfrm>
          <a:prstGeom prst="flowChartDecision">
            <a:avLst/>
          </a:pr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37B60-FF29-425E-D959-D8456DB6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en-AU" dirty="0" err="1"/>
              <a:t>roup</a:t>
            </a:r>
            <a:r>
              <a:rPr lang="en-AU" dirty="0"/>
              <a:t> Dynamics and Communication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924F20B-AC6D-957B-4B80-A312A5879E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38224" y="1536145"/>
            <a:ext cx="741997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Watch for communication patterns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cliques, alliances, conflicts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Recognise disruptive behaviours: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No O Fox">
            <a:extLst>
              <a:ext uri="{FF2B5EF4-FFF2-40B4-BE49-F238E27FC236}">
                <a16:creationId xmlns:a16="http://schemas.microsoft.com/office/drawing/2014/main" id="{AF4F26C3-77B8-E550-733C-B70242DEC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155" y="1833245"/>
            <a:ext cx="683260" cy="683260"/>
          </a:xfrm>
          <a:prstGeom prst="rect">
            <a:avLst/>
          </a:prstGeom>
        </p:spPr>
      </p:pic>
      <p:pic>
        <p:nvPicPr>
          <p:cNvPr id="6" name="Picture 5" descr="Thinking O Fox">
            <a:extLst>
              <a:ext uri="{FF2B5EF4-FFF2-40B4-BE49-F238E27FC236}">
                <a16:creationId xmlns:a16="http://schemas.microsoft.com/office/drawing/2014/main" id="{E3EA9178-5705-9C4E-38CE-0DD2C91CA1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775" y="989965"/>
            <a:ext cx="707390" cy="707390"/>
          </a:xfrm>
          <a:prstGeom prst="rect">
            <a:avLst/>
          </a:prstGeom>
        </p:spPr>
      </p:pic>
      <p:pic>
        <p:nvPicPr>
          <p:cNvPr id="7" name="Picture 6" descr="Celebrate O Fox">
            <a:extLst>
              <a:ext uri="{FF2B5EF4-FFF2-40B4-BE49-F238E27FC236}">
                <a16:creationId xmlns:a16="http://schemas.microsoft.com/office/drawing/2014/main" id="{6ACA30C6-289D-46FC-935C-BF12B380EC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775" y="5003165"/>
            <a:ext cx="651510" cy="651510"/>
          </a:xfrm>
          <a:prstGeom prst="rect">
            <a:avLst/>
          </a:prstGeom>
        </p:spPr>
      </p:pic>
      <p:pic>
        <p:nvPicPr>
          <p:cNvPr id="8" name="Picture 7" descr="Strong O Fox">
            <a:extLst>
              <a:ext uri="{FF2B5EF4-FFF2-40B4-BE49-F238E27FC236}">
                <a16:creationId xmlns:a16="http://schemas.microsoft.com/office/drawing/2014/main" id="{29A32632-E3E4-02C5-CB29-502F83E5CC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655" y="2644140"/>
            <a:ext cx="707390" cy="707390"/>
          </a:xfrm>
          <a:prstGeom prst="rect">
            <a:avLst/>
          </a:prstGeom>
        </p:spPr>
      </p:pic>
      <p:pic>
        <p:nvPicPr>
          <p:cNvPr id="9" name="Picture 8" descr="Crying O Fox">
            <a:extLst>
              <a:ext uri="{FF2B5EF4-FFF2-40B4-BE49-F238E27FC236}">
                <a16:creationId xmlns:a16="http://schemas.microsoft.com/office/drawing/2014/main" id="{A1E1CADF-F6EC-CD6F-7601-849C4EED59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50" y="3423285"/>
            <a:ext cx="699135" cy="699135"/>
          </a:xfrm>
          <a:prstGeom prst="rect">
            <a:avLst/>
          </a:prstGeom>
        </p:spPr>
      </p:pic>
      <p:pic>
        <p:nvPicPr>
          <p:cNvPr id="10" name="Picture 9" descr="Laugh O Fox">
            <a:extLst>
              <a:ext uri="{FF2B5EF4-FFF2-40B4-BE49-F238E27FC236}">
                <a16:creationId xmlns:a16="http://schemas.microsoft.com/office/drawing/2014/main" id="{363B31B1-376D-599B-8770-BF7F7C875A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50" y="4226560"/>
            <a:ext cx="659765" cy="659765"/>
          </a:xfrm>
          <a:prstGeom prst="rect">
            <a:avLst/>
          </a:prstGeom>
        </p:spPr>
      </p:pic>
      <p:pic>
        <p:nvPicPr>
          <p:cNvPr id="11" name="Picture 10" descr="Break Time O Fox">
            <a:extLst>
              <a:ext uri="{FF2B5EF4-FFF2-40B4-BE49-F238E27FC236}">
                <a16:creationId xmlns:a16="http://schemas.microsoft.com/office/drawing/2014/main" id="{6D703444-7F49-66F4-0F42-0ABB9382FA3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280" y="5761355"/>
            <a:ext cx="731520" cy="731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2AC583-1574-B5B2-F9EF-685A0221F77E}"/>
              </a:ext>
            </a:extLst>
          </p:cNvPr>
          <p:cNvSpPr txBox="1"/>
          <p:nvPr/>
        </p:nvSpPr>
        <p:spPr>
          <a:xfrm>
            <a:off x="1038223" y="3975735"/>
            <a:ext cx="8477251" cy="224676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Aggressiveness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800" dirty="0">
                <a:latin typeface="Arial" panose="020B0604020202020204" pitchFamily="34" charset="0"/>
              </a:rPr>
              <a:t>B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locking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800" dirty="0">
                <a:latin typeface="Arial" panose="020B0604020202020204" pitchFamily="34" charset="0"/>
              </a:rPr>
              <a:t>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ompeting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Seeking sympathy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800" dirty="0">
                <a:latin typeface="Arial" panose="020B0604020202020204" pitchFamily="34" charset="0"/>
              </a:rPr>
              <a:t>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orsing around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Attention-seeking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800" dirty="0">
                <a:latin typeface="Arial" panose="020B0604020202020204" pitchFamily="34" charset="0"/>
              </a:rPr>
              <a:t>W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ithdrawing</a:t>
            </a:r>
          </a:p>
        </p:txBody>
      </p:sp>
    </p:spTree>
    <p:extLst>
      <p:ext uri="{BB962C8B-B14F-4D97-AF65-F5344CB8AC3E}">
        <p14:creationId xmlns:p14="http://schemas.microsoft.com/office/powerpoint/2010/main" val="2980611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E0863F97-67B5-936E-99AF-7B34BA5C0083}"/>
              </a:ext>
            </a:extLst>
          </p:cNvPr>
          <p:cNvSpPr/>
          <p:nvPr/>
        </p:nvSpPr>
        <p:spPr>
          <a:xfrm rot="8703678">
            <a:off x="5189452" y="2288962"/>
            <a:ext cx="4943475" cy="171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1CC04-C1C9-C5D6-CEBB-39E27A65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Groups and Decision Making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AD1FD-4D79-D1EE-96DE-529325C14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ui-sans-serif"/>
              </a:rPr>
              <a:t>Allow time for questions and clarity</a:t>
            </a:r>
          </a:p>
          <a:p>
            <a:r>
              <a:rPr lang="en-US" dirty="0">
                <a:latin typeface="ui-sans-serif"/>
              </a:rPr>
              <a:t>Aim for consensus (everyone agrees)</a:t>
            </a:r>
          </a:p>
          <a:p>
            <a:r>
              <a:rPr lang="en-US" dirty="0">
                <a:latin typeface="ui-sans-serif"/>
              </a:rPr>
              <a:t>If not possible - majority decision</a:t>
            </a:r>
          </a:p>
          <a:p>
            <a:r>
              <a:rPr lang="en-US" dirty="0">
                <a:latin typeface="ui-sans-serif"/>
              </a:rPr>
              <a:t>Voting methods: open (hands/voice) or ballot (private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US" b="1" dirty="0"/>
              <a:t>Conflict in Groups</a:t>
            </a:r>
          </a:p>
          <a:p>
            <a:pPr marL="0" indent="0">
              <a:buNone/>
            </a:pPr>
            <a:r>
              <a:rPr lang="en-US" dirty="0"/>
              <a:t>Conflict is natural – outcome can be positive or negative</a:t>
            </a:r>
          </a:p>
          <a:p>
            <a:pPr marL="0" indent="0">
              <a:buNone/>
            </a:pPr>
            <a:r>
              <a:rPr lang="en-US" dirty="0"/>
              <a:t>Types:</a:t>
            </a:r>
          </a:p>
          <a:p>
            <a:pPr lvl="1"/>
            <a:r>
              <a:rPr lang="en-US" dirty="0"/>
              <a:t>Controversy (ideas/opinions clash)</a:t>
            </a:r>
          </a:p>
          <a:p>
            <a:pPr lvl="1"/>
            <a:r>
              <a:rPr lang="en-US" dirty="0"/>
              <a:t>Conflict of interest (resources, values)</a:t>
            </a:r>
          </a:p>
          <a:p>
            <a:pPr lvl="1"/>
            <a:r>
              <a:rPr lang="en-US" dirty="0"/>
              <a:t>Developmental conflict (stability vs change)</a:t>
            </a:r>
          </a:p>
          <a:p>
            <a:pPr lvl="1"/>
            <a:r>
              <a:rPr lang="en-US" dirty="0"/>
              <a:t>Conceptual conflict (contradictory ideas)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92864-B4A8-CD90-2A0A-C8E5AA2C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63075" y="365125"/>
            <a:ext cx="25717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91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08C5-8CB1-1B3C-B65A-0DA97F8C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Maintaining Good Relationships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15EE5-C78D-87C9-AD5E-6E4C4A11B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587500"/>
            <a:ext cx="10753725" cy="3419475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/>
              <a:t>Encouraging – </a:t>
            </a:r>
            <a:r>
              <a:rPr lang="en-GB" sz="1800" dirty="0"/>
              <a:t>being warm, friendly, praising others’ ideas.</a:t>
            </a:r>
            <a:endParaRPr lang="en-AU" sz="1800" dirty="0"/>
          </a:p>
          <a:p>
            <a:pPr lvl="0"/>
            <a:r>
              <a:rPr lang="en-GB" dirty="0"/>
              <a:t>‘Gate keeping’ – </a:t>
            </a:r>
            <a:r>
              <a:rPr lang="en-GB" sz="1800" dirty="0"/>
              <a:t>making sure everyone has a turn to talk.</a:t>
            </a:r>
            <a:endParaRPr lang="en-AU" sz="1800" dirty="0"/>
          </a:p>
          <a:p>
            <a:pPr lvl="0"/>
            <a:r>
              <a:rPr lang="en-GB" dirty="0"/>
              <a:t>Setting standards – </a:t>
            </a:r>
            <a:r>
              <a:rPr lang="en-GB" sz="1800" dirty="0"/>
              <a:t>pointing out when group norms are not followed, suggesting new group norms.</a:t>
            </a:r>
            <a:endParaRPr lang="en-AU" sz="1800" dirty="0"/>
          </a:p>
          <a:p>
            <a:pPr lvl="0"/>
            <a:r>
              <a:rPr lang="en-GB" dirty="0"/>
              <a:t>Listening and following – </a:t>
            </a:r>
            <a:r>
              <a:rPr lang="en-GB" sz="1800" dirty="0"/>
              <a:t>following group decisions, paraphrasing</a:t>
            </a:r>
            <a:endParaRPr lang="en-AU" sz="1800" dirty="0"/>
          </a:p>
          <a:p>
            <a:pPr lvl="0"/>
            <a:r>
              <a:rPr lang="en-GB" dirty="0"/>
              <a:t>Expressing feelings – </a:t>
            </a:r>
            <a:r>
              <a:rPr lang="en-GB" sz="1800" dirty="0"/>
              <a:t>saying how you feel, restating others’ feelings.</a:t>
            </a:r>
            <a:endParaRPr lang="en-AU" dirty="0"/>
          </a:p>
          <a:p>
            <a:pPr lvl="0"/>
            <a:r>
              <a:rPr lang="en-GB" dirty="0"/>
              <a:t>Compromising – </a:t>
            </a:r>
            <a:r>
              <a:rPr lang="en-GB" sz="1800" dirty="0"/>
              <a:t>admitting mistakes.</a:t>
            </a:r>
            <a:endParaRPr lang="en-AU" sz="1800" dirty="0"/>
          </a:p>
          <a:p>
            <a:pPr lvl="0"/>
            <a:r>
              <a:rPr lang="en-GB" dirty="0"/>
              <a:t>Relieving tension – </a:t>
            </a:r>
            <a:r>
              <a:rPr lang="en-GB" sz="1800" dirty="0"/>
              <a:t>making jokes, suggesting breaks.</a:t>
            </a:r>
            <a:endParaRPr lang="en-AU" sz="1800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543AC-AB1B-C1EA-5DFA-FE8D66377770}"/>
              </a:ext>
            </a:extLst>
          </p:cNvPr>
          <p:cNvSpPr/>
          <p:nvPr/>
        </p:nvSpPr>
        <p:spPr>
          <a:xfrm>
            <a:off x="1581150" y="5483225"/>
            <a:ext cx="9925050" cy="10096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3F &amp; 3G on 164-165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B8BA58-A8E4-D3C3-0CEA-63DA30FFB0A5}"/>
              </a:ext>
            </a:extLst>
          </p:cNvPr>
          <p:cNvSpPr/>
          <p:nvPr/>
        </p:nvSpPr>
        <p:spPr>
          <a:xfrm>
            <a:off x="904875" y="5245100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973B030B-9ED7-0F75-D63F-6F5D8E023268}"/>
              </a:ext>
            </a:extLst>
          </p:cNvPr>
          <p:cNvSpPr/>
          <p:nvPr/>
        </p:nvSpPr>
        <p:spPr>
          <a:xfrm>
            <a:off x="1211721" y="5483225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671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E424-4A30-27FE-C7E8-F26197E1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AU" dirty="0"/>
              <a:t>roject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9B3C1-9D52-CA5C-3ED9-681138AD7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decisions:</a:t>
            </a:r>
          </a:p>
          <a:p>
            <a:r>
              <a:rPr lang="en-US" dirty="0"/>
              <a:t>Best strategies for goals/objectives</a:t>
            </a:r>
          </a:p>
          <a:p>
            <a:r>
              <a:rPr lang="en-US" dirty="0"/>
              <a:t>Resources and skills needed</a:t>
            </a:r>
          </a:p>
          <a:p>
            <a:r>
              <a:rPr lang="en-US" dirty="0"/>
              <a:t>Criteria for measuring success</a:t>
            </a:r>
          </a:p>
          <a:p>
            <a:r>
              <a:rPr lang="en-US" dirty="0"/>
              <a:t>Realistic timeframes</a:t>
            </a:r>
          </a:p>
          <a:p>
            <a:r>
              <a:rPr lang="en-US" dirty="0"/>
              <a:t>Allocating roles and responsibilities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3069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D2C3-FA84-9054-F7B7-23B8FEA7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875"/>
            <a:ext cx="10515600" cy="1325563"/>
          </a:xfrm>
        </p:spPr>
        <p:txBody>
          <a:bodyPr/>
          <a:lstStyle/>
          <a:p>
            <a:r>
              <a:rPr lang="en-GB" dirty="0"/>
              <a:t>Documenting Strategies and Resources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85DE2-11B1-9719-952F-F321F097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3699"/>
            <a:ext cx="8286750" cy="3559176"/>
          </a:xfrm>
          <a:solidFill>
            <a:srgbClr val="FFC200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Strategies:</a:t>
            </a:r>
            <a:r>
              <a:rPr lang="en-US" dirty="0"/>
              <a:t> </a:t>
            </a:r>
            <a:r>
              <a:rPr lang="en-US" sz="2400" dirty="0"/>
              <a:t>networking, fundraising, advocacy, communication</a:t>
            </a:r>
          </a:p>
          <a:p>
            <a:pPr marL="0" indent="0">
              <a:buNone/>
            </a:pPr>
            <a:r>
              <a:rPr lang="en-US" b="1" dirty="0"/>
              <a:t>Resources:</a:t>
            </a:r>
            <a:endParaRPr lang="en-US" dirty="0"/>
          </a:p>
          <a:p>
            <a:pPr lvl="1"/>
            <a:r>
              <a:rPr lang="en-US" dirty="0"/>
              <a:t>Existing community skills &amp; assets</a:t>
            </a:r>
          </a:p>
          <a:p>
            <a:pPr lvl="1"/>
            <a:r>
              <a:rPr lang="en-US" dirty="0"/>
              <a:t>Additional resources (funding, training, sponsorship)</a:t>
            </a:r>
          </a:p>
          <a:p>
            <a:pPr lvl="1"/>
            <a:r>
              <a:rPr lang="en-US" dirty="0"/>
              <a:t>Acquisition plans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Project Review &amp; Evaluation</a:t>
            </a:r>
          </a:p>
          <a:p>
            <a:r>
              <a:rPr lang="en-US" sz="2200" dirty="0"/>
              <a:t>Define criteria for measuring success</a:t>
            </a:r>
          </a:p>
          <a:p>
            <a:r>
              <a:rPr lang="en-US" sz="2200" dirty="0"/>
              <a:t>Collect and </a:t>
            </a:r>
            <a:r>
              <a:rPr lang="en-US" sz="2200" dirty="0" err="1"/>
              <a:t>analyse</a:t>
            </a:r>
            <a:r>
              <a:rPr lang="en-US" sz="2200" dirty="0"/>
              <a:t> outcome data</a:t>
            </a:r>
          </a:p>
          <a:p>
            <a:r>
              <a:rPr lang="en-US" sz="2200" dirty="0"/>
              <a:t>Flexible &amp; cyclical process</a:t>
            </a:r>
          </a:p>
          <a:p>
            <a:r>
              <a:rPr lang="en-US" sz="2200" dirty="0"/>
              <a:t>Revise strategies and set new goals if needed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6580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D648-31DF-F7A5-E5CB-00C9CE04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Advocacy and Lobbying Strategies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2A84-EDF4-91BF-3BBC-D6E0F3201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44675"/>
            <a:ext cx="11010900" cy="4351338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dirty="0"/>
              <a:t>Goals:</a:t>
            </a:r>
          </a:p>
          <a:p>
            <a:r>
              <a:rPr lang="en-US" dirty="0"/>
              <a:t>Amplify community voices</a:t>
            </a:r>
          </a:p>
          <a:p>
            <a:r>
              <a:rPr lang="en-US" dirty="0"/>
              <a:t>Address root causes</a:t>
            </a:r>
          </a:p>
          <a:p>
            <a:r>
              <a:rPr lang="en-US" dirty="0"/>
              <a:t>Influence policies, laws, budgets</a:t>
            </a:r>
          </a:p>
          <a:p>
            <a:r>
              <a:rPr lang="en-US" dirty="0"/>
              <a:t>Support self-advocacy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Forms of Advocacy</a:t>
            </a:r>
          </a:p>
          <a:p>
            <a:r>
              <a:rPr lang="en-US" dirty="0"/>
              <a:t>Individual advocacy</a:t>
            </a:r>
          </a:p>
          <a:p>
            <a:r>
              <a:rPr lang="en-US" dirty="0"/>
              <a:t>Case advocacy</a:t>
            </a:r>
          </a:p>
          <a:p>
            <a:r>
              <a:rPr lang="en-US" dirty="0"/>
              <a:t>Systemic/policy advocacy</a:t>
            </a:r>
          </a:p>
          <a:p>
            <a:r>
              <a:rPr lang="en-US" dirty="0"/>
              <a:t>Self-advocacy</a:t>
            </a:r>
          </a:p>
          <a:p>
            <a:r>
              <a:rPr lang="en-US" dirty="0"/>
              <a:t>Community advocacy</a:t>
            </a:r>
          </a:p>
          <a:p>
            <a:r>
              <a:rPr lang="en-US" dirty="0"/>
              <a:t>Public/media advocacy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8678A-A482-80D4-4408-040CE05F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52524" y="4470018"/>
            <a:ext cx="3206115" cy="2140332"/>
          </a:xfrm>
          <a:prstGeom prst="rect">
            <a:avLst/>
          </a:prstGeom>
        </p:spPr>
      </p:pic>
      <p:sp>
        <p:nvSpPr>
          <p:cNvPr id="6" name="L-Shape 5">
            <a:extLst>
              <a:ext uri="{FF2B5EF4-FFF2-40B4-BE49-F238E27FC236}">
                <a16:creationId xmlns:a16="http://schemas.microsoft.com/office/drawing/2014/main" id="{5B38C691-526C-290F-33DE-6622CB30E1F2}"/>
              </a:ext>
            </a:extLst>
          </p:cNvPr>
          <p:cNvSpPr/>
          <p:nvPr/>
        </p:nvSpPr>
        <p:spPr>
          <a:xfrm>
            <a:off x="5663011" y="5977466"/>
            <a:ext cx="3439713" cy="372534"/>
          </a:xfrm>
          <a:prstGeom prst="corne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L-Shape 6">
            <a:extLst>
              <a:ext uri="{FF2B5EF4-FFF2-40B4-BE49-F238E27FC236}">
                <a16:creationId xmlns:a16="http://schemas.microsoft.com/office/drawing/2014/main" id="{67D14147-6F25-9DCC-001C-C75F3268A8FC}"/>
              </a:ext>
            </a:extLst>
          </p:cNvPr>
          <p:cNvSpPr/>
          <p:nvPr/>
        </p:nvSpPr>
        <p:spPr>
          <a:xfrm rot="10800000">
            <a:off x="7053792" y="5740400"/>
            <a:ext cx="3439713" cy="372534"/>
          </a:xfrm>
          <a:prstGeom prst="corne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6038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D811-BB0B-F8AE-61B7-935DBC08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is Lobbying?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35B5-67A0-5D93-6785-4FF6419BD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Subset of advocacy - direct engagement with decision-makers</a:t>
            </a: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Involves direct contact with decision-makers. E.g. meeting Mayor or a state MP, making submissions to government inquiries.</a:t>
            </a:r>
          </a:p>
          <a:p>
            <a:pPr marL="0" lvl="0" indent="0">
              <a:buNone/>
            </a:pPr>
            <a:endParaRPr lang="en-AU" sz="2000" dirty="0">
              <a:solidFill>
                <a:schemeClr val="bg1"/>
              </a:solidFill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Involves clear, specific requests for policy changes, funding, or amendments to legislation.</a:t>
            </a:r>
          </a:p>
          <a:p>
            <a:pPr lvl="0"/>
            <a:endParaRPr lang="en-AU" sz="2000" dirty="0">
              <a:solidFill>
                <a:schemeClr val="bg1"/>
              </a:solidFill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Relies on providing information, evidence, and compelling arguments to decision-makers.</a:t>
            </a:r>
          </a:p>
          <a:p>
            <a:pPr lvl="0"/>
            <a:endParaRPr lang="en-AU" sz="2000" dirty="0">
              <a:solidFill>
                <a:schemeClr val="bg1"/>
              </a:solidFill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Often involves building ongoing relationships with key political figures and their staff.</a:t>
            </a:r>
          </a:p>
          <a:p>
            <a:pPr lvl="0"/>
            <a:endParaRPr lang="en-AU" sz="2000" dirty="0">
              <a:solidFill>
                <a:schemeClr val="bg1"/>
              </a:solidFill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Can be formal via registered lobbyists, or informal, such as a community group presenting a petition to council. In community development, it's often more informal but still targeted.</a:t>
            </a:r>
            <a:endParaRPr lang="en-AU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Graphic 4" descr="Man and woman with solid fill">
            <a:extLst>
              <a:ext uri="{FF2B5EF4-FFF2-40B4-BE49-F238E27FC236}">
                <a16:creationId xmlns:a16="http://schemas.microsoft.com/office/drawing/2014/main" id="{ABFDCFC6-CD2F-4D45-B85E-24DFCBDA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5025" y="5943600"/>
            <a:ext cx="914400" cy="914400"/>
          </a:xfrm>
          <a:prstGeom prst="rect">
            <a:avLst/>
          </a:prstGeom>
        </p:spPr>
      </p:pic>
      <p:pic>
        <p:nvPicPr>
          <p:cNvPr id="6" name="Graphic 5" descr="Man and woman with solid fill">
            <a:extLst>
              <a:ext uri="{FF2B5EF4-FFF2-40B4-BE49-F238E27FC236}">
                <a16:creationId xmlns:a16="http://schemas.microsoft.com/office/drawing/2014/main" id="{AC2FB707-52FB-0841-7737-2C0989D11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2725" y="5943600"/>
            <a:ext cx="914400" cy="914400"/>
          </a:xfrm>
          <a:prstGeom prst="rect">
            <a:avLst/>
          </a:prstGeom>
        </p:spPr>
      </p:pic>
      <p:pic>
        <p:nvPicPr>
          <p:cNvPr id="7" name="Graphic 6" descr="Man and woman with solid fill">
            <a:extLst>
              <a:ext uri="{FF2B5EF4-FFF2-40B4-BE49-F238E27FC236}">
                <a16:creationId xmlns:a16="http://schemas.microsoft.com/office/drawing/2014/main" id="{093EBF08-F2DA-654F-0B3E-7B912DCB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9950" y="5943600"/>
            <a:ext cx="914400" cy="914400"/>
          </a:xfrm>
          <a:prstGeom prst="rect">
            <a:avLst/>
          </a:prstGeom>
        </p:spPr>
      </p:pic>
      <p:pic>
        <p:nvPicPr>
          <p:cNvPr id="8" name="Graphic 7" descr="Man and woman with solid fill">
            <a:extLst>
              <a:ext uri="{FF2B5EF4-FFF2-40B4-BE49-F238E27FC236}">
                <a16:creationId xmlns:a16="http://schemas.microsoft.com/office/drawing/2014/main" id="{AEA28AC2-177A-4CFC-AB9E-C8B2F01D0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7650" y="5943600"/>
            <a:ext cx="914400" cy="914400"/>
          </a:xfrm>
          <a:prstGeom prst="rect">
            <a:avLst/>
          </a:prstGeom>
        </p:spPr>
      </p:pic>
      <p:pic>
        <p:nvPicPr>
          <p:cNvPr id="9" name="Graphic 8" descr="Man and woman with solid fill">
            <a:extLst>
              <a:ext uri="{FF2B5EF4-FFF2-40B4-BE49-F238E27FC236}">
                <a16:creationId xmlns:a16="http://schemas.microsoft.com/office/drawing/2014/main" id="{B9A288A6-6ED7-F31A-B236-5156C35D9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4875" y="5943600"/>
            <a:ext cx="914400" cy="914400"/>
          </a:xfrm>
          <a:prstGeom prst="rect">
            <a:avLst/>
          </a:prstGeom>
        </p:spPr>
      </p:pic>
      <p:pic>
        <p:nvPicPr>
          <p:cNvPr id="10" name="Graphic 9" descr="Man and woman with solid fill">
            <a:extLst>
              <a:ext uri="{FF2B5EF4-FFF2-40B4-BE49-F238E27FC236}">
                <a16:creationId xmlns:a16="http://schemas.microsoft.com/office/drawing/2014/main" id="{18B4FB7F-F9D7-B935-0C3D-793812B4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2575" y="5943600"/>
            <a:ext cx="914400" cy="914400"/>
          </a:xfrm>
          <a:prstGeom prst="rect">
            <a:avLst/>
          </a:prstGeom>
        </p:spPr>
      </p:pic>
      <p:pic>
        <p:nvPicPr>
          <p:cNvPr id="11" name="Graphic 10" descr="Man and woman with solid fill">
            <a:extLst>
              <a:ext uri="{FF2B5EF4-FFF2-40B4-BE49-F238E27FC236}">
                <a16:creationId xmlns:a16="http://schemas.microsoft.com/office/drawing/2014/main" id="{464AB465-9BC0-BD8C-AEB5-5D681CB60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800" y="5943600"/>
            <a:ext cx="914400" cy="914400"/>
          </a:xfrm>
          <a:prstGeom prst="rect">
            <a:avLst/>
          </a:prstGeom>
        </p:spPr>
      </p:pic>
      <p:pic>
        <p:nvPicPr>
          <p:cNvPr id="12" name="Graphic 11" descr="Man and woman with solid fill">
            <a:extLst>
              <a:ext uri="{FF2B5EF4-FFF2-40B4-BE49-F238E27FC236}">
                <a16:creationId xmlns:a16="http://schemas.microsoft.com/office/drawing/2014/main" id="{88B4CCBC-1984-0279-B83E-DF19B92B4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00" y="5943600"/>
            <a:ext cx="914400" cy="914400"/>
          </a:xfrm>
          <a:prstGeom prst="rect">
            <a:avLst/>
          </a:prstGeom>
        </p:spPr>
      </p:pic>
      <p:pic>
        <p:nvPicPr>
          <p:cNvPr id="13" name="Graphic 12" descr="Man and woman with solid fill">
            <a:extLst>
              <a:ext uri="{FF2B5EF4-FFF2-40B4-BE49-F238E27FC236}">
                <a16:creationId xmlns:a16="http://schemas.microsoft.com/office/drawing/2014/main" id="{BE90D46B-50F1-EBA6-62B2-C4BDFC10A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4725" y="5943600"/>
            <a:ext cx="914400" cy="914400"/>
          </a:xfrm>
          <a:prstGeom prst="rect">
            <a:avLst/>
          </a:prstGeom>
        </p:spPr>
      </p:pic>
      <p:pic>
        <p:nvPicPr>
          <p:cNvPr id="14" name="Graphic 13" descr="Man and woman with solid fill">
            <a:extLst>
              <a:ext uri="{FF2B5EF4-FFF2-40B4-BE49-F238E27FC236}">
                <a16:creationId xmlns:a16="http://schemas.microsoft.com/office/drawing/2014/main" id="{FABC3EE2-8313-A3A5-4D8E-64335E4C0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2425" y="5943600"/>
            <a:ext cx="914400" cy="914400"/>
          </a:xfrm>
          <a:prstGeom prst="rect">
            <a:avLst/>
          </a:prstGeom>
        </p:spPr>
      </p:pic>
      <p:pic>
        <p:nvPicPr>
          <p:cNvPr id="15" name="Graphic 14" descr="Man and woman with solid fill">
            <a:extLst>
              <a:ext uri="{FF2B5EF4-FFF2-40B4-BE49-F238E27FC236}">
                <a16:creationId xmlns:a16="http://schemas.microsoft.com/office/drawing/2014/main" id="{B6297463-7087-D401-429D-81410C6D2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9650" y="5943600"/>
            <a:ext cx="914400" cy="914400"/>
          </a:xfrm>
          <a:prstGeom prst="rect">
            <a:avLst/>
          </a:prstGeom>
        </p:spPr>
      </p:pic>
      <p:pic>
        <p:nvPicPr>
          <p:cNvPr id="16" name="Graphic 15" descr="Man and woman with solid fill">
            <a:extLst>
              <a:ext uri="{FF2B5EF4-FFF2-40B4-BE49-F238E27FC236}">
                <a16:creationId xmlns:a16="http://schemas.microsoft.com/office/drawing/2014/main" id="{0E4C9B9D-BE2B-23FA-11AF-E81EF6BE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7735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7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E4DD-7040-ADB3-F59F-B8ADC36D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Your work practices and continuous improvement</a:t>
            </a:r>
            <a:endParaRPr lang="en-AU" sz="4000" dirty="0"/>
          </a:p>
        </p:txBody>
      </p:sp>
      <p:pic>
        <p:nvPicPr>
          <p:cNvPr id="11" name="Graphic 10" descr="Elderly man with sideburns">
            <a:extLst>
              <a:ext uri="{FF2B5EF4-FFF2-40B4-BE49-F238E27FC236}">
                <a16:creationId xmlns:a16="http://schemas.microsoft.com/office/drawing/2014/main" id="{D94BD0D3-4D4C-2F52-23DE-58A767735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3413" y="4330187"/>
            <a:ext cx="428625" cy="428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53B6A-9663-D0AF-7ADF-D556028ED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9391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Review practice against principles:</a:t>
            </a:r>
          </a:p>
          <a:p>
            <a:r>
              <a:rPr lang="en-US" dirty="0"/>
              <a:t>Participation</a:t>
            </a:r>
          </a:p>
          <a:p>
            <a:r>
              <a:rPr lang="en-US" dirty="0"/>
              <a:t>Empowerment</a:t>
            </a:r>
          </a:p>
          <a:p>
            <a:r>
              <a:rPr lang="en-US" dirty="0"/>
              <a:t>Social justice &amp; equity</a:t>
            </a:r>
          </a:p>
          <a:p>
            <a:r>
              <a:rPr lang="en-US" dirty="0"/>
              <a:t>Rights-based</a:t>
            </a:r>
          </a:p>
          <a:p>
            <a:r>
              <a:rPr lang="en-US" dirty="0"/>
              <a:t>Assets &amp; strengths-based</a:t>
            </a:r>
          </a:p>
          <a:p>
            <a:r>
              <a:rPr lang="en-US" dirty="0"/>
              <a:t>Sustainability</a:t>
            </a:r>
          </a:p>
          <a:p>
            <a:r>
              <a:rPr lang="en-US" dirty="0"/>
              <a:t>Cultural competence</a:t>
            </a:r>
          </a:p>
          <a:p>
            <a:r>
              <a:rPr lang="en-US" dirty="0"/>
              <a:t>Collaboration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Graphic 4" descr="Elderly man waving hand">
            <a:extLst>
              <a:ext uri="{FF2B5EF4-FFF2-40B4-BE49-F238E27FC236}">
                <a16:creationId xmlns:a16="http://schemas.microsoft.com/office/drawing/2014/main" id="{55B01D9F-D06D-D04C-151F-98D2B1CE7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3357" y="4330187"/>
            <a:ext cx="1132417" cy="2378075"/>
          </a:xfrm>
          <a:prstGeom prst="rect">
            <a:avLst/>
          </a:prstGeom>
        </p:spPr>
      </p:pic>
      <p:pic>
        <p:nvPicPr>
          <p:cNvPr id="9" name="Graphic 8" descr="Smiling face with teeth">
            <a:extLst>
              <a:ext uri="{FF2B5EF4-FFF2-40B4-BE49-F238E27FC236}">
                <a16:creationId xmlns:a16="http://schemas.microsoft.com/office/drawing/2014/main" id="{754C4D6E-762B-08B4-D995-5ED3B9907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6770" y="4481237"/>
            <a:ext cx="157553" cy="172324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52B4C52-95B6-0732-D656-DD0F8ED0A4A8}"/>
              </a:ext>
            </a:extLst>
          </p:cNvPr>
          <p:cNvSpPr/>
          <p:nvPr/>
        </p:nvSpPr>
        <p:spPr>
          <a:xfrm rot="7341681">
            <a:off x="8312778" y="2965736"/>
            <a:ext cx="1771417" cy="1030614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5986BD4-DF2A-F8EA-EC01-A48B1F72CF9F}"/>
              </a:ext>
            </a:extLst>
          </p:cNvPr>
          <p:cNvSpPr/>
          <p:nvPr/>
        </p:nvSpPr>
        <p:spPr>
          <a:xfrm rot="10800000">
            <a:off x="9203050" y="4015305"/>
            <a:ext cx="2150749" cy="1166295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ACC35163-23C5-6C2A-6DFA-85F2AF4DEAEE}"/>
              </a:ext>
            </a:extLst>
          </p:cNvPr>
          <p:cNvSpPr/>
          <p:nvPr/>
        </p:nvSpPr>
        <p:spPr>
          <a:xfrm rot="11553847">
            <a:off x="8007664" y="4871022"/>
            <a:ext cx="2390775" cy="1524000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F329AA-4B86-E797-0297-5460292042C2}"/>
              </a:ext>
            </a:extLst>
          </p:cNvPr>
          <p:cNvSpPr/>
          <p:nvPr/>
        </p:nvSpPr>
        <p:spPr>
          <a:xfrm>
            <a:off x="8446161" y="2459535"/>
            <a:ext cx="2466975" cy="1870652"/>
          </a:xfrm>
          <a:custGeom>
            <a:avLst/>
            <a:gdLst>
              <a:gd name="connsiteX0" fmla="*/ 0 w 2466975"/>
              <a:gd name="connsiteY0" fmla="*/ 1870652 h 1870652"/>
              <a:gd name="connsiteX1" fmla="*/ 1571625 w 2466975"/>
              <a:gd name="connsiteY1" fmla="*/ 1051502 h 1870652"/>
              <a:gd name="connsiteX2" fmla="*/ 2133600 w 2466975"/>
              <a:gd name="connsiteY2" fmla="*/ 118052 h 1870652"/>
              <a:gd name="connsiteX3" fmla="*/ 2466975 w 2466975"/>
              <a:gd name="connsiteY3" fmla="*/ 13277 h 1870652"/>
              <a:gd name="connsiteX4" fmla="*/ 2466975 w 2466975"/>
              <a:gd name="connsiteY4" fmla="*/ 13277 h 187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1870652">
                <a:moveTo>
                  <a:pt x="0" y="1870652"/>
                </a:moveTo>
                <a:cubicBezTo>
                  <a:pt x="608012" y="1607127"/>
                  <a:pt x="1216025" y="1343602"/>
                  <a:pt x="1571625" y="1051502"/>
                </a:cubicBezTo>
                <a:cubicBezTo>
                  <a:pt x="1927225" y="759402"/>
                  <a:pt x="1984375" y="291089"/>
                  <a:pt x="2133600" y="118052"/>
                </a:cubicBezTo>
                <a:cubicBezTo>
                  <a:pt x="2282825" y="-54985"/>
                  <a:pt x="2466975" y="13277"/>
                  <a:pt x="2466975" y="13277"/>
                </a:cubicBezTo>
                <a:lnTo>
                  <a:pt x="2466975" y="13277"/>
                </a:lnTo>
              </a:path>
            </a:pathLst>
          </a:cu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31A67F-430A-3EAF-E256-D0F215DB7331}"/>
              </a:ext>
            </a:extLst>
          </p:cNvPr>
          <p:cNvSpPr/>
          <p:nvPr/>
        </p:nvSpPr>
        <p:spPr>
          <a:xfrm rot="3051394">
            <a:off x="8988657" y="4325993"/>
            <a:ext cx="2466975" cy="1870652"/>
          </a:xfrm>
          <a:custGeom>
            <a:avLst/>
            <a:gdLst>
              <a:gd name="connsiteX0" fmla="*/ 0 w 2466975"/>
              <a:gd name="connsiteY0" fmla="*/ 1870652 h 1870652"/>
              <a:gd name="connsiteX1" fmla="*/ 1571625 w 2466975"/>
              <a:gd name="connsiteY1" fmla="*/ 1051502 h 1870652"/>
              <a:gd name="connsiteX2" fmla="*/ 2133600 w 2466975"/>
              <a:gd name="connsiteY2" fmla="*/ 118052 h 1870652"/>
              <a:gd name="connsiteX3" fmla="*/ 2466975 w 2466975"/>
              <a:gd name="connsiteY3" fmla="*/ 13277 h 1870652"/>
              <a:gd name="connsiteX4" fmla="*/ 2466975 w 2466975"/>
              <a:gd name="connsiteY4" fmla="*/ 13277 h 187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975" h="1870652">
                <a:moveTo>
                  <a:pt x="0" y="1870652"/>
                </a:moveTo>
                <a:cubicBezTo>
                  <a:pt x="608012" y="1607127"/>
                  <a:pt x="1216025" y="1343602"/>
                  <a:pt x="1571625" y="1051502"/>
                </a:cubicBezTo>
                <a:cubicBezTo>
                  <a:pt x="1927225" y="759402"/>
                  <a:pt x="1984375" y="291089"/>
                  <a:pt x="2133600" y="118052"/>
                </a:cubicBezTo>
                <a:cubicBezTo>
                  <a:pt x="2282825" y="-54985"/>
                  <a:pt x="2466975" y="13277"/>
                  <a:pt x="2466975" y="13277"/>
                </a:cubicBezTo>
                <a:lnTo>
                  <a:pt x="2466975" y="13277"/>
                </a:lnTo>
              </a:path>
            </a:pathLst>
          </a:custGeom>
          <a:solidFill>
            <a:srgbClr val="FA317D"/>
          </a:solidFill>
          <a:ln>
            <a:solidFill>
              <a:srgbClr val="FA31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7805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8663-1F0A-DA08-C52A-34066AC4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Steps and Tools for Reviewing Work Practice</a:t>
            </a:r>
            <a:endParaRPr lang="en-A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5EC4CD3-4F81-2DF7-9495-54E0E04FC4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47775" y="1467855"/>
            <a:ext cx="10839450" cy="4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Methods for Structures, self reflection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Feedback from stakeholders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Journaling &amp; reflection logs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Critical incident analysis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Compare against principles and plans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/>
          </a:p>
          <a:p>
            <a:pPr marL="0" indent="0">
              <a:buNone/>
            </a:pPr>
            <a:r>
              <a:rPr lang="en-US" sz="1800" b="1" dirty="0"/>
              <a:t>Improving Practice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Set measurable goals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Break into action steps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Experiment and adapt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Seek mentorship &amp; training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Document and share learnings</a:t>
            </a:r>
            <a:endParaRPr lang="en-US" alt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Graphic 22" descr="Bullseye with solid fill">
            <a:extLst>
              <a:ext uri="{FF2B5EF4-FFF2-40B4-BE49-F238E27FC236}">
                <a16:creationId xmlns:a16="http://schemas.microsoft.com/office/drawing/2014/main" id="{49601441-7629-E108-7FBF-2E1DC3485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4065324"/>
            <a:ext cx="914400" cy="914400"/>
          </a:xfrm>
          <a:prstGeom prst="rect">
            <a:avLst/>
          </a:prstGeom>
        </p:spPr>
      </p:pic>
      <p:pic>
        <p:nvPicPr>
          <p:cNvPr id="6" name="Graphic 23" descr="Aspiration with solid fill">
            <a:extLst>
              <a:ext uri="{FF2B5EF4-FFF2-40B4-BE49-F238E27FC236}">
                <a16:creationId xmlns:a16="http://schemas.microsoft.com/office/drawing/2014/main" id="{C9BC1FBF-E6A2-4041-E4CD-B7AC42E76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4425" y="4065324"/>
            <a:ext cx="914400" cy="914400"/>
          </a:xfrm>
          <a:prstGeom prst="rect">
            <a:avLst/>
          </a:prstGeom>
        </p:spPr>
      </p:pic>
      <p:pic>
        <p:nvPicPr>
          <p:cNvPr id="7" name="Graphic 24" descr="Flask with solid fill">
            <a:extLst>
              <a:ext uri="{FF2B5EF4-FFF2-40B4-BE49-F238E27FC236}">
                <a16:creationId xmlns:a16="http://schemas.microsoft.com/office/drawing/2014/main" id="{74319A9B-42CA-AEE3-AE46-E459CEDBC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8825" y="4065324"/>
            <a:ext cx="914400" cy="914400"/>
          </a:xfrm>
          <a:prstGeom prst="rect">
            <a:avLst/>
          </a:prstGeom>
        </p:spPr>
      </p:pic>
      <p:pic>
        <p:nvPicPr>
          <p:cNvPr id="8" name="Graphic 25" descr="Teacher with solid fill">
            <a:extLst>
              <a:ext uri="{FF2B5EF4-FFF2-40B4-BE49-F238E27FC236}">
                <a16:creationId xmlns:a16="http://schemas.microsoft.com/office/drawing/2014/main" id="{F726ECD9-D005-ED2B-3FBA-005B78849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67500" y="4065324"/>
            <a:ext cx="914400" cy="914400"/>
          </a:xfrm>
          <a:prstGeom prst="rect">
            <a:avLst/>
          </a:prstGeom>
        </p:spPr>
      </p:pic>
      <p:pic>
        <p:nvPicPr>
          <p:cNvPr id="9" name="Graphic 26" descr="Address Book with solid fill">
            <a:extLst>
              <a:ext uri="{FF2B5EF4-FFF2-40B4-BE49-F238E27FC236}">
                <a16:creationId xmlns:a16="http://schemas.microsoft.com/office/drawing/2014/main" id="{0B8BD9F8-89D3-EEA7-AFD9-6BCF89693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7625" y="4065324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FA1B39-DEEF-4EEF-E97E-5363030403A2}"/>
              </a:ext>
            </a:extLst>
          </p:cNvPr>
          <p:cNvSpPr/>
          <p:nvPr/>
        </p:nvSpPr>
        <p:spPr>
          <a:xfrm>
            <a:off x="1514475" y="5513388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3E page 159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F96D91-CA77-B574-26D1-7A09A94F5636}"/>
              </a:ext>
            </a:extLst>
          </p:cNvPr>
          <p:cNvSpPr/>
          <p:nvPr/>
        </p:nvSpPr>
        <p:spPr>
          <a:xfrm>
            <a:off x="838200" y="5275263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 descr="Pencil">
            <a:extLst>
              <a:ext uri="{FF2B5EF4-FFF2-40B4-BE49-F238E27FC236}">
                <a16:creationId xmlns:a16="http://schemas.microsoft.com/office/drawing/2014/main" id="{6681419B-52EA-23F0-0004-323FE7C21616}"/>
              </a:ext>
            </a:extLst>
          </p:cNvPr>
          <p:cNvSpPr/>
          <p:nvPr/>
        </p:nvSpPr>
        <p:spPr>
          <a:xfrm>
            <a:off x="1145046" y="5513388"/>
            <a:ext cx="891257" cy="943952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996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DE202-5C02-D797-F75F-7F88C23F3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94" y="204595"/>
            <a:ext cx="5950212" cy="1310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70096-56E9-28B7-CD15-49FE719A4246}"/>
              </a:ext>
            </a:extLst>
          </p:cNvPr>
          <p:cNvSpPr txBox="1"/>
          <p:nvPr/>
        </p:nvSpPr>
        <p:spPr>
          <a:xfrm>
            <a:off x="377694" y="1515349"/>
            <a:ext cx="11332029" cy="440120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dirty="0"/>
              <a:t>Roles in Community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Workers may act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Advocate, Educator, Planner, Researcher, Outreach worker, Caregiver, Mobiliser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Focus is not service delivery, but facilitating community-led solutions.</a:t>
            </a:r>
          </a:p>
          <a:p>
            <a:pPr>
              <a:buNone/>
            </a:pPr>
            <a:br>
              <a:rPr lang="en-US" sz="2400" dirty="0"/>
            </a:br>
            <a:endParaRPr lang="en-US" sz="2400" dirty="0"/>
          </a:p>
          <a:p>
            <a:pPr>
              <a:buNone/>
            </a:pPr>
            <a:r>
              <a:rPr lang="en-US" sz="3200" dirty="0"/>
              <a:t>Principles of Community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Democratic and collaborative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Promotes empowerment, social justice, and equality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Builds capacity of groups &amp; individuals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Works to change unequal structure</a:t>
            </a:r>
          </a:p>
        </p:txBody>
      </p:sp>
    </p:spTree>
    <p:extLst>
      <p:ext uri="{BB962C8B-B14F-4D97-AF65-F5344CB8AC3E}">
        <p14:creationId xmlns:p14="http://schemas.microsoft.com/office/powerpoint/2010/main" val="3479539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89ECF-5763-B2BF-13FA-F33380A86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0" y="190410"/>
            <a:ext cx="10172678" cy="607704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D78582A5-2566-1C1B-B4CD-4192351389BA}"/>
              </a:ext>
            </a:extLst>
          </p:cNvPr>
          <p:cNvSpPr/>
          <p:nvPr/>
        </p:nvSpPr>
        <p:spPr>
          <a:xfrm rot="20060177">
            <a:off x="9804079" y="5717842"/>
            <a:ext cx="902022" cy="571500"/>
          </a:xfrm>
          <a:prstGeom prst="rtTriangle">
            <a:avLst/>
          </a:prstGeom>
          <a:solidFill>
            <a:srgbClr val="D40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9877CB8-D746-7F07-0509-458BB1DB9983}"/>
              </a:ext>
            </a:extLst>
          </p:cNvPr>
          <p:cNvSpPr/>
          <p:nvPr/>
        </p:nvSpPr>
        <p:spPr>
          <a:xfrm rot="5847785">
            <a:off x="10794678" y="5686425"/>
            <a:ext cx="902022" cy="571500"/>
          </a:xfrm>
          <a:prstGeom prst="rtTriangle">
            <a:avLst/>
          </a:prstGeom>
          <a:solidFill>
            <a:srgbClr val="D40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7521994-A1DA-110F-256D-CBC84845C32A}"/>
              </a:ext>
            </a:extLst>
          </p:cNvPr>
          <p:cNvSpPr/>
          <p:nvPr/>
        </p:nvSpPr>
        <p:spPr>
          <a:xfrm rot="5779697">
            <a:off x="10393561" y="4979203"/>
            <a:ext cx="902022" cy="571500"/>
          </a:xfrm>
          <a:prstGeom prst="rtTriangle">
            <a:avLst/>
          </a:prstGeom>
          <a:solidFill>
            <a:srgbClr val="D40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1E68DB7-7D27-D004-787E-34ECD7AD65F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746208" y="4731002"/>
            <a:ext cx="1276916" cy="1205429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660313FD-0915-5F4D-831D-6756BCC1ED1F}"/>
              </a:ext>
            </a:extLst>
          </p:cNvPr>
          <p:cNvCxnSpPr/>
          <p:nvPr/>
        </p:nvCxnSpPr>
        <p:spPr>
          <a:xfrm flipV="1">
            <a:off x="10384666" y="5260076"/>
            <a:ext cx="1038225" cy="989462"/>
          </a:xfrm>
          <a:prstGeom prst="curvedConnector3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56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A48AE6E-460B-00ED-3DC9-EAEA4F5D0F49}"/>
              </a:ext>
            </a:extLst>
          </p:cNvPr>
          <p:cNvSpPr/>
          <p:nvPr/>
        </p:nvSpPr>
        <p:spPr>
          <a:xfrm>
            <a:off x="8704418" y="1716495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F207024-DF05-61DA-B473-0BA7330295F2}"/>
              </a:ext>
            </a:extLst>
          </p:cNvPr>
          <p:cNvSpPr/>
          <p:nvPr/>
        </p:nvSpPr>
        <p:spPr>
          <a:xfrm>
            <a:off x="9368527" y="242118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4128-20BA-1AD0-13CD-A8430830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9673"/>
            <a:ext cx="12191999" cy="3181350"/>
          </a:xfrm>
          <a:solidFill>
            <a:schemeClr val="bg1">
              <a:alpha val="60000"/>
            </a:schemeClr>
          </a:solidFill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dirty="0"/>
              <a:t>Community-Based vs. Community Development</a:t>
            </a:r>
          </a:p>
          <a:p>
            <a:pPr marL="0" indent="0">
              <a:buNone/>
            </a:pPr>
            <a:r>
              <a:rPr lang="en-US" b="1" dirty="0"/>
              <a:t>Community-Based Work</a:t>
            </a:r>
            <a:endParaRPr lang="en-US" dirty="0"/>
          </a:p>
          <a:p>
            <a:r>
              <a:rPr lang="en-US" dirty="0"/>
              <a:t>Issues defined by agencies</a:t>
            </a:r>
          </a:p>
          <a:p>
            <a:r>
              <a:rPr lang="en-US" dirty="0"/>
              <a:t>Short-term, pre-set outcomes</a:t>
            </a:r>
          </a:p>
          <a:p>
            <a:r>
              <a:rPr lang="en-US" dirty="0"/>
              <a:t>Decision-making rests with professionals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Community Development</a:t>
            </a:r>
            <a:endParaRPr lang="en-US" dirty="0"/>
          </a:p>
          <a:p>
            <a:r>
              <a:rPr lang="en-US" dirty="0"/>
              <a:t>Issues defined by community</a:t>
            </a:r>
          </a:p>
          <a:p>
            <a:r>
              <a:rPr lang="en-US" dirty="0"/>
              <a:t>Long-term, capacity building</a:t>
            </a:r>
          </a:p>
          <a:p>
            <a:r>
              <a:rPr lang="en-US" dirty="0"/>
              <a:t>Negotiated power-sharing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A448C-689B-0419-656D-C46B49BDC840}"/>
              </a:ext>
            </a:extLst>
          </p:cNvPr>
          <p:cNvSpPr/>
          <p:nvPr/>
        </p:nvSpPr>
        <p:spPr>
          <a:xfrm>
            <a:off x="1133475" y="5483225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3A on page 127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01F924-B22C-B590-3CD7-15A4C6B1891A}"/>
              </a:ext>
            </a:extLst>
          </p:cNvPr>
          <p:cNvSpPr/>
          <p:nvPr/>
        </p:nvSpPr>
        <p:spPr>
          <a:xfrm>
            <a:off x="457200" y="5245100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D080D97B-5A08-22F7-CF50-587563853594}"/>
              </a:ext>
            </a:extLst>
          </p:cNvPr>
          <p:cNvSpPr/>
          <p:nvPr/>
        </p:nvSpPr>
        <p:spPr>
          <a:xfrm>
            <a:off x="764046" y="5483225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17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7EFE-27DA-659C-42A9-F2E289C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1"/>
            <a:ext cx="10668000" cy="56876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Community Development Practices &amp; Principles</a:t>
            </a:r>
          </a:p>
          <a:p>
            <a:r>
              <a:rPr lang="en-US" dirty="0">
                <a:solidFill>
                  <a:schemeClr val="bg1"/>
                </a:solidFill>
              </a:rPr>
              <a:t>Justice, equality, fairness</a:t>
            </a:r>
          </a:p>
          <a:p>
            <a:r>
              <a:rPr lang="en-US" dirty="0">
                <a:solidFill>
                  <a:schemeClr val="bg1"/>
                </a:solidFill>
              </a:rPr>
              <a:t>Human rights focus</a:t>
            </a:r>
          </a:p>
          <a:p>
            <a:r>
              <a:rPr lang="en-US" dirty="0">
                <a:solidFill>
                  <a:schemeClr val="bg1"/>
                </a:solidFill>
              </a:rPr>
              <a:t>Empowerment of communities</a:t>
            </a:r>
          </a:p>
          <a:p>
            <a:r>
              <a:rPr lang="en-US" dirty="0">
                <a:solidFill>
                  <a:schemeClr val="bg1"/>
                </a:solidFill>
              </a:rPr>
              <a:t>Participation &amp; inclusion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Commitment to Participation</a:t>
            </a:r>
          </a:p>
          <a:p>
            <a:r>
              <a:rPr lang="en-US" dirty="0">
                <a:solidFill>
                  <a:schemeClr val="bg1"/>
                </a:solidFill>
              </a:rPr>
              <a:t>Genuine involvement, not tokenistic</a:t>
            </a:r>
          </a:p>
          <a:p>
            <a:r>
              <a:rPr lang="en-US" dirty="0">
                <a:solidFill>
                  <a:schemeClr val="bg1"/>
                </a:solidFill>
              </a:rPr>
              <a:t>Community input at all stages: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Identifying issues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Planning &amp; implementation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Evaluation</a:t>
            </a:r>
          </a:p>
          <a:p>
            <a:r>
              <a:rPr lang="en-US" dirty="0">
                <a:solidFill>
                  <a:schemeClr val="bg1"/>
                </a:solidFill>
              </a:rPr>
              <a:t>Inclusive of diverse voices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4" descr="Group success with solid fill">
            <a:extLst>
              <a:ext uri="{FF2B5EF4-FFF2-40B4-BE49-F238E27FC236}">
                <a16:creationId xmlns:a16="http://schemas.microsoft.com/office/drawing/2014/main" id="{AE85B34B-C4F6-80CB-28B8-512D191C5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5327" y="4612909"/>
            <a:ext cx="2696673" cy="269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1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DC8A-165B-CC0E-5265-5B6C1546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79686"/>
            <a:ext cx="12192000" cy="2726999"/>
          </a:xfrm>
          <a:solidFill>
            <a:schemeClr val="bg1">
              <a:alpha val="80000"/>
            </a:schemeClr>
          </a:solidFill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Role &amp; Functions in Sustainability</a:t>
            </a:r>
          </a:p>
          <a:p>
            <a:r>
              <a:rPr lang="en-US" b="1" dirty="0"/>
              <a:t>Environmental</a:t>
            </a:r>
            <a:r>
              <a:rPr lang="en-US" dirty="0"/>
              <a:t> – education, advocacy, community-led initiatives</a:t>
            </a:r>
          </a:p>
          <a:p>
            <a:r>
              <a:rPr lang="en-US" b="1" dirty="0"/>
              <a:t>Economic</a:t>
            </a:r>
            <a:r>
              <a:rPr lang="en-US" dirty="0"/>
              <a:t> – skills development, support for local business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Workforce</a:t>
            </a:r>
            <a:r>
              <a:rPr lang="en-US" dirty="0"/>
              <a:t> – morale, diversity, recruitment</a:t>
            </a:r>
          </a:p>
          <a:p>
            <a:r>
              <a:rPr lang="en-US" b="1" dirty="0"/>
              <a:t>Social</a:t>
            </a:r>
            <a:r>
              <a:rPr lang="en-US" dirty="0"/>
              <a:t> – equity, cohesion, resilience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Graphic 7" descr="Deciduous tree with solid fill">
            <a:extLst>
              <a:ext uri="{FF2B5EF4-FFF2-40B4-BE49-F238E27FC236}">
                <a16:creationId xmlns:a16="http://schemas.microsoft.com/office/drawing/2014/main" id="{EB777EB6-57D4-FE78-6816-8C307213F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286" y="5943600"/>
            <a:ext cx="914400" cy="914400"/>
          </a:xfrm>
          <a:prstGeom prst="rect">
            <a:avLst/>
          </a:prstGeom>
        </p:spPr>
      </p:pic>
      <p:pic>
        <p:nvPicPr>
          <p:cNvPr id="9" name="Graphic 8" descr="Deciduous tree with solid fill">
            <a:extLst>
              <a:ext uri="{FF2B5EF4-FFF2-40B4-BE49-F238E27FC236}">
                <a16:creationId xmlns:a16="http://schemas.microsoft.com/office/drawing/2014/main" id="{C0720AA0-4750-9085-48C3-F34339935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058" y="5921829"/>
            <a:ext cx="914400" cy="914400"/>
          </a:xfrm>
          <a:prstGeom prst="rect">
            <a:avLst/>
          </a:prstGeom>
        </p:spPr>
      </p:pic>
      <p:pic>
        <p:nvPicPr>
          <p:cNvPr id="10" name="Graphic 9" descr="Deciduous tree with solid fill">
            <a:extLst>
              <a:ext uri="{FF2B5EF4-FFF2-40B4-BE49-F238E27FC236}">
                <a16:creationId xmlns:a16="http://schemas.microsoft.com/office/drawing/2014/main" id="{ABA0FAB9-FB3D-1F97-3497-3778F2ADA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0831" y="5921829"/>
            <a:ext cx="914400" cy="914400"/>
          </a:xfrm>
          <a:prstGeom prst="rect">
            <a:avLst/>
          </a:prstGeom>
        </p:spPr>
      </p:pic>
      <p:pic>
        <p:nvPicPr>
          <p:cNvPr id="11" name="Graphic 10" descr="Deciduous tree with solid fill">
            <a:extLst>
              <a:ext uri="{FF2B5EF4-FFF2-40B4-BE49-F238E27FC236}">
                <a16:creationId xmlns:a16="http://schemas.microsoft.com/office/drawing/2014/main" id="{3B559C43-10F8-EB74-FB28-4CF1744E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4603" y="5921829"/>
            <a:ext cx="914400" cy="914400"/>
          </a:xfrm>
          <a:prstGeom prst="rect">
            <a:avLst/>
          </a:prstGeom>
        </p:spPr>
      </p:pic>
      <p:pic>
        <p:nvPicPr>
          <p:cNvPr id="12" name="Graphic 11" descr="Deciduous tree with solid fill">
            <a:extLst>
              <a:ext uri="{FF2B5EF4-FFF2-40B4-BE49-F238E27FC236}">
                <a16:creationId xmlns:a16="http://schemas.microsoft.com/office/drawing/2014/main" id="{415EF535-A4E5-CE0B-515D-1B8AE27F9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8375" y="5900058"/>
            <a:ext cx="914400" cy="914400"/>
          </a:xfrm>
          <a:prstGeom prst="rect">
            <a:avLst/>
          </a:prstGeom>
        </p:spPr>
      </p:pic>
      <p:pic>
        <p:nvPicPr>
          <p:cNvPr id="13" name="Graphic 12" descr="Deciduous tree with solid fill">
            <a:extLst>
              <a:ext uri="{FF2B5EF4-FFF2-40B4-BE49-F238E27FC236}">
                <a16:creationId xmlns:a16="http://schemas.microsoft.com/office/drawing/2014/main" id="{79161BF7-F345-E95E-F244-EE823846C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2148" y="5900058"/>
            <a:ext cx="914400" cy="914400"/>
          </a:xfrm>
          <a:prstGeom prst="rect">
            <a:avLst/>
          </a:prstGeom>
        </p:spPr>
      </p:pic>
      <p:pic>
        <p:nvPicPr>
          <p:cNvPr id="14" name="Graphic 13" descr="Deciduous tree with solid fill">
            <a:extLst>
              <a:ext uri="{FF2B5EF4-FFF2-40B4-BE49-F238E27FC236}">
                <a16:creationId xmlns:a16="http://schemas.microsoft.com/office/drawing/2014/main" id="{52ACEACD-B806-A164-7E0C-0A6E378F4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5919" y="5900058"/>
            <a:ext cx="914400" cy="914400"/>
          </a:xfrm>
          <a:prstGeom prst="rect">
            <a:avLst/>
          </a:prstGeom>
        </p:spPr>
      </p:pic>
      <p:pic>
        <p:nvPicPr>
          <p:cNvPr id="15" name="Graphic 14" descr="Deciduous tree with solid fill">
            <a:extLst>
              <a:ext uri="{FF2B5EF4-FFF2-40B4-BE49-F238E27FC236}">
                <a16:creationId xmlns:a16="http://schemas.microsoft.com/office/drawing/2014/main" id="{31E83652-22B0-FC58-3BC8-24BB814FA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9691" y="5878287"/>
            <a:ext cx="914400" cy="914400"/>
          </a:xfrm>
          <a:prstGeom prst="rect">
            <a:avLst/>
          </a:prstGeom>
        </p:spPr>
      </p:pic>
      <p:pic>
        <p:nvPicPr>
          <p:cNvPr id="16" name="Graphic 15" descr="Deciduous tree with solid fill">
            <a:extLst>
              <a:ext uri="{FF2B5EF4-FFF2-40B4-BE49-F238E27FC236}">
                <a16:creationId xmlns:a16="http://schemas.microsoft.com/office/drawing/2014/main" id="{5781EC85-813A-EC7C-0EE4-4C7C75203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3464" y="5878287"/>
            <a:ext cx="914400" cy="914400"/>
          </a:xfrm>
          <a:prstGeom prst="rect">
            <a:avLst/>
          </a:prstGeom>
        </p:spPr>
      </p:pic>
      <p:pic>
        <p:nvPicPr>
          <p:cNvPr id="17" name="Graphic 16" descr="Deciduous tree with solid fill">
            <a:extLst>
              <a:ext uri="{FF2B5EF4-FFF2-40B4-BE49-F238E27FC236}">
                <a16:creationId xmlns:a16="http://schemas.microsoft.com/office/drawing/2014/main" id="{C63CAB7A-155D-CF51-9834-CEE543CD6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236" y="5878287"/>
            <a:ext cx="914400" cy="914400"/>
          </a:xfrm>
          <a:prstGeom prst="rect">
            <a:avLst/>
          </a:prstGeom>
        </p:spPr>
      </p:pic>
      <p:pic>
        <p:nvPicPr>
          <p:cNvPr id="18" name="Graphic 17" descr="Deciduous tree with solid fill">
            <a:extLst>
              <a:ext uri="{FF2B5EF4-FFF2-40B4-BE49-F238E27FC236}">
                <a16:creationId xmlns:a16="http://schemas.microsoft.com/office/drawing/2014/main" id="{5B85B6A9-7F6F-29F2-922B-2CE9D2D13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008" y="5856516"/>
            <a:ext cx="914400" cy="914400"/>
          </a:xfrm>
          <a:prstGeom prst="rect">
            <a:avLst/>
          </a:prstGeom>
        </p:spPr>
      </p:pic>
      <p:pic>
        <p:nvPicPr>
          <p:cNvPr id="19" name="Graphic 18" descr="Deciduous tree with solid fill">
            <a:extLst>
              <a:ext uri="{FF2B5EF4-FFF2-40B4-BE49-F238E27FC236}">
                <a16:creationId xmlns:a16="http://schemas.microsoft.com/office/drawing/2014/main" id="{C8D63F43-9B3A-8385-7F87-E472B9C00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4781" y="5856516"/>
            <a:ext cx="914400" cy="914400"/>
          </a:xfrm>
          <a:prstGeom prst="rect">
            <a:avLst/>
          </a:prstGeom>
        </p:spPr>
      </p:pic>
      <p:pic>
        <p:nvPicPr>
          <p:cNvPr id="20" name="Graphic 19" descr="Deciduous tree with solid fill">
            <a:extLst>
              <a:ext uri="{FF2B5EF4-FFF2-40B4-BE49-F238E27FC236}">
                <a16:creationId xmlns:a16="http://schemas.microsoft.com/office/drawing/2014/main" id="{DCFE4EA1-4E8C-777D-6120-962021FE9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8552" y="5856516"/>
            <a:ext cx="914400" cy="914400"/>
          </a:xfrm>
          <a:prstGeom prst="rect">
            <a:avLst/>
          </a:prstGeom>
        </p:spPr>
      </p:pic>
      <p:pic>
        <p:nvPicPr>
          <p:cNvPr id="21" name="Graphic 20" descr="Deciduous tree with solid fill">
            <a:extLst>
              <a:ext uri="{FF2B5EF4-FFF2-40B4-BE49-F238E27FC236}">
                <a16:creationId xmlns:a16="http://schemas.microsoft.com/office/drawing/2014/main" id="{B6B1B9AE-9A29-0626-820C-4EF765669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2325" y="5856516"/>
            <a:ext cx="914400" cy="914400"/>
          </a:xfrm>
          <a:prstGeom prst="rect">
            <a:avLst/>
          </a:prstGeom>
        </p:spPr>
      </p:pic>
      <p:pic>
        <p:nvPicPr>
          <p:cNvPr id="22" name="Graphic 21" descr="Deciduous tree with solid fill">
            <a:extLst>
              <a:ext uri="{FF2B5EF4-FFF2-40B4-BE49-F238E27FC236}">
                <a16:creationId xmlns:a16="http://schemas.microsoft.com/office/drawing/2014/main" id="{B988E388-C04F-3886-5D70-542361C69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6096" y="58565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2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54840-80C1-9AD4-8681-CF823C0E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905B-CBC9-2434-74BF-19EF9E26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3894"/>
            <a:ext cx="10515600" cy="5593069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Traditional Approaches</a:t>
            </a:r>
          </a:p>
          <a:p>
            <a:r>
              <a:rPr lang="en-US" b="1" dirty="0"/>
              <a:t>Needs-based</a:t>
            </a:r>
            <a:r>
              <a:rPr lang="en-US" dirty="0"/>
              <a:t>: Focuses on deficits → unsustainable</a:t>
            </a:r>
          </a:p>
          <a:p>
            <a:r>
              <a:rPr lang="en-US" b="1" dirty="0"/>
              <a:t>Gap-based</a:t>
            </a:r>
            <a:r>
              <a:rPr lang="en-US" dirty="0"/>
              <a:t>: Focuses on service gaps → assumes outside solutions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3600" dirty="0"/>
              <a:t>Contemporary Approaches</a:t>
            </a:r>
          </a:p>
          <a:p>
            <a:r>
              <a:rPr lang="en-US" b="1" dirty="0"/>
              <a:t>Assets-based (ABCD)</a:t>
            </a:r>
            <a:r>
              <a:rPr lang="en-US" dirty="0"/>
              <a:t>: Identify, Connect, Solve – builds on community skills talents and resources.</a:t>
            </a:r>
          </a:p>
          <a:p>
            <a:r>
              <a:rPr lang="en-US" b="1" dirty="0"/>
              <a:t>Rights-based</a:t>
            </a:r>
            <a:r>
              <a:rPr lang="en-US" dirty="0"/>
              <a:t>: Focuses on upholding legal human rights (PANEL framework: Participation, Accountability, Non-discrimination, Empowerment, Legality)</a:t>
            </a: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31F84616-FE7A-8A76-4D99-09E58455490F}"/>
              </a:ext>
            </a:extLst>
          </p:cNvPr>
          <p:cNvCxnSpPr/>
          <p:nvPr/>
        </p:nvCxnSpPr>
        <p:spPr>
          <a:xfrm flipV="1">
            <a:off x="0" y="3690650"/>
            <a:ext cx="1366091" cy="925416"/>
          </a:xfrm>
          <a:prstGeom prst="bentConnector3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D82E3578-3EB3-E362-F563-5D0D6AA5D6D4}"/>
              </a:ext>
            </a:extLst>
          </p:cNvPr>
          <p:cNvCxnSpPr>
            <a:cxnSpLocks/>
          </p:cNvCxnSpPr>
          <p:nvPr/>
        </p:nvCxnSpPr>
        <p:spPr>
          <a:xfrm rot="10800000">
            <a:off x="10003317" y="1509312"/>
            <a:ext cx="1637841" cy="460871"/>
          </a:xfrm>
          <a:prstGeom prst="bentConnector3">
            <a:avLst>
              <a:gd name="adj1" fmla="val 50000"/>
            </a:avLst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43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9FAAA3E-9182-0E7F-CA3C-04907435F2E7}"/>
              </a:ext>
            </a:extLst>
          </p:cNvPr>
          <p:cNvSpPr/>
          <p:nvPr/>
        </p:nvSpPr>
        <p:spPr>
          <a:xfrm>
            <a:off x="447260" y="1318824"/>
            <a:ext cx="2723536" cy="2615381"/>
          </a:xfrm>
          <a:prstGeom prst="flowChartConnector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CD342E1-2512-A32E-19A7-7E732D698059}"/>
              </a:ext>
            </a:extLst>
          </p:cNvPr>
          <p:cNvSpPr/>
          <p:nvPr/>
        </p:nvSpPr>
        <p:spPr>
          <a:xfrm>
            <a:off x="1641406" y="2219070"/>
            <a:ext cx="2723536" cy="2615381"/>
          </a:xfrm>
          <a:prstGeom prst="flowChartConnector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4B2D2-6CC4-4D52-DC4A-FC979532C725}"/>
              </a:ext>
            </a:extLst>
          </p:cNvPr>
          <p:cNvSpPr txBox="1"/>
          <p:nvPr/>
        </p:nvSpPr>
        <p:spPr>
          <a:xfrm>
            <a:off x="447260" y="454791"/>
            <a:ext cx="1141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Practices within the human rights-based approach</a:t>
            </a:r>
            <a:endParaRPr lang="en-AU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E1CA1-B949-E5BC-4B41-81F1805864E8}"/>
              </a:ext>
            </a:extLst>
          </p:cNvPr>
          <p:cNvSpPr txBox="1"/>
          <p:nvPr/>
        </p:nvSpPr>
        <p:spPr>
          <a:xfrm>
            <a:off x="3003174" y="2133712"/>
            <a:ext cx="865267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Rights-based principles translate into concrete practices throughout the development cycle.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Human rights analysis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 of rights-holders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 of duty-bearers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Addressing discrimination and inequality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Establishing accountability mechanisms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Participatory planning, implementation, and monitoring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 dirty="0"/>
          </a:p>
        </p:txBody>
      </p:sp>
      <p:pic>
        <p:nvPicPr>
          <p:cNvPr id="7" name="Picture 6" descr="Businesswoman sitting raising a finger">
            <a:extLst>
              <a:ext uri="{FF2B5EF4-FFF2-40B4-BE49-F238E27FC236}">
                <a16:creationId xmlns:a16="http://schemas.microsoft.com/office/drawing/2014/main" id="{619AAA69-0CC3-2D79-661C-A8DFBBDBE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4" y="4362680"/>
            <a:ext cx="1259477" cy="24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4676</TotalTime>
  <Words>1877</Words>
  <Application>Microsoft Office PowerPoint</Application>
  <PresentationFormat>Widescreen</PresentationFormat>
  <Paragraphs>370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Helvetica</vt:lpstr>
      <vt:lpstr>ui-sans-serif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focus for the work plan</vt:lpstr>
      <vt:lpstr>PowerPoint Presentation</vt:lpstr>
      <vt:lpstr>Priorities and rights</vt:lpstr>
      <vt:lpstr>PowerPoint Presentation</vt:lpstr>
      <vt:lpstr>Methods for Identifying Interrelationships</vt:lpstr>
      <vt:lpstr>PowerPoint Presentation</vt:lpstr>
      <vt:lpstr>PowerPoint Presentation</vt:lpstr>
      <vt:lpstr>PowerPoint Presentation</vt:lpstr>
      <vt:lpstr>Employing appropriate interpersonal skills to hear individuals</vt:lpstr>
      <vt:lpstr>Private vs Public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Dynamics and Communication</vt:lpstr>
      <vt:lpstr>Groups and Decision Making</vt:lpstr>
      <vt:lpstr>Maintaining Good Relationships</vt:lpstr>
      <vt:lpstr>Project Planning</vt:lpstr>
      <vt:lpstr>Documenting Strategies and Resources</vt:lpstr>
      <vt:lpstr>Use of Advocacy and Lobbying Strategies</vt:lpstr>
      <vt:lpstr>What is Lobbying?</vt:lpstr>
      <vt:lpstr>Your work practices and continuous improvement</vt:lpstr>
      <vt:lpstr>Steps and Tools for Reviewing Work Practice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Manfre</dc:creator>
  <cp:lastModifiedBy>Damian Manfre</cp:lastModifiedBy>
  <cp:revision>10</cp:revision>
  <dcterms:created xsi:type="dcterms:W3CDTF">2024-08-15T02:32:28Z</dcterms:created>
  <dcterms:modified xsi:type="dcterms:W3CDTF">2025-09-11T01:50:21Z</dcterms:modified>
</cp:coreProperties>
</file>