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07" r:id="rId5"/>
    <p:sldId id="259" r:id="rId6"/>
    <p:sldId id="260" r:id="rId7"/>
    <p:sldId id="261" r:id="rId8"/>
    <p:sldId id="308" r:id="rId9"/>
    <p:sldId id="262" r:id="rId10"/>
    <p:sldId id="263" r:id="rId11"/>
    <p:sldId id="264" r:id="rId12"/>
    <p:sldId id="266" r:id="rId13"/>
    <p:sldId id="267" r:id="rId14"/>
    <p:sldId id="309" r:id="rId15"/>
    <p:sldId id="268" r:id="rId16"/>
    <p:sldId id="269" r:id="rId17"/>
    <p:sldId id="311" r:id="rId18"/>
    <p:sldId id="270" r:id="rId19"/>
    <p:sldId id="271" r:id="rId20"/>
    <p:sldId id="312" r:id="rId21"/>
    <p:sldId id="265" r:id="rId22"/>
    <p:sldId id="313" r:id="rId23"/>
    <p:sldId id="314" r:id="rId24"/>
    <p:sldId id="272"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7" autoAdjust="0"/>
    <p:restoredTop sz="94660"/>
  </p:normalViewPr>
  <p:slideViewPr>
    <p:cSldViewPr snapToGrid="0">
      <p:cViewPr>
        <p:scale>
          <a:sx n="50" d="100"/>
          <a:sy n="50" d="100"/>
        </p:scale>
        <p:origin x="556"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6327-2EB4-AE65-126F-A094EA6F7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D0D5FE1-9D05-0D8E-1C3C-A033C5936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9A2D9F0-CA29-01F7-BDE3-A6B149FF99B4}"/>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5" name="Footer Placeholder 4">
            <a:extLst>
              <a:ext uri="{FF2B5EF4-FFF2-40B4-BE49-F238E27FC236}">
                <a16:creationId xmlns:a16="http://schemas.microsoft.com/office/drawing/2014/main" id="{E4469B1E-D6A1-4A3B-2321-4381C552DD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3028A1-A321-5D2C-7795-F08F3AE5CA2B}"/>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4137544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4A76-2E42-109B-1BC7-0B96C25BB4A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A454F45-C98F-E4A6-C84A-0F2AE8F3EB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84C9DD7-6894-C4A1-7209-1D1A5D9FF6CB}"/>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5" name="Footer Placeholder 4">
            <a:extLst>
              <a:ext uri="{FF2B5EF4-FFF2-40B4-BE49-F238E27FC236}">
                <a16:creationId xmlns:a16="http://schemas.microsoft.com/office/drawing/2014/main" id="{A093ACCC-3BFB-86D1-BB07-249A83C11C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E0F2F1-B261-7402-8B8A-6E8D2B92969B}"/>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265067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9BCD4E-4E59-5556-A8C4-4DA6DC8996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FF2AC57-CDC3-3547-E9A8-325BE90A72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DFFE7F-557F-E3FE-6870-C7695FA8EB2B}"/>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5" name="Footer Placeholder 4">
            <a:extLst>
              <a:ext uri="{FF2B5EF4-FFF2-40B4-BE49-F238E27FC236}">
                <a16:creationId xmlns:a16="http://schemas.microsoft.com/office/drawing/2014/main" id="{870C05A1-EE32-DDC5-3AF5-2B539C13A5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6723B5-CF8F-7F33-60D0-F8E8F8064319}"/>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258652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B029-3AA2-DF26-A48E-6CA57989D9F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A1D0813-3910-CAE2-5557-C597F8362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09C0F3-C912-4094-12AE-13B43C13E0B3}"/>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5" name="Footer Placeholder 4">
            <a:extLst>
              <a:ext uri="{FF2B5EF4-FFF2-40B4-BE49-F238E27FC236}">
                <a16:creationId xmlns:a16="http://schemas.microsoft.com/office/drawing/2014/main" id="{067D617C-14AF-2029-2034-224C8C05DC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3C320F1-CD07-528E-B596-B549820B1D96}"/>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338481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8E19-8316-550D-0423-A9E90F3D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81676A9-AACE-200A-A8AC-0B650C724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F8832B-798B-14BB-4477-7E3D54EE0627}"/>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5" name="Footer Placeholder 4">
            <a:extLst>
              <a:ext uri="{FF2B5EF4-FFF2-40B4-BE49-F238E27FC236}">
                <a16:creationId xmlns:a16="http://schemas.microsoft.com/office/drawing/2014/main" id="{EF3A4D7E-B3A7-DF6D-8B5B-0F1089A315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3CD03A6-E928-7E97-EAEE-8824D4BFE337}"/>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230413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EE3B-60E2-40D3-9049-2319012238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368576D-A727-A240-0F79-F9B5ADD96C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925A775-BBFD-4244-3D55-78ED5DDC36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9316C2B-7386-F41C-8DCA-1DF79C749EDB}"/>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6" name="Footer Placeholder 5">
            <a:extLst>
              <a:ext uri="{FF2B5EF4-FFF2-40B4-BE49-F238E27FC236}">
                <a16:creationId xmlns:a16="http://schemas.microsoft.com/office/drawing/2014/main" id="{E3320FA0-AFB7-7927-28AF-A1F99D45D98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02193FE-C6F0-09C1-FCEE-FA0C6D1192A7}"/>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277816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96AD-BBBE-4EF3-9B42-9D11CBCAE46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48EFBF-5357-9CE0-8C26-F2FBC85864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AF1983-E6BF-61B2-65D9-11ED639C32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781DC56-654C-9472-B968-E336E5FB7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DAE92-F8C3-5257-4D36-95FA106F63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444FC67-566E-AF1F-413D-F665D622189B}"/>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8" name="Footer Placeholder 7">
            <a:extLst>
              <a:ext uri="{FF2B5EF4-FFF2-40B4-BE49-F238E27FC236}">
                <a16:creationId xmlns:a16="http://schemas.microsoft.com/office/drawing/2014/main" id="{B69CECF1-6C56-BB78-F50E-E3A7B5D8106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607F429-D528-6A5D-EFC9-35F8778322F0}"/>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303718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84CE-82DB-1745-D7C1-24316BA5C5A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A47596D-77DD-888B-B61A-2F70C4AA2691}"/>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4" name="Footer Placeholder 3">
            <a:extLst>
              <a:ext uri="{FF2B5EF4-FFF2-40B4-BE49-F238E27FC236}">
                <a16:creationId xmlns:a16="http://schemas.microsoft.com/office/drawing/2014/main" id="{57CE9113-DA25-ED48-D80E-703AAEB3EDD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833D48C-CF0F-0EC4-1A3A-AF7AE2F15E4E}"/>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98805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ABDB2-F062-BE30-39B6-A6B308306D6B}"/>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3" name="Footer Placeholder 2">
            <a:extLst>
              <a:ext uri="{FF2B5EF4-FFF2-40B4-BE49-F238E27FC236}">
                <a16:creationId xmlns:a16="http://schemas.microsoft.com/office/drawing/2014/main" id="{23875677-AD0B-1ADB-013C-6D878416146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5CF2C99-4868-953D-10DE-394A6EF58C1D}"/>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390055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6C16-29C1-7319-A19C-D1DBE1620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29E950E-5468-46AC-BC1A-ED7C79B67C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BD0B7CC-0A78-EDCB-E46E-F02050A67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8B7B1-7151-3EC7-7FD4-8E9942E6236A}"/>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6" name="Footer Placeholder 5">
            <a:extLst>
              <a:ext uri="{FF2B5EF4-FFF2-40B4-BE49-F238E27FC236}">
                <a16:creationId xmlns:a16="http://schemas.microsoft.com/office/drawing/2014/main" id="{1518A2A4-94A6-B975-772C-046D10A0C69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37BDF82-276E-6C32-07A3-82E5C1D5CCF0}"/>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349697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A88C-9355-E630-1865-DA2CFD80DE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1CF852F-0E31-2D13-DEE9-40F782BE8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7C47205-F96B-8D4C-3B67-067EE42B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6F70F5-484B-79E7-D7A2-61A7FD113B9F}"/>
              </a:ext>
            </a:extLst>
          </p:cNvPr>
          <p:cNvSpPr>
            <a:spLocks noGrp="1"/>
          </p:cNvSpPr>
          <p:nvPr>
            <p:ph type="dt" sz="half" idx="10"/>
          </p:nvPr>
        </p:nvSpPr>
        <p:spPr/>
        <p:txBody>
          <a:bodyPr/>
          <a:lstStyle/>
          <a:p>
            <a:fld id="{F8A579FC-883D-4067-B15A-9CAECABE33E0}" type="datetimeFigureOut">
              <a:rPr lang="en-AU" smtClean="0"/>
              <a:t>2/09/2025</a:t>
            </a:fld>
            <a:endParaRPr lang="en-AU"/>
          </a:p>
        </p:txBody>
      </p:sp>
      <p:sp>
        <p:nvSpPr>
          <p:cNvPr id="6" name="Footer Placeholder 5">
            <a:extLst>
              <a:ext uri="{FF2B5EF4-FFF2-40B4-BE49-F238E27FC236}">
                <a16:creationId xmlns:a16="http://schemas.microsoft.com/office/drawing/2014/main" id="{CCA8DA85-CC89-C362-372F-BFD578EC33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F876063-97BF-299F-FC2E-A017377E5F29}"/>
              </a:ext>
            </a:extLst>
          </p:cNvPr>
          <p:cNvSpPr>
            <a:spLocks noGrp="1"/>
          </p:cNvSpPr>
          <p:nvPr>
            <p:ph type="sldNum" sz="quarter" idx="12"/>
          </p:nvPr>
        </p:nvSpPr>
        <p:spPr/>
        <p:txBody>
          <a:bodyPr/>
          <a:lstStyle/>
          <a:p>
            <a:fld id="{87F51495-8BBB-4354-8C88-47504965F7A0}" type="slidenum">
              <a:rPr lang="en-AU" smtClean="0"/>
              <a:t>‹#›</a:t>
            </a:fld>
            <a:endParaRPr lang="en-AU"/>
          </a:p>
        </p:txBody>
      </p:sp>
    </p:spTree>
    <p:extLst>
      <p:ext uri="{BB962C8B-B14F-4D97-AF65-F5344CB8AC3E}">
        <p14:creationId xmlns:p14="http://schemas.microsoft.com/office/powerpoint/2010/main" val="209655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8B6554-4D91-345F-91FC-9D338D110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B188F4C-484B-36B8-6E5C-9E4C31691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05A2DB-6E25-657B-C030-949B3E549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579FC-883D-4067-B15A-9CAECABE33E0}" type="datetimeFigureOut">
              <a:rPr lang="en-AU" smtClean="0"/>
              <a:t>2/09/2025</a:t>
            </a:fld>
            <a:endParaRPr lang="en-AU"/>
          </a:p>
        </p:txBody>
      </p:sp>
      <p:sp>
        <p:nvSpPr>
          <p:cNvPr id="5" name="Footer Placeholder 4">
            <a:extLst>
              <a:ext uri="{FF2B5EF4-FFF2-40B4-BE49-F238E27FC236}">
                <a16:creationId xmlns:a16="http://schemas.microsoft.com/office/drawing/2014/main" id="{B6AAC3BB-B9EF-3355-BB42-FB6BA7487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4E0C99C-4773-F624-D9D5-80294E4A21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51495-8BBB-4354-8C88-47504965F7A0}" type="slidenum">
              <a:rPr lang="en-AU" smtClean="0"/>
              <a:t>‹#›</a:t>
            </a:fld>
            <a:endParaRPr lang="en-AU"/>
          </a:p>
        </p:txBody>
      </p:sp>
    </p:spTree>
    <p:extLst>
      <p:ext uri="{BB962C8B-B14F-4D97-AF65-F5344CB8AC3E}">
        <p14:creationId xmlns:p14="http://schemas.microsoft.com/office/powerpoint/2010/main" val="3767712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7C00F-ED51-8BAA-4C85-D7A9B7F4851C}"/>
              </a:ext>
            </a:extLst>
          </p:cNvPr>
          <p:cNvPicPr>
            <a:picLocks noChangeAspect="1"/>
          </p:cNvPicPr>
          <p:nvPr/>
        </p:nvPicPr>
        <p:blipFill>
          <a:blip r:embed="rId3">
            <a:alphaModFix amt="65000"/>
            <a:extLst>
              <a:ext uri="{28A0092B-C50C-407E-A947-70E740481C1C}">
                <a14:useLocalDpi xmlns:a14="http://schemas.microsoft.com/office/drawing/2010/main" val="0"/>
              </a:ext>
            </a:extLst>
          </a:blip>
          <a:srcRect/>
          <a:stretch/>
        </p:blipFill>
        <p:spPr>
          <a:xfrm>
            <a:off x="2266099" y="2091574"/>
            <a:ext cx="7659802" cy="2674852"/>
          </a:xfrm>
          <a:prstGeom prst="rect">
            <a:avLst/>
          </a:prstGeom>
        </p:spPr>
      </p:pic>
    </p:spTree>
    <p:extLst>
      <p:ext uri="{BB962C8B-B14F-4D97-AF65-F5344CB8AC3E}">
        <p14:creationId xmlns:p14="http://schemas.microsoft.com/office/powerpoint/2010/main" val="346453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5785-9CD1-1B43-4B38-0DD7FDCFDB73}"/>
              </a:ext>
            </a:extLst>
          </p:cNvPr>
          <p:cNvSpPr>
            <a:spLocks noGrp="1"/>
          </p:cNvSpPr>
          <p:nvPr>
            <p:ph type="title"/>
          </p:nvPr>
        </p:nvSpPr>
        <p:spPr>
          <a:xfrm>
            <a:off x="838200" y="346842"/>
            <a:ext cx="10515600" cy="6318341"/>
          </a:xfrm>
          <a:noFill/>
        </p:spPr>
        <p:txBody>
          <a:bodyPr>
            <a:noAutofit/>
          </a:bodyPr>
          <a:lstStyle/>
          <a:p>
            <a:r>
              <a:rPr lang="en-GB" sz="2400" b="1" dirty="0">
                <a:solidFill>
                  <a:schemeClr val="bg1"/>
                </a:solidFill>
                <a:latin typeface="+mn-lt"/>
              </a:rPr>
              <a:t>Who else holds this Duty of Care?</a:t>
            </a:r>
            <a:br>
              <a:rPr lang="en-AU" sz="2400" b="1" dirty="0">
                <a:solidFill>
                  <a:schemeClr val="bg1"/>
                </a:solidFill>
                <a:latin typeface="+mn-lt"/>
              </a:rPr>
            </a:br>
            <a:r>
              <a:rPr lang="en-GB" sz="2400" dirty="0">
                <a:solidFill>
                  <a:schemeClr val="bg1"/>
                </a:solidFill>
                <a:latin typeface="+mn-lt"/>
              </a:rPr>
              <a:t>In community services, the duty of care is held by various parties:</a:t>
            </a:r>
            <a:br>
              <a:rPr lang="en-GB" sz="2400" dirty="0">
                <a:solidFill>
                  <a:schemeClr val="bg1"/>
                </a:solidFill>
                <a:latin typeface="+mn-lt"/>
              </a:rPr>
            </a:br>
            <a:br>
              <a:rPr lang="en-AU" sz="2400" dirty="0">
                <a:solidFill>
                  <a:schemeClr val="bg1"/>
                </a:solidFill>
                <a:latin typeface="+mn-lt"/>
              </a:rPr>
            </a:br>
            <a:r>
              <a:rPr lang="en-GB" sz="2400" b="1" dirty="0">
                <a:solidFill>
                  <a:schemeClr val="bg1"/>
                </a:solidFill>
                <a:latin typeface="+mn-lt"/>
              </a:rPr>
              <a:t>Workers: </a:t>
            </a:r>
            <a:r>
              <a:rPr lang="en-GB" sz="2400" dirty="0">
                <a:solidFill>
                  <a:schemeClr val="bg1"/>
                </a:solidFill>
                <a:latin typeface="+mn-lt"/>
              </a:rPr>
              <a:t>You, as the frontline worker, have a direct responsibility to exercise duty of care in your interactions and service delivery.</a:t>
            </a:r>
            <a:br>
              <a:rPr lang="en-GB" sz="2400" dirty="0">
                <a:solidFill>
                  <a:schemeClr val="bg1"/>
                </a:solidFill>
                <a:latin typeface="+mn-lt"/>
              </a:rPr>
            </a:br>
            <a:br>
              <a:rPr lang="en-AU" sz="2400" dirty="0">
                <a:solidFill>
                  <a:schemeClr val="bg1"/>
                </a:solidFill>
                <a:latin typeface="+mn-lt"/>
              </a:rPr>
            </a:br>
            <a:r>
              <a:rPr lang="en-GB" sz="2400" b="1" dirty="0">
                <a:solidFill>
                  <a:schemeClr val="bg1"/>
                </a:solidFill>
                <a:latin typeface="+mn-lt"/>
              </a:rPr>
              <a:t>Supervisors and managers:</a:t>
            </a:r>
            <a:r>
              <a:rPr lang="en-GB" sz="2400" dirty="0">
                <a:solidFill>
                  <a:schemeClr val="bg1"/>
                </a:solidFill>
                <a:latin typeface="+mn-lt"/>
              </a:rPr>
              <a:t>  Provide adequate training, support, and resources. They also have a responsibility to oversee and monitor the delivery of services.</a:t>
            </a:r>
            <a:br>
              <a:rPr lang="en-GB" sz="2400" dirty="0">
                <a:solidFill>
                  <a:schemeClr val="bg1"/>
                </a:solidFill>
                <a:latin typeface="+mn-lt"/>
              </a:rPr>
            </a:br>
            <a:br>
              <a:rPr lang="en-AU" sz="2400" dirty="0">
                <a:solidFill>
                  <a:schemeClr val="bg1"/>
                </a:solidFill>
                <a:latin typeface="+mn-lt"/>
              </a:rPr>
            </a:br>
            <a:r>
              <a:rPr lang="en-GB" sz="2400" b="1" dirty="0">
                <a:solidFill>
                  <a:schemeClr val="bg1"/>
                </a:solidFill>
                <a:latin typeface="+mn-lt"/>
              </a:rPr>
              <a:t>The organisation that provides your employment:</a:t>
            </a:r>
            <a:r>
              <a:rPr lang="en-GB" sz="2400" dirty="0">
                <a:solidFill>
                  <a:schemeClr val="bg1"/>
                </a:solidFill>
                <a:latin typeface="+mn-lt"/>
              </a:rPr>
              <a:t> Your employer has a primary duty of care to ensure a safe working environment. </a:t>
            </a:r>
            <a:br>
              <a:rPr lang="en-GB" sz="2400" dirty="0">
                <a:solidFill>
                  <a:schemeClr val="bg1"/>
                </a:solidFill>
                <a:latin typeface="+mn-lt"/>
              </a:rPr>
            </a:br>
            <a:br>
              <a:rPr lang="en-GB" sz="2400" dirty="0">
                <a:solidFill>
                  <a:schemeClr val="bg1"/>
                </a:solidFill>
                <a:latin typeface="+mn-lt"/>
              </a:rPr>
            </a:br>
            <a:r>
              <a:rPr lang="en-GB" sz="2400" dirty="0">
                <a:solidFill>
                  <a:schemeClr val="bg1"/>
                </a:solidFill>
                <a:latin typeface="+mn-lt"/>
              </a:rPr>
              <a:t>The organisation employing you also has a broader responsibility for the safety and well-being of its clients.</a:t>
            </a:r>
            <a:endParaRPr lang="en-AU" sz="2400" dirty="0">
              <a:solidFill>
                <a:schemeClr val="bg1"/>
              </a:solidFill>
              <a:latin typeface="+mn-lt"/>
            </a:endParaRPr>
          </a:p>
        </p:txBody>
      </p:sp>
    </p:spTree>
    <p:extLst>
      <p:ext uri="{BB962C8B-B14F-4D97-AF65-F5344CB8AC3E}">
        <p14:creationId xmlns:p14="http://schemas.microsoft.com/office/powerpoint/2010/main" val="606376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317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B167EE-3BBA-5C51-A873-68642D65E827}"/>
              </a:ext>
            </a:extLst>
          </p:cNvPr>
          <p:cNvSpPr txBox="1"/>
          <p:nvPr/>
        </p:nvSpPr>
        <p:spPr>
          <a:xfrm>
            <a:off x="840828" y="720464"/>
            <a:ext cx="9995338" cy="5370701"/>
          </a:xfrm>
          <a:prstGeom prst="rect">
            <a:avLst/>
          </a:prstGeom>
          <a:noFill/>
        </p:spPr>
        <p:txBody>
          <a:bodyPr wrap="square">
            <a:spAutoFit/>
          </a:bodyPr>
          <a:lstStyle/>
          <a:p>
            <a:pPr>
              <a:spcBef>
                <a:spcPts val="1200"/>
              </a:spcBef>
              <a:spcAft>
                <a:spcPts val="600"/>
              </a:spcAft>
              <a:buNone/>
            </a:pPr>
            <a:r>
              <a:rPr lang="en-GB" sz="2800" b="1" dirty="0">
                <a:effectLst/>
                <a:ea typeface="Cambria" panose="02040503050406030204" pitchFamily="18" charset="0"/>
                <a:cs typeface="Cambria" panose="02040503050406030204" pitchFamily="18" charset="0"/>
              </a:rPr>
              <a:t>Consequences of breaching duty of care</a:t>
            </a:r>
            <a:endParaRPr lang="en-AU" sz="2800" b="1" dirty="0">
              <a:effectLst/>
              <a:ea typeface="Cambria" panose="02040503050406030204" pitchFamily="18" charset="0"/>
              <a:cs typeface="Cambria" panose="02040503050406030204" pitchFamily="18" charset="0"/>
            </a:endParaRPr>
          </a:p>
          <a:p>
            <a:pPr algn="just">
              <a:spcBef>
                <a:spcPts val="600"/>
              </a:spcBef>
              <a:spcAft>
                <a:spcPts val="600"/>
              </a:spcAft>
              <a:buNone/>
            </a:pPr>
            <a:r>
              <a:rPr lang="en-GB" sz="2000" dirty="0">
                <a:effectLst/>
                <a:ea typeface="Cambria" panose="02040503050406030204" pitchFamily="18" charset="0"/>
                <a:cs typeface="Cambria" panose="02040503050406030204" pitchFamily="18" charset="0"/>
              </a:rPr>
              <a:t>Failure to meet the duty of care can have serious consequences:</a:t>
            </a:r>
          </a:p>
          <a:p>
            <a:pPr algn="just">
              <a:spcBef>
                <a:spcPts val="600"/>
              </a:spcBef>
              <a:spcAft>
                <a:spcPts val="600"/>
              </a:spcAft>
              <a:buNone/>
            </a:pPr>
            <a:endParaRPr lang="en-AU" sz="2000" dirty="0">
              <a:effectLst/>
              <a:ea typeface="Cambria" panose="02040503050406030204" pitchFamily="18" charset="0"/>
              <a:cs typeface="Cambria" panose="02040503050406030204" pitchFamily="18" charset="0"/>
            </a:endParaRPr>
          </a:p>
          <a:p>
            <a:pPr algn="just">
              <a:spcBef>
                <a:spcPts val="600"/>
              </a:spcBef>
              <a:spcAft>
                <a:spcPts val="600"/>
              </a:spcAft>
              <a:buNone/>
            </a:pPr>
            <a:r>
              <a:rPr lang="en-GB" sz="2000" b="1" dirty="0">
                <a:effectLst/>
                <a:ea typeface="Cambria" panose="02040503050406030204" pitchFamily="18" charset="0"/>
                <a:cs typeface="Cambria" panose="02040503050406030204" pitchFamily="18" charset="0"/>
              </a:rPr>
              <a:t>Harm to the client:</a:t>
            </a:r>
            <a:r>
              <a:rPr lang="en-GB" sz="2000" dirty="0">
                <a:effectLst/>
                <a:ea typeface="Cambria" panose="02040503050406030204" pitchFamily="18" charset="0"/>
                <a:cs typeface="Cambria" panose="02040503050406030204" pitchFamily="18" charset="0"/>
              </a:rPr>
              <a:t> </a:t>
            </a:r>
            <a:r>
              <a:rPr lang="en-GB" sz="2000" dirty="0">
                <a:ea typeface="Cambria" panose="02040503050406030204" pitchFamily="18" charset="0"/>
                <a:cs typeface="Cambria" panose="02040503050406030204" pitchFamily="18" charset="0"/>
              </a:rPr>
              <a:t>P</a:t>
            </a:r>
            <a:r>
              <a:rPr lang="en-GB" sz="2000" dirty="0">
                <a:effectLst/>
                <a:ea typeface="Cambria" panose="02040503050406030204" pitchFamily="18" charset="0"/>
                <a:cs typeface="Cambria" panose="02040503050406030204" pitchFamily="18" charset="0"/>
              </a:rPr>
              <a:t>otentially leading to physical, psychological, emotional, or financial harm.</a:t>
            </a:r>
            <a:endParaRPr lang="en-AU" sz="2000" dirty="0">
              <a:effectLst/>
              <a:ea typeface="Cambria" panose="02040503050406030204" pitchFamily="18" charset="0"/>
              <a:cs typeface="Cambria" panose="02040503050406030204" pitchFamily="18" charset="0"/>
            </a:endParaRPr>
          </a:p>
          <a:p>
            <a:pPr algn="just">
              <a:spcBef>
                <a:spcPts val="600"/>
              </a:spcBef>
              <a:spcAft>
                <a:spcPts val="600"/>
              </a:spcAft>
              <a:buNone/>
            </a:pPr>
            <a:endParaRPr lang="en-GB" sz="2000" b="1" dirty="0">
              <a:effectLst/>
              <a:ea typeface="Cambria" panose="02040503050406030204" pitchFamily="18" charset="0"/>
              <a:cs typeface="Cambria" panose="02040503050406030204" pitchFamily="18" charset="0"/>
            </a:endParaRPr>
          </a:p>
          <a:p>
            <a:pPr algn="just">
              <a:spcBef>
                <a:spcPts val="600"/>
              </a:spcBef>
              <a:spcAft>
                <a:spcPts val="600"/>
              </a:spcAft>
              <a:buNone/>
            </a:pPr>
            <a:r>
              <a:rPr lang="en-GB" sz="2000" b="1" dirty="0">
                <a:effectLst/>
                <a:ea typeface="Cambria" panose="02040503050406030204" pitchFamily="18" charset="0"/>
                <a:cs typeface="Cambria" panose="02040503050406030204" pitchFamily="18" charset="0"/>
              </a:rPr>
              <a:t>Legal action:</a:t>
            </a:r>
            <a:r>
              <a:rPr lang="en-GB" sz="2000" dirty="0">
                <a:effectLst/>
                <a:ea typeface="Cambria" panose="02040503050406030204" pitchFamily="18" charset="0"/>
                <a:cs typeface="Cambria" panose="02040503050406030204" pitchFamily="18" charset="0"/>
              </a:rPr>
              <a:t> </a:t>
            </a:r>
            <a:r>
              <a:rPr lang="en-GB" sz="2000" dirty="0">
                <a:ea typeface="Cambria" panose="02040503050406030204" pitchFamily="18" charset="0"/>
                <a:cs typeface="Cambria" panose="02040503050406030204" pitchFamily="18" charset="0"/>
              </a:rPr>
              <a:t>L</a:t>
            </a:r>
            <a:r>
              <a:rPr lang="en-GB" sz="2000" dirty="0">
                <a:effectLst/>
                <a:ea typeface="Cambria" panose="02040503050406030204" pitchFamily="18" charset="0"/>
                <a:cs typeface="Cambria" panose="02040503050406030204" pitchFamily="18" charset="0"/>
              </a:rPr>
              <a:t>egal action against you or your organisation for negligence</a:t>
            </a:r>
            <a:endParaRPr lang="en-AU" sz="2000" dirty="0">
              <a:effectLst/>
              <a:ea typeface="Cambria" panose="02040503050406030204" pitchFamily="18" charset="0"/>
              <a:cs typeface="Cambria" panose="02040503050406030204" pitchFamily="18" charset="0"/>
            </a:endParaRPr>
          </a:p>
          <a:p>
            <a:pPr algn="just">
              <a:spcBef>
                <a:spcPts val="600"/>
              </a:spcBef>
              <a:spcAft>
                <a:spcPts val="600"/>
              </a:spcAft>
              <a:buNone/>
            </a:pPr>
            <a:endParaRPr lang="en-GB" sz="2000" b="1" dirty="0">
              <a:ea typeface="Cambria" panose="02040503050406030204" pitchFamily="18" charset="0"/>
              <a:cs typeface="Cambria" panose="02040503050406030204" pitchFamily="18" charset="0"/>
            </a:endParaRPr>
          </a:p>
          <a:p>
            <a:pPr algn="just">
              <a:spcBef>
                <a:spcPts val="600"/>
              </a:spcBef>
              <a:spcAft>
                <a:spcPts val="600"/>
              </a:spcAft>
              <a:buNone/>
            </a:pPr>
            <a:r>
              <a:rPr lang="en-GB" sz="2000" b="1" dirty="0">
                <a:effectLst/>
                <a:ea typeface="Cambria" panose="02040503050406030204" pitchFamily="18" charset="0"/>
                <a:cs typeface="Cambria" panose="02040503050406030204" pitchFamily="18" charset="0"/>
              </a:rPr>
              <a:t>Professional sanctions:</a:t>
            </a:r>
            <a:r>
              <a:rPr lang="en-GB" sz="2000" dirty="0">
                <a:effectLst/>
                <a:ea typeface="Cambria" panose="02040503050406030204" pitchFamily="18" charset="0"/>
                <a:cs typeface="Cambria" panose="02040503050406030204" pitchFamily="18" charset="0"/>
              </a:rPr>
              <a:t> </a:t>
            </a:r>
            <a:r>
              <a:rPr lang="en-GB" sz="2000" dirty="0">
                <a:ea typeface="Cambria" panose="02040503050406030204" pitchFamily="18" charset="0"/>
                <a:cs typeface="Cambria" panose="02040503050406030204" pitchFamily="18" charset="0"/>
              </a:rPr>
              <a:t>S</a:t>
            </a:r>
            <a:r>
              <a:rPr lang="en-GB" sz="2000" dirty="0">
                <a:effectLst/>
                <a:ea typeface="Cambria" panose="02040503050406030204" pitchFamily="18" charset="0"/>
                <a:cs typeface="Cambria" panose="02040503050406030204" pitchFamily="18" charset="0"/>
              </a:rPr>
              <a:t>anctions, such as suspension or loss of registration.</a:t>
            </a:r>
            <a:endParaRPr lang="en-AU" sz="2000" dirty="0">
              <a:effectLst/>
              <a:ea typeface="Cambria" panose="02040503050406030204" pitchFamily="18" charset="0"/>
              <a:cs typeface="Cambria" panose="02040503050406030204" pitchFamily="18" charset="0"/>
            </a:endParaRPr>
          </a:p>
          <a:p>
            <a:pPr algn="just">
              <a:spcBef>
                <a:spcPts val="600"/>
              </a:spcBef>
              <a:spcAft>
                <a:spcPts val="600"/>
              </a:spcAft>
              <a:buNone/>
            </a:pPr>
            <a:endParaRPr lang="en-GB" sz="2000" b="1" dirty="0">
              <a:effectLst/>
              <a:ea typeface="Cambria" panose="02040503050406030204" pitchFamily="18" charset="0"/>
              <a:cs typeface="Cambria" panose="02040503050406030204" pitchFamily="18" charset="0"/>
            </a:endParaRPr>
          </a:p>
          <a:p>
            <a:pPr algn="just">
              <a:spcBef>
                <a:spcPts val="600"/>
              </a:spcBef>
              <a:spcAft>
                <a:spcPts val="600"/>
              </a:spcAft>
              <a:buNone/>
            </a:pPr>
            <a:r>
              <a:rPr lang="en-GB" sz="2000" b="1" dirty="0">
                <a:effectLst/>
                <a:ea typeface="Cambria" panose="02040503050406030204" pitchFamily="18" charset="0"/>
                <a:cs typeface="Cambria" panose="02040503050406030204" pitchFamily="18" charset="0"/>
              </a:rPr>
              <a:t>Employment consequences:</a:t>
            </a:r>
            <a:r>
              <a:rPr lang="en-GB" sz="2000" dirty="0">
                <a:effectLst/>
                <a:ea typeface="Cambria" panose="02040503050406030204" pitchFamily="18" charset="0"/>
                <a:cs typeface="Cambria" panose="02040503050406030204" pitchFamily="18" charset="0"/>
              </a:rPr>
              <a:t> Your employer may terminate your employment.</a:t>
            </a:r>
            <a:endParaRPr lang="en-AU" sz="2000" dirty="0">
              <a:effectLst/>
              <a:ea typeface="Cambria" panose="02040503050406030204" pitchFamily="18" charset="0"/>
              <a:cs typeface="Cambria" panose="02040503050406030204" pitchFamily="18" charset="0"/>
            </a:endParaRPr>
          </a:p>
          <a:p>
            <a:pPr>
              <a:buNone/>
            </a:pPr>
            <a:endParaRPr lang="en-GB" sz="2000" b="1" dirty="0">
              <a:effectLst/>
              <a:ea typeface="Times New Roman" panose="02020603050405020304" pitchFamily="18" charset="0"/>
            </a:endParaRPr>
          </a:p>
          <a:p>
            <a:pPr>
              <a:buNone/>
            </a:pPr>
            <a:r>
              <a:rPr lang="en-GB" sz="2000" b="1" dirty="0">
                <a:effectLst/>
                <a:ea typeface="Times New Roman" panose="02020603050405020304" pitchFamily="18" charset="0"/>
              </a:rPr>
              <a:t>Damage to trust and relationships:</a:t>
            </a:r>
            <a:r>
              <a:rPr lang="en-GB" sz="2000" dirty="0">
                <a:effectLst/>
                <a:ea typeface="Times New Roman" panose="02020603050405020304" pitchFamily="18" charset="0"/>
              </a:rPr>
              <a:t> </a:t>
            </a:r>
            <a:r>
              <a:rPr lang="en-GB" sz="2000" dirty="0">
                <a:ea typeface="Times New Roman" panose="02020603050405020304" pitchFamily="18" charset="0"/>
              </a:rPr>
              <a:t>D</a:t>
            </a:r>
            <a:r>
              <a:rPr lang="en-GB" sz="2000" dirty="0">
                <a:effectLst/>
                <a:ea typeface="Times New Roman" panose="02020603050405020304" pitchFamily="18" charset="0"/>
              </a:rPr>
              <a:t>amage to trust between clients and service providers</a:t>
            </a:r>
            <a:r>
              <a:rPr lang="en-GB" sz="2000" dirty="0">
                <a:ea typeface="Times New Roman" panose="02020603050405020304" pitchFamily="18" charset="0"/>
              </a:rPr>
              <a:t>.</a:t>
            </a:r>
            <a:endParaRPr lang="en-AU" sz="2000" dirty="0"/>
          </a:p>
        </p:txBody>
      </p:sp>
      <p:pic>
        <p:nvPicPr>
          <p:cNvPr id="5" name="Graphic 4" descr="Sad face with solid fill with solid fill">
            <a:extLst>
              <a:ext uri="{FF2B5EF4-FFF2-40B4-BE49-F238E27FC236}">
                <a16:creationId xmlns:a16="http://schemas.microsoft.com/office/drawing/2014/main" id="{466D7CAC-557A-9809-E1B1-539A7290ED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8069" y="678928"/>
            <a:ext cx="914400" cy="914400"/>
          </a:xfrm>
          <a:prstGeom prst="rect">
            <a:avLst/>
          </a:prstGeom>
        </p:spPr>
      </p:pic>
    </p:spTree>
    <p:extLst>
      <p:ext uri="{BB962C8B-B14F-4D97-AF65-F5344CB8AC3E}">
        <p14:creationId xmlns:p14="http://schemas.microsoft.com/office/powerpoint/2010/main" val="2622766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C93E-DB00-20AA-FDA0-FA2AA236DD44}"/>
              </a:ext>
            </a:extLst>
          </p:cNvPr>
          <p:cNvSpPr>
            <a:spLocks noGrp="1"/>
          </p:cNvSpPr>
          <p:nvPr>
            <p:ph type="title"/>
          </p:nvPr>
        </p:nvSpPr>
        <p:spPr>
          <a:xfrm>
            <a:off x="838200" y="500062"/>
            <a:ext cx="10515600" cy="1325563"/>
          </a:xfrm>
          <a:solidFill>
            <a:schemeClr val="bg1">
              <a:alpha val="80000"/>
            </a:schemeClr>
          </a:solidFill>
        </p:spPr>
        <p:txBody>
          <a:bodyPr/>
          <a:lstStyle/>
          <a:p>
            <a:r>
              <a:rPr lang="en-US" dirty="0"/>
              <a:t>Mandatory reporting in Child Protection</a:t>
            </a:r>
            <a:endParaRPr lang="en-AU" dirty="0"/>
          </a:p>
        </p:txBody>
      </p:sp>
      <p:sp>
        <p:nvSpPr>
          <p:cNvPr id="3" name="Content Placeholder 2">
            <a:extLst>
              <a:ext uri="{FF2B5EF4-FFF2-40B4-BE49-F238E27FC236}">
                <a16:creationId xmlns:a16="http://schemas.microsoft.com/office/drawing/2014/main" id="{D7CDC600-1F0F-7C21-7070-990EDE318DBB}"/>
              </a:ext>
            </a:extLst>
          </p:cNvPr>
          <p:cNvSpPr>
            <a:spLocks noGrp="1"/>
          </p:cNvSpPr>
          <p:nvPr>
            <p:ph idx="1"/>
          </p:nvPr>
        </p:nvSpPr>
        <p:spPr>
          <a:xfrm>
            <a:off x="838200" y="2077873"/>
            <a:ext cx="10515600" cy="4196803"/>
          </a:xfrm>
          <a:solidFill>
            <a:schemeClr val="bg1">
              <a:alpha val="80000"/>
            </a:schemeClr>
          </a:solidFill>
        </p:spPr>
        <p:txBody>
          <a:bodyPr>
            <a:normAutofit/>
          </a:bodyPr>
          <a:lstStyle/>
          <a:p>
            <a:r>
              <a:rPr lang="en-US" dirty="0"/>
              <a:t>Mandatory reporting requires specific professionals to report suspected child abuse or harm</a:t>
            </a:r>
          </a:p>
          <a:p>
            <a:r>
              <a:rPr lang="en-US" dirty="0"/>
              <a:t>Laws vary across Australian states and territories; each has its own regulations</a:t>
            </a:r>
          </a:p>
          <a:p>
            <a:r>
              <a:rPr lang="en-US" dirty="0"/>
              <a:t>Adults in certain settings (e.g., aged care, psychiatric facilities) may also be protected and required to report</a:t>
            </a:r>
          </a:p>
          <a:p>
            <a:r>
              <a:rPr lang="en-US" dirty="0"/>
              <a:t>A reasonable suspicion may be sufficient to trigger a report</a:t>
            </a:r>
          </a:p>
          <a:p>
            <a:r>
              <a:rPr lang="en-US" dirty="0"/>
              <a:t>Workplaces must have clear policies and procedures aligned with local laws</a:t>
            </a:r>
          </a:p>
        </p:txBody>
      </p:sp>
    </p:spTree>
    <p:extLst>
      <p:ext uri="{BB962C8B-B14F-4D97-AF65-F5344CB8AC3E}">
        <p14:creationId xmlns:p14="http://schemas.microsoft.com/office/powerpoint/2010/main" val="34056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3478-D4CC-EC80-AF85-886983507357}"/>
              </a:ext>
            </a:extLst>
          </p:cNvPr>
          <p:cNvSpPr>
            <a:spLocks noGrp="1"/>
          </p:cNvSpPr>
          <p:nvPr>
            <p:ph type="title"/>
          </p:nvPr>
        </p:nvSpPr>
        <p:spPr/>
        <p:txBody>
          <a:bodyPr/>
          <a:lstStyle/>
          <a:p>
            <a:r>
              <a:rPr lang="en-GB" dirty="0"/>
              <a:t>Codes of Conduct</a:t>
            </a:r>
            <a:endParaRPr lang="en-AU" dirty="0"/>
          </a:p>
        </p:txBody>
      </p:sp>
      <p:sp>
        <p:nvSpPr>
          <p:cNvPr id="3" name="Content Placeholder 2">
            <a:extLst>
              <a:ext uri="{FF2B5EF4-FFF2-40B4-BE49-F238E27FC236}">
                <a16:creationId xmlns:a16="http://schemas.microsoft.com/office/drawing/2014/main" id="{3673603B-EDAC-F85E-238C-45324E7B9786}"/>
              </a:ext>
            </a:extLst>
          </p:cNvPr>
          <p:cNvSpPr>
            <a:spLocks noGrp="1"/>
          </p:cNvSpPr>
          <p:nvPr>
            <p:ph idx="1"/>
          </p:nvPr>
        </p:nvSpPr>
        <p:spPr>
          <a:xfrm>
            <a:off x="838200" y="1465157"/>
            <a:ext cx="11148392" cy="3787692"/>
          </a:xfrm>
        </p:spPr>
        <p:txBody>
          <a:bodyPr>
            <a:normAutofit fontScale="92500" lnSpcReduction="10000"/>
          </a:bodyPr>
          <a:lstStyle/>
          <a:p>
            <a:pPr marL="0" indent="0">
              <a:buNone/>
            </a:pPr>
            <a:r>
              <a:rPr lang="en-GB" b="1" dirty="0"/>
              <a:t>Working in Aged Care</a:t>
            </a:r>
            <a:endParaRPr lang="en-AU" dirty="0"/>
          </a:p>
          <a:p>
            <a:r>
              <a:rPr lang="en-GB" dirty="0"/>
              <a:t>The Aged Care sector has a </a:t>
            </a:r>
            <a:r>
              <a:rPr lang="en-GB" i="1" dirty="0"/>
              <a:t>Charter of Aged Care Rights for providers</a:t>
            </a:r>
            <a:r>
              <a:rPr lang="en-GB" dirty="0"/>
              <a:t> which is a commitment by providers to uphold the mandated </a:t>
            </a:r>
            <a:r>
              <a:rPr lang="en-GB" i="1" dirty="0"/>
              <a:t>Aged Care Quality Standards</a:t>
            </a:r>
            <a:r>
              <a:rPr lang="en-GB" dirty="0"/>
              <a:t>. </a:t>
            </a:r>
            <a:r>
              <a:rPr lang="en-GB" b="1" dirty="0"/>
              <a:t>The Code of Conduct for Aged Care</a:t>
            </a:r>
            <a:r>
              <a:rPr lang="en-GB" dirty="0"/>
              <a:t> forms part of these standards.</a:t>
            </a:r>
          </a:p>
          <a:p>
            <a:endParaRPr lang="en-AU" dirty="0"/>
          </a:p>
          <a:p>
            <a:pPr marL="0" indent="0">
              <a:buNone/>
            </a:pPr>
            <a:r>
              <a:rPr lang="en-GB" b="1" dirty="0"/>
              <a:t>Working in disability support</a:t>
            </a:r>
            <a:endParaRPr lang="en-AU" dirty="0"/>
          </a:p>
          <a:p>
            <a:r>
              <a:rPr lang="en-GB" dirty="0"/>
              <a:t>The National Disability Insurance Scheme (NDIS) has for service providers the </a:t>
            </a:r>
            <a:r>
              <a:rPr lang="en-GB" b="1" dirty="0"/>
              <a:t>NDIS Code of Conduct</a:t>
            </a:r>
            <a:r>
              <a:rPr lang="en-GB" dirty="0"/>
              <a:t> which must be followed by all registered and unregistered NDIS providers, their key personnel and NDIS workers.</a:t>
            </a:r>
            <a:endParaRPr lang="en-AU" dirty="0"/>
          </a:p>
        </p:txBody>
      </p:sp>
      <p:sp>
        <p:nvSpPr>
          <p:cNvPr id="4" name="Rectangle 3">
            <a:extLst>
              <a:ext uri="{FF2B5EF4-FFF2-40B4-BE49-F238E27FC236}">
                <a16:creationId xmlns:a16="http://schemas.microsoft.com/office/drawing/2014/main" id="{0A734532-6225-80E9-7842-7DF05EA51613}"/>
              </a:ext>
            </a:extLst>
          </p:cNvPr>
          <p:cNvSpPr/>
          <p:nvPr/>
        </p:nvSpPr>
        <p:spPr>
          <a:xfrm>
            <a:off x="1418918" y="5490974"/>
            <a:ext cx="9925050" cy="1009650"/>
          </a:xfrm>
          <a:prstGeom prst="rect">
            <a:avLst/>
          </a:prstGeom>
          <a:solidFill>
            <a:srgbClr val="D40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Complete Inquiry task 1B on page 13</a:t>
            </a:r>
          </a:p>
        </p:txBody>
      </p:sp>
      <p:sp>
        <p:nvSpPr>
          <p:cNvPr id="5" name="Oval 4">
            <a:extLst>
              <a:ext uri="{FF2B5EF4-FFF2-40B4-BE49-F238E27FC236}">
                <a16:creationId xmlns:a16="http://schemas.microsoft.com/office/drawing/2014/main" id="{1B6CF0D7-8DAD-B365-D1E5-AF69C896E908}"/>
              </a:ext>
            </a:extLst>
          </p:cNvPr>
          <p:cNvSpPr/>
          <p:nvPr/>
        </p:nvSpPr>
        <p:spPr>
          <a:xfrm>
            <a:off x="742643" y="5252849"/>
            <a:ext cx="1504950" cy="148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 name="Rectangle 5" descr="Pencil">
            <a:extLst>
              <a:ext uri="{FF2B5EF4-FFF2-40B4-BE49-F238E27FC236}">
                <a16:creationId xmlns:a16="http://schemas.microsoft.com/office/drawing/2014/main" id="{4C72D2EC-3650-106B-5726-9A92FA9E952E}"/>
              </a:ext>
            </a:extLst>
          </p:cNvPr>
          <p:cNvSpPr/>
          <p:nvPr/>
        </p:nvSpPr>
        <p:spPr>
          <a:xfrm>
            <a:off x="1049489" y="5490974"/>
            <a:ext cx="891257" cy="94395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pic>
        <p:nvPicPr>
          <p:cNvPr id="10" name="Picture 9" descr="Elderly woman holding out hand">
            <a:extLst>
              <a:ext uri="{FF2B5EF4-FFF2-40B4-BE49-F238E27FC236}">
                <a16:creationId xmlns:a16="http://schemas.microsoft.com/office/drawing/2014/main" id="{F6AEB604-C8B7-EBFE-C772-3CA4BF37F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2511" y="4450273"/>
            <a:ext cx="841865" cy="1605151"/>
          </a:xfrm>
          <a:prstGeom prst="rect">
            <a:avLst/>
          </a:prstGeom>
        </p:spPr>
      </p:pic>
    </p:spTree>
    <p:extLst>
      <p:ext uri="{BB962C8B-B14F-4D97-AF65-F5344CB8AC3E}">
        <p14:creationId xmlns:p14="http://schemas.microsoft.com/office/powerpoint/2010/main" val="3686133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3CFCB78D-0166-BF17-B46C-B0A3C791207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B7C0CBE-62F8-F31C-61BE-07093C184F16}"/>
              </a:ext>
            </a:extLst>
          </p:cNvPr>
          <p:cNvSpPr txBox="1"/>
          <p:nvPr/>
        </p:nvSpPr>
        <p:spPr>
          <a:xfrm>
            <a:off x="447260" y="119269"/>
            <a:ext cx="11350487" cy="1446550"/>
          </a:xfrm>
          <a:prstGeom prst="rect">
            <a:avLst/>
          </a:prstGeom>
          <a:noFill/>
        </p:spPr>
        <p:txBody>
          <a:bodyPr wrap="square" rtlCol="0">
            <a:spAutoFit/>
          </a:bodyPr>
          <a:lstStyle/>
          <a:p>
            <a:r>
              <a:rPr lang="en-GB" sz="4400" dirty="0"/>
              <a:t>Using Communication to Establish Trust and Respect</a:t>
            </a:r>
            <a:endParaRPr lang="en-AU" sz="4400" dirty="0"/>
          </a:p>
        </p:txBody>
      </p:sp>
      <p:sp>
        <p:nvSpPr>
          <p:cNvPr id="14" name="TextBox 13">
            <a:extLst>
              <a:ext uri="{FF2B5EF4-FFF2-40B4-BE49-F238E27FC236}">
                <a16:creationId xmlns:a16="http://schemas.microsoft.com/office/drawing/2014/main" id="{D69A1E89-E920-731E-1B62-D0A0CAD81F07}"/>
              </a:ext>
            </a:extLst>
          </p:cNvPr>
          <p:cNvSpPr txBox="1"/>
          <p:nvPr/>
        </p:nvSpPr>
        <p:spPr>
          <a:xfrm>
            <a:off x="622852" y="1880810"/>
            <a:ext cx="11569148" cy="4154984"/>
          </a:xfrm>
          <a:prstGeom prst="rect">
            <a:avLst/>
          </a:prstGeom>
          <a:noFill/>
        </p:spPr>
        <p:txBody>
          <a:bodyPr wrap="square">
            <a:spAutoFit/>
          </a:bodyPr>
          <a:lstStyle/>
          <a:p>
            <a:r>
              <a:rPr lang="en-US" sz="2200" dirty="0"/>
              <a:t>Active listening: Paying attention, responding with cues, reflect and </a:t>
            </a:r>
            <a:r>
              <a:rPr lang="en-US" sz="2200" dirty="0" err="1"/>
              <a:t>summarise</a:t>
            </a:r>
            <a:r>
              <a:rPr lang="en-US" sz="2200" dirty="0"/>
              <a:t>, ask questions</a:t>
            </a:r>
          </a:p>
          <a:p>
            <a:endParaRPr lang="en-US" sz="2200" dirty="0"/>
          </a:p>
          <a:p>
            <a:r>
              <a:rPr lang="en-US" sz="2200" dirty="0"/>
              <a:t>Empathy: Understand their perspective, acknowledge their feelings</a:t>
            </a:r>
          </a:p>
          <a:p>
            <a:endParaRPr lang="en-US" sz="2200" dirty="0"/>
          </a:p>
          <a:p>
            <a:r>
              <a:rPr lang="en-US" sz="2200" dirty="0"/>
              <a:t>Respectful language and tone: Use ‘person first’ language, be mindful, choose your tone, avoid jargon</a:t>
            </a:r>
          </a:p>
          <a:p>
            <a:endParaRPr lang="en-US" sz="2200" dirty="0"/>
          </a:p>
          <a:p>
            <a:r>
              <a:rPr lang="en-US" sz="2200" dirty="0"/>
              <a:t>Non verbal communication: Think about you eye contact, body language and personal space. </a:t>
            </a:r>
          </a:p>
          <a:p>
            <a:endParaRPr lang="en-US" sz="2200" dirty="0"/>
          </a:p>
          <a:p>
            <a:r>
              <a:rPr lang="en-US" sz="2200" dirty="0"/>
              <a:t>Build Rapport: Find common ground, be authentic, show interest</a:t>
            </a:r>
          </a:p>
          <a:p>
            <a:endParaRPr lang="en-US" sz="2200" dirty="0"/>
          </a:p>
          <a:p>
            <a:r>
              <a:rPr lang="en-US" sz="2200" dirty="0"/>
              <a:t>Clear and concise communication: Be direct, provide structured information, check they understand</a:t>
            </a:r>
            <a:endParaRPr lang="en-AU" sz="2200" dirty="0"/>
          </a:p>
        </p:txBody>
      </p:sp>
      <p:sp>
        <p:nvSpPr>
          <p:cNvPr id="30" name="Arc 29">
            <a:extLst>
              <a:ext uri="{FF2B5EF4-FFF2-40B4-BE49-F238E27FC236}">
                <a16:creationId xmlns:a16="http://schemas.microsoft.com/office/drawing/2014/main" id="{6E8C8229-60B1-20A2-3777-AA63BEE490E4}"/>
              </a:ext>
            </a:extLst>
          </p:cNvPr>
          <p:cNvSpPr/>
          <p:nvPr/>
        </p:nvSpPr>
        <p:spPr>
          <a:xfrm rot="17547508">
            <a:off x="10018168" y="4219355"/>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31" name="Arc 30">
            <a:extLst>
              <a:ext uri="{FF2B5EF4-FFF2-40B4-BE49-F238E27FC236}">
                <a16:creationId xmlns:a16="http://schemas.microsoft.com/office/drawing/2014/main" id="{96ABD68B-DF69-AFF6-03ED-9BDCC16A7AA6}"/>
              </a:ext>
            </a:extLst>
          </p:cNvPr>
          <p:cNvSpPr/>
          <p:nvPr/>
        </p:nvSpPr>
        <p:spPr>
          <a:xfrm rot="5565377">
            <a:off x="90725" y="5006717"/>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32" name="Arc 31">
            <a:extLst>
              <a:ext uri="{FF2B5EF4-FFF2-40B4-BE49-F238E27FC236}">
                <a16:creationId xmlns:a16="http://schemas.microsoft.com/office/drawing/2014/main" id="{3A8637C9-318B-32B7-2F67-6D9F05535E1F}"/>
              </a:ext>
            </a:extLst>
          </p:cNvPr>
          <p:cNvSpPr/>
          <p:nvPr/>
        </p:nvSpPr>
        <p:spPr>
          <a:xfrm rot="6984637">
            <a:off x="289814" y="4494539"/>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33" name="Arc 32">
            <a:extLst>
              <a:ext uri="{FF2B5EF4-FFF2-40B4-BE49-F238E27FC236}">
                <a16:creationId xmlns:a16="http://schemas.microsoft.com/office/drawing/2014/main" id="{61206AEE-9E93-7E9C-8197-7BD83425645B}"/>
              </a:ext>
            </a:extLst>
          </p:cNvPr>
          <p:cNvSpPr/>
          <p:nvPr/>
        </p:nvSpPr>
        <p:spPr>
          <a:xfrm rot="19317292">
            <a:off x="9833170" y="3892528"/>
            <a:ext cx="1893997" cy="1745035"/>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Tree>
    <p:extLst>
      <p:ext uri="{BB962C8B-B14F-4D97-AF65-F5344CB8AC3E}">
        <p14:creationId xmlns:p14="http://schemas.microsoft.com/office/powerpoint/2010/main" val="72127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B9F2-9198-37DB-CDE9-DE1363BFA59B}"/>
              </a:ext>
            </a:extLst>
          </p:cNvPr>
          <p:cNvSpPr>
            <a:spLocks noGrp="1"/>
          </p:cNvSpPr>
          <p:nvPr>
            <p:ph type="title"/>
          </p:nvPr>
        </p:nvSpPr>
        <p:spPr/>
        <p:txBody>
          <a:bodyPr>
            <a:normAutofit/>
          </a:bodyPr>
          <a:lstStyle/>
          <a:p>
            <a:r>
              <a:rPr lang="en-US" sz="2800" dirty="0">
                <a:latin typeface="+mn-lt"/>
              </a:rPr>
              <a:t>Boundaries</a:t>
            </a:r>
            <a:endParaRPr lang="en-AU" sz="2800" dirty="0">
              <a:latin typeface="+mn-lt"/>
            </a:endParaRPr>
          </a:p>
        </p:txBody>
      </p:sp>
      <p:sp>
        <p:nvSpPr>
          <p:cNvPr id="3" name="Content Placeholder 2">
            <a:extLst>
              <a:ext uri="{FF2B5EF4-FFF2-40B4-BE49-F238E27FC236}">
                <a16:creationId xmlns:a16="http://schemas.microsoft.com/office/drawing/2014/main" id="{9732DB1E-BBD0-BEC1-D682-E1CD689A3CA5}"/>
              </a:ext>
            </a:extLst>
          </p:cNvPr>
          <p:cNvSpPr>
            <a:spLocks noGrp="1"/>
          </p:cNvSpPr>
          <p:nvPr>
            <p:ph idx="1"/>
          </p:nvPr>
        </p:nvSpPr>
        <p:spPr>
          <a:xfrm>
            <a:off x="630989" y="2319505"/>
            <a:ext cx="10515600" cy="4351338"/>
          </a:xfrm>
          <a:solidFill>
            <a:schemeClr val="bg1">
              <a:alpha val="60000"/>
            </a:schemeClr>
          </a:solidFill>
        </p:spPr>
        <p:txBody>
          <a:bodyPr/>
          <a:lstStyle/>
          <a:p>
            <a:pPr marL="0" indent="0">
              <a:buNone/>
            </a:pPr>
            <a:r>
              <a:rPr lang="en-GB" dirty="0"/>
              <a:t>In an ethical working relationship, you must define clear boundaries</a:t>
            </a:r>
          </a:p>
          <a:p>
            <a:pPr marL="0" indent="0">
              <a:buNone/>
            </a:pPr>
            <a:endParaRPr lang="en-GB" dirty="0"/>
          </a:p>
          <a:p>
            <a:pPr marL="514350" indent="-514350">
              <a:buAutoNum type="arabicPeriod"/>
            </a:pPr>
            <a:r>
              <a:rPr lang="en-GB" dirty="0"/>
              <a:t>Be explicit and clear from the beginning</a:t>
            </a:r>
          </a:p>
          <a:p>
            <a:pPr marL="514350" indent="-514350">
              <a:buAutoNum type="arabicPeriod"/>
            </a:pPr>
            <a:r>
              <a:rPr lang="en-GB" dirty="0"/>
              <a:t>Maintain consistency</a:t>
            </a:r>
          </a:p>
          <a:p>
            <a:pPr marL="514350" indent="-514350">
              <a:buAutoNum type="arabicPeriod"/>
            </a:pPr>
            <a:r>
              <a:rPr lang="en-GB" dirty="0"/>
              <a:t>Be assertive yet respectful</a:t>
            </a:r>
          </a:p>
          <a:p>
            <a:pPr marL="514350" indent="-514350">
              <a:buAutoNum type="arabicPeriod"/>
            </a:pPr>
            <a:r>
              <a:rPr lang="en-GB" dirty="0"/>
              <a:t>Knowing your organisations policies</a:t>
            </a:r>
          </a:p>
          <a:p>
            <a:pPr marL="514350" indent="-514350">
              <a:buAutoNum type="arabicPeriod"/>
            </a:pPr>
            <a:r>
              <a:rPr lang="en-GB" dirty="0"/>
              <a:t>Seek supervision and support</a:t>
            </a:r>
          </a:p>
        </p:txBody>
      </p:sp>
      <p:pic>
        <p:nvPicPr>
          <p:cNvPr id="4" name="Picture 3" descr="Charcoal pencil drawing line">
            <a:extLst>
              <a:ext uri="{FF2B5EF4-FFF2-40B4-BE49-F238E27FC236}">
                <a16:creationId xmlns:a16="http://schemas.microsoft.com/office/drawing/2014/main" id="{11BE69C7-0CE0-4C71-5702-E890759ED65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2874"/>
          <a:stretch/>
        </p:blipFill>
        <p:spPr bwMode="auto">
          <a:xfrm>
            <a:off x="5633545" y="638008"/>
            <a:ext cx="3896261" cy="16814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977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F551-38D7-DAA4-FCC4-08AFAE3CBBF4}"/>
              </a:ext>
            </a:extLst>
          </p:cNvPr>
          <p:cNvSpPr>
            <a:spLocks noGrp="1"/>
          </p:cNvSpPr>
          <p:nvPr>
            <p:ph type="title"/>
          </p:nvPr>
        </p:nvSpPr>
        <p:spPr>
          <a:xfrm>
            <a:off x="838199" y="365125"/>
            <a:ext cx="7524629" cy="1325563"/>
          </a:xfrm>
        </p:spPr>
        <p:txBody>
          <a:bodyPr/>
          <a:lstStyle/>
          <a:p>
            <a:r>
              <a:rPr lang="en-GB" dirty="0"/>
              <a:t>Identify Client’s Concerns</a:t>
            </a:r>
            <a:endParaRPr lang="en-AU" dirty="0"/>
          </a:p>
        </p:txBody>
      </p:sp>
      <p:sp>
        <p:nvSpPr>
          <p:cNvPr id="6" name="Arc 5">
            <a:extLst>
              <a:ext uri="{FF2B5EF4-FFF2-40B4-BE49-F238E27FC236}">
                <a16:creationId xmlns:a16="http://schemas.microsoft.com/office/drawing/2014/main" id="{634EE817-CDCD-3F86-0188-BCE9D0784B1E}"/>
              </a:ext>
            </a:extLst>
          </p:cNvPr>
          <p:cNvSpPr/>
          <p:nvPr/>
        </p:nvSpPr>
        <p:spPr>
          <a:xfrm rot="10552209">
            <a:off x="1290070" y="1665208"/>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7" name="Arc 6">
            <a:extLst>
              <a:ext uri="{FF2B5EF4-FFF2-40B4-BE49-F238E27FC236}">
                <a16:creationId xmlns:a16="http://schemas.microsoft.com/office/drawing/2014/main" id="{F2B6E668-28C2-257B-DF7C-C9AE09B13AD7}"/>
              </a:ext>
            </a:extLst>
          </p:cNvPr>
          <p:cNvSpPr/>
          <p:nvPr/>
        </p:nvSpPr>
        <p:spPr>
          <a:xfrm rot="18212704">
            <a:off x="8952831" y="5969981"/>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8" name="Arc 7">
            <a:extLst>
              <a:ext uri="{FF2B5EF4-FFF2-40B4-BE49-F238E27FC236}">
                <a16:creationId xmlns:a16="http://schemas.microsoft.com/office/drawing/2014/main" id="{4F652B2B-2C0F-53FF-1F17-EA34E5D675C2}"/>
              </a:ext>
            </a:extLst>
          </p:cNvPr>
          <p:cNvSpPr/>
          <p:nvPr/>
        </p:nvSpPr>
        <p:spPr>
          <a:xfrm rot="19631964">
            <a:off x="8376656" y="5700041"/>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9" name="Arc 8">
            <a:extLst>
              <a:ext uri="{FF2B5EF4-FFF2-40B4-BE49-F238E27FC236}">
                <a16:creationId xmlns:a16="http://schemas.microsoft.com/office/drawing/2014/main" id="{B99F5E5A-9072-5568-28DD-27944FF1E199}"/>
              </a:ext>
            </a:extLst>
          </p:cNvPr>
          <p:cNvSpPr/>
          <p:nvPr/>
        </p:nvSpPr>
        <p:spPr>
          <a:xfrm rot="10996501">
            <a:off x="1073657" y="2398079"/>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pic>
        <p:nvPicPr>
          <p:cNvPr id="12" name="Picture 11">
            <a:extLst>
              <a:ext uri="{FF2B5EF4-FFF2-40B4-BE49-F238E27FC236}">
                <a16:creationId xmlns:a16="http://schemas.microsoft.com/office/drawing/2014/main" id="{FE3B75DE-C754-1404-AD9A-6FC74711D84A}"/>
              </a:ext>
            </a:extLst>
          </p:cNvPr>
          <p:cNvPicPr>
            <a:picLocks noChangeAspect="1"/>
          </p:cNvPicPr>
          <p:nvPr/>
        </p:nvPicPr>
        <p:blipFill>
          <a:blip r:embed="rId2"/>
          <a:stretch>
            <a:fillRect/>
          </a:stretch>
        </p:blipFill>
        <p:spPr>
          <a:xfrm>
            <a:off x="1763109" y="2024312"/>
            <a:ext cx="7801304" cy="4468563"/>
          </a:xfrm>
          <a:prstGeom prst="rect">
            <a:avLst/>
          </a:prstGeom>
        </p:spPr>
      </p:pic>
    </p:spTree>
    <p:extLst>
      <p:ext uri="{BB962C8B-B14F-4D97-AF65-F5344CB8AC3E}">
        <p14:creationId xmlns:p14="http://schemas.microsoft.com/office/powerpoint/2010/main" val="324698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B942-5DE4-4E4A-2C76-BD9281522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6C6F75-CFFF-749F-8FE0-C6F1DB3677EC}"/>
              </a:ext>
            </a:extLst>
          </p:cNvPr>
          <p:cNvSpPr>
            <a:spLocks noGrp="1"/>
          </p:cNvSpPr>
          <p:nvPr>
            <p:ph type="title"/>
          </p:nvPr>
        </p:nvSpPr>
        <p:spPr>
          <a:xfrm>
            <a:off x="838199" y="365125"/>
            <a:ext cx="7524629" cy="1325563"/>
          </a:xfrm>
        </p:spPr>
        <p:txBody>
          <a:bodyPr/>
          <a:lstStyle/>
          <a:p>
            <a:r>
              <a:rPr lang="en-GB" dirty="0"/>
              <a:t>Identify Client’s Concerns</a:t>
            </a:r>
            <a:endParaRPr lang="en-AU" dirty="0"/>
          </a:p>
        </p:txBody>
      </p:sp>
      <p:sp>
        <p:nvSpPr>
          <p:cNvPr id="6" name="Arc 5">
            <a:extLst>
              <a:ext uri="{FF2B5EF4-FFF2-40B4-BE49-F238E27FC236}">
                <a16:creationId xmlns:a16="http://schemas.microsoft.com/office/drawing/2014/main" id="{A1A50D6D-A017-D0EC-6E66-8B133CB18BA3}"/>
              </a:ext>
            </a:extLst>
          </p:cNvPr>
          <p:cNvSpPr/>
          <p:nvPr/>
        </p:nvSpPr>
        <p:spPr>
          <a:xfrm rot="10552209">
            <a:off x="296772" y="1839076"/>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7" name="Arc 6">
            <a:extLst>
              <a:ext uri="{FF2B5EF4-FFF2-40B4-BE49-F238E27FC236}">
                <a16:creationId xmlns:a16="http://schemas.microsoft.com/office/drawing/2014/main" id="{835EAD47-35AB-487E-6C15-8672D4B87FE7}"/>
              </a:ext>
            </a:extLst>
          </p:cNvPr>
          <p:cNvSpPr/>
          <p:nvPr/>
        </p:nvSpPr>
        <p:spPr>
          <a:xfrm rot="18212704">
            <a:off x="8952831" y="5969981"/>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8" name="Arc 7">
            <a:extLst>
              <a:ext uri="{FF2B5EF4-FFF2-40B4-BE49-F238E27FC236}">
                <a16:creationId xmlns:a16="http://schemas.microsoft.com/office/drawing/2014/main" id="{EEAF8A9D-47B0-C668-EC64-C49C0EF7EADA}"/>
              </a:ext>
            </a:extLst>
          </p:cNvPr>
          <p:cNvSpPr/>
          <p:nvPr/>
        </p:nvSpPr>
        <p:spPr>
          <a:xfrm rot="19631964">
            <a:off x="8376656" y="5700041"/>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9" name="Arc 8">
            <a:extLst>
              <a:ext uri="{FF2B5EF4-FFF2-40B4-BE49-F238E27FC236}">
                <a16:creationId xmlns:a16="http://schemas.microsoft.com/office/drawing/2014/main" id="{B7DAD182-3F09-EDAA-FA62-4E9A712D6625}"/>
              </a:ext>
            </a:extLst>
          </p:cNvPr>
          <p:cNvSpPr/>
          <p:nvPr/>
        </p:nvSpPr>
        <p:spPr>
          <a:xfrm rot="10996501">
            <a:off x="322310" y="2883310"/>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4" name="TextBox 3">
            <a:extLst>
              <a:ext uri="{FF2B5EF4-FFF2-40B4-BE49-F238E27FC236}">
                <a16:creationId xmlns:a16="http://schemas.microsoft.com/office/drawing/2014/main" id="{8B475645-A9CB-3B07-019C-DD8DE7D9E57F}"/>
              </a:ext>
            </a:extLst>
          </p:cNvPr>
          <p:cNvSpPr txBox="1"/>
          <p:nvPr/>
        </p:nvSpPr>
        <p:spPr>
          <a:xfrm>
            <a:off x="1394468" y="1855546"/>
            <a:ext cx="4554387" cy="3924151"/>
          </a:xfrm>
          <a:prstGeom prst="rect">
            <a:avLst/>
          </a:prstGeom>
          <a:noFill/>
        </p:spPr>
        <p:txBody>
          <a:bodyPr wrap="square">
            <a:spAutoFit/>
          </a:bodyPr>
          <a:lstStyle/>
          <a:p>
            <a:pPr>
              <a:spcBef>
                <a:spcPts val="1200"/>
              </a:spcBef>
              <a:spcAft>
                <a:spcPts val="600"/>
              </a:spcAft>
              <a:buNone/>
            </a:pPr>
            <a:r>
              <a:rPr lang="en-GB" sz="1800" b="1" dirty="0">
                <a:effectLst/>
                <a:latin typeface="Helvetica" panose="020B0604020202020204" pitchFamily="34" charset="0"/>
                <a:ea typeface="Cambria" panose="02040503050406030204" pitchFamily="18" charset="0"/>
                <a:cs typeface="Cambria" panose="02040503050406030204" pitchFamily="18" charset="0"/>
              </a:rPr>
              <a:t>Phase 1: Identifying Areas of Concern</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Build rapport and establish trust</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Use open ended questions</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Actively listen and explore further</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Use different angles</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Prioritise concerns</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Summarise and Validation</a:t>
            </a:r>
          </a:p>
          <a:p>
            <a:pPr>
              <a:spcBef>
                <a:spcPts val="1200"/>
              </a:spcBef>
              <a:spcAft>
                <a:spcPts val="600"/>
              </a:spcAft>
              <a:buNone/>
            </a:pPr>
            <a:endParaRPr lang="en-AU" sz="1800" b="1" dirty="0">
              <a:effectLst/>
              <a:latin typeface="Helvetica" panose="020B0604020202020204" pitchFamily="34" charset="0"/>
              <a:ea typeface="Cambria" panose="02040503050406030204" pitchFamily="18" charset="0"/>
              <a:cs typeface="Cambria" panose="02040503050406030204" pitchFamily="18" charset="0"/>
            </a:endParaRPr>
          </a:p>
        </p:txBody>
      </p:sp>
      <p:sp>
        <p:nvSpPr>
          <p:cNvPr id="10" name="TextBox 9">
            <a:extLst>
              <a:ext uri="{FF2B5EF4-FFF2-40B4-BE49-F238E27FC236}">
                <a16:creationId xmlns:a16="http://schemas.microsoft.com/office/drawing/2014/main" id="{4D742739-2151-2BA0-3894-1C37CC251458}"/>
              </a:ext>
            </a:extLst>
          </p:cNvPr>
          <p:cNvSpPr txBox="1"/>
          <p:nvPr/>
        </p:nvSpPr>
        <p:spPr>
          <a:xfrm>
            <a:off x="6659429" y="1855546"/>
            <a:ext cx="4714675" cy="3416320"/>
          </a:xfrm>
          <a:prstGeom prst="rect">
            <a:avLst/>
          </a:prstGeom>
          <a:noFill/>
        </p:spPr>
        <p:txBody>
          <a:bodyPr wrap="square">
            <a:spAutoFit/>
          </a:bodyPr>
          <a:lstStyle/>
          <a:p>
            <a:pPr>
              <a:spcBef>
                <a:spcPts val="1200"/>
              </a:spcBef>
              <a:spcAft>
                <a:spcPts val="600"/>
              </a:spcAft>
              <a:buNone/>
            </a:pPr>
            <a:r>
              <a:rPr lang="en-GB" sz="1800" b="1" dirty="0">
                <a:effectLst/>
                <a:latin typeface="Helvetica" panose="020B0604020202020204" pitchFamily="34" charset="0"/>
                <a:ea typeface="Cambria" panose="02040503050406030204" pitchFamily="18" charset="0"/>
                <a:cs typeface="Cambria" panose="02040503050406030204" pitchFamily="18" charset="0"/>
              </a:rPr>
              <a:t>Phase 2: Determining Options for Action</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Brainstorm Together</a:t>
            </a:r>
          </a:p>
          <a:p>
            <a:pPr marL="285750" indent="-285750">
              <a:spcBef>
                <a:spcPts val="1200"/>
              </a:spcBef>
              <a:spcAft>
                <a:spcPts val="600"/>
              </a:spcAft>
              <a:buFont typeface="Arial" panose="020B0604020202020204" pitchFamily="34" charset="0"/>
              <a:buChar char="•"/>
            </a:pPr>
            <a:r>
              <a:rPr lang="en-GB" sz="1800" b="1" dirty="0">
                <a:effectLst/>
                <a:latin typeface="Helvetica" panose="020B0604020202020204" pitchFamily="34" charset="0"/>
                <a:ea typeface="Cambria" panose="02040503050406030204" pitchFamily="18" charset="0"/>
                <a:cs typeface="Cambria" panose="02040503050406030204" pitchFamily="18" charset="0"/>
              </a:rPr>
              <a:t>Explore Resources and Services</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Consider Pros and Cons</a:t>
            </a:r>
          </a:p>
          <a:p>
            <a:pPr marL="285750" indent="-285750">
              <a:spcBef>
                <a:spcPts val="1200"/>
              </a:spcBef>
              <a:spcAft>
                <a:spcPts val="600"/>
              </a:spcAft>
              <a:buFont typeface="Arial" panose="020B0604020202020204" pitchFamily="34" charset="0"/>
              <a:buChar char="•"/>
            </a:pPr>
            <a:r>
              <a:rPr lang="en-GB" sz="1800" b="1" dirty="0">
                <a:effectLst/>
                <a:latin typeface="Helvetica" panose="020B0604020202020204" pitchFamily="34" charset="0"/>
                <a:ea typeface="Cambria" panose="02040503050406030204" pitchFamily="18" charset="0"/>
                <a:cs typeface="Cambria" panose="02040503050406030204" pitchFamily="18" charset="0"/>
              </a:rPr>
              <a:t>Assess Feasibility and Client Capacity</a:t>
            </a:r>
          </a:p>
          <a:p>
            <a:pPr marL="285750" indent="-285750">
              <a:spcBef>
                <a:spcPts val="1200"/>
              </a:spcBef>
              <a:spcAft>
                <a:spcPts val="600"/>
              </a:spcAft>
              <a:buFont typeface="Arial" panose="020B0604020202020204" pitchFamily="34" charset="0"/>
              <a:buChar char="•"/>
            </a:pPr>
            <a:r>
              <a:rPr lang="en-GB" b="1" dirty="0">
                <a:latin typeface="Helvetica" panose="020B0604020202020204" pitchFamily="34" charset="0"/>
                <a:ea typeface="Cambria" panose="02040503050406030204" pitchFamily="18" charset="0"/>
                <a:cs typeface="Cambria" panose="02040503050406030204" pitchFamily="18" charset="0"/>
              </a:rPr>
              <a:t>Empower Client Choice</a:t>
            </a:r>
          </a:p>
          <a:p>
            <a:pPr marL="285750" indent="-285750">
              <a:spcBef>
                <a:spcPts val="1200"/>
              </a:spcBef>
              <a:spcAft>
                <a:spcPts val="600"/>
              </a:spcAft>
              <a:buFont typeface="Arial" panose="020B0604020202020204" pitchFamily="34" charset="0"/>
              <a:buChar char="•"/>
            </a:pPr>
            <a:r>
              <a:rPr lang="en-GB" sz="1800" b="1" dirty="0">
                <a:effectLst/>
                <a:latin typeface="Helvetica" panose="020B0604020202020204" pitchFamily="34" charset="0"/>
                <a:ea typeface="Cambria" panose="02040503050406030204" pitchFamily="18" charset="0"/>
                <a:cs typeface="Cambria" panose="02040503050406030204" pitchFamily="18" charset="0"/>
              </a:rPr>
              <a:t>Develop an Action Plan</a:t>
            </a:r>
          </a:p>
        </p:txBody>
      </p:sp>
    </p:spTree>
    <p:extLst>
      <p:ext uri="{BB962C8B-B14F-4D97-AF65-F5344CB8AC3E}">
        <p14:creationId xmlns:p14="http://schemas.microsoft.com/office/powerpoint/2010/main" val="143493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CFBA54-1D88-CBD6-7F49-90E20331BBC9}"/>
              </a:ext>
            </a:extLst>
          </p:cNvPr>
          <p:cNvSpPr txBox="1"/>
          <p:nvPr/>
        </p:nvSpPr>
        <p:spPr>
          <a:xfrm>
            <a:off x="765613" y="1419541"/>
            <a:ext cx="10010201" cy="4401205"/>
          </a:xfrm>
          <a:prstGeom prst="rect">
            <a:avLst/>
          </a:prstGeom>
          <a:solidFill>
            <a:schemeClr val="bg1">
              <a:alpha val="60000"/>
            </a:schemeClr>
          </a:solidFill>
        </p:spPr>
        <p:txBody>
          <a:bodyPr wrap="square" numCol="1" rtlCol="0">
            <a:spAutoFit/>
          </a:bodyPr>
          <a:lstStyle/>
          <a:p>
            <a:r>
              <a:rPr lang="en-GB" sz="2800" dirty="0"/>
              <a:t>Components of an Action Plan</a:t>
            </a:r>
          </a:p>
          <a:p>
            <a:endParaRPr lang="en-GB" dirty="0"/>
          </a:p>
          <a:p>
            <a:r>
              <a:rPr lang="en-GB" dirty="0"/>
              <a:t>The typical components of an action plan might include:</a:t>
            </a:r>
          </a:p>
          <a:p>
            <a:endParaRPr lang="en-AU" dirty="0"/>
          </a:p>
          <a:p>
            <a:pPr lvl="0"/>
            <a:r>
              <a:rPr lang="en-GB" dirty="0"/>
              <a:t>Specific steps to take.</a:t>
            </a:r>
            <a:endParaRPr lang="en-AU" dirty="0"/>
          </a:p>
          <a:p>
            <a:pPr lvl="0"/>
            <a:r>
              <a:rPr lang="en-GB" dirty="0"/>
              <a:t>Who is responsible for each step.</a:t>
            </a:r>
            <a:endParaRPr lang="en-AU" dirty="0"/>
          </a:p>
          <a:p>
            <a:pPr lvl="0"/>
            <a:r>
              <a:rPr lang="en-GB" dirty="0"/>
              <a:t>Timelines (if appropriate).</a:t>
            </a:r>
            <a:endParaRPr lang="en-AU" dirty="0"/>
          </a:p>
          <a:p>
            <a:pPr lvl="0"/>
            <a:r>
              <a:rPr lang="en-GB" dirty="0"/>
              <a:t>Any resources needed.</a:t>
            </a:r>
          </a:p>
          <a:p>
            <a:pPr lvl="0"/>
            <a:endParaRPr lang="en-GB" dirty="0"/>
          </a:p>
          <a:p>
            <a:pPr lvl="0"/>
            <a:endParaRPr lang="en-AU" dirty="0"/>
          </a:p>
          <a:p>
            <a:r>
              <a:rPr lang="en-GB" b="1" dirty="0"/>
              <a:t>Providing ongoing support and review:</a:t>
            </a:r>
            <a:endParaRPr lang="en-AU" dirty="0"/>
          </a:p>
          <a:p>
            <a:pPr lvl="0"/>
            <a:r>
              <a:rPr lang="en-GB" dirty="0"/>
              <a:t>Let the client know you will continue to support them as they take action.</a:t>
            </a:r>
          </a:p>
          <a:p>
            <a:pPr lvl="0"/>
            <a:endParaRPr lang="en-AU" dirty="0"/>
          </a:p>
          <a:p>
            <a:pPr lvl="0"/>
            <a:r>
              <a:rPr lang="en-GB" dirty="0"/>
              <a:t>Schedule follow-up meetings to review progress, address any challenges, and adjust the plan as needed.</a:t>
            </a:r>
            <a:endParaRPr lang="en-AU" dirty="0"/>
          </a:p>
          <a:p>
            <a:endParaRPr lang="en-GB" dirty="0"/>
          </a:p>
        </p:txBody>
      </p:sp>
    </p:spTree>
    <p:extLst>
      <p:ext uri="{BB962C8B-B14F-4D97-AF65-F5344CB8AC3E}">
        <p14:creationId xmlns:p14="http://schemas.microsoft.com/office/powerpoint/2010/main" val="304647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420CB-137B-923A-3309-A36DCB8B0F3C}"/>
              </a:ext>
            </a:extLst>
          </p:cNvPr>
          <p:cNvSpPr>
            <a:spLocks noGrp="1"/>
          </p:cNvSpPr>
          <p:nvPr>
            <p:ph type="title"/>
          </p:nvPr>
        </p:nvSpPr>
        <p:spPr>
          <a:xfrm>
            <a:off x="210209" y="354615"/>
            <a:ext cx="10515600" cy="1325563"/>
          </a:xfrm>
        </p:spPr>
        <p:txBody>
          <a:bodyPr/>
          <a:lstStyle/>
          <a:p>
            <a:r>
              <a:rPr lang="en-GB" dirty="0">
                <a:solidFill>
                  <a:schemeClr val="bg1"/>
                </a:solidFill>
              </a:rPr>
              <a:t>Dignity of Risk</a:t>
            </a:r>
            <a:endParaRPr lang="en-AU" dirty="0">
              <a:solidFill>
                <a:schemeClr val="bg1"/>
              </a:solidFill>
            </a:endParaRPr>
          </a:p>
        </p:txBody>
      </p:sp>
      <p:sp>
        <p:nvSpPr>
          <p:cNvPr id="3" name="Content Placeholder 2">
            <a:extLst>
              <a:ext uri="{FF2B5EF4-FFF2-40B4-BE49-F238E27FC236}">
                <a16:creationId xmlns:a16="http://schemas.microsoft.com/office/drawing/2014/main" id="{F79BC301-73EB-3FE7-AB08-EA46DA87145E}"/>
              </a:ext>
            </a:extLst>
          </p:cNvPr>
          <p:cNvSpPr>
            <a:spLocks noGrp="1"/>
          </p:cNvSpPr>
          <p:nvPr>
            <p:ph idx="1"/>
          </p:nvPr>
        </p:nvSpPr>
        <p:spPr>
          <a:xfrm>
            <a:off x="210209" y="1523998"/>
            <a:ext cx="10882318" cy="5139559"/>
          </a:xfrm>
          <a:solidFill>
            <a:schemeClr val="accent3">
              <a:alpha val="60000"/>
            </a:schemeClr>
          </a:solidFill>
        </p:spPr>
        <p:txBody>
          <a:bodyPr>
            <a:normAutofit fontScale="62500" lnSpcReduction="20000"/>
          </a:bodyPr>
          <a:lstStyle/>
          <a:p>
            <a:pPr marL="0" indent="0">
              <a:buNone/>
            </a:pPr>
            <a:r>
              <a:rPr lang="en-GB" dirty="0">
                <a:solidFill>
                  <a:schemeClr val="bg1"/>
                </a:solidFill>
              </a:rPr>
              <a:t>Dignity of risk is all about respecting someone's right to make their own choices </a:t>
            </a:r>
          </a:p>
          <a:p>
            <a:pPr marL="0" indent="0">
              <a:buNone/>
            </a:pPr>
            <a:endParaRPr lang="en-US" dirty="0">
              <a:solidFill>
                <a:schemeClr val="bg1"/>
              </a:solidFill>
            </a:endParaRPr>
          </a:p>
          <a:p>
            <a:pPr marL="0" indent="0">
              <a:buNone/>
            </a:pPr>
            <a:r>
              <a:rPr lang="en-GB" dirty="0">
                <a:solidFill>
                  <a:schemeClr val="bg1"/>
                </a:solidFill>
              </a:rPr>
              <a:t>It's about balancing safety with the right to autonomy and a meaningful life.</a:t>
            </a:r>
          </a:p>
          <a:p>
            <a:pPr marL="0" indent="0">
              <a:buNone/>
            </a:pPr>
            <a:endParaRPr lang="en-AU" dirty="0">
              <a:solidFill>
                <a:schemeClr val="bg1"/>
              </a:solidFill>
            </a:endParaRPr>
          </a:p>
          <a:p>
            <a:pPr marL="0" indent="0">
              <a:buNone/>
            </a:pPr>
            <a:r>
              <a:rPr lang="en-AU" dirty="0">
                <a:solidFill>
                  <a:schemeClr val="bg1"/>
                </a:solidFill>
              </a:rPr>
              <a:t>You can balance dignity of risk with informed decision making in many ways:</a:t>
            </a:r>
          </a:p>
          <a:p>
            <a:pPr marL="0" indent="0">
              <a:buNone/>
            </a:pPr>
            <a:endParaRPr lang="en-AU" dirty="0">
              <a:solidFill>
                <a:schemeClr val="bg1"/>
              </a:solidFill>
            </a:endParaRPr>
          </a:p>
          <a:p>
            <a:pPr marL="0" indent="0">
              <a:buNone/>
            </a:pPr>
            <a:r>
              <a:rPr lang="en-AU" dirty="0">
                <a:solidFill>
                  <a:schemeClr val="bg1"/>
                </a:solidFill>
              </a:rPr>
              <a:t>Person centred approach – Tailoring support and respecting individual goals</a:t>
            </a:r>
          </a:p>
          <a:p>
            <a:pPr marL="0" indent="0">
              <a:buNone/>
            </a:pPr>
            <a:endParaRPr lang="en-AU" dirty="0">
              <a:solidFill>
                <a:schemeClr val="bg1"/>
              </a:solidFill>
            </a:endParaRPr>
          </a:p>
          <a:p>
            <a:pPr marL="0" indent="0">
              <a:buNone/>
            </a:pPr>
            <a:r>
              <a:rPr lang="en-AU" dirty="0">
                <a:solidFill>
                  <a:schemeClr val="bg1"/>
                </a:solidFill>
              </a:rPr>
              <a:t>Empowering autonomy and choice – Foster independence whilst promoting self determination</a:t>
            </a:r>
          </a:p>
          <a:p>
            <a:pPr marL="0" indent="0">
              <a:buNone/>
            </a:pPr>
            <a:endParaRPr lang="en-AU" dirty="0">
              <a:solidFill>
                <a:schemeClr val="bg1"/>
              </a:solidFill>
            </a:endParaRPr>
          </a:p>
          <a:p>
            <a:pPr marL="0" indent="0">
              <a:buNone/>
            </a:pPr>
            <a:r>
              <a:rPr lang="en-AU" dirty="0">
                <a:solidFill>
                  <a:schemeClr val="bg1"/>
                </a:solidFill>
              </a:rPr>
              <a:t>Balancing safety and well being – Risk assessment and promoting holistic well-being</a:t>
            </a:r>
          </a:p>
          <a:p>
            <a:pPr marL="0" indent="0">
              <a:buNone/>
            </a:pPr>
            <a:endParaRPr lang="en-AU" dirty="0">
              <a:solidFill>
                <a:schemeClr val="bg1"/>
              </a:solidFill>
            </a:endParaRPr>
          </a:p>
          <a:p>
            <a:pPr marL="0" indent="0">
              <a:buNone/>
            </a:pPr>
            <a:r>
              <a:rPr lang="en-AU" dirty="0">
                <a:solidFill>
                  <a:schemeClr val="bg1"/>
                </a:solidFill>
              </a:rPr>
              <a:t>Building trust and rapport – respect agency and avoid power imbalances</a:t>
            </a:r>
          </a:p>
          <a:p>
            <a:pPr marL="0" indent="0">
              <a:buNone/>
            </a:pPr>
            <a:endParaRPr lang="en-AU" dirty="0">
              <a:solidFill>
                <a:schemeClr val="bg1"/>
              </a:solidFill>
            </a:endParaRPr>
          </a:p>
          <a:p>
            <a:pPr marL="0" indent="0">
              <a:buNone/>
            </a:pPr>
            <a:r>
              <a:rPr lang="en-AU" dirty="0">
                <a:solidFill>
                  <a:schemeClr val="bg1"/>
                </a:solidFill>
              </a:rPr>
              <a:t>Adapting to different needs and capacities – Work with cognitive impairment and support individual’s mental health challenges</a:t>
            </a:r>
            <a:endParaRPr lang="en-US" dirty="0">
              <a:solidFill>
                <a:schemeClr val="bg1"/>
              </a:solidFill>
            </a:endParaRPr>
          </a:p>
          <a:p>
            <a:pPr marL="0" indent="0">
              <a:buNone/>
            </a:pPr>
            <a:endParaRPr lang="en-AU" dirty="0">
              <a:solidFill>
                <a:schemeClr val="bg1"/>
              </a:solidFill>
            </a:endParaRPr>
          </a:p>
        </p:txBody>
      </p:sp>
    </p:spTree>
    <p:extLst>
      <p:ext uri="{BB962C8B-B14F-4D97-AF65-F5344CB8AC3E}">
        <p14:creationId xmlns:p14="http://schemas.microsoft.com/office/powerpoint/2010/main" val="215593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DF3D98-D371-2E26-02EE-9F51F0788D8B}"/>
              </a:ext>
            </a:extLst>
          </p:cNvPr>
          <p:cNvSpPr txBox="1"/>
          <p:nvPr/>
        </p:nvSpPr>
        <p:spPr>
          <a:xfrm>
            <a:off x="536817" y="670431"/>
            <a:ext cx="6711398" cy="3477875"/>
          </a:xfrm>
          <a:prstGeom prst="rect">
            <a:avLst/>
          </a:prstGeom>
          <a:solidFill>
            <a:schemeClr val="bg1">
              <a:alpha val="75000"/>
            </a:schemeClr>
          </a:solidFill>
        </p:spPr>
        <p:txBody>
          <a:bodyPr wrap="square">
            <a:spAutoFit/>
          </a:bodyPr>
          <a:lstStyle/>
          <a:p>
            <a:r>
              <a:rPr lang="en-GB" sz="2000" dirty="0"/>
              <a:t>Community services involves supporting individuals by providing person-centred services. </a:t>
            </a:r>
          </a:p>
          <a:p>
            <a:endParaRPr lang="en-GB" sz="2000" dirty="0"/>
          </a:p>
          <a:p>
            <a:r>
              <a:rPr lang="en-GB" sz="2000" dirty="0"/>
              <a:t>This may include the day-to-day support or building community-based programs. </a:t>
            </a:r>
          </a:p>
          <a:p>
            <a:endParaRPr lang="en-AU" sz="2000" dirty="0"/>
          </a:p>
          <a:p>
            <a:r>
              <a:rPr lang="en-GB" sz="2000" dirty="0"/>
              <a:t>The individuals you work with will be referred to as ‘clients’ throughout this unit of study. </a:t>
            </a:r>
          </a:p>
          <a:p>
            <a:endParaRPr lang="en-AU" sz="2000" dirty="0"/>
          </a:p>
          <a:p>
            <a:r>
              <a:rPr lang="en-GB" sz="2000" dirty="0"/>
              <a:t>This unit helps build skills to meet the needs of a range of clients.</a:t>
            </a:r>
            <a:endParaRPr lang="en-AU" sz="2000" dirty="0"/>
          </a:p>
        </p:txBody>
      </p:sp>
      <p:pic>
        <p:nvPicPr>
          <p:cNvPr id="6" name="Picture 5" descr="Group with solid fill">
            <a:extLst>
              <a:ext uri="{FF2B5EF4-FFF2-40B4-BE49-F238E27FC236}">
                <a16:creationId xmlns:a16="http://schemas.microsoft.com/office/drawing/2014/main" id="{E29D3CC6-7C44-58CD-29D4-5460238E88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248215" y="1480287"/>
            <a:ext cx="3284505" cy="3284505"/>
          </a:xfrm>
          <a:prstGeom prst="rect">
            <a:avLst/>
          </a:prstGeom>
        </p:spPr>
      </p:pic>
      <p:sp>
        <p:nvSpPr>
          <p:cNvPr id="7" name="Arc 6">
            <a:extLst>
              <a:ext uri="{FF2B5EF4-FFF2-40B4-BE49-F238E27FC236}">
                <a16:creationId xmlns:a16="http://schemas.microsoft.com/office/drawing/2014/main" id="{DC546F79-DA73-40E9-C20F-82288450964E}"/>
              </a:ext>
            </a:extLst>
          </p:cNvPr>
          <p:cNvSpPr/>
          <p:nvPr/>
        </p:nvSpPr>
        <p:spPr>
          <a:xfrm rot="17547508">
            <a:off x="9525470" y="2656678"/>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8" name="Arc 7">
            <a:extLst>
              <a:ext uri="{FF2B5EF4-FFF2-40B4-BE49-F238E27FC236}">
                <a16:creationId xmlns:a16="http://schemas.microsoft.com/office/drawing/2014/main" id="{B0C42A5A-5C87-F340-434E-F4F31BF18F3D}"/>
              </a:ext>
            </a:extLst>
          </p:cNvPr>
          <p:cNvSpPr/>
          <p:nvPr/>
        </p:nvSpPr>
        <p:spPr>
          <a:xfrm rot="5565377">
            <a:off x="6137407" y="3764184"/>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9" name="Arc 8">
            <a:extLst>
              <a:ext uri="{FF2B5EF4-FFF2-40B4-BE49-F238E27FC236}">
                <a16:creationId xmlns:a16="http://schemas.microsoft.com/office/drawing/2014/main" id="{A468F714-B5A5-638F-09D4-05D42EA939A6}"/>
              </a:ext>
            </a:extLst>
          </p:cNvPr>
          <p:cNvSpPr/>
          <p:nvPr/>
        </p:nvSpPr>
        <p:spPr>
          <a:xfrm rot="19317292">
            <a:off x="9340472" y="2329850"/>
            <a:ext cx="1893997" cy="1745035"/>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10" name="Arc 9">
            <a:extLst>
              <a:ext uri="{FF2B5EF4-FFF2-40B4-BE49-F238E27FC236}">
                <a16:creationId xmlns:a16="http://schemas.microsoft.com/office/drawing/2014/main" id="{D8A90E02-3B28-60B2-08EB-FBE558779F82}"/>
              </a:ext>
            </a:extLst>
          </p:cNvPr>
          <p:cNvSpPr/>
          <p:nvPr/>
        </p:nvSpPr>
        <p:spPr>
          <a:xfrm rot="5565377">
            <a:off x="6602662" y="3297315"/>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2" name="Rectangle 1">
            <a:extLst>
              <a:ext uri="{FF2B5EF4-FFF2-40B4-BE49-F238E27FC236}">
                <a16:creationId xmlns:a16="http://schemas.microsoft.com/office/drawing/2014/main" id="{69FE5316-9D11-FAB5-1F8D-3E4840A15BE7}"/>
              </a:ext>
            </a:extLst>
          </p:cNvPr>
          <p:cNvSpPr/>
          <p:nvPr/>
        </p:nvSpPr>
        <p:spPr>
          <a:xfrm>
            <a:off x="1133475" y="5483225"/>
            <a:ext cx="9925050" cy="1009650"/>
          </a:xfrm>
          <a:prstGeom prst="rect">
            <a:avLst/>
          </a:prstGeom>
          <a:solidFill>
            <a:srgbClr val="D40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Complete Inquiry task 1A on page 5</a:t>
            </a:r>
          </a:p>
        </p:txBody>
      </p:sp>
      <p:sp>
        <p:nvSpPr>
          <p:cNvPr id="4" name="Oval 3">
            <a:extLst>
              <a:ext uri="{FF2B5EF4-FFF2-40B4-BE49-F238E27FC236}">
                <a16:creationId xmlns:a16="http://schemas.microsoft.com/office/drawing/2014/main" id="{EB574A3D-F260-D5C4-7034-F696B0942D28}"/>
              </a:ext>
            </a:extLst>
          </p:cNvPr>
          <p:cNvSpPr/>
          <p:nvPr/>
        </p:nvSpPr>
        <p:spPr>
          <a:xfrm>
            <a:off x="457200" y="5245100"/>
            <a:ext cx="1504950" cy="148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5" name="Rectangle 4" descr="Pencil">
            <a:extLst>
              <a:ext uri="{FF2B5EF4-FFF2-40B4-BE49-F238E27FC236}">
                <a16:creationId xmlns:a16="http://schemas.microsoft.com/office/drawing/2014/main" id="{B6389BC2-2B83-184A-E047-35D3D9EF0AE3}"/>
              </a:ext>
            </a:extLst>
          </p:cNvPr>
          <p:cNvSpPr/>
          <p:nvPr/>
        </p:nvSpPr>
        <p:spPr>
          <a:xfrm>
            <a:off x="764046" y="5483225"/>
            <a:ext cx="891257" cy="94395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Tree>
    <p:extLst>
      <p:ext uri="{BB962C8B-B14F-4D97-AF65-F5344CB8AC3E}">
        <p14:creationId xmlns:p14="http://schemas.microsoft.com/office/powerpoint/2010/main" val="172585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91B80D-2BFE-7000-22A6-5E42261A0EE3}"/>
              </a:ext>
            </a:extLst>
          </p:cNvPr>
          <p:cNvPicPr>
            <a:picLocks noChangeAspect="1"/>
          </p:cNvPicPr>
          <p:nvPr/>
        </p:nvPicPr>
        <p:blipFill>
          <a:blip r:embed="rId2"/>
          <a:stretch>
            <a:fillRect/>
          </a:stretch>
        </p:blipFill>
        <p:spPr>
          <a:xfrm>
            <a:off x="1622997" y="167616"/>
            <a:ext cx="8946005" cy="6522767"/>
          </a:xfrm>
          <a:prstGeom prst="rect">
            <a:avLst/>
          </a:prstGeom>
        </p:spPr>
      </p:pic>
    </p:spTree>
    <p:extLst>
      <p:ext uri="{BB962C8B-B14F-4D97-AF65-F5344CB8AC3E}">
        <p14:creationId xmlns:p14="http://schemas.microsoft.com/office/powerpoint/2010/main" val="1015073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317D"/>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6C27781-2C97-623C-009D-3BCCB3D6B809}"/>
              </a:ext>
            </a:extLst>
          </p:cNvPr>
          <p:cNvSpPr/>
          <p:nvPr/>
        </p:nvSpPr>
        <p:spPr>
          <a:xfrm>
            <a:off x="9196442" y="618314"/>
            <a:ext cx="2438510" cy="22299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97CF963-2589-CA5C-8CCA-73495C03093E}"/>
              </a:ext>
            </a:extLst>
          </p:cNvPr>
          <p:cNvSpPr>
            <a:spLocks noGrp="1"/>
          </p:cNvSpPr>
          <p:nvPr>
            <p:ph type="title"/>
          </p:nvPr>
        </p:nvSpPr>
        <p:spPr>
          <a:xfrm>
            <a:off x="384784" y="552822"/>
            <a:ext cx="9195002" cy="1325563"/>
          </a:xfrm>
        </p:spPr>
        <p:txBody>
          <a:bodyPr>
            <a:normAutofit fontScale="90000"/>
          </a:bodyPr>
          <a:lstStyle/>
          <a:p>
            <a:r>
              <a:rPr lang="en-GB" b="1" dirty="0"/>
              <a:t>Work Health and Safety (WHS) when working with clients</a:t>
            </a:r>
            <a:br>
              <a:rPr lang="en-GB" b="1" dirty="0"/>
            </a:br>
            <a:r>
              <a:rPr lang="en-GB" sz="2000" b="1" dirty="0"/>
              <a:t>E</a:t>
            </a:r>
            <a:r>
              <a:rPr lang="en-GB" sz="2000" dirty="0"/>
              <a:t>nsure the health and safety of their workers and other persons affected by their work </a:t>
            </a:r>
            <a:endParaRPr lang="en-AU" b="1" dirty="0"/>
          </a:p>
        </p:txBody>
      </p:sp>
      <p:sp>
        <p:nvSpPr>
          <p:cNvPr id="3" name="Content Placeholder 2">
            <a:extLst>
              <a:ext uri="{FF2B5EF4-FFF2-40B4-BE49-F238E27FC236}">
                <a16:creationId xmlns:a16="http://schemas.microsoft.com/office/drawing/2014/main" id="{59A3F2C6-0031-36E8-DDC3-165F3B4DFC6F}"/>
              </a:ext>
            </a:extLst>
          </p:cNvPr>
          <p:cNvSpPr>
            <a:spLocks noGrp="1"/>
          </p:cNvSpPr>
          <p:nvPr>
            <p:ph idx="1"/>
          </p:nvPr>
        </p:nvSpPr>
        <p:spPr>
          <a:xfrm>
            <a:off x="461255" y="2443646"/>
            <a:ext cx="11269489" cy="4146340"/>
          </a:xfrm>
        </p:spPr>
        <p:txBody>
          <a:bodyPr>
            <a:normAutofit fontScale="85000" lnSpcReduction="20000"/>
          </a:bodyPr>
          <a:lstStyle/>
          <a:p>
            <a:pPr marL="0" indent="0">
              <a:buNone/>
            </a:pPr>
            <a:r>
              <a:rPr lang="en-GB" dirty="0"/>
              <a:t>Risk assessment and management ( Client related)</a:t>
            </a:r>
          </a:p>
          <a:p>
            <a:pPr marL="0" indent="0">
              <a:buNone/>
            </a:pPr>
            <a:r>
              <a:rPr lang="en-GB" dirty="0"/>
              <a:t>Home Visits – Assessing the safety of the client’s home environment</a:t>
            </a:r>
          </a:p>
          <a:p>
            <a:pPr marL="0" indent="0">
              <a:buNone/>
            </a:pPr>
            <a:endParaRPr lang="en-GB" dirty="0"/>
          </a:p>
          <a:p>
            <a:pPr marL="0" indent="0">
              <a:buNone/>
            </a:pPr>
            <a:r>
              <a:rPr lang="en-US" dirty="0"/>
              <a:t>Manual Handling – Training in safe techniques to prevent injury</a:t>
            </a:r>
          </a:p>
          <a:p>
            <a:pPr marL="0" indent="0">
              <a:buNone/>
            </a:pPr>
            <a:endParaRPr lang="en-US" dirty="0"/>
          </a:p>
          <a:p>
            <a:pPr marL="0" indent="0">
              <a:buNone/>
            </a:pPr>
            <a:r>
              <a:rPr lang="en-US" dirty="0"/>
              <a:t>Aggression and Violence – Assessing the risks from clients and having protocols in place</a:t>
            </a:r>
          </a:p>
          <a:p>
            <a:pPr marL="0" indent="0">
              <a:buNone/>
            </a:pPr>
            <a:endParaRPr lang="en-US" dirty="0"/>
          </a:p>
          <a:p>
            <a:pPr marL="0" indent="0">
              <a:buNone/>
            </a:pPr>
            <a:r>
              <a:rPr lang="en-US" dirty="0"/>
              <a:t>Infection Control – Follow hygiene protocols</a:t>
            </a:r>
          </a:p>
          <a:p>
            <a:pPr marL="0" indent="0">
              <a:buNone/>
            </a:pPr>
            <a:endParaRPr lang="en-US" dirty="0"/>
          </a:p>
          <a:p>
            <a:pPr marL="0" indent="0">
              <a:buNone/>
            </a:pPr>
            <a:r>
              <a:rPr lang="en-US" dirty="0"/>
              <a:t>Transportation -  Make sure vehicles are safe, ensured and used correctly</a:t>
            </a:r>
          </a:p>
          <a:p>
            <a:pPr marL="0" indent="0">
              <a:buNone/>
            </a:pPr>
            <a:endParaRPr lang="en-US" dirty="0"/>
          </a:p>
        </p:txBody>
      </p:sp>
      <p:pic>
        <p:nvPicPr>
          <p:cNvPr id="5" name="Graphic 4" descr="Lock with solid fill">
            <a:extLst>
              <a:ext uri="{FF2B5EF4-FFF2-40B4-BE49-F238E27FC236}">
                <a16:creationId xmlns:a16="http://schemas.microsoft.com/office/drawing/2014/main" id="{66729DE1-86D4-B83B-BB24-EE8271AD1B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9786" y="897398"/>
            <a:ext cx="1671821" cy="1671821"/>
          </a:xfrm>
          <a:prstGeom prst="rect">
            <a:avLst/>
          </a:prstGeom>
        </p:spPr>
      </p:pic>
    </p:spTree>
    <p:extLst>
      <p:ext uri="{BB962C8B-B14F-4D97-AF65-F5344CB8AC3E}">
        <p14:creationId xmlns:p14="http://schemas.microsoft.com/office/powerpoint/2010/main" val="4233656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0E07B-7670-17F2-9AC0-3D041AD67E81}"/>
              </a:ext>
            </a:extLst>
          </p:cNvPr>
          <p:cNvPicPr>
            <a:picLocks noChangeAspect="1"/>
          </p:cNvPicPr>
          <p:nvPr/>
        </p:nvPicPr>
        <p:blipFill>
          <a:blip r:embed="rId2"/>
          <a:stretch>
            <a:fillRect/>
          </a:stretch>
        </p:blipFill>
        <p:spPr>
          <a:xfrm>
            <a:off x="399984" y="1202140"/>
            <a:ext cx="11149947" cy="4453720"/>
          </a:xfrm>
          <a:prstGeom prst="rect">
            <a:avLst/>
          </a:prstGeom>
        </p:spPr>
      </p:pic>
      <p:pic>
        <p:nvPicPr>
          <p:cNvPr id="10" name="Graphic 9" descr="Boardroom with solid fill">
            <a:extLst>
              <a:ext uri="{FF2B5EF4-FFF2-40B4-BE49-F238E27FC236}">
                <a16:creationId xmlns:a16="http://schemas.microsoft.com/office/drawing/2014/main" id="{2F664E0C-9EDD-DCD4-0303-2994CE8E7E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650" y="5556250"/>
            <a:ext cx="1282700" cy="1282700"/>
          </a:xfrm>
          <a:prstGeom prst="rect">
            <a:avLst/>
          </a:prstGeom>
        </p:spPr>
      </p:pic>
    </p:spTree>
    <p:extLst>
      <p:ext uri="{BB962C8B-B14F-4D97-AF65-F5344CB8AC3E}">
        <p14:creationId xmlns:p14="http://schemas.microsoft.com/office/powerpoint/2010/main" val="344350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Business Growth with solid fill">
            <a:extLst>
              <a:ext uri="{FF2B5EF4-FFF2-40B4-BE49-F238E27FC236}">
                <a16:creationId xmlns:a16="http://schemas.microsoft.com/office/drawing/2014/main" id="{8B45D5FA-5685-D8D4-8310-15CC08195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960" y="4064235"/>
            <a:ext cx="1182414" cy="1182414"/>
          </a:xfrm>
          <a:prstGeom prst="rect">
            <a:avLst/>
          </a:prstGeom>
        </p:spPr>
      </p:pic>
      <p:sp>
        <p:nvSpPr>
          <p:cNvPr id="8" name="Flowchart: Connector 7">
            <a:extLst>
              <a:ext uri="{FF2B5EF4-FFF2-40B4-BE49-F238E27FC236}">
                <a16:creationId xmlns:a16="http://schemas.microsoft.com/office/drawing/2014/main" id="{CCF21899-43AF-E20C-1303-2CB1BC48CC98}"/>
              </a:ext>
            </a:extLst>
          </p:cNvPr>
          <p:cNvSpPr/>
          <p:nvPr/>
        </p:nvSpPr>
        <p:spPr>
          <a:xfrm>
            <a:off x="9368527" y="242118"/>
            <a:ext cx="2723536" cy="2615381"/>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lowchart: Connector 8">
            <a:extLst>
              <a:ext uri="{FF2B5EF4-FFF2-40B4-BE49-F238E27FC236}">
                <a16:creationId xmlns:a16="http://schemas.microsoft.com/office/drawing/2014/main" id="{EBD764FE-7161-7A10-2E4D-CB89BE8D278E}"/>
              </a:ext>
            </a:extLst>
          </p:cNvPr>
          <p:cNvSpPr/>
          <p:nvPr/>
        </p:nvSpPr>
        <p:spPr>
          <a:xfrm>
            <a:off x="8261606" y="1339633"/>
            <a:ext cx="2723536" cy="2615381"/>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0747165-911B-A2B6-D5C0-F606521F1292}"/>
              </a:ext>
            </a:extLst>
          </p:cNvPr>
          <p:cNvSpPr>
            <a:spLocks noGrp="1"/>
          </p:cNvSpPr>
          <p:nvPr>
            <p:ph type="title"/>
          </p:nvPr>
        </p:nvSpPr>
        <p:spPr>
          <a:xfrm>
            <a:off x="838200" y="273270"/>
            <a:ext cx="10515600" cy="6390290"/>
          </a:xfrm>
        </p:spPr>
        <p:txBody>
          <a:bodyPr>
            <a:normAutofit/>
          </a:bodyPr>
          <a:lstStyle/>
          <a:p>
            <a:r>
              <a:rPr lang="en-GB" dirty="0"/>
              <a:t>Reporting Hazards and Incidents</a:t>
            </a:r>
            <a:br>
              <a:rPr lang="en-GB" dirty="0"/>
            </a:br>
            <a:r>
              <a:rPr lang="en-GB" sz="2800" dirty="0"/>
              <a:t>Hazards incidents and injuries in the workplace must be reported.</a:t>
            </a:r>
            <a:br>
              <a:rPr lang="en-GB" sz="2800" dirty="0"/>
            </a:br>
            <a:r>
              <a:rPr lang="en-GB" sz="2800" dirty="0"/>
              <a:t>You should also take steps to avoid them in the future.</a:t>
            </a:r>
            <a:br>
              <a:rPr lang="en-GB" sz="2800" dirty="0"/>
            </a:br>
            <a:br>
              <a:rPr lang="en-GB" dirty="0"/>
            </a:br>
            <a:r>
              <a:rPr lang="en-GB" dirty="0"/>
              <a:t>Training and Competency</a:t>
            </a:r>
            <a:br>
              <a:rPr lang="en-GB" dirty="0"/>
            </a:br>
            <a:r>
              <a:rPr lang="en-GB" sz="2700" dirty="0"/>
              <a:t>Employers must provide adequate training to keep workers and their clients safe.</a:t>
            </a:r>
            <a:br>
              <a:rPr lang="en-GB" dirty="0"/>
            </a:br>
            <a:br>
              <a:rPr lang="en-GB" dirty="0"/>
            </a:br>
            <a:r>
              <a:rPr lang="en-GB" dirty="0"/>
              <a:t>Balancing WHS</a:t>
            </a:r>
            <a:br>
              <a:rPr lang="en-GB" dirty="0"/>
            </a:br>
            <a:r>
              <a:rPr lang="en-GB" sz="2700" dirty="0"/>
              <a:t>Overly strict WHS measures, if not applied thoughtfully, could inadvertently restrict a client's choices and independence.</a:t>
            </a:r>
            <a:br>
              <a:rPr lang="en-AU" dirty="0"/>
            </a:br>
            <a:endParaRPr lang="en-AU" dirty="0"/>
          </a:p>
        </p:txBody>
      </p:sp>
    </p:spTree>
    <p:extLst>
      <p:ext uri="{BB962C8B-B14F-4D97-AF65-F5344CB8AC3E}">
        <p14:creationId xmlns:p14="http://schemas.microsoft.com/office/powerpoint/2010/main" val="1573436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usinessman cheering two hands">
            <a:extLst>
              <a:ext uri="{FF2B5EF4-FFF2-40B4-BE49-F238E27FC236}">
                <a16:creationId xmlns:a16="http://schemas.microsoft.com/office/drawing/2014/main" id="{C2920242-692D-AE84-DA50-12C0B67F8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03641" y="5138738"/>
            <a:ext cx="851647" cy="1719262"/>
          </a:xfrm>
          <a:prstGeom prst="rect">
            <a:avLst/>
          </a:prstGeom>
        </p:spPr>
      </p:pic>
      <p:pic>
        <p:nvPicPr>
          <p:cNvPr id="11" name="Picture 10">
            <a:extLst>
              <a:ext uri="{FF2B5EF4-FFF2-40B4-BE49-F238E27FC236}">
                <a16:creationId xmlns:a16="http://schemas.microsoft.com/office/drawing/2014/main" id="{843E3454-90D8-5401-1757-08B08DBCFFD3}"/>
              </a:ext>
            </a:extLst>
          </p:cNvPr>
          <p:cNvPicPr>
            <a:picLocks noChangeAspect="1"/>
          </p:cNvPicPr>
          <p:nvPr/>
        </p:nvPicPr>
        <p:blipFill>
          <a:blip r:embed="rId3"/>
          <a:stretch>
            <a:fillRect/>
          </a:stretch>
        </p:blipFill>
        <p:spPr>
          <a:xfrm>
            <a:off x="367146" y="272625"/>
            <a:ext cx="9087439" cy="6149196"/>
          </a:xfrm>
          <a:prstGeom prst="rect">
            <a:avLst/>
          </a:prstGeom>
        </p:spPr>
      </p:pic>
    </p:spTree>
    <p:extLst>
      <p:ext uri="{BB962C8B-B14F-4D97-AF65-F5344CB8AC3E}">
        <p14:creationId xmlns:p14="http://schemas.microsoft.com/office/powerpoint/2010/main" val="19120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3F759-F58B-E0E0-1CD2-B55A31701011}"/>
              </a:ext>
            </a:extLst>
          </p:cNvPr>
          <p:cNvSpPr>
            <a:spLocks noGrp="1"/>
          </p:cNvSpPr>
          <p:nvPr>
            <p:ph idx="1"/>
          </p:nvPr>
        </p:nvSpPr>
        <p:spPr>
          <a:xfrm>
            <a:off x="189186" y="1531302"/>
            <a:ext cx="11855669" cy="5184807"/>
          </a:xfrm>
        </p:spPr>
        <p:txBody>
          <a:bodyPr>
            <a:normAutofit fontScale="92500" lnSpcReduction="10000"/>
          </a:bodyPr>
          <a:lstStyle/>
          <a:p>
            <a:pPr marL="0" indent="0">
              <a:buNone/>
            </a:pPr>
            <a:r>
              <a:rPr lang="en-GB" sz="1600" dirty="0"/>
              <a:t>Impacts and interrelationships between issues</a:t>
            </a:r>
          </a:p>
          <a:p>
            <a:pPr lvl="0"/>
            <a:r>
              <a:rPr lang="en-GB" sz="1600" b="1" dirty="0"/>
              <a:t>Physical health:</a:t>
            </a:r>
            <a:r>
              <a:rPr lang="en-GB" sz="1600" dirty="0"/>
              <a:t> Can lead to pain, reduced mobility, difficulty, and increased healthcare costs. It can also impact mental well-being and the ability to work.   </a:t>
            </a:r>
            <a:endParaRPr lang="en-AU" sz="1600" dirty="0"/>
          </a:p>
          <a:p>
            <a:pPr lvl="0"/>
            <a:r>
              <a:rPr lang="en-GB" sz="1600" b="1" dirty="0"/>
              <a:t>Mental health:</a:t>
            </a:r>
            <a:r>
              <a:rPr lang="en-GB" sz="1600" dirty="0"/>
              <a:t> Can affect mood, thinking, and behaviour, making it hard to cope with stress, maintain relationships, and work. </a:t>
            </a:r>
            <a:endParaRPr lang="en-AU" sz="1600" dirty="0"/>
          </a:p>
          <a:p>
            <a:pPr lvl="0"/>
            <a:r>
              <a:rPr lang="en-GB" sz="1600" b="1" dirty="0"/>
              <a:t>Child protection:</a:t>
            </a:r>
            <a:r>
              <a:rPr lang="en-GB" sz="1600" dirty="0"/>
              <a:t> Issues like abuse or neglect can have devastating impacts on a child's physical and mental health, development, and future opportunities.   </a:t>
            </a:r>
            <a:endParaRPr lang="en-AU" sz="1600" dirty="0"/>
          </a:p>
          <a:p>
            <a:pPr lvl="0"/>
            <a:r>
              <a:rPr lang="en-GB" sz="1600" b="1" dirty="0"/>
              <a:t>Domestic violence:</a:t>
            </a:r>
            <a:r>
              <a:rPr lang="en-GB" sz="1600" dirty="0"/>
              <a:t> Involves harm or control within a relationship and can cause injuries, distress, fear, isolation, homelessness, and financial hardship for victims.   </a:t>
            </a:r>
            <a:endParaRPr lang="en-AU" sz="1600" dirty="0"/>
          </a:p>
          <a:p>
            <a:pPr lvl="0"/>
            <a:r>
              <a:rPr lang="en-GB" sz="1600" b="1" dirty="0"/>
              <a:t>Disability:</a:t>
            </a:r>
            <a:r>
              <a:rPr lang="en-GB" sz="1600" dirty="0"/>
              <a:t> Can create barriers to education, employment, housing, and social participation. It can also impact physical and mental health and financial stability.   </a:t>
            </a:r>
            <a:endParaRPr lang="en-AU" sz="1600" dirty="0"/>
          </a:p>
          <a:p>
            <a:pPr lvl="0"/>
            <a:r>
              <a:rPr lang="en-GB" sz="1600" b="1" dirty="0"/>
              <a:t>Homelessness:</a:t>
            </a:r>
            <a:r>
              <a:rPr lang="en-GB" sz="1600" dirty="0"/>
              <a:t> Means lacking safe and stable housing, leading to exposure to the elements, poor health, safety risks, difficulty accessing services, and stress.   </a:t>
            </a:r>
            <a:endParaRPr lang="en-AU" sz="1600" dirty="0"/>
          </a:p>
          <a:p>
            <a:pPr lvl="0"/>
            <a:r>
              <a:rPr lang="en-GB" sz="1600" b="1" dirty="0"/>
              <a:t>Unemployment:</a:t>
            </a:r>
            <a:r>
              <a:rPr lang="en-GB" sz="1600" dirty="0"/>
              <a:t> Results in loss of income, financial strain, reduced self-esteem, social isolation, and can negatively impact mental and physical health.   </a:t>
            </a:r>
            <a:endParaRPr lang="en-AU" sz="1600" dirty="0"/>
          </a:p>
          <a:p>
            <a:pPr lvl="0"/>
            <a:r>
              <a:rPr lang="en-GB" sz="1600" b="1" dirty="0"/>
              <a:t>Financial issues</a:t>
            </a:r>
            <a:r>
              <a:rPr lang="en-GB" sz="1600" dirty="0"/>
              <a:t>: Poverty and lack of money can lead to stress, difficulty affording basic needs, and can worsen physical and mental health.   </a:t>
            </a:r>
            <a:endParaRPr lang="en-AU" sz="1600" dirty="0"/>
          </a:p>
          <a:p>
            <a:pPr lvl="0"/>
            <a:r>
              <a:rPr lang="en-GB" sz="1600" b="1" dirty="0"/>
              <a:t>Alcohol and other drugs (AOD):</a:t>
            </a:r>
            <a:r>
              <a:rPr lang="en-GB" sz="1600" dirty="0"/>
              <a:t> Can lead to physical and mental health problems, addiction, relationship difficulties, financial problems, legal issues, and homelessness.</a:t>
            </a:r>
            <a:endParaRPr lang="en-AU" sz="1600" dirty="0"/>
          </a:p>
          <a:p>
            <a:pPr lvl="0"/>
            <a:r>
              <a:rPr lang="en-GB" sz="1600" b="1" dirty="0"/>
              <a:t>Trauma:</a:t>
            </a:r>
            <a:r>
              <a:rPr lang="en-GB" sz="1600" dirty="0"/>
              <a:t> Can result from experiencing traumatic events. It can have long-lasting effects on mental and physical health, relationships, and behaviour.   </a:t>
            </a:r>
            <a:endParaRPr lang="en-AU" sz="1600" dirty="0"/>
          </a:p>
          <a:p>
            <a:pPr lvl="0"/>
            <a:r>
              <a:rPr lang="en-GB" sz="1600" b="1" dirty="0"/>
              <a:t>Culture and religion:</a:t>
            </a:r>
            <a:r>
              <a:rPr lang="en-GB" sz="1600" dirty="0"/>
              <a:t> While often sources of strength and support, cultural or religious differences can sometimes lead to discrimination, isolation, or conflict, impacting well-being and access to services.  </a:t>
            </a:r>
            <a:endParaRPr lang="en-AU" sz="1600" dirty="0"/>
          </a:p>
        </p:txBody>
      </p:sp>
      <p:pic>
        <p:nvPicPr>
          <p:cNvPr id="4" name="Picture 3" descr="A black text on a white background&#10;&#10;AI-generated content may be incorrect.">
            <a:extLst>
              <a:ext uri="{FF2B5EF4-FFF2-40B4-BE49-F238E27FC236}">
                <a16:creationId xmlns:a16="http://schemas.microsoft.com/office/drawing/2014/main" id="{54CD6258-C98D-A874-A1C1-44224446FECE}"/>
              </a:ext>
            </a:extLst>
          </p:cNvPr>
          <p:cNvPicPr>
            <a:picLocks noChangeAspect="1"/>
          </p:cNvPicPr>
          <p:nvPr/>
        </p:nvPicPr>
        <p:blipFill>
          <a:blip r:embed="rId2"/>
          <a:stretch>
            <a:fillRect/>
          </a:stretch>
        </p:blipFill>
        <p:spPr>
          <a:xfrm>
            <a:off x="189186" y="302753"/>
            <a:ext cx="6475730" cy="1081405"/>
          </a:xfrm>
          <a:prstGeom prst="rect">
            <a:avLst/>
          </a:prstGeom>
        </p:spPr>
      </p:pic>
      <p:pic>
        <p:nvPicPr>
          <p:cNvPr id="6" name="Graphic 5" descr="Transfer with solid fill">
            <a:extLst>
              <a:ext uri="{FF2B5EF4-FFF2-40B4-BE49-F238E27FC236}">
                <a16:creationId xmlns:a16="http://schemas.microsoft.com/office/drawing/2014/main" id="{D6400EB1-58D4-A2DC-125A-D2220AAA8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8414" y="302753"/>
            <a:ext cx="914400" cy="914400"/>
          </a:xfrm>
          <a:prstGeom prst="rect">
            <a:avLst/>
          </a:prstGeom>
        </p:spPr>
      </p:pic>
    </p:spTree>
    <p:extLst>
      <p:ext uri="{BB962C8B-B14F-4D97-AF65-F5344CB8AC3E}">
        <p14:creationId xmlns:p14="http://schemas.microsoft.com/office/powerpoint/2010/main" val="586723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1A25-8CF1-EE6F-5EDA-2A1DD6AE0158}"/>
              </a:ext>
            </a:extLst>
          </p:cNvPr>
          <p:cNvSpPr>
            <a:spLocks noGrp="1"/>
          </p:cNvSpPr>
          <p:nvPr>
            <p:ph type="title"/>
          </p:nvPr>
        </p:nvSpPr>
        <p:spPr/>
        <p:txBody>
          <a:bodyPr/>
          <a:lstStyle/>
          <a:p>
            <a:r>
              <a:rPr lang="en-GB" dirty="0"/>
              <a:t>Understanding the Relationships Matters</a:t>
            </a:r>
            <a:endParaRPr lang="en-AU" dirty="0"/>
          </a:p>
        </p:txBody>
      </p:sp>
      <p:sp>
        <p:nvSpPr>
          <p:cNvPr id="6" name="Rectangle 5">
            <a:extLst>
              <a:ext uri="{FF2B5EF4-FFF2-40B4-BE49-F238E27FC236}">
                <a16:creationId xmlns:a16="http://schemas.microsoft.com/office/drawing/2014/main" id="{654FAF39-39BF-B92E-A565-F1928BCCEB8E}"/>
              </a:ext>
            </a:extLst>
          </p:cNvPr>
          <p:cNvSpPr>
            <a:spLocks noChangeArrowheads="1"/>
          </p:cNvSpPr>
          <p:nvPr/>
        </p:nvSpPr>
        <p:spPr bwMode="auto">
          <a:xfrm>
            <a:off x="371167" y="1528056"/>
            <a:ext cx="1097280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latin typeface="+mn-lt"/>
                <a:ea typeface="Cambria" panose="02040503050406030204" pitchFamily="18" charset="0"/>
                <a:cs typeface="Cambria" panose="02040503050406030204" pitchFamily="18" charset="0"/>
              </a:rPr>
              <a:t>C</a:t>
            </a:r>
            <a:r>
              <a:rPr kumimoji="0" lang="en-GB" altLang="en-US"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lients often face multiple, overlapping challenges.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mn-lt"/>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Addressing one issue might require addressing others. Simply finding someone housing might not be enough if their mental health isn't also supported.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b="1"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It helps you see the bigger picture.</a:t>
            </a:r>
            <a:r>
              <a:rPr kumimoji="0" lang="en-GB" altLang="en-US"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You can better understand the root causes of a client's difficulties and develop more effective and holistic support plans.</a:t>
            </a:r>
            <a:endParaRPr lang="en-GB" altLang="en-US" dirty="0">
              <a:latin typeface="+mn-lt"/>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lang="en-GB" altLang="en-US" b="1" dirty="0">
              <a:latin typeface="+mn-lt"/>
              <a:ea typeface="Cambria" panose="02040503050406030204" pitchFamily="18" charset="0"/>
              <a:cs typeface="Cambria" panose="020405030504060302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b="1" dirty="0">
                <a:latin typeface="+mn-lt"/>
                <a:ea typeface="Cambria" panose="02040503050406030204" pitchFamily="18" charset="0"/>
                <a:cs typeface="Cambria" panose="02040503050406030204" pitchFamily="18" charset="0"/>
              </a:rPr>
              <a:t>It encourages collaboration.</a:t>
            </a:r>
            <a:r>
              <a:rPr lang="en-GB" altLang="en-US" dirty="0">
                <a:latin typeface="+mn-lt"/>
                <a:ea typeface="Cambria" panose="02040503050406030204" pitchFamily="18" charset="0"/>
                <a:cs typeface="Cambria" panose="02040503050406030204" pitchFamily="18" charset="0"/>
              </a:rPr>
              <a:t> </a:t>
            </a:r>
          </a:p>
          <a:p>
            <a:pPr marR="0" lvl="0" algn="l" defTabSz="914400" rtl="0" eaLnBrk="0" fontAlgn="base" latinLnBrk="0" hangingPunct="0">
              <a:lnSpc>
                <a:spcPct val="100000"/>
              </a:lnSpc>
              <a:spcBef>
                <a:spcPct val="0"/>
              </a:spcBef>
              <a:spcAft>
                <a:spcPct val="0"/>
              </a:spcAft>
              <a:buClrTx/>
              <a:buSzTx/>
              <a:tabLst/>
            </a:pPr>
            <a:r>
              <a:rPr lang="en-GB" altLang="en-US" dirty="0">
                <a:latin typeface="+mn-lt"/>
                <a:ea typeface="Cambria" panose="02040503050406030204" pitchFamily="18" charset="0"/>
                <a:cs typeface="Cambria" panose="02040503050406030204" pitchFamily="18" charset="0"/>
              </a:rPr>
              <a:t>Recognising these interrelationships highlights the need for different services and professionals to work together to provide comprehensive support</a:t>
            </a:r>
            <a:r>
              <a:rPr lang="en-GB" altLang="en-US" i="1" dirty="0">
                <a:latin typeface="+mn-lt"/>
                <a:ea typeface="Cambria" panose="02040503050406030204" pitchFamily="18" charset="0"/>
                <a:cs typeface="Cambria" panose="02040503050406030204" pitchFamily="18" charset="0"/>
              </a:rPr>
              <a:t>.</a:t>
            </a:r>
            <a:endParaRPr lang="en-GB" altLang="en-US" dirty="0">
              <a:latin typeface="+mn-lt"/>
            </a:endParaRPr>
          </a:p>
        </p:txBody>
      </p:sp>
      <p:sp>
        <p:nvSpPr>
          <p:cNvPr id="8" name="Rectangle 7">
            <a:extLst>
              <a:ext uri="{FF2B5EF4-FFF2-40B4-BE49-F238E27FC236}">
                <a16:creationId xmlns:a16="http://schemas.microsoft.com/office/drawing/2014/main" id="{EE2DBFD6-18D0-F931-63C5-09E02617A641}"/>
              </a:ext>
            </a:extLst>
          </p:cNvPr>
          <p:cNvSpPr/>
          <p:nvPr/>
        </p:nvSpPr>
        <p:spPr>
          <a:xfrm>
            <a:off x="1418918" y="5490974"/>
            <a:ext cx="9925050" cy="1009650"/>
          </a:xfrm>
          <a:prstGeom prst="rect">
            <a:avLst/>
          </a:prstGeom>
          <a:solidFill>
            <a:srgbClr val="D40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Complete Inquiry task 1C on page 29 and 1D on Page 30</a:t>
            </a:r>
          </a:p>
        </p:txBody>
      </p:sp>
      <p:sp>
        <p:nvSpPr>
          <p:cNvPr id="9" name="Oval 8">
            <a:extLst>
              <a:ext uri="{FF2B5EF4-FFF2-40B4-BE49-F238E27FC236}">
                <a16:creationId xmlns:a16="http://schemas.microsoft.com/office/drawing/2014/main" id="{AE74BB2A-6497-7413-7B05-0C29FEDFA61D}"/>
              </a:ext>
            </a:extLst>
          </p:cNvPr>
          <p:cNvSpPr/>
          <p:nvPr/>
        </p:nvSpPr>
        <p:spPr>
          <a:xfrm>
            <a:off x="742643" y="5252849"/>
            <a:ext cx="1504950" cy="148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0" name="Rectangle 9" descr="Pencil">
            <a:extLst>
              <a:ext uri="{FF2B5EF4-FFF2-40B4-BE49-F238E27FC236}">
                <a16:creationId xmlns:a16="http://schemas.microsoft.com/office/drawing/2014/main" id="{FAA4CDC0-98C2-DF4B-91A6-ABBF5F352978}"/>
              </a:ext>
            </a:extLst>
          </p:cNvPr>
          <p:cNvSpPr/>
          <p:nvPr/>
        </p:nvSpPr>
        <p:spPr>
          <a:xfrm>
            <a:off x="1049489" y="5490974"/>
            <a:ext cx="891257" cy="94395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Tree>
    <p:extLst>
      <p:ext uri="{BB962C8B-B14F-4D97-AF65-F5344CB8AC3E}">
        <p14:creationId xmlns:p14="http://schemas.microsoft.com/office/powerpoint/2010/main" val="168226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BB6-C966-C6BD-A9AA-A33A10E2B35A}"/>
              </a:ext>
            </a:extLst>
          </p:cNvPr>
          <p:cNvSpPr>
            <a:spLocks noGrp="1"/>
          </p:cNvSpPr>
          <p:nvPr>
            <p:ph type="title"/>
          </p:nvPr>
        </p:nvSpPr>
        <p:spPr/>
        <p:txBody>
          <a:bodyPr/>
          <a:lstStyle/>
          <a:p>
            <a:r>
              <a:rPr lang="en-GB" dirty="0"/>
              <a:t>Identifying indicators of harm, neglect, abuse or risk of harm</a:t>
            </a:r>
            <a:endParaRPr lang="en-AU" dirty="0"/>
          </a:p>
        </p:txBody>
      </p:sp>
      <p:sp>
        <p:nvSpPr>
          <p:cNvPr id="3" name="Content Placeholder 2">
            <a:extLst>
              <a:ext uri="{FF2B5EF4-FFF2-40B4-BE49-F238E27FC236}">
                <a16:creationId xmlns:a16="http://schemas.microsoft.com/office/drawing/2014/main" id="{D970AE51-7FFA-81F8-AD4D-156F47A624C1}"/>
              </a:ext>
            </a:extLst>
          </p:cNvPr>
          <p:cNvSpPr>
            <a:spLocks noGrp="1"/>
          </p:cNvSpPr>
          <p:nvPr>
            <p:ph idx="1"/>
          </p:nvPr>
        </p:nvSpPr>
        <p:spPr>
          <a:xfrm>
            <a:off x="391886" y="1825625"/>
            <a:ext cx="11524343" cy="4351338"/>
          </a:xfrm>
        </p:spPr>
        <p:txBody>
          <a:bodyPr>
            <a:normAutofit lnSpcReduction="10000"/>
          </a:bodyPr>
          <a:lstStyle/>
          <a:p>
            <a:pPr marL="0" indent="0">
              <a:buNone/>
            </a:pPr>
            <a:r>
              <a:rPr lang="en-GB" b="1" dirty="0"/>
              <a:t>Physical Indicators </a:t>
            </a:r>
            <a:r>
              <a:rPr lang="en-GB" dirty="0"/>
              <a:t>- </a:t>
            </a:r>
            <a:r>
              <a:rPr lang="en-GB" i="1" dirty="0"/>
              <a:t>things you might see on someone's body or in their environment.</a:t>
            </a:r>
          </a:p>
          <a:p>
            <a:pPr marL="0" indent="0">
              <a:buNone/>
            </a:pPr>
            <a:endParaRPr lang="en-GB" i="1" dirty="0"/>
          </a:p>
          <a:p>
            <a:pPr marL="0" indent="0">
              <a:buNone/>
            </a:pPr>
            <a:r>
              <a:rPr lang="en-GB" b="1" dirty="0"/>
              <a:t>Behavioural and emotional indicators</a:t>
            </a:r>
            <a:r>
              <a:rPr lang="en-AU" b="1" dirty="0"/>
              <a:t> - </a:t>
            </a:r>
            <a:r>
              <a:rPr lang="en-GB" i="1" dirty="0"/>
              <a:t>These are changes in how someone acts or feels.</a:t>
            </a:r>
            <a:endParaRPr lang="en-AU" dirty="0"/>
          </a:p>
          <a:p>
            <a:pPr marL="0" indent="0">
              <a:buNone/>
            </a:pPr>
            <a:endParaRPr lang="en-AU" dirty="0"/>
          </a:p>
          <a:p>
            <a:pPr marL="0" indent="0">
              <a:buNone/>
            </a:pPr>
            <a:r>
              <a:rPr lang="en-GB" b="1" dirty="0"/>
              <a:t>Verbal indicators</a:t>
            </a:r>
            <a:r>
              <a:rPr lang="en-AU" b="1" dirty="0"/>
              <a:t> - </a:t>
            </a:r>
            <a:r>
              <a:rPr lang="en-GB" i="1" dirty="0"/>
              <a:t>These are things someone might say.</a:t>
            </a:r>
            <a:endParaRPr lang="en-AU" dirty="0"/>
          </a:p>
          <a:p>
            <a:pPr marL="0" indent="0">
              <a:buNone/>
            </a:pPr>
            <a:endParaRPr lang="en-AU" dirty="0"/>
          </a:p>
          <a:p>
            <a:pPr marL="0" indent="0">
              <a:buNone/>
            </a:pPr>
            <a:r>
              <a:rPr lang="en-GB" b="1" dirty="0"/>
              <a:t>Environmental indicators</a:t>
            </a:r>
            <a:r>
              <a:rPr lang="en-AU" b="1" dirty="0"/>
              <a:t> - </a:t>
            </a:r>
            <a:r>
              <a:rPr lang="en-GB" i="1" dirty="0"/>
              <a:t>These are things you might notice about someone's living situation or care.</a:t>
            </a:r>
            <a:endParaRPr lang="en-AU" dirty="0"/>
          </a:p>
          <a:p>
            <a:pPr marL="0" indent="0">
              <a:buNone/>
            </a:pPr>
            <a:endParaRPr lang="en-AU" dirty="0"/>
          </a:p>
        </p:txBody>
      </p:sp>
      <p:sp>
        <p:nvSpPr>
          <p:cNvPr id="4" name="Arc 3">
            <a:extLst>
              <a:ext uri="{FF2B5EF4-FFF2-40B4-BE49-F238E27FC236}">
                <a16:creationId xmlns:a16="http://schemas.microsoft.com/office/drawing/2014/main" id="{D21BC277-5C42-C376-4A8F-D3861A235C47}"/>
              </a:ext>
            </a:extLst>
          </p:cNvPr>
          <p:cNvSpPr/>
          <p:nvPr/>
        </p:nvSpPr>
        <p:spPr>
          <a:xfrm rot="6566587">
            <a:off x="8437987" y="4439514"/>
            <a:ext cx="1790700" cy="1892300"/>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dirty="0"/>
          </a:p>
        </p:txBody>
      </p:sp>
      <p:sp>
        <p:nvSpPr>
          <p:cNvPr id="5" name="Arc 4">
            <a:extLst>
              <a:ext uri="{FF2B5EF4-FFF2-40B4-BE49-F238E27FC236}">
                <a16:creationId xmlns:a16="http://schemas.microsoft.com/office/drawing/2014/main" id="{948A5253-4A61-8F02-61F3-192BF89C4235}"/>
              </a:ext>
            </a:extLst>
          </p:cNvPr>
          <p:cNvSpPr/>
          <p:nvPr/>
        </p:nvSpPr>
        <p:spPr>
          <a:xfrm rot="3691070">
            <a:off x="9069691" y="3549903"/>
            <a:ext cx="1790700" cy="1892300"/>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
        <p:nvSpPr>
          <p:cNvPr id="6" name="Arc 5">
            <a:extLst>
              <a:ext uri="{FF2B5EF4-FFF2-40B4-BE49-F238E27FC236}">
                <a16:creationId xmlns:a16="http://schemas.microsoft.com/office/drawing/2014/main" id="{B3B50637-E749-6D1E-AC37-B684C66330FF}"/>
              </a:ext>
            </a:extLst>
          </p:cNvPr>
          <p:cNvSpPr/>
          <p:nvPr/>
        </p:nvSpPr>
        <p:spPr>
          <a:xfrm rot="1071231">
            <a:off x="9069692" y="2486005"/>
            <a:ext cx="1790700" cy="1892300"/>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81176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A5C4-2EB3-3D25-803E-44A5CBEC166E}"/>
              </a:ext>
            </a:extLst>
          </p:cNvPr>
          <p:cNvSpPr>
            <a:spLocks noGrp="1"/>
          </p:cNvSpPr>
          <p:nvPr>
            <p:ph type="title"/>
          </p:nvPr>
        </p:nvSpPr>
        <p:spPr>
          <a:xfrm>
            <a:off x="838199" y="365125"/>
            <a:ext cx="11005457" cy="1325563"/>
          </a:xfrm>
        </p:spPr>
        <p:txBody>
          <a:bodyPr>
            <a:normAutofit/>
          </a:bodyPr>
          <a:lstStyle/>
          <a:p>
            <a:r>
              <a:rPr lang="en-GB" b="1" dirty="0"/>
              <a:t>Seeking information from a range of appropriate sources</a:t>
            </a:r>
            <a:endParaRPr lang="en-AU" dirty="0"/>
          </a:p>
        </p:txBody>
      </p:sp>
      <p:sp>
        <p:nvSpPr>
          <p:cNvPr id="3" name="Content Placeholder 2">
            <a:extLst>
              <a:ext uri="{FF2B5EF4-FFF2-40B4-BE49-F238E27FC236}">
                <a16:creationId xmlns:a16="http://schemas.microsoft.com/office/drawing/2014/main" id="{8A9E918F-2D1E-2257-57DB-D6B754A4E93C}"/>
              </a:ext>
            </a:extLst>
          </p:cNvPr>
          <p:cNvSpPr>
            <a:spLocks noGrp="1"/>
          </p:cNvSpPr>
          <p:nvPr>
            <p:ph idx="1"/>
          </p:nvPr>
        </p:nvSpPr>
        <p:spPr>
          <a:xfrm>
            <a:off x="290285" y="1825625"/>
            <a:ext cx="8117115" cy="4807404"/>
          </a:xfrm>
        </p:spPr>
        <p:txBody>
          <a:bodyPr>
            <a:normAutofit fontScale="92500"/>
          </a:bodyPr>
          <a:lstStyle/>
          <a:p>
            <a:pPr marL="0" indent="0">
              <a:buNone/>
            </a:pPr>
            <a:r>
              <a:rPr lang="en-GB" dirty="0"/>
              <a:t>To help identify issues clients face, it may be important to seek information from multiple sources</a:t>
            </a:r>
          </a:p>
          <a:p>
            <a:pPr marL="0" indent="0">
              <a:buNone/>
            </a:pPr>
            <a:endParaRPr lang="en-GB" dirty="0"/>
          </a:p>
          <a:p>
            <a:pPr lvl="0"/>
            <a:r>
              <a:rPr lang="en-GB" dirty="0"/>
              <a:t>Primary source - The client.</a:t>
            </a:r>
            <a:endParaRPr lang="en-AU" dirty="0"/>
          </a:p>
          <a:p>
            <a:pPr lvl="0"/>
            <a:r>
              <a:rPr lang="en-GB" dirty="0"/>
              <a:t>Internal sources - Existing records and documentation.</a:t>
            </a:r>
            <a:endParaRPr lang="en-AU" dirty="0"/>
          </a:p>
          <a:p>
            <a:pPr lvl="0"/>
            <a:r>
              <a:rPr lang="en-GB" dirty="0"/>
              <a:t>External sources - External referral agencies and other professionals.</a:t>
            </a:r>
            <a:endParaRPr lang="en-AU" dirty="0"/>
          </a:p>
          <a:p>
            <a:pPr lvl="0"/>
            <a:r>
              <a:rPr lang="en-GB" dirty="0"/>
              <a:t>Family, carers, and support networks - Where client consent has been obtained.</a:t>
            </a:r>
            <a:endParaRPr lang="en-AU" dirty="0"/>
          </a:p>
          <a:p>
            <a:pPr lvl="0"/>
            <a:r>
              <a:rPr lang="en-GB" dirty="0"/>
              <a:t>Contextual Sources - Relevant legislation, policies, and guidelines.</a:t>
            </a:r>
            <a:endParaRPr lang="en-AU" dirty="0"/>
          </a:p>
          <a:p>
            <a:pPr marL="0" indent="0">
              <a:buNone/>
            </a:pPr>
            <a:endParaRPr lang="en-AU" dirty="0"/>
          </a:p>
        </p:txBody>
      </p:sp>
      <p:pic>
        <p:nvPicPr>
          <p:cNvPr id="5" name="Picture 4" descr="Stack of magazines">
            <a:extLst>
              <a:ext uri="{FF2B5EF4-FFF2-40B4-BE49-F238E27FC236}">
                <a16:creationId xmlns:a16="http://schemas.microsoft.com/office/drawing/2014/main" id="{10E2D090-2F6A-8EE9-AAC5-97EA53DD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765" y="4229327"/>
            <a:ext cx="3448891" cy="2298700"/>
          </a:xfrm>
          <a:prstGeom prst="rect">
            <a:avLst/>
          </a:prstGeom>
        </p:spPr>
      </p:pic>
    </p:spTree>
    <p:extLst>
      <p:ext uri="{BB962C8B-B14F-4D97-AF65-F5344CB8AC3E}">
        <p14:creationId xmlns:p14="http://schemas.microsoft.com/office/powerpoint/2010/main" val="10892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31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E689-1152-DA8E-2E8F-141FA9350122}"/>
              </a:ext>
            </a:extLst>
          </p:cNvPr>
          <p:cNvSpPr>
            <a:spLocks noGrp="1"/>
          </p:cNvSpPr>
          <p:nvPr>
            <p:ph type="title"/>
          </p:nvPr>
        </p:nvSpPr>
        <p:spPr/>
        <p:txBody>
          <a:bodyPr/>
          <a:lstStyle/>
          <a:p>
            <a:r>
              <a:rPr lang="en-GB" dirty="0">
                <a:solidFill>
                  <a:schemeClr val="bg1"/>
                </a:solidFill>
              </a:rPr>
              <a:t>Key Principals for obtaining Information</a:t>
            </a:r>
            <a:endParaRPr lang="en-AU" dirty="0">
              <a:solidFill>
                <a:schemeClr val="bg1"/>
              </a:solidFill>
            </a:endParaRPr>
          </a:p>
        </p:txBody>
      </p:sp>
      <p:sp>
        <p:nvSpPr>
          <p:cNvPr id="3" name="Content Placeholder 2">
            <a:extLst>
              <a:ext uri="{FF2B5EF4-FFF2-40B4-BE49-F238E27FC236}">
                <a16:creationId xmlns:a16="http://schemas.microsoft.com/office/drawing/2014/main" id="{4B79170E-BD1E-3651-E55D-801DA6FB59E8}"/>
              </a:ext>
            </a:extLst>
          </p:cNvPr>
          <p:cNvSpPr>
            <a:spLocks noGrp="1"/>
          </p:cNvSpPr>
          <p:nvPr>
            <p:ph idx="1"/>
          </p:nvPr>
        </p:nvSpPr>
        <p:spPr>
          <a:xfrm>
            <a:off x="1494970" y="1825624"/>
            <a:ext cx="9858829" cy="4667251"/>
          </a:xfrm>
        </p:spPr>
        <p:txBody>
          <a:bodyPr numCol="2">
            <a:normAutofit/>
          </a:bodyPr>
          <a:lstStyle/>
          <a:p>
            <a:pPr lvl="0"/>
            <a:r>
              <a:rPr lang="en-GB" dirty="0">
                <a:solidFill>
                  <a:schemeClr val="bg1"/>
                </a:solidFill>
              </a:rPr>
              <a:t>Obtain informed consent </a:t>
            </a:r>
          </a:p>
          <a:p>
            <a:pPr lvl="0"/>
            <a:endParaRPr lang="en-GB" dirty="0">
              <a:solidFill>
                <a:schemeClr val="bg1"/>
              </a:solidFill>
            </a:endParaRPr>
          </a:p>
          <a:p>
            <a:pPr lvl="0"/>
            <a:r>
              <a:rPr lang="en-GB" dirty="0">
                <a:solidFill>
                  <a:schemeClr val="bg1"/>
                </a:solidFill>
              </a:rPr>
              <a:t>Maintain confidentiality </a:t>
            </a:r>
          </a:p>
          <a:p>
            <a:pPr lvl="0"/>
            <a:endParaRPr lang="en-GB" dirty="0">
              <a:solidFill>
                <a:schemeClr val="bg1"/>
              </a:solidFill>
            </a:endParaRPr>
          </a:p>
          <a:p>
            <a:pPr lvl="0"/>
            <a:r>
              <a:rPr lang="en-GB" dirty="0">
                <a:solidFill>
                  <a:schemeClr val="bg1"/>
                </a:solidFill>
              </a:rPr>
              <a:t>Be respectful and culturally sensitive </a:t>
            </a:r>
          </a:p>
          <a:p>
            <a:pPr lvl="0"/>
            <a:endParaRPr lang="en-GB" dirty="0">
              <a:solidFill>
                <a:schemeClr val="bg1"/>
              </a:solidFill>
            </a:endParaRPr>
          </a:p>
          <a:p>
            <a:pPr lvl="0"/>
            <a:r>
              <a:rPr lang="en-GB" dirty="0">
                <a:solidFill>
                  <a:schemeClr val="bg1"/>
                </a:solidFill>
              </a:rPr>
              <a:t>Be objective and facts-based.</a:t>
            </a:r>
          </a:p>
          <a:p>
            <a:pPr lvl="0"/>
            <a:endParaRPr lang="en-AU" dirty="0">
              <a:solidFill>
                <a:schemeClr val="bg1"/>
              </a:solidFill>
            </a:endParaRPr>
          </a:p>
          <a:p>
            <a:pPr lvl="0"/>
            <a:r>
              <a:rPr lang="en-GB" dirty="0">
                <a:solidFill>
                  <a:schemeClr val="bg1"/>
                </a:solidFill>
              </a:rPr>
              <a:t>Document your sources and findings </a:t>
            </a:r>
          </a:p>
          <a:p>
            <a:pPr lvl="0"/>
            <a:endParaRPr lang="en-GB" dirty="0">
              <a:solidFill>
                <a:schemeClr val="bg1"/>
              </a:solidFill>
            </a:endParaRPr>
          </a:p>
          <a:p>
            <a:pPr lvl="0"/>
            <a:r>
              <a:rPr lang="en-GB" dirty="0">
                <a:solidFill>
                  <a:schemeClr val="bg1"/>
                </a:solidFill>
              </a:rPr>
              <a:t>Triangulate information  </a:t>
            </a:r>
          </a:p>
          <a:p>
            <a:pPr lvl="0"/>
            <a:endParaRPr lang="en-GB" dirty="0">
              <a:solidFill>
                <a:schemeClr val="bg1"/>
              </a:solidFill>
            </a:endParaRPr>
          </a:p>
          <a:p>
            <a:pPr lvl="0"/>
            <a:r>
              <a:rPr lang="en-GB" dirty="0">
                <a:solidFill>
                  <a:schemeClr val="bg1"/>
                </a:solidFill>
              </a:rPr>
              <a:t>Focus on relevance</a:t>
            </a:r>
          </a:p>
          <a:p>
            <a:pPr lvl="0"/>
            <a:endParaRPr lang="en-GB" dirty="0">
              <a:solidFill>
                <a:schemeClr val="bg1"/>
              </a:solidFill>
            </a:endParaRPr>
          </a:p>
          <a:p>
            <a:pPr lvl="0"/>
            <a:r>
              <a:rPr lang="en-GB" dirty="0">
                <a:solidFill>
                  <a:schemeClr val="bg1"/>
                </a:solidFill>
              </a:rPr>
              <a:t>Be mindful of power dynamics</a:t>
            </a:r>
            <a:endParaRPr lang="en-AU" dirty="0">
              <a:solidFill>
                <a:schemeClr val="bg1"/>
              </a:solidFill>
            </a:endParaRPr>
          </a:p>
        </p:txBody>
      </p:sp>
      <p:pic>
        <p:nvPicPr>
          <p:cNvPr id="5" name="Graphic 4" descr="Blind with solid fill">
            <a:extLst>
              <a:ext uri="{FF2B5EF4-FFF2-40B4-BE49-F238E27FC236}">
                <a16:creationId xmlns:a16="http://schemas.microsoft.com/office/drawing/2014/main" id="{0EABC330-0F4C-D49A-1601-88CF59D276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185" y="2701851"/>
            <a:ext cx="914400" cy="914400"/>
          </a:xfrm>
          <a:prstGeom prst="rect">
            <a:avLst/>
          </a:prstGeom>
        </p:spPr>
      </p:pic>
      <p:pic>
        <p:nvPicPr>
          <p:cNvPr id="7" name="Graphic 6" descr="Boardroom with solid fill">
            <a:extLst>
              <a:ext uri="{FF2B5EF4-FFF2-40B4-BE49-F238E27FC236}">
                <a16:creationId xmlns:a16="http://schemas.microsoft.com/office/drawing/2014/main" id="{D10781B8-A2F6-C432-AE4D-81755357F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185" y="1533488"/>
            <a:ext cx="914400" cy="914400"/>
          </a:xfrm>
          <a:prstGeom prst="rect">
            <a:avLst/>
          </a:prstGeom>
        </p:spPr>
      </p:pic>
      <p:pic>
        <p:nvPicPr>
          <p:cNvPr id="9" name="Graphic 8" descr="Ear with solid fill">
            <a:extLst>
              <a:ext uri="{FF2B5EF4-FFF2-40B4-BE49-F238E27FC236}">
                <a16:creationId xmlns:a16="http://schemas.microsoft.com/office/drawing/2014/main" id="{7C9F464A-9BBF-DD2D-30E7-56F3075B2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800" y="3870214"/>
            <a:ext cx="914400" cy="914400"/>
          </a:xfrm>
          <a:prstGeom prst="rect">
            <a:avLst/>
          </a:prstGeom>
        </p:spPr>
      </p:pic>
      <p:pic>
        <p:nvPicPr>
          <p:cNvPr id="11" name="Graphic 10" descr="Handshake with solid fill">
            <a:extLst>
              <a:ext uri="{FF2B5EF4-FFF2-40B4-BE49-F238E27FC236}">
                <a16:creationId xmlns:a16="http://schemas.microsoft.com/office/drawing/2014/main" id="{CC3A759C-CF5F-3D3D-215E-DE3AC8247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3800" y="5038577"/>
            <a:ext cx="914400" cy="914400"/>
          </a:xfrm>
          <a:prstGeom prst="rect">
            <a:avLst/>
          </a:prstGeom>
        </p:spPr>
      </p:pic>
    </p:spTree>
    <p:extLst>
      <p:ext uri="{BB962C8B-B14F-4D97-AF65-F5344CB8AC3E}">
        <p14:creationId xmlns:p14="http://schemas.microsoft.com/office/powerpoint/2010/main" val="52582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2D1EA-D004-526E-0262-4D7780EAFB9F}"/>
              </a:ext>
            </a:extLst>
          </p:cNvPr>
          <p:cNvSpPr>
            <a:spLocks noGrp="1"/>
          </p:cNvSpPr>
          <p:nvPr>
            <p:ph idx="1"/>
          </p:nvPr>
        </p:nvSpPr>
        <p:spPr>
          <a:xfrm>
            <a:off x="914030" y="1825625"/>
            <a:ext cx="10439770" cy="4357461"/>
          </a:xfrm>
        </p:spPr>
        <p:txBody>
          <a:bodyPr>
            <a:normAutofit/>
          </a:bodyPr>
          <a:lstStyle/>
          <a:p>
            <a:pPr marL="0" indent="0">
              <a:buNone/>
            </a:pPr>
            <a:r>
              <a:rPr lang="en-GB" dirty="0"/>
              <a:t>It’s very important to build strong, respectful, and trusting relationships with each client. </a:t>
            </a:r>
          </a:p>
          <a:p>
            <a:pPr marL="0" indent="0">
              <a:buNone/>
            </a:pPr>
            <a:endParaRPr lang="en-GB" dirty="0"/>
          </a:p>
          <a:p>
            <a:pPr marL="0" indent="0">
              <a:buNone/>
            </a:pPr>
            <a:r>
              <a:rPr lang="en-GB" dirty="0"/>
              <a:t>But, there is no ‘one size fits all’ approach. All clients will be different, with different needs.</a:t>
            </a:r>
          </a:p>
          <a:p>
            <a:pPr marL="0" indent="0">
              <a:buNone/>
            </a:pPr>
            <a:endParaRPr lang="en-GB" dirty="0"/>
          </a:p>
          <a:p>
            <a:pPr marL="0" indent="0">
              <a:buNone/>
            </a:pPr>
            <a:endParaRPr lang="en-AU" dirty="0"/>
          </a:p>
          <a:p>
            <a:pPr marL="0" indent="0">
              <a:buNone/>
            </a:pPr>
            <a:r>
              <a:rPr lang="en-GB" dirty="0"/>
              <a:t>It’s also important to understand the legal side, and ethics for working in community services </a:t>
            </a:r>
            <a:endParaRPr lang="en-AU" dirty="0"/>
          </a:p>
        </p:txBody>
      </p:sp>
      <p:cxnSp>
        <p:nvCxnSpPr>
          <p:cNvPr id="4" name="Connector: Elbow 3">
            <a:extLst>
              <a:ext uri="{FF2B5EF4-FFF2-40B4-BE49-F238E27FC236}">
                <a16:creationId xmlns:a16="http://schemas.microsoft.com/office/drawing/2014/main" id="{AA7C907A-1F23-BB1B-0A0C-C5B167E34FED}"/>
              </a:ext>
            </a:extLst>
          </p:cNvPr>
          <p:cNvCxnSpPr>
            <a:cxnSpLocks/>
          </p:cNvCxnSpPr>
          <p:nvPr/>
        </p:nvCxnSpPr>
        <p:spPr>
          <a:xfrm rot="16200000" flipH="1">
            <a:off x="-355228" y="4154828"/>
            <a:ext cx="1712605" cy="825910"/>
          </a:xfrm>
          <a:prstGeom prst="bentConnector2">
            <a:avLst/>
          </a:prstGeom>
          <a:ln w="38100">
            <a:solidFill>
              <a:srgbClr val="FA317D"/>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D3575F98-24D7-2158-AE17-B0A5EF063D01}"/>
              </a:ext>
            </a:extLst>
          </p:cNvPr>
          <p:cNvCxnSpPr>
            <a:cxnSpLocks/>
          </p:cNvCxnSpPr>
          <p:nvPr/>
        </p:nvCxnSpPr>
        <p:spPr>
          <a:xfrm rot="10800000" flipV="1">
            <a:off x="11081657" y="2802003"/>
            <a:ext cx="708643" cy="539911"/>
          </a:xfrm>
          <a:prstGeom prst="bentConnector3">
            <a:avLst>
              <a:gd name="adj1" fmla="val 50000"/>
            </a:avLst>
          </a:prstGeom>
          <a:ln w="31750">
            <a:solidFill>
              <a:srgbClr val="FA317D"/>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9559FF8-A84C-2E32-84A7-1C5493592C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215" y="286469"/>
            <a:ext cx="7365188" cy="1310754"/>
          </a:xfrm>
          <a:prstGeom prst="rect">
            <a:avLst/>
          </a:prstGeom>
        </p:spPr>
      </p:pic>
    </p:spTree>
    <p:extLst>
      <p:ext uri="{BB962C8B-B14F-4D97-AF65-F5344CB8AC3E}">
        <p14:creationId xmlns:p14="http://schemas.microsoft.com/office/powerpoint/2010/main" val="86592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7A3E-2EAD-0AB4-1A3C-293EE39C55EC}"/>
              </a:ext>
            </a:extLst>
          </p:cNvPr>
          <p:cNvSpPr>
            <a:spLocks noGrp="1"/>
          </p:cNvSpPr>
          <p:nvPr>
            <p:ph type="title"/>
          </p:nvPr>
        </p:nvSpPr>
        <p:spPr>
          <a:xfrm>
            <a:off x="243114" y="249012"/>
            <a:ext cx="10515600" cy="636360"/>
          </a:xfrm>
        </p:spPr>
        <p:txBody>
          <a:bodyPr>
            <a:normAutofit/>
          </a:bodyPr>
          <a:lstStyle/>
          <a:p>
            <a:r>
              <a:rPr lang="en-GB" sz="3200" dirty="0"/>
              <a:t>Analysing Client Information</a:t>
            </a:r>
            <a:endParaRPr lang="en-AU" sz="3200" dirty="0"/>
          </a:p>
        </p:txBody>
      </p:sp>
      <p:sp>
        <p:nvSpPr>
          <p:cNvPr id="3" name="Content Placeholder 2">
            <a:extLst>
              <a:ext uri="{FF2B5EF4-FFF2-40B4-BE49-F238E27FC236}">
                <a16:creationId xmlns:a16="http://schemas.microsoft.com/office/drawing/2014/main" id="{45279D78-51D3-B852-99AD-6F98AB05A753}"/>
              </a:ext>
            </a:extLst>
          </p:cNvPr>
          <p:cNvSpPr>
            <a:spLocks noGrp="1"/>
          </p:cNvSpPr>
          <p:nvPr>
            <p:ph idx="1"/>
          </p:nvPr>
        </p:nvSpPr>
        <p:spPr>
          <a:xfrm>
            <a:off x="547915" y="1054328"/>
            <a:ext cx="10515600" cy="5803672"/>
          </a:xfrm>
        </p:spPr>
        <p:txBody>
          <a:bodyPr>
            <a:normAutofit fontScale="92500" lnSpcReduction="10000"/>
          </a:bodyPr>
          <a:lstStyle/>
          <a:p>
            <a:pPr marL="514350" indent="-514350">
              <a:buAutoNum type="arabicPeriod"/>
            </a:pPr>
            <a:r>
              <a:rPr lang="en-GB" dirty="0"/>
              <a:t>Familiarisation with procedures – know the documentation and participate in training</a:t>
            </a:r>
          </a:p>
          <a:p>
            <a:pPr marL="514350" indent="-514350">
              <a:buAutoNum type="arabicPeriod"/>
            </a:pPr>
            <a:r>
              <a:rPr lang="en-GB" dirty="0"/>
              <a:t>Adhere to the standardised tools and templates – Use forms approved by your work, and understand the purpose of each field</a:t>
            </a:r>
          </a:p>
          <a:p>
            <a:pPr marL="514350" indent="-514350">
              <a:buAutoNum type="arabicPeriod"/>
            </a:pPr>
            <a:r>
              <a:rPr lang="en-GB" dirty="0"/>
              <a:t>Accuracy and objectivity in collection – record facts not opinions, use their own words and be timely</a:t>
            </a:r>
          </a:p>
          <a:p>
            <a:pPr marL="514350" indent="-514350">
              <a:buAutoNum type="arabicPeriod"/>
            </a:pPr>
            <a:r>
              <a:rPr lang="en-GB" dirty="0"/>
              <a:t>Secure and ethical handling of information – adhere to privacy and confidentiality, secure data and record only what is necessary</a:t>
            </a:r>
          </a:p>
          <a:p>
            <a:pPr marL="514350" indent="-514350">
              <a:buAutoNum type="arabicPeriod"/>
            </a:pPr>
            <a:r>
              <a:rPr lang="en-GB" dirty="0"/>
              <a:t>Systematic and purposeful analysis – understand the framework, look for patterns, use multiple data points, identify key challenges, use analysis tools</a:t>
            </a:r>
          </a:p>
          <a:p>
            <a:pPr marL="514350" indent="-514350">
              <a:buAutoNum type="arabicPeriod"/>
            </a:pPr>
            <a:r>
              <a:rPr lang="en-GB" dirty="0"/>
              <a:t>Collaboration and communication – Discuss findings, Communicate findings, involve the client if possible</a:t>
            </a:r>
          </a:p>
          <a:p>
            <a:pPr marL="514350" indent="-514350">
              <a:buAutoNum type="arabicPeriod"/>
            </a:pPr>
            <a:r>
              <a:rPr lang="en-GB" dirty="0"/>
              <a:t>Continuous improvement and feedback – provide feedback on procedures, stay up to date</a:t>
            </a:r>
          </a:p>
          <a:p>
            <a:pPr marL="514350" indent="-514350">
              <a:buAutoNum type="arabicPeriod"/>
            </a:pPr>
            <a:endParaRPr lang="en-AU" dirty="0"/>
          </a:p>
        </p:txBody>
      </p:sp>
    </p:spTree>
    <p:extLst>
      <p:ext uri="{BB962C8B-B14F-4D97-AF65-F5344CB8AC3E}">
        <p14:creationId xmlns:p14="http://schemas.microsoft.com/office/powerpoint/2010/main" val="3596868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14D2FA-CECA-C6DB-3ED4-7888AAE16BE0}"/>
              </a:ext>
            </a:extLst>
          </p:cNvPr>
          <p:cNvPicPr>
            <a:picLocks noChangeAspect="1"/>
          </p:cNvPicPr>
          <p:nvPr/>
        </p:nvPicPr>
        <p:blipFill>
          <a:blip r:embed="rId2"/>
          <a:stretch>
            <a:fillRect/>
          </a:stretch>
        </p:blipFill>
        <p:spPr>
          <a:xfrm>
            <a:off x="359588" y="213053"/>
            <a:ext cx="4909098" cy="6517105"/>
          </a:xfrm>
          <a:prstGeom prst="rect">
            <a:avLst/>
          </a:prstGeom>
        </p:spPr>
      </p:pic>
      <p:pic>
        <p:nvPicPr>
          <p:cNvPr id="7" name="Picture 6">
            <a:extLst>
              <a:ext uri="{FF2B5EF4-FFF2-40B4-BE49-F238E27FC236}">
                <a16:creationId xmlns:a16="http://schemas.microsoft.com/office/drawing/2014/main" id="{1E7F1BB9-AA0D-8ADE-E231-C3F2FF3416DA}"/>
              </a:ext>
            </a:extLst>
          </p:cNvPr>
          <p:cNvPicPr>
            <a:picLocks noChangeAspect="1"/>
          </p:cNvPicPr>
          <p:nvPr/>
        </p:nvPicPr>
        <p:blipFill>
          <a:blip r:embed="rId3"/>
          <a:stretch>
            <a:fillRect/>
          </a:stretch>
        </p:blipFill>
        <p:spPr>
          <a:xfrm>
            <a:off x="6096000" y="2806640"/>
            <a:ext cx="4997504" cy="3923518"/>
          </a:xfrm>
          <a:prstGeom prst="rect">
            <a:avLst/>
          </a:prstGeom>
        </p:spPr>
      </p:pic>
      <p:pic>
        <p:nvPicPr>
          <p:cNvPr id="9" name="Picture 8" descr="Businesswoman sitting thumbs up">
            <a:extLst>
              <a:ext uri="{FF2B5EF4-FFF2-40B4-BE49-F238E27FC236}">
                <a16:creationId xmlns:a16="http://schemas.microsoft.com/office/drawing/2014/main" id="{C95552DC-680A-F87B-C560-B6C594C62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418" y="1654629"/>
            <a:ext cx="704898" cy="1384048"/>
          </a:xfrm>
          <a:prstGeom prst="rect">
            <a:avLst/>
          </a:prstGeom>
        </p:spPr>
      </p:pic>
    </p:spTree>
    <p:extLst>
      <p:ext uri="{BB962C8B-B14F-4D97-AF65-F5344CB8AC3E}">
        <p14:creationId xmlns:p14="http://schemas.microsoft.com/office/powerpoint/2010/main" val="353317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FA895B38-FE54-510F-FFA3-55925EBC317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40CB3F2C-1A1D-8D2C-FC1D-34B3A53BF98C}"/>
              </a:ext>
            </a:extLst>
          </p:cNvPr>
          <p:cNvSpPr txBox="1"/>
          <p:nvPr/>
        </p:nvSpPr>
        <p:spPr>
          <a:xfrm>
            <a:off x="494523" y="1718699"/>
            <a:ext cx="11569148" cy="4401205"/>
          </a:xfrm>
          <a:prstGeom prst="rect">
            <a:avLst/>
          </a:prstGeom>
          <a:solidFill>
            <a:schemeClr val="bg1"/>
          </a:solidFill>
        </p:spPr>
        <p:txBody>
          <a:bodyPr wrap="square">
            <a:spAutoFit/>
          </a:bodyPr>
          <a:lstStyle/>
          <a:p>
            <a:r>
              <a:rPr lang="en-US" sz="1400" b="1" dirty="0"/>
              <a:t>Identifying &amp; </a:t>
            </a:r>
            <a:r>
              <a:rPr lang="en-US" sz="1400" b="1" dirty="0" err="1"/>
              <a:t>Prioritising</a:t>
            </a:r>
            <a:r>
              <a:rPr lang="en-US" sz="1400" b="1" dirty="0"/>
              <a:t> Client Needs in Community Services</a:t>
            </a:r>
          </a:p>
          <a:p>
            <a:endParaRPr lang="en-US" sz="1400" b="1" dirty="0"/>
          </a:p>
          <a:p>
            <a:pPr marL="342900" indent="-342900">
              <a:buFont typeface="Arial" panose="020B0604020202020204" pitchFamily="34" charset="0"/>
              <a:buChar char="•"/>
            </a:pPr>
            <a:r>
              <a:rPr lang="en-US" sz="1400" b="1" dirty="0"/>
              <a:t>Prioritisation is essential</a:t>
            </a:r>
            <a:r>
              <a:rPr lang="en-US" sz="1400" dirty="0"/>
              <a:t> when clients present with </a:t>
            </a:r>
            <a:r>
              <a:rPr lang="en-US" sz="1400" b="1" dirty="0"/>
              <a:t>multiple or complex needs</a:t>
            </a:r>
            <a:r>
              <a:rPr lang="en-US" sz="1400" dirty="0"/>
              <a:t> – address the most </a:t>
            </a:r>
            <a:r>
              <a:rPr lang="en-US" sz="1400" b="1" dirty="0"/>
              <a:t>urgent and risky</a:t>
            </a:r>
            <a:r>
              <a:rPr lang="en-US" sz="1400" dirty="0"/>
              <a:t> issues first (e.g. safety, mental health, survival).</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b="1" dirty="0"/>
              <a:t>Use a collaborative approach</a:t>
            </a:r>
            <a:r>
              <a:rPr lang="en-US" sz="1400" dirty="0"/>
              <a:t> – involve clients in identifying and ranking their own needs and goals.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a:t>Tools like a </a:t>
            </a:r>
            <a:r>
              <a:rPr lang="en-US" sz="1400" b="1" dirty="0"/>
              <a:t>Prioritisation Matrix</a:t>
            </a:r>
            <a:r>
              <a:rPr lang="en-US" sz="1400" dirty="0"/>
              <a:t> can help structure this process.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b="1" dirty="0"/>
              <a:t>Leverage client strengths</a:t>
            </a:r>
            <a:r>
              <a:rPr lang="en-US" sz="1400" dirty="0"/>
              <a:t> – explore past successes, personal resilience, and existing supports (e.g. family, community).</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b="1" dirty="0"/>
              <a:t>Mandatory reporting</a:t>
            </a:r>
            <a:r>
              <a:rPr lang="en-US" sz="1400" dirty="0"/>
              <a:t>: Serious risks must be flagged immediately by mandated reporters.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b="1" dirty="0"/>
              <a:t>Incorporate SMART goal setting</a:t>
            </a:r>
            <a:r>
              <a:rPr lang="en-US" sz="1400" dirty="0"/>
              <a:t> where appropriate – goals must be </a:t>
            </a:r>
            <a:r>
              <a:rPr lang="en-US" sz="1400" b="1" dirty="0"/>
              <a:t>realistic, measurable, and aligned</a:t>
            </a:r>
            <a:r>
              <a:rPr lang="en-US" sz="1400" dirty="0"/>
              <a:t> with the client’s capacity and resources.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a:t>Encourage clients to see challenges as </a:t>
            </a:r>
            <a:r>
              <a:rPr lang="en-US" sz="1400" b="1" dirty="0"/>
              <a:t>opportunities for growth</a:t>
            </a:r>
            <a:r>
              <a:rPr lang="en-US" sz="1400" dirty="0"/>
              <a:t>.</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a:t>Stay </a:t>
            </a:r>
            <a:r>
              <a:rPr lang="en-US" sz="1400" b="1" dirty="0"/>
              <a:t>flexible</a:t>
            </a:r>
            <a:r>
              <a:rPr lang="en-US" sz="1400" dirty="0"/>
              <a:t> – client priorities may change.</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a:t>Ensure clients feel </a:t>
            </a:r>
            <a:r>
              <a:rPr lang="en-US" sz="1400" b="1" dirty="0"/>
              <a:t>heard, respected, and empowered</a:t>
            </a:r>
            <a:r>
              <a:rPr lang="en-US" sz="1400" dirty="0"/>
              <a:t> throughout the process.</a:t>
            </a:r>
          </a:p>
        </p:txBody>
      </p:sp>
      <p:sp>
        <p:nvSpPr>
          <p:cNvPr id="30" name="Arc 29">
            <a:extLst>
              <a:ext uri="{FF2B5EF4-FFF2-40B4-BE49-F238E27FC236}">
                <a16:creationId xmlns:a16="http://schemas.microsoft.com/office/drawing/2014/main" id="{6C8EDD23-3906-C1C4-62C1-DD280FD8C23F}"/>
              </a:ext>
            </a:extLst>
          </p:cNvPr>
          <p:cNvSpPr/>
          <p:nvPr/>
        </p:nvSpPr>
        <p:spPr>
          <a:xfrm rot="17547508">
            <a:off x="10018168" y="4219355"/>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31" name="Arc 30">
            <a:extLst>
              <a:ext uri="{FF2B5EF4-FFF2-40B4-BE49-F238E27FC236}">
                <a16:creationId xmlns:a16="http://schemas.microsoft.com/office/drawing/2014/main" id="{9CAB2D48-DCA1-F8B9-EFAD-F5ACFCAE73C3}"/>
              </a:ext>
            </a:extLst>
          </p:cNvPr>
          <p:cNvSpPr/>
          <p:nvPr/>
        </p:nvSpPr>
        <p:spPr>
          <a:xfrm rot="5565377">
            <a:off x="90725" y="5006717"/>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32" name="Arc 31">
            <a:extLst>
              <a:ext uri="{FF2B5EF4-FFF2-40B4-BE49-F238E27FC236}">
                <a16:creationId xmlns:a16="http://schemas.microsoft.com/office/drawing/2014/main" id="{D3BD6003-E897-4311-7233-DE30C33D3DFE}"/>
              </a:ext>
            </a:extLst>
          </p:cNvPr>
          <p:cNvSpPr/>
          <p:nvPr/>
        </p:nvSpPr>
        <p:spPr>
          <a:xfrm rot="6984637">
            <a:off x="289814" y="4494539"/>
            <a:ext cx="1524000" cy="1091380"/>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sp>
        <p:nvSpPr>
          <p:cNvPr id="33" name="Arc 32">
            <a:extLst>
              <a:ext uri="{FF2B5EF4-FFF2-40B4-BE49-F238E27FC236}">
                <a16:creationId xmlns:a16="http://schemas.microsoft.com/office/drawing/2014/main" id="{5753937B-9BF8-94EA-A61A-BC22660F4AC8}"/>
              </a:ext>
            </a:extLst>
          </p:cNvPr>
          <p:cNvSpPr/>
          <p:nvPr/>
        </p:nvSpPr>
        <p:spPr>
          <a:xfrm rot="19317292">
            <a:off x="9833170" y="3892528"/>
            <a:ext cx="1893997" cy="1745035"/>
          </a:xfrm>
          <a:prstGeom prst="arc">
            <a:avLst>
              <a:gd name="adj1" fmla="val 243674"/>
              <a:gd name="adj2" fmla="val 3872656"/>
            </a:avLst>
          </a:prstGeom>
          <a:ln w="53975">
            <a:solidFill>
              <a:srgbClr val="FA31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highlight>
                <a:srgbClr val="FA317D"/>
              </a:highlight>
            </a:endParaRPr>
          </a:p>
        </p:txBody>
      </p:sp>
      <p:pic>
        <p:nvPicPr>
          <p:cNvPr id="2" name="Picture 1" descr="A black text on a white background&#10;&#10;AI-generated content may be incorrect.">
            <a:extLst>
              <a:ext uri="{FF2B5EF4-FFF2-40B4-BE49-F238E27FC236}">
                <a16:creationId xmlns:a16="http://schemas.microsoft.com/office/drawing/2014/main" id="{5F56CBC4-ACA9-FCC5-130A-3413DC975924}"/>
              </a:ext>
            </a:extLst>
          </p:cNvPr>
          <p:cNvPicPr>
            <a:picLocks noChangeAspect="1"/>
          </p:cNvPicPr>
          <p:nvPr/>
        </p:nvPicPr>
        <p:blipFill>
          <a:blip r:embed="rId2"/>
          <a:stretch>
            <a:fillRect/>
          </a:stretch>
        </p:blipFill>
        <p:spPr>
          <a:xfrm>
            <a:off x="492306" y="218320"/>
            <a:ext cx="8230779" cy="1535099"/>
          </a:xfrm>
          <a:prstGeom prst="rect">
            <a:avLst/>
          </a:prstGeom>
        </p:spPr>
      </p:pic>
    </p:spTree>
    <p:extLst>
      <p:ext uri="{BB962C8B-B14F-4D97-AF65-F5344CB8AC3E}">
        <p14:creationId xmlns:p14="http://schemas.microsoft.com/office/powerpoint/2010/main" val="2234373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185801-8B5E-A496-3A4A-23A638CADE01}"/>
              </a:ext>
            </a:extLst>
          </p:cNvPr>
          <p:cNvPicPr>
            <a:picLocks noChangeAspect="1"/>
          </p:cNvPicPr>
          <p:nvPr/>
        </p:nvPicPr>
        <p:blipFill>
          <a:blip r:embed="rId2"/>
          <a:stretch>
            <a:fillRect/>
          </a:stretch>
        </p:blipFill>
        <p:spPr>
          <a:xfrm>
            <a:off x="1017360" y="262913"/>
            <a:ext cx="7795985" cy="6332174"/>
          </a:xfrm>
          <a:prstGeom prst="rect">
            <a:avLst/>
          </a:prstGeom>
        </p:spPr>
      </p:pic>
      <p:pic>
        <p:nvPicPr>
          <p:cNvPr id="15" name="Graphic 14" descr="Woman pointing forward">
            <a:extLst>
              <a:ext uri="{FF2B5EF4-FFF2-40B4-BE49-F238E27FC236}">
                <a16:creationId xmlns:a16="http://schemas.microsoft.com/office/drawing/2014/main" id="{2AEAE939-A19B-FA5A-DA61-7499D21333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5713" y="5591175"/>
            <a:ext cx="1552575" cy="1266825"/>
          </a:xfrm>
          <a:prstGeom prst="rect">
            <a:avLst/>
          </a:prstGeom>
        </p:spPr>
      </p:pic>
      <p:pic>
        <p:nvPicPr>
          <p:cNvPr id="17" name="Graphic 16" descr="A man with wavy hair">
            <a:extLst>
              <a:ext uri="{FF2B5EF4-FFF2-40B4-BE49-F238E27FC236}">
                <a16:creationId xmlns:a16="http://schemas.microsoft.com/office/drawing/2014/main" id="{043F9BDE-A9B0-111A-4C48-9519123E6C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8645" y="4969197"/>
            <a:ext cx="638175" cy="819150"/>
          </a:xfrm>
          <a:prstGeom prst="rect">
            <a:avLst/>
          </a:prstGeom>
        </p:spPr>
      </p:pic>
      <p:pic>
        <p:nvPicPr>
          <p:cNvPr id="19" name="Graphic 18" descr="Smiling face with closed eyes">
            <a:extLst>
              <a:ext uri="{FF2B5EF4-FFF2-40B4-BE49-F238E27FC236}">
                <a16:creationId xmlns:a16="http://schemas.microsoft.com/office/drawing/2014/main" id="{EC7060D7-B34E-CF29-1EB7-C576F58E0A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8217" y="5257800"/>
            <a:ext cx="304800" cy="333375"/>
          </a:xfrm>
          <a:prstGeom prst="rect">
            <a:avLst/>
          </a:prstGeom>
        </p:spPr>
      </p:pic>
    </p:spTree>
    <p:extLst>
      <p:ext uri="{BB962C8B-B14F-4D97-AF65-F5344CB8AC3E}">
        <p14:creationId xmlns:p14="http://schemas.microsoft.com/office/powerpoint/2010/main" val="1785302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06DD76-BC7C-0679-4FBE-E4C707738ED1}"/>
              </a:ext>
            </a:extLst>
          </p:cNvPr>
          <p:cNvSpPr>
            <a:spLocks noGrp="1"/>
          </p:cNvSpPr>
          <p:nvPr>
            <p:ph idx="1"/>
          </p:nvPr>
        </p:nvSpPr>
        <p:spPr>
          <a:xfrm>
            <a:off x="838200" y="571500"/>
            <a:ext cx="10515600" cy="5605463"/>
          </a:xfrm>
          <a:solidFill>
            <a:schemeClr val="bg1">
              <a:alpha val="60000"/>
            </a:schemeClr>
          </a:solidFill>
        </p:spPr>
        <p:txBody>
          <a:bodyPr>
            <a:normAutofit lnSpcReduction="10000"/>
          </a:bodyPr>
          <a:lstStyle/>
          <a:p>
            <a:pPr marL="0" indent="0">
              <a:buNone/>
            </a:pPr>
            <a:r>
              <a:rPr lang="en-GB" sz="3600" dirty="0"/>
              <a:t>Internal capacity to meet client needs</a:t>
            </a:r>
          </a:p>
          <a:p>
            <a:pPr marL="0" indent="0">
              <a:buNone/>
            </a:pPr>
            <a:endParaRPr lang="en-GB" sz="3600" dirty="0"/>
          </a:p>
          <a:p>
            <a:pPr marL="0" indent="0">
              <a:buNone/>
            </a:pPr>
            <a:r>
              <a:rPr lang="en-GB" dirty="0"/>
              <a:t>By Identifying their ability to meet client needs, an organisation can learn how well they can meet diverse needs, identify areas for growth, and plan for the future. They can achieve this through:</a:t>
            </a:r>
          </a:p>
          <a:p>
            <a:pPr marL="0" indent="0">
              <a:buNone/>
            </a:pPr>
            <a:endParaRPr lang="en-GB" dirty="0"/>
          </a:p>
          <a:p>
            <a:pPr marL="0" indent="0">
              <a:buNone/>
            </a:pPr>
            <a:r>
              <a:rPr lang="en-GB" dirty="0"/>
              <a:t>Internal Assessment – Assessing staff, surveys, meetings, resource evaluation, partnerships and collaborations, management and leadership input</a:t>
            </a:r>
            <a:endParaRPr lang="en-AU" dirty="0"/>
          </a:p>
          <a:p>
            <a:pPr marL="0" indent="0">
              <a:buNone/>
            </a:pPr>
            <a:endParaRPr lang="en-AU" dirty="0"/>
          </a:p>
          <a:p>
            <a:pPr marL="0" indent="0">
              <a:buNone/>
            </a:pPr>
            <a:r>
              <a:rPr lang="en-AU" dirty="0"/>
              <a:t>Comparative Analysis – Checking budget, Service utilisation stats, outcome data and referral data</a:t>
            </a:r>
          </a:p>
        </p:txBody>
      </p:sp>
    </p:spTree>
    <p:extLst>
      <p:ext uri="{BB962C8B-B14F-4D97-AF65-F5344CB8AC3E}">
        <p14:creationId xmlns:p14="http://schemas.microsoft.com/office/powerpoint/2010/main" val="288974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BF7C-D64C-8C4E-B46C-FED4820CE5C9}"/>
              </a:ext>
            </a:extLst>
          </p:cNvPr>
          <p:cNvSpPr>
            <a:spLocks noGrp="1"/>
          </p:cNvSpPr>
          <p:nvPr>
            <p:ph type="title"/>
          </p:nvPr>
        </p:nvSpPr>
        <p:spPr/>
        <p:txBody>
          <a:bodyPr/>
          <a:lstStyle/>
          <a:p>
            <a:r>
              <a:rPr lang="en-GB" dirty="0"/>
              <a:t>When Client Needs Exceed the Limitations of Service</a:t>
            </a:r>
            <a:endParaRPr lang="en-AU" dirty="0"/>
          </a:p>
        </p:txBody>
      </p:sp>
      <p:sp>
        <p:nvSpPr>
          <p:cNvPr id="3" name="Content Placeholder 2">
            <a:extLst>
              <a:ext uri="{FF2B5EF4-FFF2-40B4-BE49-F238E27FC236}">
                <a16:creationId xmlns:a16="http://schemas.microsoft.com/office/drawing/2014/main" id="{8DAECE9B-8585-0ADD-ED55-82BAA8191D4B}"/>
              </a:ext>
            </a:extLst>
          </p:cNvPr>
          <p:cNvSpPr>
            <a:spLocks noGrp="1"/>
          </p:cNvSpPr>
          <p:nvPr>
            <p:ph idx="1"/>
          </p:nvPr>
        </p:nvSpPr>
        <p:spPr>
          <a:xfrm>
            <a:off x="742643" y="2184630"/>
            <a:ext cx="8146143" cy="2978604"/>
          </a:xfrm>
        </p:spPr>
        <p:txBody>
          <a:bodyPr>
            <a:normAutofit fontScale="77500" lnSpcReduction="20000"/>
          </a:bodyPr>
          <a:lstStyle/>
          <a:p>
            <a:pPr marL="0" indent="0">
              <a:buNone/>
            </a:pPr>
            <a:r>
              <a:rPr lang="en-GB" dirty="0"/>
              <a:t>When working around issues that affect clients, organisations have a responsibility to ensure a safe, ethical, and effective service delivery. </a:t>
            </a:r>
          </a:p>
          <a:p>
            <a:pPr marL="0" indent="0">
              <a:buNone/>
            </a:pPr>
            <a:endParaRPr lang="en-GB" dirty="0"/>
          </a:p>
          <a:p>
            <a:pPr marL="0" indent="0">
              <a:buNone/>
            </a:pPr>
            <a:r>
              <a:rPr lang="en-GB" dirty="0"/>
              <a:t>This involves working with the organisation, and  understanding each of the appropriate referral pathways for the different areas of support</a:t>
            </a:r>
          </a:p>
          <a:p>
            <a:pPr marL="0" indent="0">
              <a:buNone/>
            </a:pPr>
            <a:endParaRPr lang="en-GB" dirty="0"/>
          </a:p>
          <a:p>
            <a:pPr marL="0" indent="0">
              <a:buNone/>
            </a:pPr>
            <a:r>
              <a:rPr lang="en-GB" b="1" dirty="0"/>
              <a:t>These pathways can be found on pages 45-50 of the reding material</a:t>
            </a:r>
            <a:endParaRPr lang="en-AU" b="1" dirty="0"/>
          </a:p>
        </p:txBody>
      </p:sp>
      <p:sp>
        <p:nvSpPr>
          <p:cNvPr id="4" name="Rectangle 3">
            <a:extLst>
              <a:ext uri="{FF2B5EF4-FFF2-40B4-BE49-F238E27FC236}">
                <a16:creationId xmlns:a16="http://schemas.microsoft.com/office/drawing/2014/main" id="{6144E209-7ADF-C93C-0244-6C4E28F9D9E1}"/>
              </a:ext>
            </a:extLst>
          </p:cNvPr>
          <p:cNvSpPr/>
          <p:nvPr/>
        </p:nvSpPr>
        <p:spPr>
          <a:xfrm>
            <a:off x="1418918" y="5490974"/>
            <a:ext cx="9925050" cy="1009650"/>
          </a:xfrm>
          <a:prstGeom prst="rect">
            <a:avLst/>
          </a:prstGeom>
          <a:solidFill>
            <a:srgbClr val="D40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Complete Inquiry task 1E on page 51 and 1F on Page 52</a:t>
            </a:r>
          </a:p>
        </p:txBody>
      </p:sp>
      <p:sp>
        <p:nvSpPr>
          <p:cNvPr id="5" name="Oval 4">
            <a:extLst>
              <a:ext uri="{FF2B5EF4-FFF2-40B4-BE49-F238E27FC236}">
                <a16:creationId xmlns:a16="http://schemas.microsoft.com/office/drawing/2014/main" id="{8BA13351-7D66-2A2B-FAED-788128E0BEB0}"/>
              </a:ext>
            </a:extLst>
          </p:cNvPr>
          <p:cNvSpPr/>
          <p:nvPr/>
        </p:nvSpPr>
        <p:spPr>
          <a:xfrm>
            <a:off x="742643" y="5252849"/>
            <a:ext cx="1504950" cy="148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 name="Rectangle 5" descr="Pencil">
            <a:extLst>
              <a:ext uri="{FF2B5EF4-FFF2-40B4-BE49-F238E27FC236}">
                <a16:creationId xmlns:a16="http://schemas.microsoft.com/office/drawing/2014/main" id="{E13AAD05-C743-36DF-3DB0-1D2ECA332B7A}"/>
              </a:ext>
            </a:extLst>
          </p:cNvPr>
          <p:cNvSpPr/>
          <p:nvPr/>
        </p:nvSpPr>
        <p:spPr>
          <a:xfrm>
            <a:off x="1049489" y="5490974"/>
            <a:ext cx="891257" cy="94395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pic>
        <p:nvPicPr>
          <p:cNvPr id="8" name="Picture 7" descr="Businessman using phone">
            <a:extLst>
              <a:ext uri="{FF2B5EF4-FFF2-40B4-BE49-F238E27FC236}">
                <a16:creationId xmlns:a16="http://schemas.microsoft.com/office/drawing/2014/main" id="{078258F0-C0BE-F97B-5F3D-86FA1B9B3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5061" y="1696360"/>
            <a:ext cx="1446382" cy="3955143"/>
          </a:xfrm>
          <a:prstGeom prst="rect">
            <a:avLst/>
          </a:prstGeom>
        </p:spPr>
      </p:pic>
    </p:spTree>
    <p:extLst>
      <p:ext uri="{BB962C8B-B14F-4D97-AF65-F5344CB8AC3E}">
        <p14:creationId xmlns:p14="http://schemas.microsoft.com/office/powerpoint/2010/main" val="1318527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7B5BA4-BFEA-7889-8FFD-1B49383C3B32}"/>
              </a:ext>
            </a:extLst>
          </p:cNvPr>
          <p:cNvSpPr>
            <a:spLocks noGrp="1"/>
          </p:cNvSpPr>
          <p:nvPr>
            <p:ph idx="1"/>
          </p:nvPr>
        </p:nvSpPr>
        <p:spPr>
          <a:xfrm>
            <a:off x="838199" y="1825624"/>
            <a:ext cx="11005457" cy="4608025"/>
          </a:xfrm>
        </p:spPr>
        <p:txBody>
          <a:bodyPr>
            <a:normAutofit/>
          </a:bodyPr>
          <a:lstStyle/>
          <a:p>
            <a:pPr marL="0" indent="0">
              <a:buNone/>
            </a:pPr>
            <a:r>
              <a:rPr lang="en-GB" sz="2000" dirty="0"/>
              <a:t>Sometimes you may identify a need for additional support - something beyond your direct scope of support that may suggest a bigger, underlying issue or a gap in the current resources being provided.</a:t>
            </a:r>
          </a:p>
          <a:p>
            <a:pPr marL="0" indent="0">
              <a:buNone/>
            </a:pPr>
            <a:endParaRPr lang="en-AU" dirty="0"/>
          </a:p>
          <a:p>
            <a:pPr marL="0" indent="0">
              <a:buNone/>
            </a:pPr>
            <a:r>
              <a:rPr lang="en-GB" b="1" dirty="0"/>
              <a:t>	Identifying there may be a need for additional support</a:t>
            </a:r>
            <a:endParaRPr lang="en-AU" b="1" dirty="0"/>
          </a:p>
          <a:p>
            <a:r>
              <a:rPr lang="en-GB" sz="2000" dirty="0"/>
              <a:t>Clients have wide and varying needs, some are not initially apparent. Many clients’ concerns are often interrelated.</a:t>
            </a:r>
            <a:endParaRPr lang="en-AU" sz="2000" dirty="0"/>
          </a:p>
          <a:p>
            <a:r>
              <a:rPr lang="en-GB" sz="2000" dirty="0"/>
              <a:t>Listen, observe, and recognise when something falls outside your  expertise or resources, and then connect them to someone who can provide that help.</a:t>
            </a:r>
            <a:endParaRPr lang="en-AU" sz="2000" dirty="0"/>
          </a:p>
          <a:p>
            <a:pPr marL="0" indent="0">
              <a:buNone/>
            </a:pPr>
            <a:endParaRPr lang="en-AU" dirty="0"/>
          </a:p>
        </p:txBody>
      </p:sp>
      <p:pic>
        <p:nvPicPr>
          <p:cNvPr id="4" name="Picture 3">
            <a:extLst>
              <a:ext uri="{FF2B5EF4-FFF2-40B4-BE49-F238E27FC236}">
                <a16:creationId xmlns:a16="http://schemas.microsoft.com/office/drawing/2014/main" id="{10DC93CB-76E9-8876-373B-05F7D2647CC1}"/>
              </a:ext>
            </a:extLst>
          </p:cNvPr>
          <p:cNvPicPr>
            <a:picLocks noChangeAspect="1"/>
          </p:cNvPicPr>
          <p:nvPr/>
        </p:nvPicPr>
        <p:blipFill>
          <a:blip r:embed="rId2"/>
          <a:stretch>
            <a:fillRect/>
          </a:stretch>
        </p:blipFill>
        <p:spPr>
          <a:xfrm>
            <a:off x="838200" y="424350"/>
            <a:ext cx="6474513" cy="1103472"/>
          </a:xfrm>
          <a:prstGeom prst="rect">
            <a:avLst/>
          </a:prstGeom>
        </p:spPr>
      </p:pic>
      <p:sp>
        <p:nvSpPr>
          <p:cNvPr id="5" name="Rectangle 4">
            <a:extLst>
              <a:ext uri="{FF2B5EF4-FFF2-40B4-BE49-F238E27FC236}">
                <a16:creationId xmlns:a16="http://schemas.microsoft.com/office/drawing/2014/main" id="{D3BD1071-B9BB-B426-C210-566EE9627E65}"/>
              </a:ext>
            </a:extLst>
          </p:cNvPr>
          <p:cNvSpPr/>
          <p:nvPr/>
        </p:nvSpPr>
        <p:spPr>
          <a:xfrm>
            <a:off x="1418918" y="5490974"/>
            <a:ext cx="9925050" cy="1009650"/>
          </a:xfrm>
          <a:prstGeom prst="rect">
            <a:avLst/>
          </a:prstGeom>
          <a:solidFill>
            <a:srgbClr val="D40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Complete Inquiry task 1G on page 55</a:t>
            </a:r>
          </a:p>
        </p:txBody>
      </p:sp>
      <p:sp>
        <p:nvSpPr>
          <p:cNvPr id="6" name="Oval 5">
            <a:extLst>
              <a:ext uri="{FF2B5EF4-FFF2-40B4-BE49-F238E27FC236}">
                <a16:creationId xmlns:a16="http://schemas.microsoft.com/office/drawing/2014/main" id="{1A9D7F8C-376A-3AE7-57F6-590697153A60}"/>
              </a:ext>
            </a:extLst>
          </p:cNvPr>
          <p:cNvSpPr/>
          <p:nvPr/>
        </p:nvSpPr>
        <p:spPr>
          <a:xfrm>
            <a:off x="742643" y="5252849"/>
            <a:ext cx="1504950" cy="1485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 name="Rectangle 6" descr="Pencil">
            <a:extLst>
              <a:ext uri="{FF2B5EF4-FFF2-40B4-BE49-F238E27FC236}">
                <a16:creationId xmlns:a16="http://schemas.microsoft.com/office/drawing/2014/main" id="{A07E15C2-841E-1331-1EB3-2DDF76DAED88}"/>
              </a:ext>
            </a:extLst>
          </p:cNvPr>
          <p:cNvSpPr/>
          <p:nvPr/>
        </p:nvSpPr>
        <p:spPr>
          <a:xfrm>
            <a:off x="1049489" y="5490974"/>
            <a:ext cx="891257" cy="94395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Tree>
    <p:extLst>
      <p:ext uri="{BB962C8B-B14F-4D97-AF65-F5344CB8AC3E}">
        <p14:creationId xmlns:p14="http://schemas.microsoft.com/office/powerpoint/2010/main" val="80078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B946-F257-9141-8FE2-6CDD70357ACF}"/>
              </a:ext>
            </a:extLst>
          </p:cNvPr>
          <p:cNvSpPr>
            <a:spLocks noGrp="1"/>
          </p:cNvSpPr>
          <p:nvPr>
            <p:ph type="title"/>
          </p:nvPr>
        </p:nvSpPr>
        <p:spPr>
          <a:xfrm>
            <a:off x="214085" y="435088"/>
            <a:ext cx="10515600" cy="1325563"/>
          </a:xfrm>
        </p:spPr>
        <p:txBody>
          <a:bodyPr>
            <a:normAutofit/>
          </a:bodyPr>
          <a:lstStyle/>
          <a:p>
            <a:r>
              <a:rPr lang="en-GB" sz="3600" dirty="0"/>
              <a:t>Motivating, Supporting and Encouraging Clients</a:t>
            </a:r>
            <a:endParaRPr lang="en-AU" sz="3600" dirty="0"/>
          </a:p>
        </p:txBody>
      </p:sp>
      <p:sp>
        <p:nvSpPr>
          <p:cNvPr id="4" name="Rectangle 1">
            <a:extLst>
              <a:ext uri="{FF2B5EF4-FFF2-40B4-BE49-F238E27FC236}">
                <a16:creationId xmlns:a16="http://schemas.microsoft.com/office/drawing/2014/main" id="{5E444EBF-D224-30BA-D6F7-05CBF1710006}"/>
              </a:ext>
            </a:extLst>
          </p:cNvPr>
          <p:cNvSpPr>
            <a:spLocks noGrp="1" noChangeArrowheads="1"/>
          </p:cNvSpPr>
          <p:nvPr>
            <p:ph idx="1"/>
          </p:nvPr>
        </p:nvSpPr>
        <p:spPr bwMode="auto">
          <a:xfrm>
            <a:off x="478970" y="1779613"/>
            <a:ext cx="1025071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rPr>
              <a:t> Combine effective need prioritisation with strong knowledge of local resources to deliver meaningful support.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rPr>
              <a:t> Aim to empower clients to navigate services independently – building confidence, self-efficacy, and long-term capacity.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rPr>
              <a:t> Support work is not just about doing for clients, but teaching them how to do it themselves.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rPr>
              <a:t> Provide clear, relevant information and guide clients through service systems to foster autonomy.</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400" dirty="0"/>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tx1"/>
                </a:solidFill>
                <a:effectLst/>
              </a:rPr>
              <a:t>Refer to pages 5</a:t>
            </a:r>
            <a:r>
              <a:rPr lang="en-US" altLang="en-US" sz="2400" b="1" dirty="0"/>
              <a:t>8 – 60 of the reading material for examples of support</a:t>
            </a:r>
            <a:endParaRPr kumimoji="0" lang="en-US" altLang="en-US" sz="2400" b="1" i="0" u="none" strike="noStrike" cap="none" normalizeH="0" baseline="0" dirty="0">
              <a:ln>
                <a:noFill/>
              </a:ln>
              <a:solidFill>
                <a:schemeClr val="tx1"/>
              </a:solidFill>
              <a:effectLst/>
            </a:endParaRPr>
          </a:p>
        </p:txBody>
      </p:sp>
      <p:pic>
        <p:nvPicPr>
          <p:cNvPr id="8" name="Graphic 7" descr="Male crouching">
            <a:extLst>
              <a:ext uri="{FF2B5EF4-FFF2-40B4-BE49-F238E27FC236}">
                <a16:creationId xmlns:a16="http://schemas.microsoft.com/office/drawing/2014/main" id="{6D5544E1-6764-E6F4-6A22-53F172A925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963" y="367365"/>
            <a:ext cx="1301750" cy="1461007"/>
          </a:xfrm>
          <a:prstGeom prst="rect">
            <a:avLst/>
          </a:prstGeom>
        </p:spPr>
      </p:pic>
      <p:pic>
        <p:nvPicPr>
          <p:cNvPr id="10" name="Graphic 9" descr="Male sitting on the ground">
            <a:extLst>
              <a:ext uri="{FF2B5EF4-FFF2-40B4-BE49-F238E27FC236}">
                <a16:creationId xmlns:a16="http://schemas.microsoft.com/office/drawing/2014/main" id="{458114FE-9C0B-F38E-86D2-EEFCD5FAB3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729685" y="570565"/>
            <a:ext cx="1301748" cy="1541655"/>
          </a:xfrm>
          <a:prstGeom prst="rect">
            <a:avLst/>
          </a:prstGeom>
        </p:spPr>
      </p:pic>
    </p:spTree>
    <p:extLst>
      <p:ext uri="{BB962C8B-B14F-4D97-AF65-F5344CB8AC3E}">
        <p14:creationId xmlns:p14="http://schemas.microsoft.com/office/powerpoint/2010/main" val="1326160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31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257C-EFEB-862C-1162-1060A043D761}"/>
              </a:ext>
            </a:extLst>
          </p:cNvPr>
          <p:cNvSpPr>
            <a:spLocks noGrp="1"/>
          </p:cNvSpPr>
          <p:nvPr>
            <p:ph type="title"/>
          </p:nvPr>
        </p:nvSpPr>
        <p:spPr/>
        <p:txBody>
          <a:bodyPr/>
          <a:lstStyle/>
          <a:p>
            <a:r>
              <a:rPr lang="en-GB" dirty="0">
                <a:solidFill>
                  <a:schemeClr val="bg1"/>
                </a:solidFill>
              </a:rPr>
              <a:t>Making Referrals as appropriate</a:t>
            </a:r>
            <a:endParaRPr lang="en-AU" dirty="0">
              <a:solidFill>
                <a:schemeClr val="bg1"/>
              </a:solidFill>
            </a:endParaRPr>
          </a:p>
        </p:txBody>
      </p:sp>
      <p:sp>
        <p:nvSpPr>
          <p:cNvPr id="3" name="Content Placeholder 2">
            <a:extLst>
              <a:ext uri="{FF2B5EF4-FFF2-40B4-BE49-F238E27FC236}">
                <a16:creationId xmlns:a16="http://schemas.microsoft.com/office/drawing/2014/main" id="{350CD315-6DF5-66AC-B0AA-6A372A1B4287}"/>
              </a:ext>
            </a:extLst>
          </p:cNvPr>
          <p:cNvSpPr>
            <a:spLocks noGrp="1"/>
          </p:cNvSpPr>
          <p:nvPr>
            <p:ph idx="1"/>
          </p:nvPr>
        </p:nvSpPr>
        <p:spPr>
          <a:solidFill>
            <a:srgbClr val="FA317D"/>
          </a:solidFill>
        </p:spPr>
        <p:txBody>
          <a:bodyPr/>
          <a:lstStyle/>
          <a:p>
            <a:pPr marL="0" indent="0">
              <a:buNone/>
            </a:pPr>
            <a:r>
              <a:rPr lang="en-GB" dirty="0">
                <a:solidFill>
                  <a:schemeClr val="bg1"/>
                </a:solidFill>
              </a:rPr>
              <a:t>If someone's needs are outside the scope of what you can provide, referral is needed</a:t>
            </a:r>
          </a:p>
          <a:p>
            <a:pPr marL="0" indent="0">
              <a:buNone/>
            </a:pPr>
            <a:endParaRPr lang="en-GB" dirty="0">
              <a:solidFill>
                <a:schemeClr val="bg1"/>
              </a:solidFill>
            </a:endParaRPr>
          </a:p>
          <a:p>
            <a:pPr marL="0" indent="0">
              <a:buNone/>
            </a:pPr>
            <a:r>
              <a:rPr lang="en-GB" dirty="0">
                <a:solidFill>
                  <a:schemeClr val="bg1"/>
                </a:solidFill>
              </a:rPr>
              <a:t>Identify sources of assistance – Make a map of available resources, keep info up to date, facilitate referrals</a:t>
            </a:r>
          </a:p>
          <a:p>
            <a:pPr marL="0" indent="0">
              <a:buNone/>
            </a:pPr>
            <a:endParaRPr lang="en-GB" dirty="0">
              <a:solidFill>
                <a:schemeClr val="bg1"/>
              </a:solidFill>
            </a:endParaRPr>
          </a:p>
          <a:p>
            <a:pPr marL="0" indent="0">
              <a:buNone/>
            </a:pPr>
            <a:r>
              <a:rPr lang="en-GB" dirty="0">
                <a:solidFill>
                  <a:schemeClr val="bg1"/>
                </a:solidFill>
              </a:rPr>
              <a:t>Local, state and federal government, as well as non government organisations (NGOs) will offer a vast array of different resources that you can refer clients to.</a:t>
            </a:r>
          </a:p>
          <a:p>
            <a:pPr marL="0" indent="0">
              <a:buNone/>
            </a:pPr>
            <a:endParaRPr lang="en-GB" dirty="0">
              <a:solidFill>
                <a:schemeClr val="bg1"/>
              </a:solidFill>
            </a:endParaRPr>
          </a:p>
          <a:p>
            <a:pPr marL="0" indent="0">
              <a:buNone/>
            </a:pPr>
            <a:endParaRPr lang="en-AU" dirty="0">
              <a:solidFill>
                <a:schemeClr val="bg1"/>
              </a:solidFill>
            </a:endParaRPr>
          </a:p>
        </p:txBody>
      </p:sp>
    </p:spTree>
    <p:extLst>
      <p:ext uri="{BB962C8B-B14F-4D97-AF65-F5344CB8AC3E}">
        <p14:creationId xmlns:p14="http://schemas.microsoft.com/office/powerpoint/2010/main" val="1291662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E7A4FB-A117-8E5E-0FFF-A0183C623BB3}"/>
              </a:ext>
            </a:extLst>
          </p:cNvPr>
          <p:cNvSpPr>
            <a:spLocks noGrp="1"/>
          </p:cNvSpPr>
          <p:nvPr>
            <p:ph idx="1"/>
          </p:nvPr>
        </p:nvSpPr>
        <p:spPr>
          <a:xfrm>
            <a:off x="373741" y="258083"/>
            <a:ext cx="11557001" cy="6273346"/>
          </a:xfrm>
          <a:solidFill>
            <a:schemeClr val="tx1">
              <a:alpha val="70000"/>
            </a:schemeClr>
          </a:solidFill>
        </p:spPr>
        <p:txBody>
          <a:bodyPr>
            <a:normAutofit fontScale="92500" lnSpcReduction="20000"/>
          </a:bodyPr>
          <a:lstStyle/>
          <a:p>
            <a:pPr marL="0" indent="0">
              <a:buNone/>
            </a:pPr>
            <a:r>
              <a:rPr lang="en-GB" sz="5200" dirty="0">
                <a:solidFill>
                  <a:schemeClr val="bg1"/>
                </a:solidFill>
              </a:rPr>
              <a:t>Supporting clients to exit the service</a:t>
            </a:r>
          </a:p>
          <a:p>
            <a:pPr marL="0" indent="0">
              <a:buNone/>
            </a:pPr>
            <a:endParaRPr lang="en-GB" sz="3600" dirty="0">
              <a:solidFill>
                <a:schemeClr val="bg1"/>
              </a:solidFill>
            </a:endParaRPr>
          </a:p>
          <a:p>
            <a:pPr marL="0" indent="0">
              <a:buNone/>
            </a:pPr>
            <a:r>
              <a:rPr lang="en-GB" sz="4000" dirty="0">
                <a:solidFill>
                  <a:schemeClr val="bg1"/>
                </a:solidFill>
              </a:rPr>
              <a:t>Initiate exit conversations early and clearly</a:t>
            </a:r>
          </a:p>
          <a:p>
            <a:pPr marL="0" indent="0">
              <a:buNone/>
            </a:pPr>
            <a:endParaRPr lang="en-GB" sz="4000" dirty="0">
              <a:solidFill>
                <a:schemeClr val="bg1"/>
              </a:solidFill>
            </a:endParaRPr>
          </a:p>
          <a:p>
            <a:pPr marL="0" indent="0">
              <a:buNone/>
            </a:pPr>
            <a:r>
              <a:rPr lang="en-GB" sz="4000" dirty="0">
                <a:solidFill>
                  <a:schemeClr val="bg1"/>
                </a:solidFill>
              </a:rPr>
              <a:t>Outline the key steps involved</a:t>
            </a:r>
          </a:p>
          <a:p>
            <a:pPr marL="0" indent="0">
              <a:buNone/>
            </a:pPr>
            <a:endParaRPr lang="en-GB" sz="4000" dirty="0">
              <a:solidFill>
                <a:schemeClr val="bg1"/>
              </a:solidFill>
            </a:endParaRPr>
          </a:p>
          <a:p>
            <a:pPr marL="0" indent="0">
              <a:buNone/>
            </a:pPr>
            <a:r>
              <a:rPr lang="en-GB" sz="4000" dirty="0">
                <a:solidFill>
                  <a:schemeClr val="bg1"/>
                </a:solidFill>
              </a:rPr>
              <a:t>Emphasise client involvement and rights</a:t>
            </a:r>
          </a:p>
          <a:p>
            <a:pPr marL="0" indent="0">
              <a:buNone/>
            </a:pPr>
            <a:endParaRPr lang="en-GB" sz="4000" dirty="0">
              <a:solidFill>
                <a:schemeClr val="bg1"/>
              </a:solidFill>
            </a:endParaRPr>
          </a:p>
          <a:p>
            <a:pPr marL="0" indent="0">
              <a:buNone/>
            </a:pPr>
            <a:r>
              <a:rPr lang="en-GB" sz="4000" dirty="0">
                <a:solidFill>
                  <a:schemeClr val="bg1"/>
                </a:solidFill>
              </a:rPr>
              <a:t>Provide clear timelines and documentation</a:t>
            </a:r>
          </a:p>
          <a:p>
            <a:pPr marL="0" indent="0">
              <a:buNone/>
            </a:pPr>
            <a:endParaRPr lang="en-GB" sz="4000" dirty="0">
              <a:solidFill>
                <a:schemeClr val="bg1"/>
              </a:solidFill>
            </a:endParaRPr>
          </a:p>
          <a:p>
            <a:pPr marL="0" indent="0">
              <a:buNone/>
            </a:pPr>
            <a:r>
              <a:rPr lang="en-GB" sz="4000" dirty="0">
                <a:solidFill>
                  <a:schemeClr val="bg1"/>
                </a:solidFill>
              </a:rPr>
              <a:t>Be supportive and empathetic</a:t>
            </a:r>
          </a:p>
          <a:p>
            <a:pPr marL="0" indent="0">
              <a:buNone/>
            </a:pPr>
            <a:endParaRPr lang="en-GB" sz="4000" dirty="0"/>
          </a:p>
          <a:p>
            <a:pPr marL="0" indent="0">
              <a:buNone/>
            </a:pPr>
            <a:endParaRPr lang="en-AU" dirty="0"/>
          </a:p>
        </p:txBody>
      </p:sp>
    </p:spTree>
    <p:extLst>
      <p:ext uri="{BB962C8B-B14F-4D97-AF65-F5344CB8AC3E}">
        <p14:creationId xmlns:p14="http://schemas.microsoft.com/office/powerpoint/2010/main" val="106004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hikers helping one another up a rock">
            <a:extLst>
              <a:ext uri="{FF2B5EF4-FFF2-40B4-BE49-F238E27FC236}">
                <a16:creationId xmlns:a16="http://schemas.microsoft.com/office/drawing/2014/main" id="{39ED43E5-268B-17BC-76E2-BBB3E151D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994" y="3331029"/>
            <a:ext cx="5284006" cy="3526971"/>
          </a:xfrm>
          <a:prstGeom prst="rect">
            <a:avLst/>
          </a:prstGeom>
        </p:spPr>
      </p:pic>
      <p:sp>
        <p:nvSpPr>
          <p:cNvPr id="3" name="TextBox 2">
            <a:extLst>
              <a:ext uri="{FF2B5EF4-FFF2-40B4-BE49-F238E27FC236}">
                <a16:creationId xmlns:a16="http://schemas.microsoft.com/office/drawing/2014/main" id="{E06057CC-AD5A-B02A-1747-F1DD947BF58A}"/>
              </a:ext>
            </a:extLst>
          </p:cNvPr>
          <p:cNvSpPr txBox="1"/>
          <p:nvPr/>
        </p:nvSpPr>
        <p:spPr>
          <a:xfrm>
            <a:off x="294743" y="421228"/>
            <a:ext cx="9925050" cy="5863144"/>
          </a:xfrm>
          <a:prstGeom prst="rect">
            <a:avLst/>
          </a:prstGeom>
          <a:solidFill>
            <a:schemeClr val="bg1">
              <a:alpha val="42000"/>
            </a:schemeClr>
          </a:solidFill>
        </p:spPr>
        <p:txBody>
          <a:bodyPr wrap="square">
            <a:spAutoFit/>
          </a:bodyPr>
          <a:lstStyle/>
          <a:p>
            <a:pPr algn="ctr">
              <a:spcBef>
                <a:spcPts val="1200"/>
              </a:spcBef>
              <a:buNone/>
            </a:pPr>
            <a:r>
              <a:rPr lang="en-GB" sz="3200" b="1" dirty="0">
                <a:effectLst/>
                <a:latin typeface="Helvetica" panose="020B0604020202020204" pitchFamily="34" charset="0"/>
                <a:ea typeface="Cambria" panose="02040503050406030204" pitchFamily="18" charset="0"/>
                <a:cs typeface="Cambria" panose="02040503050406030204" pitchFamily="18" charset="0"/>
              </a:rPr>
              <a:t>Professional ethics</a:t>
            </a:r>
            <a:endParaRPr lang="en-AU" sz="3200" b="1" dirty="0">
              <a:effectLst/>
              <a:latin typeface="Helvetica" panose="020B0604020202020204" pitchFamily="34" charset="0"/>
              <a:ea typeface="Cambria" panose="02040503050406030204" pitchFamily="18" charset="0"/>
              <a:cs typeface="Cambria" panose="02040503050406030204" pitchFamily="18" charset="0"/>
            </a:endParaRPr>
          </a:p>
          <a:p>
            <a:pPr algn="just">
              <a:spcBef>
                <a:spcPts val="600"/>
              </a:spcBef>
              <a:spcAft>
                <a:spcPts val="600"/>
              </a:spcAft>
              <a:buNone/>
            </a:pPr>
            <a:r>
              <a:rPr lang="en-GB" sz="2000" dirty="0">
                <a:effectLst/>
                <a:latin typeface="Helvetica" panose="020B0604020202020204" pitchFamily="34" charset="0"/>
                <a:ea typeface="Cambria" panose="02040503050406030204" pitchFamily="18" charset="0"/>
                <a:cs typeface="Cambria" panose="02040503050406030204" pitchFamily="18" charset="0"/>
              </a:rPr>
              <a:t>Sometimes, you’ll need to make decisions and take the right actions in response.  </a:t>
            </a:r>
          </a:p>
          <a:p>
            <a:pPr algn="just">
              <a:spcBef>
                <a:spcPts val="600"/>
              </a:spcBef>
              <a:spcAft>
                <a:spcPts val="600"/>
              </a:spcAft>
              <a:buNone/>
            </a:pPr>
            <a:r>
              <a:rPr lang="en-GB" sz="2000" dirty="0">
                <a:effectLst/>
                <a:latin typeface="Helvetica" panose="020B0604020202020204" pitchFamily="34" charset="0"/>
                <a:ea typeface="Cambria" panose="02040503050406030204" pitchFamily="18" charset="0"/>
                <a:cs typeface="Cambria" panose="02040503050406030204" pitchFamily="18" charset="0"/>
              </a:rPr>
              <a:t>This is where a good understanding of the required ethical behaviours combined with industry legislation comes in.</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algn="just">
              <a:spcBef>
                <a:spcPts val="600"/>
              </a:spcBef>
              <a:spcAft>
                <a:spcPts val="600"/>
              </a:spcAft>
              <a:buNone/>
            </a:pPr>
            <a:r>
              <a:rPr lang="en-GB" sz="2000" dirty="0">
                <a:latin typeface="Helvetica" panose="020B0604020202020204" pitchFamily="34" charset="0"/>
                <a:ea typeface="Cambria" panose="02040503050406030204" pitchFamily="18" charset="0"/>
                <a:cs typeface="Cambria" panose="02040503050406030204" pitchFamily="18" charset="0"/>
              </a:rPr>
              <a:t>L</a:t>
            </a:r>
            <a:r>
              <a:rPr lang="en-GB" sz="2000" dirty="0">
                <a:effectLst/>
                <a:latin typeface="Helvetica" panose="020B0604020202020204" pitchFamily="34" charset="0"/>
                <a:ea typeface="Cambria" panose="02040503050406030204" pitchFamily="18" charset="0"/>
                <a:cs typeface="Cambria" panose="02040503050406030204" pitchFamily="18" charset="0"/>
              </a:rPr>
              <a:t>egal and ethical considerations </a:t>
            </a:r>
            <a:r>
              <a:rPr lang="en-GB" sz="2000" dirty="0">
                <a:latin typeface="Helvetica" panose="020B0604020202020204" pitchFamily="34" charset="0"/>
                <a:ea typeface="Cambria" panose="02040503050406030204" pitchFamily="18" charset="0"/>
                <a:cs typeface="Cambria" panose="02040503050406030204" pitchFamily="18" charset="0"/>
              </a:rPr>
              <a:t>can include</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human rights</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preventing discrimination</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privacy, confidentiality and disclosure</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duty of care</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mandatory reporting</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the work role boundaries - your responsibilities and limitations</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dignity of risk</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a:p>
            <a:pPr marL="342900" marR="82550" lvl="0" indent="-342900" algn="just">
              <a:spcBef>
                <a:spcPts val="600"/>
              </a:spcBef>
              <a:spcAft>
                <a:spcPts val="600"/>
              </a:spcAft>
              <a:buFont typeface="Symbol" panose="05050102010706020507" pitchFamily="18" charset="2"/>
              <a:buChar char=""/>
            </a:pPr>
            <a:r>
              <a:rPr lang="en-GB" sz="2000" dirty="0">
                <a:effectLst/>
                <a:latin typeface="Helvetica" panose="020B0604020202020204" pitchFamily="34" charset="0"/>
                <a:ea typeface="Cambria" panose="02040503050406030204" pitchFamily="18" charset="0"/>
                <a:cs typeface="Cambria" panose="02040503050406030204" pitchFamily="18" charset="0"/>
              </a:rPr>
              <a:t>work health and safety. </a:t>
            </a:r>
            <a:endParaRPr lang="en-AU" sz="2000" dirty="0">
              <a:effectLst/>
              <a:latin typeface="Helvetica"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479539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9CB9B-D876-D52C-5668-DC5DAEF00B2B}"/>
              </a:ext>
            </a:extLst>
          </p:cNvPr>
          <p:cNvPicPr>
            <a:picLocks noChangeAspect="1"/>
          </p:cNvPicPr>
          <p:nvPr/>
        </p:nvPicPr>
        <p:blipFill>
          <a:blip r:embed="rId2"/>
          <a:stretch>
            <a:fillRect/>
          </a:stretch>
        </p:blipFill>
        <p:spPr>
          <a:xfrm>
            <a:off x="1296923" y="149937"/>
            <a:ext cx="9598153" cy="6558125"/>
          </a:xfrm>
          <a:prstGeom prst="rect">
            <a:avLst/>
          </a:prstGeom>
        </p:spPr>
      </p:pic>
    </p:spTree>
    <p:extLst>
      <p:ext uri="{BB962C8B-B14F-4D97-AF65-F5344CB8AC3E}">
        <p14:creationId xmlns:p14="http://schemas.microsoft.com/office/powerpoint/2010/main" val="2698645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9A48AE6E-460B-00ED-3DC9-EAEA4F5D0F49}"/>
              </a:ext>
            </a:extLst>
          </p:cNvPr>
          <p:cNvSpPr/>
          <p:nvPr/>
        </p:nvSpPr>
        <p:spPr>
          <a:xfrm>
            <a:off x="8704418" y="1716495"/>
            <a:ext cx="2723536" cy="2615381"/>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lowchart: Connector 1">
            <a:extLst>
              <a:ext uri="{FF2B5EF4-FFF2-40B4-BE49-F238E27FC236}">
                <a16:creationId xmlns:a16="http://schemas.microsoft.com/office/drawing/2014/main" id="{1F207024-DF05-61DA-B473-0BA7330295F2}"/>
              </a:ext>
            </a:extLst>
          </p:cNvPr>
          <p:cNvSpPr/>
          <p:nvPr/>
        </p:nvSpPr>
        <p:spPr>
          <a:xfrm>
            <a:off x="9368527" y="242118"/>
            <a:ext cx="2723536" cy="2615381"/>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A8FD4128-20BA-1AD0-13CD-A84308306B66}"/>
              </a:ext>
            </a:extLst>
          </p:cNvPr>
          <p:cNvSpPr>
            <a:spLocks noGrp="1"/>
          </p:cNvSpPr>
          <p:nvPr>
            <p:ph idx="1"/>
          </p:nvPr>
        </p:nvSpPr>
        <p:spPr>
          <a:xfrm>
            <a:off x="764045" y="1284852"/>
            <a:ext cx="11328017" cy="5039748"/>
          </a:xfrm>
          <a:solidFill>
            <a:schemeClr val="bg1">
              <a:alpha val="60000"/>
            </a:schemeClr>
          </a:solidFill>
        </p:spPr>
        <p:txBody>
          <a:bodyPr>
            <a:normAutofit fontScale="77500" lnSpcReduction="20000"/>
          </a:bodyPr>
          <a:lstStyle/>
          <a:p>
            <a:pPr marL="0" indent="0">
              <a:buNone/>
            </a:pPr>
            <a:r>
              <a:rPr lang="en-GB" b="1" dirty="0"/>
              <a:t>Understanding human rights</a:t>
            </a:r>
            <a:endParaRPr lang="en-AU" b="1" dirty="0"/>
          </a:p>
          <a:p>
            <a:pPr marL="0" indent="0">
              <a:buNone/>
            </a:pPr>
            <a:r>
              <a:rPr lang="en-GB" dirty="0"/>
              <a:t>Human rights are things every person is entitled to.  </a:t>
            </a:r>
            <a:endParaRPr lang="en-AU" dirty="0"/>
          </a:p>
          <a:p>
            <a:pPr marL="0" indent="0">
              <a:buNone/>
            </a:pPr>
            <a:r>
              <a:rPr lang="en-GB" dirty="0"/>
              <a:t>Some examples of the basic human rights are:</a:t>
            </a:r>
          </a:p>
          <a:p>
            <a:pPr marL="0" indent="0">
              <a:buNone/>
            </a:pPr>
            <a:endParaRPr lang="en-AU" dirty="0"/>
          </a:p>
          <a:p>
            <a:pPr lvl="0"/>
            <a:r>
              <a:rPr lang="en-GB" dirty="0"/>
              <a:t>Safety</a:t>
            </a:r>
            <a:endParaRPr lang="en-AU" dirty="0"/>
          </a:p>
          <a:p>
            <a:pPr lvl="0"/>
            <a:r>
              <a:rPr lang="en-GB" dirty="0"/>
              <a:t>To have your own thoughts and beliefs.</a:t>
            </a:r>
            <a:endParaRPr lang="en-AU" dirty="0"/>
          </a:p>
          <a:p>
            <a:pPr lvl="0"/>
            <a:r>
              <a:rPr lang="en-GB" dirty="0"/>
              <a:t>The right to an education.</a:t>
            </a:r>
            <a:endParaRPr lang="en-AU" dirty="0"/>
          </a:p>
          <a:p>
            <a:pPr lvl="0"/>
            <a:r>
              <a:rPr lang="en-GB" dirty="0"/>
              <a:t>To have enough food and a safe place to live.</a:t>
            </a:r>
            <a:endParaRPr lang="en-AU" dirty="0"/>
          </a:p>
          <a:p>
            <a:pPr lvl="0"/>
            <a:r>
              <a:rPr lang="en-GB" dirty="0"/>
              <a:t>To be treated equally.</a:t>
            </a:r>
          </a:p>
          <a:p>
            <a:pPr marL="0" lvl="0" indent="0">
              <a:buNone/>
            </a:pPr>
            <a:endParaRPr lang="en-AU" dirty="0"/>
          </a:p>
          <a:p>
            <a:pPr marL="0" indent="0">
              <a:buNone/>
            </a:pPr>
            <a:r>
              <a:rPr lang="en-GB" dirty="0"/>
              <a:t>These aren't just nice ideas; they're agreed upon by most countries in the world and are meant to be protected by laws. </a:t>
            </a:r>
            <a:endParaRPr lang="en-AU" dirty="0"/>
          </a:p>
          <a:p>
            <a:pPr marL="0" indent="0">
              <a:buNone/>
            </a:pPr>
            <a:r>
              <a:rPr lang="en-GB" dirty="0"/>
              <a:t>In community services, upholding these human rights begins with treating every client fairly and with respect.</a:t>
            </a:r>
            <a:endParaRPr lang="en-AU" dirty="0"/>
          </a:p>
        </p:txBody>
      </p:sp>
    </p:spTree>
    <p:extLst>
      <p:ext uri="{BB962C8B-B14F-4D97-AF65-F5344CB8AC3E}">
        <p14:creationId xmlns:p14="http://schemas.microsoft.com/office/powerpoint/2010/main" val="319417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577EFE-27DA-659C-42A9-F2E289C744FE}"/>
              </a:ext>
            </a:extLst>
          </p:cNvPr>
          <p:cNvSpPr>
            <a:spLocks noGrp="1"/>
          </p:cNvSpPr>
          <p:nvPr>
            <p:ph idx="1"/>
          </p:nvPr>
        </p:nvSpPr>
        <p:spPr>
          <a:xfrm>
            <a:off x="326571" y="304800"/>
            <a:ext cx="5344885" cy="6346371"/>
          </a:xfrm>
        </p:spPr>
        <p:txBody>
          <a:bodyPr>
            <a:normAutofit/>
          </a:bodyPr>
          <a:lstStyle/>
          <a:p>
            <a:pPr marL="0" indent="0">
              <a:buNone/>
            </a:pPr>
            <a:r>
              <a:rPr lang="en-GB" sz="3000" b="1" dirty="0">
                <a:solidFill>
                  <a:schemeClr val="bg1"/>
                </a:solidFill>
              </a:rPr>
              <a:t>Preventing discrimination</a:t>
            </a:r>
          </a:p>
          <a:p>
            <a:pPr marL="0" indent="0">
              <a:buNone/>
            </a:pPr>
            <a:r>
              <a:rPr lang="en-GB" dirty="0">
                <a:solidFill>
                  <a:schemeClr val="bg1"/>
                </a:solidFill>
              </a:rPr>
              <a:t> </a:t>
            </a:r>
            <a:endParaRPr lang="en-AU" dirty="0">
              <a:solidFill>
                <a:schemeClr val="bg1"/>
              </a:solidFill>
            </a:endParaRPr>
          </a:p>
          <a:p>
            <a:pPr marL="0" indent="0">
              <a:buNone/>
            </a:pPr>
            <a:r>
              <a:rPr lang="en-GB" dirty="0">
                <a:solidFill>
                  <a:schemeClr val="bg1"/>
                </a:solidFill>
              </a:rPr>
              <a:t>Types of discrimination:</a:t>
            </a:r>
          </a:p>
          <a:p>
            <a:pPr marL="0" indent="0">
              <a:buNone/>
            </a:pPr>
            <a:endParaRPr lang="en-AU" dirty="0">
              <a:solidFill>
                <a:schemeClr val="bg1"/>
              </a:solidFill>
            </a:endParaRPr>
          </a:p>
          <a:p>
            <a:pPr lvl="0"/>
            <a:r>
              <a:rPr lang="en-GB" dirty="0">
                <a:solidFill>
                  <a:schemeClr val="bg1"/>
                </a:solidFill>
              </a:rPr>
              <a:t>Cultural or religious</a:t>
            </a:r>
            <a:endParaRPr lang="en-AU" dirty="0">
              <a:solidFill>
                <a:schemeClr val="bg1"/>
              </a:solidFill>
            </a:endParaRPr>
          </a:p>
          <a:p>
            <a:pPr lvl="0"/>
            <a:r>
              <a:rPr lang="en-GB" dirty="0">
                <a:solidFill>
                  <a:schemeClr val="bg1"/>
                </a:solidFill>
              </a:rPr>
              <a:t>Racial vilification</a:t>
            </a:r>
            <a:endParaRPr lang="en-AU" dirty="0">
              <a:solidFill>
                <a:schemeClr val="bg1"/>
              </a:solidFill>
            </a:endParaRPr>
          </a:p>
          <a:p>
            <a:pPr lvl="0"/>
            <a:r>
              <a:rPr lang="en-GB" dirty="0">
                <a:solidFill>
                  <a:schemeClr val="bg1"/>
                </a:solidFill>
              </a:rPr>
              <a:t>Sexual preferences / gender</a:t>
            </a:r>
            <a:endParaRPr lang="en-AU" dirty="0">
              <a:solidFill>
                <a:schemeClr val="bg1"/>
              </a:solidFill>
            </a:endParaRPr>
          </a:p>
          <a:p>
            <a:pPr lvl="0"/>
            <a:r>
              <a:rPr lang="en-GB" dirty="0">
                <a:solidFill>
                  <a:schemeClr val="bg1"/>
                </a:solidFill>
              </a:rPr>
              <a:t>Workplace discrimination</a:t>
            </a:r>
            <a:endParaRPr lang="en-AU" dirty="0">
              <a:solidFill>
                <a:schemeClr val="bg1"/>
              </a:solidFill>
            </a:endParaRPr>
          </a:p>
          <a:p>
            <a:pPr lvl="0"/>
            <a:r>
              <a:rPr lang="en-GB" dirty="0">
                <a:solidFill>
                  <a:schemeClr val="bg1"/>
                </a:solidFill>
              </a:rPr>
              <a:t>Age or disability</a:t>
            </a:r>
            <a:endParaRPr lang="en-AU" dirty="0">
              <a:solidFill>
                <a:schemeClr val="bg1"/>
              </a:solidFill>
            </a:endParaRPr>
          </a:p>
          <a:p>
            <a:pPr lvl="0"/>
            <a:r>
              <a:rPr lang="en-GB" dirty="0">
                <a:solidFill>
                  <a:schemeClr val="bg1"/>
                </a:solidFill>
              </a:rPr>
              <a:t>financial discrimination.</a:t>
            </a:r>
            <a:endParaRPr lang="en-AU" dirty="0">
              <a:solidFill>
                <a:schemeClr val="bg1"/>
              </a:solidFill>
            </a:endParaRPr>
          </a:p>
        </p:txBody>
      </p:sp>
      <p:sp>
        <p:nvSpPr>
          <p:cNvPr id="4" name="TextBox 3">
            <a:extLst>
              <a:ext uri="{FF2B5EF4-FFF2-40B4-BE49-F238E27FC236}">
                <a16:creationId xmlns:a16="http://schemas.microsoft.com/office/drawing/2014/main" id="{35924434-3B1C-C37D-5C7D-563B20C4B4D3}"/>
              </a:ext>
            </a:extLst>
          </p:cNvPr>
          <p:cNvSpPr txBox="1"/>
          <p:nvPr/>
        </p:nvSpPr>
        <p:spPr>
          <a:xfrm>
            <a:off x="5671456" y="1397943"/>
            <a:ext cx="6193972" cy="5155257"/>
          </a:xfrm>
          <a:prstGeom prst="rect">
            <a:avLst/>
          </a:prstGeom>
          <a:noFill/>
        </p:spPr>
        <p:txBody>
          <a:bodyPr wrap="square">
            <a:spAutoFit/>
          </a:bodyPr>
          <a:lstStyle/>
          <a:p>
            <a:pPr algn="just">
              <a:spcBef>
                <a:spcPts val="600"/>
              </a:spcBef>
              <a:spcAft>
                <a:spcPts val="600"/>
              </a:spcAft>
              <a:buNone/>
            </a:pPr>
            <a:r>
              <a:rPr lang="en-GB" sz="2400" dirty="0">
                <a:solidFill>
                  <a:schemeClr val="bg1"/>
                </a:solidFill>
                <a:effectLst/>
                <a:ea typeface="Cambria" panose="02040503050406030204" pitchFamily="18" charset="0"/>
                <a:cs typeface="Cambria" panose="02040503050406030204" pitchFamily="18" charset="0"/>
              </a:rPr>
              <a:t>Australia's federal anti-discrimination laws </a:t>
            </a:r>
            <a:r>
              <a:rPr lang="en-GB" sz="2400" dirty="0">
                <a:solidFill>
                  <a:schemeClr val="bg1"/>
                </a:solidFill>
                <a:ea typeface="Cambria" panose="02040503050406030204" pitchFamily="18" charset="0"/>
                <a:cs typeface="Cambria" panose="02040503050406030204" pitchFamily="18" charset="0"/>
              </a:rPr>
              <a:t>contain:</a:t>
            </a:r>
            <a:endParaRPr lang="en-AU" sz="2400" dirty="0">
              <a:solidFill>
                <a:schemeClr val="bg1"/>
              </a:solidFill>
              <a:effectLst/>
              <a:ea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pPr>
            <a:r>
              <a:rPr lang="en-GB" sz="2400" dirty="0">
                <a:solidFill>
                  <a:schemeClr val="bg1"/>
                </a:solidFill>
                <a:effectLst/>
                <a:ea typeface="Cambria" panose="02040503050406030204" pitchFamily="18" charset="0"/>
                <a:cs typeface="Times New Roman" panose="02020603050405020304" pitchFamily="18" charset="0"/>
              </a:rPr>
              <a:t>Age Discrimination Act 2004 (</a:t>
            </a:r>
            <a:r>
              <a:rPr lang="en-GB" sz="2400" dirty="0" err="1">
                <a:solidFill>
                  <a:schemeClr val="bg1"/>
                </a:solidFill>
                <a:effectLst/>
                <a:ea typeface="Cambria" panose="02040503050406030204" pitchFamily="18" charset="0"/>
                <a:cs typeface="Times New Roman" panose="02020603050405020304" pitchFamily="18" charset="0"/>
              </a:rPr>
              <a:t>Cth</a:t>
            </a:r>
            <a:r>
              <a:rPr lang="en-GB" sz="2400" dirty="0">
                <a:solidFill>
                  <a:schemeClr val="bg1"/>
                </a:solidFill>
                <a:effectLst/>
                <a:ea typeface="Cambria" panose="02040503050406030204" pitchFamily="18" charset="0"/>
                <a:cs typeface="Times New Roman" panose="02020603050405020304" pitchFamily="18" charset="0"/>
              </a:rPr>
              <a:t>)</a:t>
            </a:r>
            <a:endParaRPr lang="en-AU" sz="2400" dirty="0">
              <a:solidFill>
                <a:schemeClr val="bg1"/>
              </a:solidFill>
              <a:effectLst/>
              <a:ea typeface="Cambria" panose="020405030504060302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pPr>
            <a:r>
              <a:rPr lang="en-GB" sz="2400" dirty="0">
                <a:solidFill>
                  <a:schemeClr val="bg1"/>
                </a:solidFill>
                <a:effectLst/>
                <a:ea typeface="Cambria" panose="02040503050406030204" pitchFamily="18" charset="0"/>
                <a:cs typeface="Times New Roman" panose="02020603050405020304" pitchFamily="18" charset="0"/>
              </a:rPr>
              <a:t>Disability Discrimination Act 1992 (</a:t>
            </a:r>
            <a:r>
              <a:rPr lang="en-GB" sz="2400" dirty="0" err="1">
                <a:solidFill>
                  <a:schemeClr val="bg1"/>
                </a:solidFill>
                <a:effectLst/>
                <a:ea typeface="Cambria" panose="02040503050406030204" pitchFamily="18" charset="0"/>
                <a:cs typeface="Times New Roman" panose="02020603050405020304" pitchFamily="18" charset="0"/>
              </a:rPr>
              <a:t>Cth</a:t>
            </a:r>
            <a:r>
              <a:rPr lang="en-GB" sz="2400" dirty="0">
                <a:solidFill>
                  <a:schemeClr val="bg1"/>
                </a:solidFill>
                <a:effectLst/>
                <a:ea typeface="Cambria" panose="02040503050406030204" pitchFamily="18" charset="0"/>
                <a:cs typeface="Times New Roman" panose="02020603050405020304" pitchFamily="18" charset="0"/>
              </a:rPr>
              <a:t>)</a:t>
            </a:r>
            <a:endParaRPr lang="en-AU" sz="2400" dirty="0">
              <a:solidFill>
                <a:schemeClr val="bg1"/>
              </a:solidFill>
              <a:effectLst/>
              <a:ea typeface="Cambria" panose="020405030504060302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pPr>
            <a:r>
              <a:rPr lang="en-GB" sz="2400" dirty="0">
                <a:solidFill>
                  <a:schemeClr val="bg1"/>
                </a:solidFill>
                <a:effectLst/>
                <a:ea typeface="Cambria" panose="02040503050406030204" pitchFamily="18" charset="0"/>
                <a:cs typeface="Times New Roman" panose="02020603050405020304" pitchFamily="18" charset="0"/>
              </a:rPr>
              <a:t>Racial Discrimination Act 1975 (</a:t>
            </a:r>
            <a:r>
              <a:rPr lang="en-GB" sz="2400" dirty="0" err="1">
                <a:solidFill>
                  <a:schemeClr val="bg1"/>
                </a:solidFill>
                <a:effectLst/>
                <a:ea typeface="Cambria" panose="02040503050406030204" pitchFamily="18" charset="0"/>
                <a:cs typeface="Times New Roman" panose="02020603050405020304" pitchFamily="18" charset="0"/>
              </a:rPr>
              <a:t>Cth</a:t>
            </a:r>
            <a:r>
              <a:rPr lang="en-GB" sz="2400" dirty="0">
                <a:solidFill>
                  <a:schemeClr val="bg1"/>
                </a:solidFill>
                <a:effectLst/>
                <a:ea typeface="Cambria" panose="02040503050406030204" pitchFamily="18" charset="0"/>
                <a:cs typeface="Times New Roman" panose="02020603050405020304" pitchFamily="18" charset="0"/>
              </a:rPr>
              <a:t>)</a:t>
            </a:r>
            <a:endParaRPr lang="en-AU" sz="2400" dirty="0">
              <a:solidFill>
                <a:schemeClr val="bg1"/>
              </a:solidFill>
              <a:effectLst/>
              <a:ea typeface="Cambria" panose="020405030504060302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pPr>
            <a:r>
              <a:rPr lang="en-GB" sz="2400" dirty="0">
                <a:solidFill>
                  <a:schemeClr val="bg1"/>
                </a:solidFill>
                <a:effectLst/>
                <a:ea typeface="Cambria" panose="02040503050406030204" pitchFamily="18" charset="0"/>
                <a:cs typeface="Times New Roman" panose="02020603050405020304" pitchFamily="18" charset="0"/>
              </a:rPr>
              <a:t>Sex Discrimination Act 1984 (</a:t>
            </a:r>
            <a:r>
              <a:rPr lang="en-GB" sz="2400" dirty="0" err="1">
                <a:solidFill>
                  <a:schemeClr val="bg1"/>
                </a:solidFill>
                <a:effectLst/>
                <a:ea typeface="Cambria" panose="02040503050406030204" pitchFamily="18" charset="0"/>
                <a:cs typeface="Times New Roman" panose="02020603050405020304" pitchFamily="18" charset="0"/>
              </a:rPr>
              <a:t>Cth</a:t>
            </a:r>
            <a:r>
              <a:rPr lang="en-GB" sz="2400" dirty="0">
                <a:solidFill>
                  <a:schemeClr val="bg1"/>
                </a:solidFill>
                <a:effectLst/>
                <a:ea typeface="Cambria" panose="02040503050406030204" pitchFamily="18" charset="0"/>
                <a:cs typeface="Times New Roman" panose="02020603050405020304" pitchFamily="18" charset="0"/>
              </a:rPr>
              <a:t>)</a:t>
            </a:r>
            <a:endParaRPr lang="en-AU" sz="2400" dirty="0">
              <a:solidFill>
                <a:schemeClr val="bg1"/>
              </a:solidFill>
              <a:effectLst/>
              <a:ea typeface="Cambria" panose="020405030504060302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pPr>
            <a:r>
              <a:rPr lang="en-GB" sz="2400" dirty="0">
                <a:solidFill>
                  <a:schemeClr val="bg1"/>
                </a:solidFill>
                <a:effectLst/>
                <a:ea typeface="Cambria" panose="02040503050406030204" pitchFamily="18" charset="0"/>
                <a:cs typeface="Times New Roman" panose="02020603050405020304" pitchFamily="18" charset="0"/>
              </a:rPr>
              <a:t>Australian Human Rights Commission Act 1986 (</a:t>
            </a:r>
            <a:r>
              <a:rPr lang="en-GB" sz="2400" dirty="0" err="1">
                <a:solidFill>
                  <a:schemeClr val="bg1"/>
                </a:solidFill>
                <a:effectLst/>
                <a:ea typeface="Cambria" panose="02040503050406030204" pitchFamily="18" charset="0"/>
                <a:cs typeface="Times New Roman" panose="02020603050405020304" pitchFamily="18" charset="0"/>
              </a:rPr>
              <a:t>Cth</a:t>
            </a:r>
            <a:r>
              <a:rPr lang="en-GB" sz="2400" dirty="0">
                <a:solidFill>
                  <a:schemeClr val="bg1"/>
                </a:solidFill>
                <a:effectLst/>
                <a:ea typeface="Cambria" panose="02040503050406030204" pitchFamily="18" charset="0"/>
                <a:cs typeface="Times New Roman" panose="02020603050405020304" pitchFamily="18" charset="0"/>
              </a:rPr>
              <a:t>).</a:t>
            </a:r>
          </a:p>
          <a:p>
            <a:pPr lvl="0" algn="just">
              <a:spcBef>
                <a:spcPts val="600"/>
              </a:spcBef>
              <a:spcAft>
                <a:spcPts val="600"/>
              </a:spcAft>
            </a:pPr>
            <a:endParaRPr lang="en-AU" sz="2400" dirty="0">
              <a:solidFill>
                <a:schemeClr val="bg1"/>
              </a:solidFill>
              <a:effectLst/>
              <a:ea typeface="Times New Roman" panose="02020603050405020304" pitchFamily="18" charset="0"/>
            </a:endParaRPr>
          </a:p>
          <a:p>
            <a:pPr>
              <a:buNone/>
            </a:pPr>
            <a:r>
              <a:rPr lang="en-GB" sz="2400" dirty="0">
                <a:solidFill>
                  <a:schemeClr val="bg1"/>
                </a:solidFill>
                <a:effectLst/>
                <a:ea typeface="Cambria" panose="02040503050406030204" pitchFamily="18" charset="0"/>
                <a:cs typeface="Cambria" panose="02040503050406030204" pitchFamily="18" charset="0"/>
              </a:rPr>
              <a:t>Your workplace is responsible for ensuing there are anti-discrimination policies </a:t>
            </a:r>
            <a:r>
              <a:rPr lang="en-GB" sz="2400" dirty="0">
                <a:solidFill>
                  <a:schemeClr val="bg1"/>
                </a:solidFill>
                <a:ea typeface="Cambria" panose="02040503050406030204" pitchFamily="18" charset="0"/>
                <a:cs typeface="Cambria" panose="02040503050406030204" pitchFamily="18" charset="0"/>
              </a:rPr>
              <a:t>in place.</a:t>
            </a:r>
          </a:p>
        </p:txBody>
      </p:sp>
    </p:spTree>
    <p:extLst>
      <p:ext uri="{BB962C8B-B14F-4D97-AF65-F5344CB8AC3E}">
        <p14:creationId xmlns:p14="http://schemas.microsoft.com/office/powerpoint/2010/main" val="308901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C06EA19-E6A6-B19F-6289-5BE486F72BF3}"/>
              </a:ext>
            </a:extLst>
          </p:cNvPr>
          <p:cNvSpPr>
            <a:spLocks noChangeArrowheads="1"/>
          </p:cNvSpPr>
          <p:nvPr/>
        </p:nvSpPr>
        <p:spPr bwMode="auto">
          <a:xfrm>
            <a:off x="272954" y="1140644"/>
            <a:ext cx="11445900" cy="4316566"/>
          </a:xfrm>
          <a:prstGeom prst="rect">
            <a:avLst/>
          </a:prstGeom>
          <a:solidFill>
            <a:schemeClr val="tx1">
              <a:alpha val="6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424113" algn="l"/>
              </a:tabLst>
              <a:defRPr>
                <a:solidFill>
                  <a:schemeClr val="tx1"/>
                </a:solidFill>
                <a:latin typeface="Arial" panose="020B0604020202020204" pitchFamily="34" charset="0"/>
              </a:defRPr>
            </a:lvl1pPr>
            <a:lvl2pPr eaLnBrk="0" fontAlgn="base" hangingPunct="0">
              <a:spcBef>
                <a:spcPct val="0"/>
              </a:spcBef>
              <a:spcAft>
                <a:spcPct val="0"/>
              </a:spcAft>
              <a:tabLst>
                <a:tab pos="2424113" algn="l"/>
              </a:tabLst>
              <a:defRPr>
                <a:solidFill>
                  <a:schemeClr val="tx1"/>
                </a:solidFill>
                <a:latin typeface="Arial" panose="020B0604020202020204" pitchFamily="34" charset="0"/>
              </a:defRPr>
            </a:lvl2pPr>
            <a:lvl3pPr eaLnBrk="0" fontAlgn="base" hangingPunct="0">
              <a:spcBef>
                <a:spcPct val="0"/>
              </a:spcBef>
              <a:spcAft>
                <a:spcPct val="0"/>
              </a:spcAft>
              <a:tabLst>
                <a:tab pos="2424113" algn="l"/>
              </a:tabLst>
              <a:defRPr>
                <a:solidFill>
                  <a:schemeClr val="tx1"/>
                </a:solidFill>
                <a:latin typeface="Arial" panose="020B0604020202020204" pitchFamily="34" charset="0"/>
              </a:defRPr>
            </a:lvl3pPr>
            <a:lvl4pPr eaLnBrk="0" fontAlgn="base" hangingPunct="0">
              <a:spcBef>
                <a:spcPct val="0"/>
              </a:spcBef>
              <a:spcAft>
                <a:spcPct val="0"/>
              </a:spcAft>
              <a:tabLst>
                <a:tab pos="2424113" algn="l"/>
              </a:tabLst>
              <a:defRPr>
                <a:solidFill>
                  <a:schemeClr val="tx1"/>
                </a:solidFill>
                <a:latin typeface="Arial" panose="020B0604020202020204" pitchFamily="34" charset="0"/>
              </a:defRPr>
            </a:lvl4pPr>
            <a:lvl5pPr eaLnBrk="0" fontAlgn="base" hangingPunct="0">
              <a:spcBef>
                <a:spcPct val="0"/>
              </a:spcBef>
              <a:spcAft>
                <a:spcPct val="0"/>
              </a:spcAft>
              <a:tabLst>
                <a:tab pos="2424113" algn="l"/>
              </a:tabLst>
              <a:defRPr>
                <a:solidFill>
                  <a:schemeClr val="tx1"/>
                </a:solidFill>
                <a:latin typeface="Arial" panose="020B0604020202020204" pitchFamily="34" charset="0"/>
              </a:defRPr>
            </a:lvl5pPr>
            <a:lvl6pPr eaLnBrk="0" fontAlgn="base" hangingPunct="0">
              <a:spcBef>
                <a:spcPct val="0"/>
              </a:spcBef>
              <a:spcAft>
                <a:spcPct val="0"/>
              </a:spcAft>
              <a:tabLst>
                <a:tab pos="2424113" algn="l"/>
              </a:tabLst>
              <a:defRPr>
                <a:solidFill>
                  <a:schemeClr val="tx1"/>
                </a:solidFill>
                <a:latin typeface="Arial" panose="020B0604020202020204" pitchFamily="34" charset="0"/>
              </a:defRPr>
            </a:lvl6pPr>
            <a:lvl7pPr eaLnBrk="0" fontAlgn="base" hangingPunct="0">
              <a:spcBef>
                <a:spcPct val="0"/>
              </a:spcBef>
              <a:spcAft>
                <a:spcPct val="0"/>
              </a:spcAft>
              <a:tabLst>
                <a:tab pos="2424113" algn="l"/>
              </a:tabLst>
              <a:defRPr>
                <a:solidFill>
                  <a:schemeClr val="tx1"/>
                </a:solidFill>
                <a:latin typeface="Arial" panose="020B0604020202020204" pitchFamily="34" charset="0"/>
              </a:defRPr>
            </a:lvl7pPr>
            <a:lvl8pPr eaLnBrk="0" fontAlgn="base" hangingPunct="0">
              <a:spcBef>
                <a:spcPct val="0"/>
              </a:spcBef>
              <a:spcAft>
                <a:spcPct val="0"/>
              </a:spcAft>
              <a:tabLst>
                <a:tab pos="2424113" algn="l"/>
              </a:tabLst>
              <a:defRPr>
                <a:solidFill>
                  <a:schemeClr val="tx1"/>
                </a:solidFill>
                <a:latin typeface="Arial" panose="020B0604020202020204" pitchFamily="34" charset="0"/>
              </a:defRPr>
            </a:lvl8pPr>
            <a:lvl9pPr eaLnBrk="0" fontAlgn="base" hangingPunct="0">
              <a:spcBef>
                <a:spcPct val="0"/>
              </a:spcBef>
              <a:spcAft>
                <a:spcPct val="0"/>
              </a:spcAft>
              <a:tabLst>
                <a:tab pos="24241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24113" algn="l"/>
              </a:tabLst>
            </a:pPr>
            <a:r>
              <a:rPr kumimoji="0" lang="en-GB" altLang="en-US" sz="2000" b="1" i="0" u="none" strike="noStrike" cap="none" normalizeH="0" baseline="0" dirty="0">
                <a:ln>
                  <a:noFill/>
                </a:ln>
                <a:solidFill>
                  <a:schemeClr val="bg1"/>
                </a:solidFill>
                <a:effectLst/>
                <a:latin typeface="Helvetica" panose="020B0604020202020204" pitchFamily="34" charset="0"/>
                <a:ea typeface="Cambria" panose="02040503050406030204" pitchFamily="18" charset="0"/>
                <a:cs typeface="Cambria" panose="02040503050406030204" pitchFamily="18" charset="0"/>
              </a:rPr>
              <a:t>Privacy, confidentiality and disclosure</a:t>
            </a: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endParaRPr kumimoji="0" lang="en-AU" altLang="en-US" sz="105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endParaRPr lang="en-GB" altLang="en-US"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r>
              <a:rPr kumimoji="0" lang="en-GB" altLang="en-US" sz="1600" b="0" i="0" u="none" strike="noStrike" cap="none" normalizeH="0" baseline="0" dirty="0">
                <a:ln>
                  <a:noFill/>
                </a:ln>
                <a:solidFill>
                  <a:schemeClr val="bg1"/>
                </a:solidFill>
                <a:effectLst/>
                <a:latin typeface="Helvetica" panose="020B0604020202020204" pitchFamily="34" charset="0"/>
                <a:ea typeface="Cambria" panose="02040503050406030204" pitchFamily="18" charset="0"/>
                <a:cs typeface="Cambria" panose="02040503050406030204" pitchFamily="18" charset="0"/>
              </a:rPr>
              <a:t>Community service providers have to protect client privacy and confidentiality, and know when it’s ok to disclose information</a:t>
            </a: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endParaRPr lang="en-GB" altLang="en-US"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endParaRPr lang="en-GB" altLang="en-US"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r>
              <a:rPr lang="en-GB" altLang="en-US" b="1" dirty="0">
                <a:solidFill>
                  <a:schemeClr val="bg1"/>
                </a:solidFill>
                <a:latin typeface="Helvetica" panose="020B0604020202020204" pitchFamily="34" charset="0"/>
                <a:ea typeface="Cambria" panose="02040503050406030204" pitchFamily="18" charset="0"/>
                <a:cs typeface="Cambria" panose="02040503050406030204" pitchFamily="18" charset="0"/>
              </a:rPr>
              <a:t>Privacy</a:t>
            </a:r>
            <a:r>
              <a:rPr lang="en-GB" altLang="en-US" sz="1600" dirty="0">
                <a:solidFill>
                  <a:schemeClr val="bg1"/>
                </a:solidFill>
                <a:latin typeface="Helvetica" panose="020B0604020202020204" pitchFamily="34" charset="0"/>
                <a:ea typeface="Cambria" panose="02040503050406030204" pitchFamily="18" charset="0"/>
                <a:cs typeface="Cambria" panose="02040503050406030204" pitchFamily="18" charset="0"/>
              </a:rPr>
              <a:t> - R</a:t>
            </a:r>
            <a:r>
              <a:rPr lang="en-GB" sz="1600" dirty="0">
                <a:solidFill>
                  <a:schemeClr val="bg1"/>
                </a:solidFill>
                <a:latin typeface="Helvetica" panose="020B0604020202020204" pitchFamily="34" charset="0"/>
                <a:ea typeface="Cambria" panose="02040503050406030204" pitchFamily="18" charset="0"/>
                <a:cs typeface="Cambria" panose="02040503050406030204" pitchFamily="18" charset="0"/>
              </a:rPr>
              <a:t>especting rights to keep personal information hidden. </a:t>
            </a:r>
            <a:r>
              <a:rPr lang="en-GB" sz="1600" dirty="0" err="1">
                <a:solidFill>
                  <a:schemeClr val="bg1"/>
                </a:solidFill>
                <a:latin typeface="Helvetica" panose="020B0604020202020204" pitchFamily="34" charset="0"/>
                <a:ea typeface="Cambria" panose="02040503050406030204" pitchFamily="18" charset="0"/>
                <a:cs typeface="Cambria" panose="02040503050406030204" pitchFamily="18" charset="0"/>
              </a:rPr>
              <a:t>Eg.</a:t>
            </a:r>
            <a:r>
              <a:rPr lang="en-GB" sz="1600" dirty="0">
                <a:solidFill>
                  <a:schemeClr val="bg1"/>
                </a:solidFill>
                <a:latin typeface="Helvetica" panose="020B0604020202020204" pitchFamily="34" charset="0"/>
                <a:ea typeface="Cambria" panose="02040503050406030204" pitchFamily="18" charset="0"/>
                <a:cs typeface="Cambria" panose="02040503050406030204" pitchFamily="18" charset="0"/>
              </a:rPr>
              <a:t> health, financial, and family details. But also protecting it from being used by others</a:t>
            </a:r>
            <a:endParaRPr lang="en-AU"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endParaRPr lang="en-GB" altLang="en-US"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r>
              <a:rPr kumimoji="0" lang="en-GB" altLang="en-US" b="1" i="0" u="none" strike="noStrike" cap="none" normalizeH="0" baseline="0" dirty="0">
                <a:ln>
                  <a:noFill/>
                </a:ln>
                <a:solidFill>
                  <a:schemeClr val="bg1"/>
                </a:solidFill>
                <a:effectLst/>
                <a:latin typeface="Helvetica" panose="020B0604020202020204" pitchFamily="34" charset="0"/>
                <a:ea typeface="Cambria" panose="02040503050406030204" pitchFamily="18" charset="0"/>
                <a:cs typeface="Cambria" panose="02040503050406030204" pitchFamily="18" charset="0"/>
              </a:rPr>
              <a:t>Confidentiality</a:t>
            </a:r>
            <a:r>
              <a:rPr kumimoji="0" lang="en-GB" altLang="en-US" sz="1600" b="0" i="0" u="none" strike="noStrike" cap="none" normalizeH="0" baseline="0" dirty="0">
                <a:ln>
                  <a:noFill/>
                </a:ln>
                <a:solidFill>
                  <a:schemeClr val="bg1"/>
                </a:solidFill>
                <a:effectLst/>
                <a:latin typeface="Helvetica" panose="020B0604020202020204" pitchFamily="34" charset="0"/>
                <a:ea typeface="Cambria" panose="02040503050406030204" pitchFamily="18" charset="0"/>
                <a:cs typeface="Cambria" panose="02040503050406030204" pitchFamily="18" charset="0"/>
              </a:rPr>
              <a:t> - Guarding</a:t>
            </a:r>
            <a:r>
              <a:rPr lang="en-GB" sz="1600" dirty="0">
                <a:solidFill>
                  <a:schemeClr val="bg1"/>
                </a:solidFill>
                <a:latin typeface="Helvetica" panose="020B0604020202020204" pitchFamily="34" charset="0"/>
                <a:ea typeface="Cambria" panose="02040503050406030204" pitchFamily="18" charset="0"/>
                <a:cs typeface="Cambria" panose="02040503050406030204" pitchFamily="18" charset="0"/>
              </a:rPr>
              <a:t> information shared by a client with a service provider. It's crucial for building trust between clients and service providers. </a:t>
            </a:r>
            <a:endParaRPr lang="en-AU"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endParaRPr kumimoji="0" lang="en-GB" altLang="en-US" sz="1600" b="0" i="0" u="none" strike="noStrike" cap="none" normalizeH="0" baseline="0" dirty="0">
              <a:ln>
                <a:noFill/>
              </a:ln>
              <a:solidFill>
                <a:schemeClr val="bg1"/>
              </a:solidFill>
              <a:effectLst/>
              <a:latin typeface="Helvetica" panose="020B0604020202020204" pitchFamily="34" charset="0"/>
              <a:ea typeface="Cambria" panose="02040503050406030204" pitchFamily="18" charset="0"/>
              <a:cs typeface="Cambria" panose="02040503050406030204" pitchFamily="18" charset="0"/>
            </a:endParaRPr>
          </a:p>
          <a:p>
            <a:r>
              <a:rPr lang="en-GB" altLang="en-US" b="1" dirty="0">
                <a:solidFill>
                  <a:schemeClr val="bg1"/>
                </a:solidFill>
                <a:latin typeface="Helvetica" panose="020B0604020202020204" pitchFamily="34" charset="0"/>
                <a:ea typeface="Cambria" panose="02040503050406030204" pitchFamily="18" charset="0"/>
                <a:cs typeface="Cambria" panose="02040503050406030204" pitchFamily="18" charset="0"/>
              </a:rPr>
              <a:t>Disclosure</a:t>
            </a:r>
            <a:r>
              <a:rPr lang="en-GB" altLang="en-US" sz="1600" dirty="0">
                <a:solidFill>
                  <a:schemeClr val="bg1"/>
                </a:solidFill>
                <a:latin typeface="Helvetica" panose="020B0604020202020204" pitchFamily="34" charset="0"/>
                <a:ea typeface="Cambria" panose="02040503050406030204" pitchFamily="18" charset="0"/>
                <a:cs typeface="Cambria" panose="02040503050406030204" pitchFamily="18" charset="0"/>
              </a:rPr>
              <a:t> - M</a:t>
            </a:r>
            <a:r>
              <a:rPr lang="en-GB" sz="1600" dirty="0">
                <a:solidFill>
                  <a:schemeClr val="bg1"/>
                </a:solidFill>
                <a:latin typeface="Helvetica" panose="020B0604020202020204" pitchFamily="34" charset="0"/>
                <a:ea typeface="Cambria" panose="02040503050406030204" pitchFamily="18" charset="0"/>
                <a:cs typeface="Cambria" panose="02040503050406030204" pitchFamily="18" charset="0"/>
              </a:rPr>
              <a:t>aking information known or public, often regulated by law and ethical guidelines. </a:t>
            </a:r>
          </a:p>
          <a:p>
            <a:endParaRPr lang="en-GB"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r>
              <a:rPr lang="en-GB" sz="1600" dirty="0">
                <a:solidFill>
                  <a:schemeClr val="bg1"/>
                </a:solidFill>
                <a:latin typeface="Helvetica" panose="020B0604020202020204" pitchFamily="34" charset="0"/>
                <a:ea typeface="Cambria" panose="02040503050406030204" pitchFamily="18" charset="0"/>
                <a:cs typeface="Cambria" panose="02040503050406030204" pitchFamily="18" charset="0"/>
              </a:rPr>
              <a:t>Service providers may be required to disclose information, such as when there is a risk of harm to the client or others, or when required by law.</a:t>
            </a:r>
            <a:endParaRPr lang="en-AU" sz="1600" dirty="0">
              <a:solidFill>
                <a:schemeClr val="bg1"/>
              </a:solidFill>
              <a:latin typeface="Helvetica" panose="020B0604020202020204" pitchFamily="34" charset="0"/>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424113" algn="l"/>
              </a:tabLst>
            </a:pPr>
            <a:r>
              <a:rPr kumimoji="0" lang="en-GB" altLang="en-US" sz="1600" b="0" i="0" u="none" strike="noStrike" cap="none" normalizeH="0" baseline="0" dirty="0">
                <a:ln>
                  <a:noFill/>
                </a:ln>
                <a:solidFill>
                  <a:schemeClr val="bg1"/>
                </a:solidFill>
                <a:effectLst/>
                <a:latin typeface="Helvetica" panose="020B0604020202020204" pitchFamily="34" charset="0"/>
                <a:ea typeface="Cambria" panose="02040503050406030204" pitchFamily="18" charset="0"/>
                <a:cs typeface="Cambria" panose="02040503050406030204" pitchFamily="18" charset="0"/>
              </a:rPr>
              <a:t> </a:t>
            </a:r>
            <a:endParaRPr kumimoji="0" lang="en-AU" altLang="en-US"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00322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a:extLst>
            <a:ext uri="{FF2B5EF4-FFF2-40B4-BE49-F238E27FC236}">
              <a16:creationId xmlns:a16="http://schemas.microsoft.com/office/drawing/2014/main" id="{8FD54840-80C1-9AD4-8681-CF823C0E5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1B965-1FB4-9090-395C-C09DF35FD2AB}"/>
              </a:ext>
            </a:extLst>
          </p:cNvPr>
          <p:cNvSpPr>
            <a:spLocks noGrp="1"/>
          </p:cNvSpPr>
          <p:nvPr>
            <p:ph type="title"/>
          </p:nvPr>
        </p:nvSpPr>
        <p:spPr>
          <a:xfrm>
            <a:off x="838200" y="365125"/>
            <a:ext cx="10515600" cy="1460500"/>
          </a:xfrm>
          <a:solidFill>
            <a:schemeClr val="tx1">
              <a:alpha val="60000"/>
            </a:schemeClr>
          </a:solidFill>
        </p:spPr>
        <p:txBody>
          <a:bodyPr/>
          <a:lstStyle/>
          <a:p>
            <a:r>
              <a:rPr lang="en-GB" dirty="0">
                <a:solidFill>
                  <a:schemeClr val="bg1"/>
                </a:solidFill>
              </a:rPr>
              <a:t>What is your duty of care in Community Services?</a:t>
            </a:r>
            <a:endParaRPr lang="en-AU" dirty="0">
              <a:solidFill>
                <a:schemeClr val="bg1"/>
              </a:solidFill>
            </a:endParaRPr>
          </a:p>
        </p:txBody>
      </p:sp>
      <p:sp>
        <p:nvSpPr>
          <p:cNvPr id="3" name="Content Placeholder 2">
            <a:extLst>
              <a:ext uri="{FF2B5EF4-FFF2-40B4-BE49-F238E27FC236}">
                <a16:creationId xmlns:a16="http://schemas.microsoft.com/office/drawing/2014/main" id="{4CB0905B-CBC9-2434-74BF-19EF9E26E330}"/>
              </a:ext>
            </a:extLst>
          </p:cNvPr>
          <p:cNvSpPr>
            <a:spLocks noGrp="1"/>
          </p:cNvSpPr>
          <p:nvPr>
            <p:ph idx="1"/>
          </p:nvPr>
        </p:nvSpPr>
        <p:spPr>
          <a:xfrm>
            <a:off x="838200" y="1825625"/>
            <a:ext cx="10515600" cy="4351338"/>
          </a:xfrm>
          <a:solidFill>
            <a:schemeClr val="tx1">
              <a:alpha val="60000"/>
            </a:schemeClr>
          </a:solidFill>
        </p:spPr>
        <p:txBody>
          <a:bodyPr>
            <a:normAutofit/>
          </a:bodyPr>
          <a:lstStyle/>
          <a:p>
            <a:pPr marL="0" indent="0">
              <a:buNone/>
            </a:pPr>
            <a:r>
              <a:rPr lang="en-US" dirty="0">
                <a:solidFill>
                  <a:schemeClr val="bg1"/>
                </a:solidFill>
              </a:rPr>
              <a:t>Duty of care is your legal obligation to try to prevent harm to clients, colleagues, and the community</a:t>
            </a:r>
          </a:p>
          <a:p>
            <a:pPr marL="0" indent="0">
              <a:buNone/>
            </a:pPr>
            <a:endParaRPr lang="en-US" dirty="0">
              <a:solidFill>
                <a:schemeClr val="bg1"/>
              </a:solidFill>
            </a:endParaRPr>
          </a:p>
          <a:p>
            <a:pPr marL="0" indent="0">
              <a:buNone/>
            </a:pPr>
            <a:r>
              <a:rPr lang="en-US" dirty="0">
                <a:solidFill>
                  <a:schemeClr val="bg1"/>
                </a:solidFill>
              </a:rPr>
              <a:t>Foreseeable harm:  If you can detect harm about to happen, you should try and prevent it</a:t>
            </a:r>
          </a:p>
          <a:p>
            <a:pPr marL="0" indent="0">
              <a:buNone/>
            </a:pPr>
            <a:r>
              <a:rPr lang="en-US" dirty="0">
                <a:solidFill>
                  <a:schemeClr val="bg1"/>
                </a:solidFill>
              </a:rPr>
              <a:t>Relationship of proximity: When you build trust with clients, they will begin to depend on you</a:t>
            </a:r>
          </a:p>
          <a:p>
            <a:pPr marL="0" indent="0">
              <a:buNone/>
            </a:pPr>
            <a:r>
              <a:rPr lang="en-US" dirty="0">
                <a:solidFill>
                  <a:schemeClr val="bg1"/>
                </a:solidFill>
              </a:rPr>
              <a:t>Reasonable steps: You’re not expected to be able to prevent all harm, but you should do what you can to try.</a:t>
            </a:r>
          </a:p>
          <a:p>
            <a:pPr marL="0" indent="0">
              <a:buNone/>
            </a:pPr>
            <a:endParaRPr lang="en-GB" dirty="0">
              <a:solidFill>
                <a:schemeClr val="bg1"/>
              </a:solidFill>
            </a:endParaRPr>
          </a:p>
        </p:txBody>
      </p:sp>
    </p:spTree>
    <p:extLst>
      <p:ext uri="{BB962C8B-B14F-4D97-AF65-F5344CB8AC3E}">
        <p14:creationId xmlns:p14="http://schemas.microsoft.com/office/powerpoint/2010/main" val="71243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44B2D2-6CC4-4D52-DC4A-FC979532C725}"/>
              </a:ext>
            </a:extLst>
          </p:cNvPr>
          <p:cNvSpPr txBox="1"/>
          <p:nvPr/>
        </p:nvSpPr>
        <p:spPr>
          <a:xfrm>
            <a:off x="447260" y="454791"/>
            <a:ext cx="11208711" cy="769441"/>
          </a:xfrm>
          <a:prstGeom prst="rect">
            <a:avLst/>
          </a:prstGeom>
          <a:noFill/>
        </p:spPr>
        <p:txBody>
          <a:bodyPr wrap="square" rtlCol="0">
            <a:spAutoFit/>
          </a:bodyPr>
          <a:lstStyle/>
          <a:p>
            <a:r>
              <a:rPr lang="en-GB" sz="4400" dirty="0"/>
              <a:t>What does ‘Duty of Care’ look like in practice? </a:t>
            </a:r>
            <a:endParaRPr lang="en-AU" sz="4400" dirty="0"/>
          </a:p>
        </p:txBody>
      </p:sp>
      <p:sp>
        <p:nvSpPr>
          <p:cNvPr id="14" name="TextBox 13">
            <a:extLst>
              <a:ext uri="{FF2B5EF4-FFF2-40B4-BE49-F238E27FC236}">
                <a16:creationId xmlns:a16="http://schemas.microsoft.com/office/drawing/2014/main" id="{137E1CA1-B949-E5BC-4B41-81F1805864E8}"/>
              </a:ext>
            </a:extLst>
          </p:cNvPr>
          <p:cNvSpPr txBox="1"/>
          <p:nvPr/>
        </p:nvSpPr>
        <p:spPr>
          <a:xfrm>
            <a:off x="447260" y="1571851"/>
            <a:ext cx="11333237" cy="5047536"/>
          </a:xfrm>
          <a:prstGeom prst="rect">
            <a:avLst/>
          </a:prstGeom>
          <a:noFill/>
        </p:spPr>
        <p:txBody>
          <a:bodyPr wrap="square">
            <a:spAutoFit/>
          </a:bodyPr>
          <a:lstStyle/>
          <a:p>
            <a:r>
              <a:rPr lang="en-GB" sz="1400" b="1" dirty="0"/>
              <a:t>Risk assessment and management:</a:t>
            </a:r>
            <a:r>
              <a:rPr lang="en-GB" sz="1400" dirty="0"/>
              <a:t> Identifying potential risks and trying to mitigate them.</a:t>
            </a:r>
          </a:p>
          <a:p>
            <a:endParaRPr lang="en-GB" sz="1400" b="1" dirty="0"/>
          </a:p>
          <a:p>
            <a:r>
              <a:rPr lang="en-GB" sz="1400" b="1" dirty="0"/>
              <a:t>Providing safe services:</a:t>
            </a:r>
            <a:r>
              <a:rPr lang="en-GB" sz="1400" dirty="0"/>
              <a:t> Ensuring you work in a safe manner.</a:t>
            </a:r>
          </a:p>
          <a:p>
            <a:r>
              <a:rPr lang="en-GB" sz="1400" dirty="0"/>
              <a:t> </a:t>
            </a:r>
            <a:endParaRPr lang="en-GB" sz="1400" b="1" dirty="0"/>
          </a:p>
          <a:p>
            <a:r>
              <a:rPr lang="en-GB" sz="1400" b="1" dirty="0"/>
              <a:t>Providing adequate information and warning:</a:t>
            </a:r>
            <a:r>
              <a:rPr lang="en-GB" sz="1400" dirty="0"/>
              <a:t> Informing clients about potential risks and making sure they understand them</a:t>
            </a:r>
          </a:p>
          <a:p>
            <a:endParaRPr lang="en-GB" sz="1400" b="1" dirty="0"/>
          </a:p>
          <a:p>
            <a:r>
              <a:rPr lang="en-GB" sz="1400" b="1" dirty="0"/>
              <a:t>Maintaining confidentiality:</a:t>
            </a:r>
            <a:r>
              <a:rPr lang="en-GB" sz="1400" dirty="0"/>
              <a:t> Protecting clients' personal information and privacy (except where there is a legal or ethical obligation)</a:t>
            </a:r>
          </a:p>
          <a:p>
            <a:endParaRPr lang="en-GB" sz="1400" b="1" dirty="0"/>
          </a:p>
          <a:p>
            <a:r>
              <a:rPr lang="en-GB" sz="1400" b="1" dirty="0"/>
              <a:t>Obtaining informed consent:</a:t>
            </a:r>
            <a:r>
              <a:rPr lang="en-GB" sz="1400" dirty="0"/>
              <a:t> Ensuring clients understand and consent to the services being provided to them.</a:t>
            </a:r>
          </a:p>
          <a:p>
            <a:endParaRPr lang="en-AU" sz="1400" dirty="0"/>
          </a:p>
          <a:p>
            <a:r>
              <a:rPr lang="en-GB" sz="1400" b="1" dirty="0"/>
              <a:t>Accurate record keeping:</a:t>
            </a:r>
            <a:r>
              <a:rPr lang="en-GB" sz="1400" dirty="0"/>
              <a:t> Maintaining records of your interactions with clients, risk assessments, and actions taken.</a:t>
            </a:r>
          </a:p>
          <a:p>
            <a:endParaRPr lang="en-AU" sz="1400" dirty="0"/>
          </a:p>
          <a:p>
            <a:r>
              <a:rPr lang="en-GB" sz="1400" b="1" dirty="0"/>
              <a:t>Reporting concerns:</a:t>
            </a:r>
            <a:r>
              <a:rPr lang="en-GB" sz="1400" dirty="0"/>
              <a:t> Reporting suspected abuse, neglect, or other significant concerns. </a:t>
            </a:r>
          </a:p>
          <a:p>
            <a:endParaRPr lang="en-AU" sz="1400" dirty="0"/>
          </a:p>
          <a:p>
            <a:r>
              <a:rPr lang="en-GB" sz="1400" b="1" dirty="0"/>
              <a:t>Working only within your role and scope of practice:</a:t>
            </a:r>
            <a:r>
              <a:rPr lang="en-GB" sz="1400" dirty="0"/>
              <a:t>  Knowing what is your job, and when to refer to others</a:t>
            </a:r>
          </a:p>
          <a:p>
            <a:endParaRPr lang="en-AU" sz="1400" dirty="0"/>
          </a:p>
          <a:p>
            <a:r>
              <a:rPr lang="en-GB" sz="1400" b="1" dirty="0"/>
              <a:t>Advocacy:</a:t>
            </a:r>
            <a:r>
              <a:rPr lang="en-GB" sz="1400" dirty="0"/>
              <a:t>  Speaking up and acting for your clients, particularly when they are vulnerable, or their human rights are at risk.</a:t>
            </a:r>
          </a:p>
          <a:p>
            <a:endParaRPr lang="en-GB" sz="1400" dirty="0"/>
          </a:p>
          <a:p>
            <a:r>
              <a:rPr lang="en-GB" sz="1400" b="1" dirty="0"/>
              <a:t>Professional development:</a:t>
            </a:r>
            <a:r>
              <a:rPr lang="en-GB" sz="1400" dirty="0"/>
              <a:t>  Updating your knowledge and skills to ensure you provide the best and safest service.</a:t>
            </a:r>
          </a:p>
          <a:p>
            <a:endParaRPr lang="en-AU" sz="1400" dirty="0"/>
          </a:p>
          <a:p>
            <a:r>
              <a:rPr lang="en-GB" sz="1400" b="1" dirty="0"/>
              <a:t>Following organisational policies and procedures: </a:t>
            </a:r>
            <a:r>
              <a:rPr lang="en-GB" sz="1400" dirty="0"/>
              <a:t> Following workplace policies, procedures, and guidelines</a:t>
            </a:r>
          </a:p>
          <a:p>
            <a:endParaRPr lang="en-AU" sz="1400" dirty="0"/>
          </a:p>
          <a:p>
            <a:r>
              <a:rPr lang="en-GB" sz="1400" b="1" dirty="0"/>
              <a:t>Maintaining professional boundaries:</a:t>
            </a:r>
            <a:r>
              <a:rPr lang="en-GB" sz="1400" dirty="0"/>
              <a:t>  Ensure the professional nature of the relationship</a:t>
            </a:r>
            <a:endParaRPr lang="en-GB" sz="1200" dirty="0"/>
          </a:p>
        </p:txBody>
      </p:sp>
      <p:pic>
        <p:nvPicPr>
          <p:cNvPr id="7" name="Graphic 6" descr="Male sitting on the ground">
            <a:extLst>
              <a:ext uri="{FF2B5EF4-FFF2-40B4-BE49-F238E27FC236}">
                <a16:creationId xmlns:a16="http://schemas.microsoft.com/office/drawing/2014/main" id="{4CA54E17-C69E-EADB-7C2E-BF8568C350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6539" y="1224231"/>
            <a:ext cx="1135542" cy="1387203"/>
          </a:xfrm>
          <a:prstGeom prst="rect">
            <a:avLst/>
          </a:prstGeom>
        </p:spPr>
      </p:pic>
      <p:pic>
        <p:nvPicPr>
          <p:cNvPr id="9" name="Graphic 8" descr="Female crossing legs">
            <a:extLst>
              <a:ext uri="{FF2B5EF4-FFF2-40B4-BE49-F238E27FC236}">
                <a16:creationId xmlns:a16="http://schemas.microsoft.com/office/drawing/2014/main" id="{598E22D9-6E48-ACB3-3444-41CB8EAA40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752081" y="1224232"/>
            <a:ext cx="1261034" cy="1782593"/>
          </a:xfrm>
          <a:prstGeom prst="rect">
            <a:avLst/>
          </a:prstGeom>
        </p:spPr>
      </p:pic>
    </p:spTree>
    <p:extLst>
      <p:ext uri="{BB962C8B-B14F-4D97-AF65-F5344CB8AC3E}">
        <p14:creationId xmlns:p14="http://schemas.microsoft.com/office/powerpoint/2010/main" val="235704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2497</TotalTime>
  <Words>3035</Words>
  <Application>Microsoft Office PowerPoint</Application>
  <PresentationFormat>Widescreen</PresentationFormat>
  <Paragraphs>333</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Cambria</vt:lpstr>
      <vt:lpstr>Courier New</vt:lpstr>
      <vt:lpstr>Helvetica</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your duty of care in Community Services?</vt:lpstr>
      <vt:lpstr>PowerPoint Presentation</vt:lpstr>
      <vt:lpstr>Who else holds this Duty of Care? In community services, the duty of care is held by various parties:  Workers: You, as the frontline worker, have a direct responsibility to exercise duty of care in your interactions and service delivery.  Supervisors and managers:  Provide adequate training, support, and resources. They also have a responsibility to oversee and monitor the delivery of services.  The organisation that provides your employment: Your employer has a primary duty of care to ensure a safe working environment.   The organisation employing you also has a broader responsibility for the safety and well-being of its clients.</vt:lpstr>
      <vt:lpstr>PowerPoint Presentation</vt:lpstr>
      <vt:lpstr>Mandatory reporting in Child Protection</vt:lpstr>
      <vt:lpstr>Codes of Conduct</vt:lpstr>
      <vt:lpstr>PowerPoint Presentation</vt:lpstr>
      <vt:lpstr>Boundaries</vt:lpstr>
      <vt:lpstr>Identify Client’s Concerns</vt:lpstr>
      <vt:lpstr>Identify Client’s Concerns</vt:lpstr>
      <vt:lpstr>PowerPoint Presentation</vt:lpstr>
      <vt:lpstr>Dignity of Risk</vt:lpstr>
      <vt:lpstr>PowerPoint Presentation</vt:lpstr>
      <vt:lpstr>Work Health and Safety (WHS) when working with clients Ensure the health and safety of their workers and other persons affected by their work </vt:lpstr>
      <vt:lpstr>PowerPoint Presentation</vt:lpstr>
      <vt:lpstr>Reporting Hazards and Incidents Hazards incidents and injuries in the workplace must be reported. You should also take steps to avoid them in the future.  Training and Competency Employers must provide adequate training to keep workers and their clients safe.  Balancing WHS Overly strict WHS measures, if not applied thoughtfully, could inadvertently restrict a client's choices and independence. </vt:lpstr>
      <vt:lpstr>PowerPoint Presentation</vt:lpstr>
      <vt:lpstr>PowerPoint Presentation</vt:lpstr>
      <vt:lpstr>Understanding the Relationships Matters</vt:lpstr>
      <vt:lpstr>Identifying indicators of harm, neglect, abuse or risk of harm</vt:lpstr>
      <vt:lpstr>Seeking information from a range of appropriate sources</vt:lpstr>
      <vt:lpstr>Key Principals for obtaining Information</vt:lpstr>
      <vt:lpstr>Analysing Client Information</vt:lpstr>
      <vt:lpstr>PowerPoint Presentation</vt:lpstr>
      <vt:lpstr>PowerPoint Presentation</vt:lpstr>
      <vt:lpstr>PowerPoint Presentation</vt:lpstr>
      <vt:lpstr>PowerPoint Presentation</vt:lpstr>
      <vt:lpstr>When Client Needs Exceed the Limitations of Service</vt:lpstr>
      <vt:lpstr>PowerPoint Presentation</vt:lpstr>
      <vt:lpstr>Motivating, Supporting and Encouraging Clients</vt:lpstr>
      <vt:lpstr>Making Referrals as appropriate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Damian Manfre</dc:creator>
  <cp:lastModifiedBy>Damian Manfre</cp:lastModifiedBy>
  <cp:revision>10</cp:revision>
  <dcterms:created xsi:type="dcterms:W3CDTF">2024-08-15T02:32:28Z</dcterms:created>
  <dcterms:modified xsi:type="dcterms:W3CDTF">2025-09-03T12:32:35Z</dcterms:modified>
</cp:coreProperties>
</file>