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307" r:id="rId5"/>
    <p:sldId id="259" r:id="rId6"/>
    <p:sldId id="260" r:id="rId7"/>
    <p:sldId id="261" r:id="rId8"/>
    <p:sldId id="308" r:id="rId9"/>
    <p:sldId id="262" r:id="rId10"/>
    <p:sldId id="263" r:id="rId11"/>
    <p:sldId id="264" r:id="rId12"/>
    <p:sldId id="265" r:id="rId13"/>
    <p:sldId id="266" r:id="rId14"/>
    <p:sldId id="267" r:id="rId15"/>
    <p:sldId id="309" r:id="rId16"/>
    <p:sldId id="268" r:id="rId17"/>
    <p:sldId id="269" r:id="rId18"/>
    <p:sldId id="270" r:id="rId19"/>
    <p:sldId id="271" r:id="rId20"/>
    <p:sldId id="272" r:id="rId21"/>
    <p:sldId id="273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7" autoAdjust="0"/>
    <p:restoredTop sz="94660"/>
  </p:normalViewPr>
  <p:slideViewPr>
    <p:cSldViewPr snapToGrid="0">
      <p:cViewPr>
        <p:scale>
          <a:sx n="200" d="100"/>
          <a:sy n="200" d="100"/>
        </p:scale>
        <p:origin x="306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3E7A7-51E3-4086-A2EC-38A4E29DF063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8D803-C977-4FB3-8118-243F6B3980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0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8D803-C977-4FB3-8118-243F6B3980A0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89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6327-2EB4-AE65-126F-A094EA6F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D5FE1-9D05-0D8E-1C3C-A033C593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D9F0-CA29-01F7-BDE3-A6B149FF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9B1E-D6A1-4A3B-2321-4381C552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28A1-A321-5D2C-7795-F08F3AE5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5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4A76-2E42-109B-1BC7-0B96C25B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54F45-C98F-E4A6-C84A-0F2AE8F3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9DD7-6894-C4A1-7209-1D1A5D9F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ACCC-3BFB-86D1-BB07-249A83C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F2F1-B261-7402-8B8A-6E8D2B9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BCD4E-4E59-5556-A8C4-4DA6DC899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2AC57-CDC3-3547-E9A8-325BE90A7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FE7F-557F-E3FE-6870-C7695FA8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05A1-EE32-DDC5-3AF5-2B539C1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23B5-CF8F-7F33-60D0-F8E8F80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5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B029-3AA2-DF26-A48E-6CA57989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0813-3910-CAE2-5557-C597F836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C0F3-C912-4094-12AE-13B43C13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617C-14AF-2029-2034-224C8C0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20F1-CD07-528E-B596-B549820B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8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8E19-8316-550D-0423-A9E90F3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6A9-AACE-200A-A8AC-0B650C72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832B-798B-14BB-4477-7E3D54E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4D7E-B3A7-DF6D-8B5B-0F1089A3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3A6-E928-7E97-EAEE-8824D4BF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13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EE3B-60E2-40D3-9049-2319012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576D-A727-A240-0F79-F9B5ADD9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5A775-BBFD-4244-3D55-78ED5DDC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6C2B-7386-F41C-8DCA-1DF79C7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0FA0-AFB7-7927-28AF-A1F99D4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193FE-C6F0-09C1-FCEE-FA0C6D11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1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96AD-BBBE-4EF3-9B42-9D11CBCA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EFBF-5357-9CE0-8C26-F2FBC858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F1983-E6BF-61B2-65D9-11ED639C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1DC56-654C-9472-B968-E336E5FB7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AE92-F8C3-5257-4D36-95FA106F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4FC67-566E-AF1F-413D-F665D622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CECF1-6C56-BB78-F50E-E3A7B5D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F429-D528-6A5D-EFC9-35F87783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4CE-82DB-1745-D7C1-24316BA5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596D-77DD-888B-B61A-2F70C4AA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9113-DA25-ED48-D80E-703AAEB3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3D48C-CF0F-0EC4-1A3A-AF7AE2F1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0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BDB2-F062-BE30-39B6-A6B30830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5677-AD0B-1ADB-013C-6D878416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2C99-4868-953D-10DE-394A6EF5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55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6C16-29C1-7319-A19C-D1DBE162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950E-5468-46AC-BC1A-ED7C79B6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0B7CC-0A78-EDCB-E46E-F02050A6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B7B1-7151-3EC7-7FD4-8E9942E6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8A2A4-94A6-B975-772C-046D10A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DF82-276E-6C32-07A3-82E5C1D5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9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A88C-9355-E630-1865-DA2CFD8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F852F-0E31-2D13-DEE9-40F782BE8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7205-F96B-8D4C-3B67-067EE42B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0F5-484B-79E7-D7A2-61A7FD1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8DA85-CC89-C362-372F-BFD578E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6063-97BF-299F-FC2E-A017377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B6554-4D91-345F-91FC-9D338D11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88F4C-484B-36B8-6E5C-9E4C316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2DB-6E25-657B-C030-949B3E54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9FC-883D-4067-B15A-9CAECABE33E0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C3BB-B9EF-3355-BB42-FB6BA748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C99C-4773-F624-D9D5-80294E4A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cktv6.com/bbs/board.php?bo_table=blog&amp;wr_id=26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sports/soccer/liverpool-win-appeal-against-mac-allister-red-card-2023-08-22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chesontario.ca/get-started/newcoach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24-10-australia-wikipedia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hydrant.com/blog/so-you-want-to-give-a-tech-talk/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.svg"/><Relationship Id="rId7" Type="http://schemas.openxmlformats.org/officeDocument/2006/relationships/image" Target="../media/image8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sv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.inspiredpencil.com/pictures-2023/australian-law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498C5-6061-6ABC-31AA-C4525D8E7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067" y="2215791"/>
            <a:ext cx="655986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5785-9CD1-1B43-4B38-0DD7FDCF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68300"/>
            <a:ext cx="11315700" cy="6318341"/>
          </a:xfrm>
          <a:noFill/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NSO Policies</a:t>
            </a:r>
            <a:br>
              <a:rPr lang="en-US" sz="3200" b="1" dirty="0">
                <a:latin typeface="+mn-lt"/>
              </a:rPr>
            </a:br>
            <a:r>
              <a:rPr lang="en-US" sz="3200" dirty="0">
                <a:latin typeface="+mn-lt"/>
              </a:rPr>
              <a:t>Each NSO/NSOD has documented policies for all levels of sport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Purpose: protect participants and set behaviour standards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Promote fairness, honesty, and integrity in competitions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Examples: child protection, member protection, anti-doping, WHS</a:t>
            </a:r>
            <a:br>
              <a:rPr lang="en-US" sz="3200" dirty="0">
                <a:latin typeface="+mn-lt"/>
              </a:rPr>
            </a:br>
            <a:br>
              <a:rPr lang="en-US" sz="3200" dirty="0">
                <a:latin typeface="+mn-lt"/>
              </a:rPr>
            </a:br>
            <a:r>
              <a:rPr lang="en-US" sz="3200" b="1" dirty="0">
                <a:latin typeface="+mn-lt"/>
              </a:rPr>
              <a:t>Policy Requirements</a:t>
            </a:r>
            <a:br>
              <a:rPr lang="en-US" sz="3200" b="1" dirty="0">
                <a:latin typeface="+mn-lt"/>
              </a:rPr>
            </a:br>
            <a:r>
              <a:rPr lang="en-US" sz="3200" dirty="0">
                <a:latin typeface="+mn-lt"/>
              </a:rPr>
              <a:t>Coaches, athletes, officials, and clubs must follow policies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Member clubs must adapt policies and develop procedures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Clear policies help define roles &amp; responsibilities for everyone</a:t>
            </a:r>
            <a:br>
              <a:rPr lang="en-US" sz="3200" dirty="0">
                <a:latin typeface="+mn-lt"/>
              </a:rPr>
            </a:br>
            <a:endParaRPr lang="en-AU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637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48CB39-074C-6FF9-BC26-0060AF0BA5A1}"/>
              </a:ext>
            </a:extLst>
          </p:cNvPr>
          <p:cNvSpPr/>
          <p:nvPr/>
        </p:nvSpPr>
        <p:spPr>
          <a:xfrm>
            <a:off x="6527800" y="529789"/>
            <a:ext cx="3124200" cy="245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45F5489-960D-52DD-EB9C-8730A6398F22}"/>
              </a:ext>
            </a:extLst>
          </p:cNvPr>
          <p:cNvSpPr/>
          <p:nvPr/>
        </p:nvSpPr>
        <p:spPr>
          <a:xfrm>
            <a:off x="7886700" y="2352239"/>
            <a:ext cx="3314700" cy="2362200"/>
          </a:xfrm>
          <a:prstGeom prst="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70F16C-B2C9-81FA-F43E-443F011748F6}"/>
              </a:ext>
            </a:extLst>
          </p:cNvPr>
          <p:cNvSpPr/>
          <p:nvPr/>
        </p:nvSpPr>
        <p:spPr>
          <a:xfrm>
            <a:off x="6242050" y="4470400"/>
            <a:ext cx="2349500" cy="16886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56C05-E7CC-195C-C4F9-9B695DCA96CF}"/>
              </a:ext>
            </a:extLst>
          </p:cNvPr>
          <p:cNvSpPr txBox="1"/>
          <p:nvPr/>
        </p:nvSpPr>
        <p:spPr>
          <a:xfrm>
            <a:off x="482601" y="1166842"/>
            <a:ext cx="10363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/>
              <a:t>Club Membership in NSOs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Community clubs apply to become NSO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Criteria often 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Adherence to rules &amp; regulations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Ethical &amp; integrity commitment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Governance &amp; financial compliance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Alignment with NSO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Benefits: access to </a:t>
            </a:r>
            <a:r>
              <a:rPr lang="en-US" sz="3200" b="1" dirty="0"/>
              <a:t>resources, funding, development pathways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276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C27781-2C97-623C-009D-3BCCB3D6B809}"/>
              </a:ext>
            </a:extLst>
          </p:cNvPr>
          <p:cNvSpPr/>
          <p:nvPr/>
        </p:nvSpPr>
        <p:spPr>
          <a:xfrm>
            <a:off x="9103582" y="2726514"/>
            <a:ext cx="2438510" cy="2229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F2C6-0031-36E8-DDC3-165F3B4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8300"/>
            <a:ext cx="10641496" cy="6159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Integrity in Sport</a:t>
            </a:r>
          </a:p>
          <a:p>
            <a:r>
              <a:rPr lang="en-AU" dirty="0"/>
              <a:t>Integrity = honesty, fairness, preventing unethical behaviour</a:t>
            </a:r>
          </a:p>
          <a:p>
            <a:r>
              <a:rPr lang="en-AU" dirty="0"/>
              <a:t>In 2020: ASADA, NISU &amp; Sport Australia integrity units merged - Sport</a:t>
            </a:r>
            <a:r>
              <a:rPr lang="en-AU" b="1" dirty="0"/>
              <a:t> </a:t>
            </a:r>
            <a:r>
              <a:rPr lang="en-AU" dirty="0"/>
              <a:t>Integrity Australia</a:t>
            </a:r>
          </a:p>
          <a:p>
            <a:r>
              <a:rPr lang="en-AU" dirty="0"/>
              <a:t>Mission: keep Australian sport safe &amp; fair at all levels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b="1" dirty="0"/>
              <a:t>Sport Integrity Australia</a:t>
            </a:r>
          </a:p>
          <a:p>
            <a:pPr marL="0" indent="0">
              <a:buNone/>
            </a:pPr>
            <a:r>
              <a:rPr lang="en-AU" dirty="0"/>
              <a:t>Provides advice &amp; assistance on:</a:t>
            </a:r>
          </a:p>
          <a:p>
            <a:r>
              <a:rPr lang="en-AU" dirty="0"/>
              <a:t>Prohibited substances &amp; doping</a:t>
            </a:r>
          </a:p>
          <a:p>
            <a:r>
              <a:rPr lang="en-AU" dirty="0"/>
              <a:t>Abuse &amp; safeguarding concerns</a:t>
            </a:r>
          </a:p>
          <a:p>
            <a:r>
              <a:rPr lang="en-AU" dirty="0"/>
              <a:t>Competition manipulation &amp; corruption</a:t>
            </a:r>
          </a:p>
          <a:p>
            <a:r>
              <a:rPr lang="en-AU" dirty="0"/>
              <a:t>Bullying, harassment, discrimination</a:t>
            </a:r>
          </a:p>
          <a:p>
            <a:r>
              <a:rPr lang="en-AU" dirty="0"/>
              <a:t>Framework: </a:t>
            </a:r>
            <a:r>
              <a:rPr lang="en-AU" i="1" dirty="0"/>
              <a:t>Sport Integrity Australia Act 2020</a:t>
            </a:r>
            <a:r>
              <a:rPr lang="en-AU" dirty="0"/>
              <a:t> + Regulations</a:t>
            </a:r>
          </a:p>
        </p:txBody>
      </p:sp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644FAEA2-E923-E08C-289C-D98DEB76D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2736" y="3111499"/>
            <a:ext cx="1653263" cy="16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C600-1F0F-7C21-7070-990EDE31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280"/>
            <a:ext cx="10515600" cy="443943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National Integrity Framework</a:t>
            </a:r>
          </a:p>
          <a:p>
            <a:r>
              <a:rPr lang="en-AU" dirty="0"/>
              <a:t>A suite of policies to protect participants:</a:t>
            </a:r>
          </a:p>
          <a:p>
            <a:pPr lvl="1"/>
            <a:r>
              <a:rPr lang="en-AU" dirty="0"/>
              <a:t>Member Protection</a:t>
            </a:r>
          </a:p>
          <a:p>
            <a:pPr lvl="1"/>
            <a:r>
              <a:rPr lang="en-AU" dirty="0"/>
              <a:t>Safeguarding Children &amp; Young People</a:t>
            </a:r>
          </a:p>
          <a:p>
            <a:pPr lvl="1"/>
            <a:r>
              <a:rPr lang="en-AU" dirty="0"/>
              <a:t>Competition Manipulation &amp; Sports Wagering</a:t>
            </a:r>
          </a:p>
          <a:p>
            <a:pPr lvl="1"/>
            <a:r>
              <a:rPr lang="en-AU" dirty="0"/>
              <a:t>Improper Use of Drugs &amp; Medicine</a:t>
            </a:r>
          </a:p>
          <a:p>
            <a:pPr lvl="1"/>
            <a:r>
              <a:rPr lang="en-AU" dirty="0"/>
              <a:t>Complaints, Disputes &amp; Discipline</a:t>
            </a:r>
          </a:p>
          <a:p>
            <a:r>
              <a:rPr lang="en-AU" dirty="0"/>
              <a:t>Defines “Prohibited Conduct” (unacceptable behaviours)</a:t>
            </a:r>
          </a:p>
        </p:txBody>
      </p:sp>
    </p:spTree>
    <p:extLst>
      <p:ext uri="{BB962C8B-B14F-4D97-AF65-F5344CB8AC3E}">
        <p14:creationId xmlns:p14="http://schemas.microsoft.com/office/powerpoint/2010/main" val="34056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3603B-EDAC-F85E-238C-45324E7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157"/>
            <a:ext cx="11148392" cy="3787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Member Protection Policy</a:t>
            </a:r>
          </a:p>
          <a:p>
            <a:r>
              <a:rPr lang="en-US" dirty="0"/>
              <a:t>Protects athletes, coaches, volunteers, officials, spectators</a:t>
            </a:r>
          </a:p>
          <a:p>
            <a:r>
              <a:rPr lang="en-US" dirty="0"/>
              <a:t>Covers bullying, harassment, discrimination, </a:t>
            </a:r>
            <a:r>
              <a:rPr lang="en-US" dirty="0" err="1"/>
              <a:t>victimisation</a:t>
            </a:r>
            <a:endParaRPr lang="en-US" dirty="0"/>
          </a:p>
          <a:p>
            <a:r>
              <a:rPr lang="en-US" dirty="0"/>
              <a:t>Includes reporting pathways &amp; complaint procedures</a:t>
            </a:r>
          </a:p>
          <a:p>
            <a:r>
              <a:rPr lang="en-US" dirty="0"/>
              <a:t>May also include social media conduct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734532-6225-80E9-7842-7DF05EA51613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2C on page 13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6CF0D7-8DAD-B365-D1E5-AF69C896E908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4C72D2EC-3650-106B-5726-9A92FA9E952E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pic>
        <p:nvPicPr>
          <p:cNvPr id="10" name="Picture 9" descr="Elderly woman holding out hand">
            <a:extLst>
              <a:ext uri="{FF2B5EF4-FFF2-40B4-BE49-F238E27FC236}">
                <a16:creationId xmlns:a16="http://schemas.microsoft.com/office/drawing/2014/main" id="{F6AEB604-C8B7-EBFE-C772-3CA4BF37F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91" y="3868719"/>
            <a:ext cx="841865" cy="16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CB78D-0166-BF17-B46C-B0A3C791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C0CBE-62F8-F31C-61BE-07093C184F16}"/>
              </a:ext>
            </a:extLst>
          </p:cNvPr>
          <p:cNvSpPr txBox="1"/>
          <p:nvPr/>
        </p:nvSpPr>
        <p:spPr>
          <a:xfrm>
            <a:off x="447260" y="119269"/>
            <a:ext cx="1135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Safeguarding Children &amp; Young People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C8229-60B1-20A2-3777-AA63BEE490E4}"/>
              </a:ext>
            </a:extLst>
          </p:cNvPr>
          <p:cNvSpPr/>
          <p:nvPr/>
        </p:nvSpPr>
        <p:spPr>
          <a:xfrm rot="17547508">
            <a:off x="9781877" y="448201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A8637C9-318B-32B7-2F67-6D9F05535E1F}"/>
              </a:ext>
            </a:extLst>
          </p:cNvPr>
          <p:cNvSpPr/>
          <p:nvPr/>
        </p:nvSpPr>
        <p:spPr>
          <a:xfrm rot="6984637">
            <a:off x="90724" y="4469490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1206AEE-9E93-7E9C-8197-7BD83425645B}"/>
              </a:ext>
            </a:extLst>
          </p:cNvPr>
          <p:cNvSpPr/>
          <p:nvPr/>
        </p:nvSpPr>
        <p:spPr>
          <a:xfrm rot="19317292">
            <a:off x="8981832" y="4513268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AFD6C-72A7-957D-E65E-822A9E4CE4C7}"/>
              </a:ext>
            </a:extLst>
          </p:cNvPr>
          <p:cNvSpPr txBox="1"/>
          <p:nvPr/>
        </p:nvSpPr>
        <p:spPr>
          <a:xfrm>
            <a:off x="622851" y="1478686"/>
            <a:ext cx="108579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Protects child and youth participants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Covers: abuse, grooming, misconduct, supply of drugs/alcohol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Guidelines for: travel, social media, supervision, photos/filming, change rooms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Requires background checks for coaches/volunteers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DE070-461A-F7D3-6CB0-56CF5757B925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2D on page 15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8D25-CEF5-DD76-42AA-563BBD547729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 descr="Pencil">
            <a:extLst>
              <a:ext uri="{FF2B5EF4-FFF2-40B4-BE49-F238E27FC236}">
                <a16:creationId xmlns:a16="http://schemas.microsoft.com/office/drawing/2014/main" id="{0F12E29F-7BA0-453A-CF15-533E7B07849A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1278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DB1E-BBD0-BEC1-D682-E1CD689A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853"/>
            <a:ext cx="10515600" cy="4351338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Drugs &amp; Medicine Policy</a:t>
            </a:r>
          </a:p>
          <a:p>
            <a:r>
              <a:rPr lang="en-US" dirty="0">
                <a:solidFill>
                  <a:schemeClr val="bg1"/>
                </a:solidFill>
              </a:rPr>
              <a:t>Prevents use of banned drugs &amp; substances in sport</a:t>
            </a:r>
          </a:p>
          <a:p>
            <a:r>
              <a:rPr lang="en-US" dirty="0">
                <a:solidFill>
                  <a:schemeClr val="bg1"/>
                </a:solidFill>
              </a:rPr>
              <a:t>Provides education &amp; guidance on safe supplement/medicine use</a:t>
            </a:r>
          </a:p>
          <a:p>
            <a:r>
              <a:rPr lang="en-US" dirty="0">
                <a:solidFill>
                  <a:schemeClr val="bg1"/>
                </a:solidFill>
              </a:rPr>
              <a:t>Covers: injections for pain relief, illegal drugs, prohibited conduct</a:t>
            </a:r>
          </a:p>
          <a:p>
            <a:r>
              <a:rPr lang="en-US" dirty="0">
                <a:solidFill>
                  <a:schemeClr val="bg1"/>
                </a:solidFill>
              </a:rPr>
              <a:t>Supports clean sport, complements WADA &amp; National Anti-Doping Policy</a:t>
            </a:r>
          </a:p>
        </p:txBody>
      </p:sp>
      <p:pic>
        <p:nvPicPr>
          <p:cNvPr id="7" name="Graphic 8" descr="Needle with solid fill">
            <a:extLst>
              <a:ext uri="{FF2B5EF4-FFF2-40B4-BE49-F238E27FC236}">
                <a16:creationId xmlns:a16="http://schemas.microsoft.com/office/drawing/2014/main" id="{B6F8CFCD-EED3-79A6-BFF3-B5BA49C83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2200" y="3600091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777595-9DCD-97C8-7D46-366C837CBBD3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2E on page 16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21F3E0-0BE0-87EE-17E3-9306EBA9E9BA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Pencil">
            <a:extLst>
              <a:ext uri="{FF2B5EF4-FFF2-40B4-BE49-F238E27FC236}">
                <a16:creationId xmlns:a16="http://schemas.microsoft.com/office/drawing/2014/main" id="{3B8FC81F-D3D8-3A3B-17DE-BA3D335EF0F6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977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551-38D7-DAA4-FCC4-08AFAE3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91600" cy="1325563"/>
          </a:xfrm>
        </p:spPr>
        <p:txBody>
          <a:bodyPr/>
          <a:lstStyle/>
          <a:p>
            <a:r>
              <a:rPr lang="en-GB" dirty="0"/>
              <a:t>Social Media Benefits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D3D27-EAFF-7D88-B748-8D1BDFD7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30" y="1721029"/>
            <a:ext cx="8824770" cy="3609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Engages Fans and Builds Community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Marketing and Promotion Opportunities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Communication and Information Sharing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Brand Management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AU" dirty="0"/>
              <a:t>Content Diversification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34EE817-CDCD-3F86-0188-BCE9D0784B1E}"/>
              </a:ext>
            </a:extLst>
          </p:cNvPr>
          <p:cNvSpPr/>
          <p:nvPr/>
        </p:nvSpPr>
        <p:spPr>
          <a:xfrm rot="10552209">
            <a:off x="1106630" y="3219091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B6E668-28C2-257B-DF7C-C9AE09B13AD7}"/>
              </a:ext>
            </a:extLst>
          </p:cNvPr>
          <p:cNvSpPr/>
          <p:nvPr/>
        </p:nvSpPr>
        <p:spPr>
          <a:xfrm rot="5565377">
            <a:off x="641850" y="473950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F652B2B-2C0F-53FF-1F17-EA34E5D675C2}"/>
              </a:ext>
            </a:extLst>
          </p:cNvPr>
          <p:cNvSpPr/>
          <p:nvPr/>
        </p:nvSpPr>
        <p:spPr>
          <a:xfrm rot="6984637">
            <a:off x="65675" y="446956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99F5E5A-9072-5568-28DD-27944FF1E199}"/>
              </a:ext>
            </a:extLst>
          </p:cNvPr>
          <p:cNvSpPr/>
          <p:nvPr/>
        </p:nvSpPr>
        <p:spPr>
          <a:xfrm rot="10996501">
            <a:off x="431622" y="308215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4" name="Arrow: Left-Up 3">
            <a:extLst>
              <a:ext uri="{FF2B5EF4-FFF2-40B4-BE49-F238E27FC236}">
                <a16:creationId xmlns:a16="http://schemas.microsoft.com/office/drawing/2014/main" id="{3460D907-2CB9-1DA9-8963-A4301DCD8DB7}"/>
              </a:ext>
            </a:extLst>
          </p:cNvPr>
          <p:cNvSpPr/>
          <p:nvPr/>
        </p:nvSpPr>
        <p:spPr>
          <a:xfrm>
            <a:off x="7495898" y="693912"/>
            <a:ext cx="4394200" cy="4002375"/>
          </a:xfrm>
          <a:prstGeom prst="leftUpArrow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D7229-5E98-2D55-9CB8-EB4B03F80F7D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2F on page 18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B1EF23-00D6-05A0-7592-824BC45AB20B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 descr="Pencil">
            <a:extLst>
              <a:ext uri="{FF2B5EF4-FFF2-40B4-BE49-F238E27FC236}">
                <a16:creationId xmlns:a16="http://schemas.microsoft.com/office/drawing/2014/main" id="{8E0EF664-5CE4-5F5A-6915-C8062872822C}"/>
              </a:ext>
            </a:extLst>
          </p:cNvPr>
          <p:cNvSpPr/>
          <p:nvPr/>
        </p:nvSpPr>
        <p:spPr>
          <a:xfrm>
            <a:off x="1226470" y="5568762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698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4CC59-2F3A-5662-13C1-FEF1FD8E2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8" y="2652620"/>
            <a:ext cx="5305785" cy="354065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1B741E-C953-858B-CAA4-9F8F24EA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Policy area outside the framework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C31DA6-AB1A-8AFD-5576-2BA223C46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241"/>
            <a:ext cx="10611677" cy="3976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Code of Conduct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A code of conduct is a rulebook for behaviour </a:t>
            </a: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Promotes respect, fairness, sportsmanship and set guidelines on and off the field.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6479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20CB-137B-923A-3309-A36DCB8B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365125"/>
            <a:ext cx="11518231" cy="1325563"/>
          </a:xfrm>
        </p:spPr>
        <p:txBody>
          <a:bodyPr>
            <a:normAutofit/>
          </a:bodyPr>
          <a:lstStyle/>
          <a:p>
            <a:r>
              <a:rPr lang="en-GB" sz="4000" dirty="0"/>
              <a:t>Legal and ethical responsibilities as a community coach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C301-73EB-3FE7-AB08-EA46DA87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1939413"/>
            <a:ext cx="10515600" cy="44082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Member Protection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Child Protection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Work health and safety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Negligence and duty of care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Insurance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Privacy and Confidentiality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C5726-BC23-37BC-2DD2-3F91A3B26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10316" y="1721585"/>
            <a:ext cx="6715804" cy="46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3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F3D98-D371-2E26-02EE-9F51F0788D8B}"/>
              </a:ext>
            </a:extLst>
          </p:cNvPr>
          <p:cNvSpPr txBox="1"/>
          <p:nvPr/>
        </p:nvSpPr>
        <p:spPr>
          <a:xfrm>
            <a:off x="477119" y="689789"/>
            <a:ext cx="6711398" cy="27392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The Value and Impact of a Coach</a:t>
            </a:r>
          </a:p>
          <a:p>
            <a:endParaRPr lang="en-US" dirty="0"/>
          </a:p>
          <a:p>
            <a:r>
              <a:rPr lang="en-US" dirty="0"/>
              <a:t>Coaches do more than improve athletic performance—they build community connections, act as mentors, teach life skills, and encourage healthy lifestyles. </a:t>
            </a:r>
          </a:p>
          <a:p>
            <a:endParaRPr lang="en-US" dirty="0"/>
          </a:p>
          <a:p>
            <a:r>
              <a:rPr lang="en-US" dirty="0"/>
              <a:t>Inclusive coaching ensures everyone feels welcome. This chapter provides tools and techniques to help both new and experienced coaches inspire and empower athletes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D3CC6-7C44-58CD-29D4-5460238E8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714" y="2975565"/>
            <a:ext cx="3284505" cy="3711262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DC546F79-DA73-40E9-C20F-82288450964E}"/>
              </a:ext>
            </a:extLst>
          </p:cNvPr>
          <p:cNvSpPr/>
          <p:nvPr/>
        </p:nvSpPr>
        <p:spPr>
          <a:xfrm rot="17547508">
            <a:off x="9525470" y="265667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0C42A5A-5C87-F340-434E-F4F31BF18F3D}"/>
              </a:ext>
            </a:extLst>
          </p:cNvPr>
          <p:cNvSpPr/>
          <p:nvPr/>
        </p:nvSpPr>
        <p:spPr>
          <a:xfrm rot="5565377">
            <a:off x="5043373" y="2825453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68F714-B5A5-638F-09D4-05D42EA939A6}"/>
              </a:ext>
            </a:extLst>
          </p:cNvPr>
          <p:cNvSpPr/>
          <p:nvPr/>
        </p:nvSpPr>
        <p:spPr>
          <a:xfrm rot="19317292">
            <a:off x="9340472" y="2329850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8A90E02-3B28-60B2-08EB-FBE558779F82}"/>
              </a:ext>
            </a:extLst>
          </p:cNvPr>
          <p:cNvSpPr/>
          <p:nvPr/>
        </p:nvSpPr>
        <p:spPr>
          <a:xfrm rot="5565377">
            <a:off x="5671618" y="3111552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2585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11C8-661C-A69B-CAED-5C43CC69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 on your Own Coaching Practice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F172-B900-990E-8908-682C28B3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Self reflection and questioning</a:t>
            </a:r>
          </a:p>
          <a:p>
            <a:r>
              <a:rPr lang="en-GB" dirty="0"/>
              <a:t>Legal Responsibilities</a:t>
            </a:r>
          </a:p>
          <a:p>
            <a:r>
              <a:rPr lang="en-GB" dirty="0"/>
              <a:t>Ethical Responsibilities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Seeking and Using Feedback</a:t>
            </a:r>
          </a:p>
          <a:p>
            <a:r>
              <a:rPr lang="en-GB" dirty="0"/>
              <a:t>Feedback from athletes, parents and carers</a:t>
            </a:r>
          </a:p>
          <a:p>
            <a:r>
              <a:rPr lang="en-GB" dirty="0"/>
              <a:t>Peer Reviews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Professional development and staying current</a:t>
            </a:r>
          </a:p>
          <a:p>
            <a:r>
              <a:rPr lang="en-GB" dirty="0"/>
              <a:t>Continuous Learning</a:t>
            </a:r>
          </a:p>
          <a:p>
            <a:r>
              <a:rPr lang="en-GB" dirty="0"/>
              <a:t>Reviewing</a:t>
            </a:r>
          </a:p>
          <a:p>
            <a:r>
              <a:rPr lang="en-GB" dirty="0"/>
              <a:t>Record Keeping</a:t>
            </a:r>
          </a:p>
          <a:p>
            <a:endParaRPr lang="en-GB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8" name="Picture 7" descr="Businessman thumbs down">
            <a:extLst>
              <a:ext uri="{FF2B5EF4-FFF2-40B4-BE49-F238E27FC236}">
                <a16:creationId xmlns:a16="http://schemas.microsoft.com/office/drawing/2014/main" id="{BBEE19D5-3499-6714-5A50-9C2FCF257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43" y="3854245"/>
            <a:ext cx="641666" cy="1714517"/>
          </a:xfrm>
          <a:prstGeom prst="rect">
            <a:avLst/>
          </a:prstGeom>
        </p:spPr>
      </p:pic>
      <p:pic>
        <p:nvPicPr>
          <p:cNvPr id="9" name="Picture 8" descr="Businessman cheering two hands">
            <a:extLst>
              <a:ext uri="{FF2B5EF4-FFF2-40B4-BE49-F238E27FC236}">
                <a16:creationId xmlns:a16="http://schemas.microsoft.com/office/drawing/2014/main" id="{C2920242-692D-AE84-DA50-12C0B67F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0469" y="3854246"/>
            <a:ext cx="851647" cy="1719262"/>
          </a:xfrm>
          <a:prstGeom prst="rect">
            <a:avLst/>
          </a:prstGeom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DAE5364-2FFC-1CE4-82A9-295B02031C7B}"/>
              </a:ext>
            </a:extLst>
          </p:cNvPr>
          <p:cNvCxnSpPr/>
          <p:nvPr/>
        </p:nvCxnSpPr>
        <p:spPr>
          <a:xfrm>
            <a:off x="7875639" y="3429000"/>
            <a:ext cx="1585451" cy="870155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6360352-37CC-E746-FFB1-D8F690B835AF}"/>
              </a:ext>
            </a:extLst>
          </p:cNvPr>
          <p:cNvCxnSpPr/>
          <p:nvPr/>
        </p:nvCxnSpPr>
        <p:spPr>
          <a:xfrm rot="10800000" flipV="1">
            <a:off x="9254614" y="5862484"/>
            <a:ext cx="2099187" cy="44982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E829F9-E6D2-C25A-4911-1BDF46D5B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432" y="-14748"/>
            <a:ext cx="5121698" cy="674153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9A604F-F01A-5B03-EC2A-5CC5B7EF6AC9}"/>
              </a:ext>
            </a:extLst>
          </p:cNvPr>
          <p:cNvSpPr/>
          <p:nvPr/>
        </p:nvSpPr>
        <p:spPr>
          <a:xfrm>
            <a:off x="7193580" y="3883742"/>
            <a:ext cx="1349478" cy="129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F5E046-E76B-298D-385E-BFA18F1FFE71}"/>
              </a:ext>
            </a:extLst>
          </p:cNvPr>
          <p:cNvSpPr/>
          <p:nvPr/>
        </p:nvSpPr>
        <p:spPr>
          <a:xfrm>
            <a:off x="9036247" y="5436307"/>
            <a:ext cx="1349478" cy="12904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F23371-7939-3D2E-CABD-11D9B2D847D2}"/>
              </a:ext>
            </a:extLst>
          </p:cNvPr>
          <p:cNvSpPr/>
          <p:nvPr/>
        </p:nvSpPr>
        <p:spPr>
          <a:xfrm>
            <a:off x="7182932" y="4161810"/>
            <a:ext cx="2528054" cy="21698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53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0FB1A-1F67-F59C-22BB-4E176454E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910" y="1825625"/>
            <a:ext cx="59558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Responsibilities in Training</a:t>
            </a:r>
          </a:p>
          <a:p>
            <a:pPr lvl="1"/>
            <a:r>
              <a:rPr lang="en-AU" sz="3200" dirty="0"/>
              <a:t>Skill Development</a:t>
            </a:r>
          </a:p>
          <a:p>
            <a:pPr lvl="1"/>
            <a:r>
              <a:rPr lang="en-AU" sz="3200" dirty="0"/>
              <a:t>Technique Instruction</a:t>
            </a:r>
          </a:p>
          <a:p>
            <a:pPr lvl="1"/>
            <a:r>
              <a:rPr lang="en-AU" sz="3200" dirty="0"/>
              <a:t>Physical Conditioning</a:t>
            </a:r>
          </a:p>
          <a:p>
            <a:pPr lvl="1"/>
            <a:r>
              <a:rPr lang="en-AU" sz="3200" dirty="0"/>
              <a:t>Motivation and Inspiration </a:t>
            </a:r>
          </a:p>
          <a:p>
            <a:pPr lvl="1"/>
            <a:r>
              <a:rPr lang="en-AU" sz="3200" dirty="0"/>
              <a:t>Individualised Coaching</a:t>
            </a:r>
          </a:p>
          <a:p>
            <a:pPr lvl="1"/>
            <a:r>
              <a:rPr lang="en-AU" sz="3200" dirty="0"/>
              <a:t>Team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4C982-9EE0-9B3D-2853-17B12A48D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0850"/>
            <a:ext cx="6249670" cy="1041400"/>
          </a:xfrm>
          <a:prstGeom prst="rect">
            <a:avLst/>
          </a:prstGeom>
        </p:spPr>
      </p:pic>
      <p:pic>
        <p:nvPicPr>
          <p:cNvPr id="5" name="Picture 4" descr="Father teaching boy to ride bicycle">
            <a:extLst>
              <a:ext uri="{FF2B5EF4-FFF2-40B4-BE49-F238E27FC236}">
                <a16:creationId xmlns:a16="http://schemas.microsoft.com/office/drawing/2014/main" id="{B509FF29-D1F5-B4DA-269F-45A0CD9F1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" y="2390705"/>
            <a:ext cx="4080414" cy="27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22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AB5E5-4E33-7C50-530E-2D4A795B3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4086"/>
            <a:ext cx="10515600" cy="4627675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Responsibilities in Competition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Game Preparation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In-game decision making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Support, Encouragement and Motivation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Sportsmanship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Managing Emotions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Post Game Analysis</a:t>
            </a:r>
          </a:p>
          <a:p>
            <a:pPr lvl="1"/>
            <a:r>
              <a:rPr lang="en-GB" sz="3200" dirty="0">
                <a:solidFill>
                  <a:schemeClr val="bg1"/>
                </a:solidFill>
              </a:rPr>
              <a:t>Post Competition Debriefings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Graphic 3" descr="Podium with solid fill">
            <a:extLst>
              <a:ext uri="{FF2B5EF4-FFF2-40B4-BE49-F238E27FC236}">
                <a16:creationId xmlns:a16="http://schemas.microsoft.com/office/drawing/2014/main" id="{74255E53-4C38-2417-5AAF-24557793C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3279" y="2772695"/>
            <a:ext cx="2541639" cy="25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C3FA-8B0E-AEB4-5F42-387AA427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to the coaching role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93A84-968E-E064-7012-5F33136FC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Injury Management – Can you handle emergencies?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Providing Sport Science Advice – Are you equipped to offer guidance?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Also – </a:t>
            </a:r>
          </a:p>
          <a:p>
            <a:pPr marL="0" indent="0">
              <a:buNone/>
            </a:pPr>
            <a:r>
              <a:rPr lang="en-GB" dirty="0"/>
              <a:t>Time</a:t>
            </a:r>
          </a:p>
          <a:p>
            <a:pPr marL="0" indent="0">
              <a:buNone/>
            </a:pPr>
            <a:r>
              <a:rPr lang="en-GB" dirty="0"/>
              <a:t>Resources</a:t>
            </a:r>
          </a:p>
          <a:p>
            <a:pPr marL="0" indent="0">
              <a:buNone/>
            </a:pPr>
            <a:r>
              <a:rPr lang="en-GB" dirty="0"/>
              <a:t>Admin obligations</a:t>
            </a:r>
          </a:p>
          <a:p>
            <a:pPr marL="0" indent="0">
              <a:buNone/>
            </a:pPr>
            <a:r>
              <a:rPr lang="en-GB" dirty="0"/>
              <a:t>Emotional Strain</a:t>
            </a:r>
          </a:p>
          <a:p>
            <a:pPr marL="0" indent="0">
              <a:buNone/>
            </a:pPr>
            <a:r>
              <a:rPr lang="en-GB" dirty="0"/>
              <a:t>Unclear Roles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DB4EA-E8C4-0915-D925-66B2B9F7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07544" y="5195421"/>
            <a:ext cx="1103472" cy="859611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B196BF10-02F0-4E32-5386-5E86199E3933}"/>
              </a:ext>
            </a:extLst>
          </p:cNvPr>
          <p:cNvSpPr/>
          <p:nvPr/>
        </p:nvSpPr>
        <p:spPr>
          <a:xfrm rot="17222221">
            <a:off x="9335153" y="2168377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3EAFEED-8CFD-A28C-32C1-5605575FD9BA}"/>
              </a:ext>
            </a:extLst>
          </p:cNvPr>
          <p:cNvSpPr/>
          <p:nvPr/>
        </p:nvSpPr>
        <p:spPr>
          <a:xfrm rot="17222221">
            <a:off x="9963398" y="2454476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55787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622D-98BA-21D3-4240-CAD5D1C9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Behaviours as a Coach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FCFB2-D93F-5952-0D47-0988CFC3B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303"/>
            <a:ext cx="10515600" cy="3116622"/>
          </a:xfrm>
        </p:spPr>
        <p:txBody>
          <a:bodyPr/>
          <a:lstStyle/>
          <a:p>
            <a:r>
              <a:rPr lang="en-GB" dirty="0"/>
              <a:t>Being prepared and organised</a:t>
            </a:r>
            <a:endParaRPr lang="en-AU" dirty="0"/>
          </a:p>
          <a:p>
            <a:r>
              <a:rPr lang="en-GB" dirty="0"/>
              <a:t>Promoting cooperation and good relationships</a:t>
            </a:r>
            <a:endParaRPr lang="en-AU" dirty="0"/>
          </a:p>
          <a:p>
            <a:r>
              <a:rPr lang="en-GB" dirty="0"/>
              <a:t>Using acceptable language</a:t>
            </a:r>
            <a:endParaRPr lang="en-AU" dirty="0"/>
          </a:p>
          <a:p>
            <a:r>
              <a:rPr lang="en-GB" dirty="0"/>
              <a:t>Dressing and presenting in a professional manner</a:t>
            </a:r>
            <a:endParaRPr lang="en-AU" dirty="0"/>
          </a:p>
          <a:p>
            <a:r>
              <a:rPr lang="en-GB" dirty="0"/>
              <a:t>Arriving on time</a:t>
            </a:r>
            <a:endParaRPr lang="en-AU" dirty="0"/>
          </a:p>
          <a:p>
            <a:r>
              <a:rPr lang="en-GB" dirty="0"/>
              <a:t>Using self-reflection to identify areas for improvement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CE5F24-5AE1-F039-4A7B-CE625A7F6FB6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2G on page 29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17021B-DBEC-12DD-C10B-32914B1D1B5C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593DD7EC-9B4E-2EBD-4053-54A18223D16C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5056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4BE32-66CB-F9B6-82BB-207AEEE2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06579" y="4687221"/>
            <a:ext cx="3387213" cy="1905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DEEB4-A9B1-B6D7-D8F3-C4FB4A87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a Good Coach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15DED-0D08-9AF4-FF3E-0151E55C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Interpersonal Skills – Good communication, empathy, conflict resolution, flexibility etc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Knowledge of Sport – Personal experience, Formal education, Studying, networking etc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Demonstrated skills and abilities – technical and tactical.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237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1787-2D1D-9E84-1955-F0FB359F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 skilled coach look like?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758D-E45D-4665-B06D-8F334FDA5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Technical Skills – Fundamental movements and actions for the sport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Tactical Skills – Knowledge of strategy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Sport Specific Skills – Know rules, regulations and equipment and can analyse performance</a:t>
            </a:r>
            <a:endParaRPr lang="en-AU" dirty="0"/>
          </a:p>
        </p:txBody>
      </p:sp>
      <p:pic>
        <p:nvPicPr>
          <p:cNvPr id="5" name="Graphic 4" descr="Run with solid fill">
            <a:extLst>
              <a:ext uri="{FF2B5EF4-FFF2-40B4-BE49-F238E27FC236}">
                <a16:creationId xmlns:a16="http://schemas.microsoft.com/office/drawing/2014/main" id="{AE3E4775-B16A-AF2B-EBD3-E9B13773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36" y="594360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5E4C0-A112-B31F-36CC-DD843BEB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83" y="5943600"/>
            <a:ext cx="914479" cy="914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114F1-EF69-BB95-A1AA-4B2ED9F56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509" y="5943521"/>
            <a:ext cx="2402032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0AFEF-FA4F-728D-ECDE-13014AE49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688" y="5943521"/>
            <a:ext cx="5383235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D06D-CF90-B3F7-A417-F5A1A3F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3" y="0"/>
            <a:ext cx="11422743" cy="1325563"/>
          </a:xfrm>
        </p:spPr>
        <p:txBody>
          <a:bodyPr/>
          <a:lstStyle/>
          <a:p>
            <a:r>
              <a:rPr lang="en-GB" dirty="0"/>
              <a:t>Work in line with the organisational expectations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ECE5-4790-AF05-60B3-833A9201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16622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Code of Conduct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Health and Safety Guidelines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Uniform and equipment standards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Communication protocols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Reporting and Documenting rules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Complaint procedures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Certification and training requirements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221602-BBF8-AD9F-B2E6-2A80553B7E8D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2H on page 34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900959-F826-20A8-FE69-AC44044FE2EC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1FF6C173-E1F4-F992-4E68-202BCDA6540E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0207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8B15C-D2F6-BE7E-3669-60A82E9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37" y="2222954"/>
            <a:ext cx="2427514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Identify and Deal with Problems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D1629-A906-CDB3-2797-AB1A76CE8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251" y="-348343"/>
            <a:ext cx="8608756" cy="68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D1EA-D004-526E-0262-4D7780E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30" y="1825625"/>
            <a:ext cx="10439770" cy="4357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There are rules that must be followed working in community-based coaching.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must understand the sport and the different organisations surrounding it.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You will need to understand the legal, ethical and behavioural responsibilities of your role.</a:t>
            </a:r>
            <a:endParaRPr lang="en-GB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A7C907A-1F23-BB1B-0A0C-C5B167E34F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0800" y="4585753"/>
            <a:ext cx="1712605" cy="825910"/>
          </a:xfrm>
          <a:prstGeom prst="bentConnector2">
            <a:avLst/>
          </a:prstGeom>
          <a:ln w="3810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3575F98-24D7-2158-AE17-B0A5EF063D01}"/>
              </a:ext>
            </a:extLst>
          </p:cNvPr>
          <p:cNvCxnSpPr>
            <a:cxnSpLocks/>
          </p:cNvCxnSpPr>
          <p:nvPr/>
        </p:nvCxnSpPr>
        <p:spPr>
          <a:xfrm rot="5400000">
            <a:off x="9839748" y="280213"/>
            <a:ext cx="1817913" cy="1257487"/>
          </a:xfrm>
          <a:prstGeom prst="bentConnector3">
            <a:avLst>
              <a:gd name="adj1" fmla="val 50000"/>
            </a:avLst>
          </a:prstGeom>
          <a:ln w="3175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E1D6465-FE27-A111-817E-A6BC1B57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55"/>
          <a:stretch>
            <a:fillRect/>
          </a:stretch>
        </p:blipFill>
        <p:spPr bwMode="auto">
          <a:xfrm>
            <a:off x="914030" y="598947"/>
            <a:ext cx="6424295" cy="935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592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180A5-EB80-0CB9-11C9-30FB671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596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Identify Problems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27B66-25FC-4367-EF01-8335C219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59" y="1052263"/>
            <a:ext cx="9714881" cy="54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8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AE34-8AE1-48C1-5BA7-B642B6F6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364"/>
            <a:ext cx="10515600" cy="1325563"/>
          </a:xfrm>
        </p:spPr>
        <p:txBody>
          <a:bodyPr/>
          <a:lstStyle/>
          <a:p>
            <a:r>
              <a:rPr lang="en-GB" dirty="0"/>
              <a:t>Resolve Problems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A93E-A5E9-FB52-6FD2-0F0E1B4FFC7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 w="63500">
            <a:solidFill>
              <a:schemeClr val="accent2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Talk openly with all involved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Actively Listen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Consider different viewpoints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Be clear about expectations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Agree as a team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Support all involved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Don’t be afraid to ask for help</a:t>
            </a:r>
            <a:endParaRPr lang="en-AU" dirty="0"/>
          </a:p>
        </p:txBody>
      </p:sp>
      <p:pic>
        <p:nvPicPr>
          <p:cNvPr id="5" name="Graphic 4" descr="Woman with afro hair">
            <a:extLst>
              <a:ext uri="{FF2B5EF4-FFF2-40B4-BE49-F238E27FC236}">
                <a16:creationId xmlns:a16="http://schemas.microsoft.com/office/drawing/2014/main" id="{01257383-3530-DAE9-4B68-C2F4CFF95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5426" y="898220"/>
            <a:ext cx="1085850" cy="971550"/>
          </a:xfrm>
          <a:prstGeom prst="rect">
            <a:avLst/>
          </a:prstGeom>
        </p:spPr>
      </p:pic>
      <p:pic>
        <p:nvPicPr>
          <p:cNvPr id="7" name="Graphic 6" descr="Woman with short hair">
            <a:extLst>
              <a:ext uri="{FF2B5EF4-FFF2-40B4-BE49-F238E27FC236}">
                <a16:creationId xmlns:a16="http://schemas.microsoft.com/office/drawing/2014/main" id="{1D19392E-BD87-631F-A04D-BF10B71A9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526198" y="1160768"/>
            <a:ext cx="734126" cy="695325"/>
          </a:xfrm>
          <a:prstGeom prst="rect">
            <a:avLst/>
          </a:prstGeom>
        </p:spPr>
      </p:pic>
      <p:pic>
        <p:nvPicPr>
          <p:cNvPr id="9" name="Graphic 8" descr="Angry man face">
            <a:extLst>
              <a:ext uri="{FF2B5EF4-FFF2-40B4-BE49-F238E27FC236}">
                <a16:creationId xmlns:a16="http://schemas.microsoft.com/office/drawing/2014/main" id="{74C789C3-172A-80F1-2F33-60B4D0A80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8315" y="1437176"/>
            <a:ext cx="333375" cy="333375"/>
          </a:xfrm>
          <a:prstGeom prst="rect">
            <a:avLst/>
          </a:prstGeom>
        </p:spPr>
      </p:pic>
      <p:pic>
        <p:nvPicPr>
          <p:cNvPr id="11" name="Graphic 10" descr="A tired face">
            <a:extLst>
              <a:ext uri="{FF2B5EF4-FFF2-40B4-BE49-F238E27FC236}">
                <a16:creationId xmlns:a16="http://schemas.microsoft.com/office/drawing/2014/main" id="{3C0D5FC2-0A52-F2E2-3D71-492669DE0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687869" y="1456226"/>
            <a:ext cx="30754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1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CAE14F-D0FE-ECB7-1D85-38C3C82E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17" y="168664"/>
            <a:ext cx="9135925" cy="662605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FFDC7302-30C3-6530-5B14-8D3933749498}"/>
              </a:ext>
            </a:extLst>
          </p:cNvPr>
          <p:cNvSpPr/>
          <p:nvPr/>
        </p:nvSpPr>
        <p:spPr>
          <a:xfrm rot="3614776">
            <a:off x="9557834" y="1327353"/>
            <a:ext cx="892277" cy="1165123"/>
          </a:xfrm>
          <a:prstGeom prst="downArrow">
            <a:avLst/>
          </a:prstGeom>
          <a:solidFill>
            <a:srgbClr val="FA31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B79CB-E2E9-6771-62B0-766F5882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4823">
            <a:off x="9625439" y="5322739"/>
            <a:ext cx="926672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52E208-8087-7B0E-0C36-C718F9B7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40636" y="3228468"/>
            <a:ext cx="92667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4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6A69-3DD3-F3F1-64AD-CCF1A551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ways to Communicate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B23A3-753B-B7ED-966C-52D8E7EB2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29" y="1690688"/>
            <a:ext cx="11019971" cy="435133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GB" dirty="0"/>
              <a:t>Tone and Language</a:t>
            </a:r>
          </a:p>
          <a:p>
            <a:pPr marL="457200" lvl="1" indent="0">
              <a:buNone/>
            </a:pPr>
            <a:r>
              <a:rPr lang="en-GB" dirty="0"/>
              <a:t>Use simple language, avoid jargon, know your Audience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Questioning Techniques</a:t>
            </a:r>
          </a:p>
          <a:p>
            <a:pPr marL="457200" lvl="1" indent="0">
              <a:buNone/>
            </a:pPr>
            <a:r>
              <a:rPr lang="en-GB" dirty="0"/>
              <a:t>Open and closed questions</a:t>
            </a:r>
          </a:p>
          <a:p>
            <a:pPr marL="457200" lvl="1" indent="0">
              <a:buNone/>
            </a:pPr>
            <a:r>
              <a:rPr lang="en-GB" dirty="0"/>
              <a:t>Clarifying questions</a:t>
            </a:r>
          </a:p>
          <a:p>
            <a:pPr marL="457200" lvl="1" indent="0">
              <a:buNone/>
            </a:pPr>
            <a:r>
              <a:rPr lang="en-GB" dirty="0"/>
              <a:t>Reflective questions</a:t>
            </a:r>
          </a:p>
          <a:p>
            <a:pPr marL="457200" lvl="1" indent="0">
              <a:buNone/>
            </a:pPr>
            <a:r>
              <a:rPr lang="en-GB" dirty="0"/>
              <a:t>Future orientated questions</a:t>
            </a:r>
          </a:p>
          <a:p>
            <a:pPr marL="457200" lvl="1" indent="0">
              <a:buNone/>
            </a:pPr>
            <a:r>
              <a:rPr lang="en-GB" dirty="0"/>
              <a:t>Solution focused questions</a:t>
            </a:r>
          </a:p>
          <a:p>
            <a:pPr marL="457200" lvl="1" indent="0">
              <a:buNone/>
            </a:pPr>
            <a:r>
              <a:rPr lang="en-GB" dirty="0"/>
              <a:t>Impact questions</a:t>
            </a:r>
          </a:p>
          <a:p>
            <a:pPr marL="457200" lvl="1" indent="0">
              <a:buNone/>
            </a:pPr>
            <a:r>
              <a:rPr lang="en-GB" dirty="0"/>
              <a:t>Priority questions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889B98-15A3-882F-5A93-645A92EEB641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2I and 2J on page 39-41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D2C626-62D1-9DCE-33DC-01F5A2B028EA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77A60B70-B78D-EF22-0CAA-F3D14F540558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476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D18E-DADD-43CB-9A2B-F2FE7D64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Listening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4AD14-1F8D-5863-61AA-4EC3EF5FA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Giving  full attention </a:t>
            </a:r>
          </a:p>
          <a:p>
            <a:pPr marL="0" indent="0">
              <a:buNone/>
            </a:pPr>
            <a:r>
              <a:rPr lang="en-AU" dirty="0"/>
              <a:t>Using verbal and non verbal cues </a:t>
            </a:r>
          </a:p>
          <a:p>
            <a:pPr marL="0" indent="0">
              <a:buNone/>
            </a:pPr>
            <a:r>
              <a:rPr lang="en-AU" dirty="0"/>
              <a:t>Paraphrasing </a:t>
            </a:r>
          </a:p>
          <a:p>
            <a:pPr marL="0" indent="0">
              <a:buNone/>
            </a:pPr>
            <a:r>
              <a:rPr lang="en-AU" dirty="0"/>
              <a:t>Reflecting feelings </a:t>
            </a:r>
          </a:p>
          <a:p>
            <a:pPr marL="0" indent="0">
              <a:buNone/>
            </a:pPr>
            <a:r>
              <a:rPr lang="en-AU" dirty="0"/>
              <a:t>Avoiding interruptions </a:t>
            </a:r>
          </a:p>
          <a:p>
            <a:pPr marL="0" indent="0">
              <a:buNone/>
            </a:pPr>
            <a:r>
              <a:rPr lang="en-AU" dirty="0"/>
              <a:t>Asking clarifying questions </a:t>
            </a:r>
          </a:p>
          <a:p>
            <a:pPr marL="0" indent="0">
              <a:buNone/>
            </a:pPr>
            <a:r>
              <a:rPr lang="en-AU" dirty="0"/>
              <a:t>Responding appropriately </a:t>
            </a:r>
          </a:p>
          <a:p>
            <a:pPr marL="0" indent="0">
              <a:buNone/>
            </a:pPr>
            <a:r>
              <a:rPr lang="en-AU" dirty="0"/>
              <a:t>Summarising </a:t>
            </a:r>
          </a:p>
          <a:p>
            <a:pPr marL="0" indent="0">
              <a:buNone/>
            </a:pPr>
            <a:r>
              <a:rPr lang="en-AU" dirty="0"/>
              <a:t>Empathising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9" name="Graphic 8" descr="Monkey with solid fill">
            <a:extLst>
              <a:ext uri="{FF2B5EF4-FFF2-40B4-BE49-F238E27FC236}">
                <a16:creationId xmlns:a16="http://schemas.microsoft.com/office/drawing/2014/main" id="{0FC6D8FB-DA8C-AC6D-EF56-A8584870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0962" y="5578475"/>
            <a:ext cx="914400" cy="9144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3" name="Flowchart: Sequential Access Storage 12">
            <a:extLst>
              <a:ext uri="{FF2B5EF4-FFF2-40B4-BE49-F238E27FC236}">
                <a16:creationId xmlns:a16="http://schemas.microsoft.com/office/drawing/2014/main" id="{182DB6D6-DBE8-1ECA-C5CB-F25BBB784C1E}"/>
              </a:ext>
            </a:extLst>
          </p:cNvPr>
          <p:cNvSpPr/>
          <p:nvPr/>
        </p:nvSpPr>
        <p:spPr>
          <a:xfrm>
            <a:off x="8348662" y="5119689"/>
            <a:ext cx="724861" cy="776286"/>
          </a:xfrm>
          <a:prstGeom prst="flowChartMagneticTap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65CCC1-A441-FA3D-67CF-C6DAE986A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85362" y="5109523"/>
            <a:ext cx="781972" cy="78645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6" name="Graphic 15" descr="Exclamation mark with solid fill">
            <a:extLst>
              <a:ext uri="{FF2B5EF4-FFF2-40B4-BE49-F238E27FC236}">
                <a16:creationId xmlns:a16="http://schemas.microsoft.com/office/drawing/2014/main" id="{0B8432A7-2C7B-7A7F-1DA1-3EAB0890E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7677" y="5180099"/>
            <a:ext cx="606832" cy="606832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8" name="Graphic 17" descr="Question mark with solid fill">
            <a:extLst>
              <a:ext uri="{FF2B5EF4-FFF2-40B4-BE49-F238E27FC236}">
                <a16:creationId xmlns:a16="http://schemas.microsoft.com/office/drawing/2014/main" id="{81EB8541-DBA2-4CB0-47F1-51DCF7472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4040" y="5180099"/>
            <a:ext cx="645299" cy="64529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826E9-6070-50C3-1583-9E0494014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014509" y="5527409"/>
            <a:ext cx="106428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3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13E38-2094-54F3-CD73-70F7AB64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Constructive Feedback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496A-C387-F45D-9C63-606017467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 the right time and place </a:t>
            </a:r>
            <a:endParaRPr lang="en-AU" dirty="0"/>
          </a:p>
          <a:p>
            <a:r>
              <a:rPr lang="en-GB" dirty="0"/>
              <a:t>Be specific and objective</a:t>
            </a:r>
            <a:endParaRPr lang="en-AU" dirty="0"/>
          </a:p>
          <a:p>
            <a:r>
              <a:rPr lang="en-GB" dirty="0"/>
              <a:t>Use "I" Statements</a:t>
            </a:r>
            <a:endParaRPr lang="en-AU" dirty="0"/>
          </a:p>
          <a:p>
            <a:r>
              <a:rPr lang="en-GB" dirty="0"/>
              <a:t>Express emotions appropriately</a:t>
            </a:r>
            <a:endParaRPr lang="en-AU" dirty="0"/>
          </a:p>
          <a:p>
            <a:r>
              <a:rPr lang="en-GB" dirty="0"/>
              <a:t>Offer solutions and alternatives</a:t>
            </a:r>
            <a:endParaRPr lang="en-AU" dirty="0"/>
          </a:p>
          <a:p>
            <a:r>
              <a:rPr lang="en-GB" dirty="0"/>
              <a:t>Encourage two-way communication</a:t>
            </a:r>
            <a:endParaRPr lang="en-AU" dirty="0"/>
          </a:p>
          <a:p>
            <a:r>
              <a:rPr lang="en-GB" dirty="0"/>
              <a:t>Maintain a positive tone</a:t>
            </a:r>
            <a:endParaRPr lang="en-AU" dirty="0"/>
          </a:p>
          <a:p>
            <a:r>
              <a:rPr lang="en-GB" dirty="0"/>
              <a:t>Follow up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Call center with solid fill">
            <a:extLst>
              <a:ext uri="{FF2B5EF4-FFF2-40B4-BE49-F238E27FC236}">
                <a16:creationId xmlns:a16="http://schemas.microsoft.com/office/drawing/2014/main" id="{AE971EEB-568F-2B85-C533-98A9D2B43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054" y="4529139"/>
            <a:ext cx="1890712" cy="1890712"/>
          </a:xfrm>
          <a:prstGeom prst="rect">
            <a:avLst/>
          </a:prstGeom>
        </p:spPr>
      </p:pic>
      <p:pic>
        <p:nvPicPr>
          <p:cNvPr id="7" name="Graphic 6" descr="Line arrow: Counter-clockwise curve with solid fill">
            <a:extLst>
              <a:ext uri="{FF2B5EF4-FFF2-40B4-BE49-F238E27FC236}">
                <a16:creationId xmlns:a16="http://schemas.microsoft.com/office/drawing/2014/main" id="{4B65C85D-1D4C-C580-FBFB-6129BC603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4037" y="1593038"/>
            <a:ext cx="914400" cy="914400"/>
          </a:xfrm>
          <a:prstGeom prst="rect">
            <a:avLst/>
          </a:prstGeom>
        </p:spPr>
      </p:pic>
      <p:pic>
        <p:nvPicPr>
          <p:cNvPr id="10" name="Graphic 9" descr="Line arrow: Rotate left with solid fill">
            <a:extLst>
              <a:ext uri="{FF2B5EF4-FFF2-40B4-BE49-F238E27FC236}">
                <a16:creationId xmlns:a16="http://schemas.microsoft.com/office/drawing/2014/main" id="{65FFB26D-8616-CBC9-0BE2-B1C631445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5181" y="2611050"/>
            <a:ext cx="914400" cy="9144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2" name="Graphic 11" descr="Line arrow: Straight with solid fill">
            <a:extLst>
              <a:ext uri="{FF2B5EF4-FFF2-40B4-BE49-F238E27FC236}">
                <a16:creationId xmlns:a16="http://schemas.microsoft.com/office/drawing/2014/main" id="{A2C4DE1E-F731-042B-F0C0-AEBEA98A52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67099">
            <a:off x="5011105" y="5092069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41D2E-194C-94A6-DA39-24E4621CF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8335" y="424811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B6993-1658-90D5-C237-47BD4F3A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39" y="2766218"/>
            <a:ext cx="2725179" cy="13255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feedback “sandwich”</a:t>
            </a:r>
            <a:br>
              <a:rPr lang="en-AU" b="1" dirty="0"/>
            </a:br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E96F5D-6163-95E6-C72C-6EF92698D7A4}"/>
              </a:ext>
            </a:extLst>
          </p:cNvPr>
          <p:cNvGrpSpPr/>
          <p:nvPr/>
        </p:nvGrpSpPr>
        <p:grpSpPr>
          <a:xfrm>
            <a:off x="3385579" y="491172"/>
            <a:ext cx="6601460" cy="5875655"/>
            <a:chOff x="0" y="0"/>
            <a:chExt cx="6601460" cy="5875655"/>
          </a:xfrm>
        </p:grpSpPr>
        <p:pic>
          <p:nvPicPr>
            <p:cNvPr id="5" name="Picture 4" descr="A black half circle with white text&#10;&#10;Description automatically generated">
              <a:extLst>
                <a:ext uri="{FF2B5EF4-FFF2-40B4-BE49-F238E27FC236}">
                  <a16:creationId xmlns:a16="http://schemas.microsoft.com/office/drawing/2014/main" id="{25E8D4B9-ED4F-D150-CC61-BF33F4062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38867"/>
              <a:ext cx="6358255" cy="788035"/>
            </a:xfrm>
            <a:prstGeom prst="rect">
              <a:avLst/>
            </a:prstGeom>
          </p:spPr>
        </p:pic>
        <p:pic>
          <p:nvPicPr>
            <p:cNvPr id="6" name="Picture 5" descr="A black and white hat&#10;&#10;Description automatically generated">
              <a:extLst>
                <a:ext uri="{FF2B5EF4-FFF2-40B4-BE49-F238E27FC236}">
                  <a16:creationId xmlns:a16="http://schemas.microsoft.com/office/drawing/2014/main" id="{D5FCA30D-AE69-B35B-EA88-2B537C31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485255" cy="1295400"/>
            </a:xfrm>
            <a:prstGeom prst="rect">
              <a:avLst/>
            </a:prstGeom>
          </p:spPr>
        </p:pic>
        <p:sp>
          <p:nvSpPr>
            <p:cNvPr id="7" name="Text Box 1">
              <a:extLst>
                <a:ext uri="{FF2B5EF4-FFF2-40B4-BE49-F238E27FC236}">
                  <a16:creationId xmlns:a16="http://schemas.microsoft.com/office/drawing/2014/main" id="{A848CE36-A9B7-D8FB-6982-F93AD62FE286}"/>
                </a:ext>
              </a:extLst>
            </p:cNvPr>
            <p:cNvSpPr txBox="1"/>
            <p:nvPr/>
          </p:nvSpPr>
          <p:spPr>
            <a:xfrm>
              <a:off x="245533" y="1295400"/>
              <a:ext cx="5993765" cy="64325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buNone/>
              </a:pPr>
              <a:r>
                <a:rPr lang="en-GB" sz="1100" b="1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Start with positive feedback:</a:t>
              </a:r>
              <a:r>
                <a:rPr lang="en-GB" sz="110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"Alex, I've noticed that you've been making some great strides in your swimming technique lately. Your dedication to improving your strokes and turns is really paying off, and I can see that you're putting in a lot of effort during our training sessions."</a:t>
              </a:r>
              <a:endParaRPr lang="en-A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1">
              <a:extLst>
                <a:ext uri="{FF2B5EF4-FFF2-40B4-BE49-F238E27FC236}">
                  <a16:creationId xmlns:a16="http://schemas.microsoft.com/office/drawing/2014/main" id="{0545A78D-4471-3119-31E2-B8D9828B6E66}"/>
                </a:ext>
              </a:extLst>
            </p:cNvPr>
            <p:cNvSpPr txBox="1"/>
            <p:nvPr/>
          </p:nvSpPr>
          <p:spPr>
            <a:xfrm>
              <a:off x="177800" y="2726074"/>
              <a:ext cx="6061075" cy="7404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buNone/>
              </a:pPr>
              <a:r>
                <a:rPr lang="en-GB" sz="1100" b="1" dirty="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Constructive feedback:</a:t>
              </a:r>
              <a:r>
                <a:rPr lang="en-GB" sz="1100" dirty="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"However, I've also noticed that you've been missing some of our scheduled practice sessions recently. Consistency is key to reaching your full potential as a swimmer, and when you miss practices, it not only affects your own progress but also disrupts the rhythm of the team."</a:t>
              </a:r>
              <a:endPara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 descr="A black half circle with white text&#10;&#10;Description automatically generated">
              <a:extLst>
                <a:ext uri="{FF2B5EF4-FFF2-40B4-BE49-F238E27FC236}">
                  <a16:creationId xmlns:a16="http://schemas.microsoft.com/office/drawing/2014/main" id="{C35FFA6A-C2E1-E5F6-F1DC-106673B64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27000" y="3445933"/>
              <a:ext cx="6358255" cy="711200"/>
            </a:xfrm>
            <a:prstGeom prst="rect">
              <a:avLst/>
            </a:prstGeom>
          </p:spPr>
        </p:pic>
        <p:sp>
          <p:nvSpPr>
            <p:cNvPr id="10" name="Text Box 1">
              <a:extLst>
                <a:ext uri="{FF2B5EF4-FFF2-40B4-BE49-F238E27FC236}">
                  <a16:creationId xmlns:a16="http://schemas.microsoft.com/office/drawing/2014/main" id="{0CF8E201-D4A2-D698-AE4B-F73D03AE0DFB}"/>
                </a:ext>
              </a:extLst>
            </p:cNvPr>
            <p:cNvSpPr txBox="1"/>
            <p:nvPr/>
          </p:nvSpPr>
          <p:spPr>
            <a:xfrm>
              <a:off x="245533" y="4156839"/>
              <a:ext cx="6112510" cy="7404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buNone/>
              </a:pPr>
              <a:r>
                <a:rPr lang="en-GB" sz="1100" b="1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End with positive reinforcement:</a:t>
              </a:r>
              <a:r>
                <a:rPr lang="en-GB" sz="1100">
                  <a:effectLst/>
                  <a:latin typeface="Helvetica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"That being said, I have full confidence in your ability to turn things around. I know that you're capable of showing up to practice consistently and giving it your all. Let's work together to come up with a plan to help you stay on track and continue making progress towards your goals."</a:t>
              </a:r>
              <a:endParaRPr lang="en-A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A black and white striped object&#10;&#10;Description automatically generated">
              <a:extLst>
                <a:ext uri="{FF2B5EF4-FFF2-40B4-BE49-F238E27FC236}">
                  <a16:creationId xmlns:a16="http://schemas.microsoft.com/office/drawing/2014/main" id="{EC74D317-CDD4-6087-71B3-CCCFFFB4E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293"/>
            <a:stretch/>
          </p:blipFill>
          <p:spPr bwMode="auto">
            <a:xfrm>
              <a:off x="127000" y="4978400"/>
              <a:ext cx="6474460" cy="8972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8437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4A26-0F82-1FB4-86F3-6A3FBED4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Body Language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C7F0E-5865-2F4C-A8A7-DB125785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55" y="1690688"/>
            <a:ext cx="6477000" cy="16192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42C2C-B701-88D9-8472-1592F9008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55" y="4277042"/>
            <a:ext cx="6550660" cy="178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159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4E72-D9C9-A2B1-C7F5-8AB99D3A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Avoid Negative Body Language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DE2C7-2D90-5B73-5186-E9AFAD8C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82" y="1875883"/>
            <a:ext cx="7768122" cy="43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6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CBA0-F9B4-58CB-FD10-DC394162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Gestures and Mannerisms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BC50-BBBC-09B0-73AC-69BAD82A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Hand signals: Coaches use signals with their hands, like thumbs-up or pointing, to show approval or direct athletes.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Clapping: Clapping can show support or motivate athletes during games or practice.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Pointing: Coaches point to areas on the field or court to guide athletes where to go or what to do.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Facial expressions: Smiling or nodding can show coaches are happy or agree with what athletes are doing.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Body language: How coaches stand or move can show they're confident and involved.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Demonstrations: Coaches might physically show athletes how to do something to help them understand better.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Encouraging gestures: High-fives or pats on the back boost athletes' confidence and show support.</a:t>
            </a: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5" name="Graphic 14" descr="Woman pointing forward">
            <a:extLst>
              <a:ext uri="{FF2B5EF4-FFF2-40B4-BE49-F238E27FC236}">
                <a16:creationId xmlns:a16="http://schemas.microsoft.com/office/drawing/2014/main" id="{CEA6DA28-BD26-8089-E514-5B330CCE5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4049" y="5678487"/>
            <a:ext cx="1552575" cy="1266825"/>
          </a:xfrm>
          <a:prstGeom prst="rect">
            <a:avLst/>
          </a:prstGeom>
        </p:spPr>
      </p:pic>
      <p:pic>
        <p:nvPicPr>
          <p:cNvPr id="17" name="Graphic 16" descr="A man with wavy hair">
            <a:extLst>
              <a:ext uri="{FF2B5EF4-FFF2-40B4-BE49-F238E27FC236}">
                <a16:creationId xmlns:a16="http://schemas.microsoft.com/office/drawing/2014/main" id="{A2655EAF-CF75-0742-2E92-E9F0146C3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7887" y="5066488"/>
            <a:ext cx="638175" cy="819150"/>
          </a:xfrm>
          <a:prstGeom prst="rect">
            <a:avLst/>
          </a:prstGeom>
        </p:spPr>
      </p:pic>
      <p:pic>
        <p:nvPicPr>
          <p:cNvPr id="19" name="Graphic 18" descr="A face with one eyebrow">
            <a:extLst>
              <a:ext uri="{FF2B5EF4-FFF2-40B4-BE49-F238E27FC236}">
                <a16:creationId xmlns:a16="http://schemas.microsoft.com/office/drawing/2014/main" id="{7CF1F41A-C49B-2C30-A71D-DB86454DA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5056" y="5430800"/>
            <a:ext cx="3048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D43E5-268B-17BC-76E2-BBB3E151D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198683" y="3331029"/>
            <a:ext cx="4702628" cy="3526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057CC-AD5A-B02A-1747-F1DD947BF58A}"/>
              </a:ext>
            </a:extLst>
          </p:cNvPr>
          <p:cNvSpPr txBox="1"/>
          <p:nvPr/>
        </p:nvSpPr>
        <p:spPr>
          <a:xfrm>
            <a:off x="290689" y="0"/>
            <a:ext cx="11606568" cy="649408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National Overview</a:t>
            </a:r>
          </a:p>
          <a:p>
            <a:r>
              <a:rPr lang="en-US" sz="3200" dirty="0"/>
              <a:t>Sports in Australia are governed at the </a:t>
            </a:r>
            <a:r>
              <a:rPr lang="en-US" sz="3200" b="1" dirty="0"/>
              <a:t>national level</a:t>
            </a:r>
          </a:p>
          <a:p>
            <a:endParaRPr lang="en-US" sz="3200" dirty="0"/>
          </a:p>
          <a:p>
            <a:r>
              <a:rPr lang="en-US" sz="3200" dirty="0"/>
              <a:t>Overseen by the Australian Sports Commission (ASC)</a:t>
            </a:r>
          </a:p>
          <a:p>
            <a:endParaRPr lang="en-US" sz="3200" dirty="0"/>
          </a:p>
          <a:p>
            <a:r>
              <a:rPr lang="en-US" sz="3200" dirty="0"/>
              <a:t>ASC recognises and supports National Sporting Organisations (NSOs) and National Sporting Organisations for People with Disability (NSODs)</a:t>
            </a:r>
          </a:p>
          <a:p>
            <a:endParaRPr lang="en-US" sz="3200" dirty="0"/>
          </a:p>
          <a:p>
            <a:r>
              <a:rPr lang="en-US" sz="3200" b="1" dirty="0"/>
              <a:t>Role of the ASC</a:t>
            </a:r>
          </a:p>
          <a:p>
            <a:r>
              <a:rPr lang="en-US" sz="3200" dirty="0"/>
              <a:t>Provides funding and support for sport at all levels</a:t>
            </a:r>
          </a:p>
          <a:p>
            <a:r>
              <a:rPr lang="en-US" sz="3200" dirty="0"/>
              <a:t>Works with NSOs/NSODs to deliver national sporting objectives</a:t>
            </a:r>
          </a:p>
          <a:p>
            <a:r>
              <a:rPr lang="en-US" sz="3200" dirty="0"/>
              <a:t>Example: </a:t>
            </a:r>
            <a:r>
              <a:rPr lang="en-US" sz="3200" b="1" dirty="0"/>
              <a:t>Cricket Australia</a:t>
            </a:r>
            <a:r>
              <a:rPr lang="en-US" sz="3200" dirty="0"/>
              <a:t> as an ASC-</a:t>
            </a:r>
            <a:r>
              <a:rPr lang="en-US" sz="3200" dirty="0" err="1"/>
              <a:t>recognised</a:t>
            </a:r>
            <a:r>
              <a:rPr lang="en-US" sz="3200" dirty="0"/>
              <a:t> NSO</a:t>
            </a:r>
          </a:p>
        </p:txBody>
      </p:sp>
    </p:spTree>
    <p:extLst>
      <p:ext uri="{BB962C8B-B14F-4D97-AF65-F5344CB8AC3E}">
        <p14:creationId xmlns:p14="http://schemas.microsoft.com/office/powerpoint/2010/main" val="3479539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C9204-E3A2-1AC0-96D4-F7901BCB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Presentation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A13BBC-7D27-F5D2-D332-0AD741FE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93" y="1274348"/>
            <a:ext cx="9085307" cy="48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33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4DF1-78B0-01D3-820A-5D07A337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25" y="1966913"/>
            <a:ext cx="7072312" cy="32604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Language – Use clear, concise inclusive language. Be positive. Avoid Jargon.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Tone – A warm, supportive tone promotes positivity. A harsh negative tone can be demotivating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Volume – Loud enough to hear, but not overwhelming or intimidating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Consider how you are using the available space to your advantage!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8984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618F2-2DF6-093A-72EE-1415C56D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Using Written Communication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Newsletters – Keeps everyone in the loop</a:t>
            </a:r>
          </a:p>
          <a:p>
            <a:pPr marL="457200" lvl="1" indent="0">
              <a:buNone/>
            </a:pPr>
            <a:r>
              <a:rPr lang="en-GB" dirty="0"/>
              <a:t>Social Media Posts – Connect with the wider community</a:t>
            </a:r>
          </a:p>
          <a:p>
            <a:pPr marL="457200" lvl="1" indent="0">
              <a:buNone/>
            </a:pPr>
            <a:r>
              <a:rPr lang="en-GB" dirty="0"/>
              <a:t>Emails – For important, direct info</a:t>
            </a:r>
          </a:p>
          <a:p>
            <a:pPr marL="457200" lvl="1" indent="0">
              <a:buNone/>
            </a:pPr>
            <a:r>
              <a:rPr lang="en-GB" dirty="0"/>
              <a:t>Texts – for quick little notes and urgent matters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dirty="0"/>
              <a:t>Remember to always follow workplace communication policies!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26A05B-A92A-580B-B224-51B2275CA283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2k on page 54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85FF81-B6D5-4270-A59E-C949F064D5C9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B103E8CA-759C-7D9D-1DCC-FD30F2FA40E4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pic>
        <p:nvPicPr>
          <p:cNvPr id="8" name="Graphic 7" descr="Speech with solid fill">
            <a:extLst>
              <a:ext uri="{FF2B5EF4-FFF2-40B4-BE49-F238E27FC236}">
                <a16:creationId xmlns:a16="http://schemas.microsoft.com/office/drawing/2014/main" id="{AFAC53AC-95B2-13F8-413D-BA45170D5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599" y="658273"/>
            <a:ext cx="914400" cy="914400"/>
          </a:xfrm>
          <a:prstGeom prst="rect">
            <a:avLst/>
          </a:prstGeom>
        </p:spPr>
      </p:pic>
      <p:pic>
        <p:nvPicPr>
          <p:cNvPr id="10" name="Graphic 9" descr="Envelope with solid fill">
            <a:extLst>
              <a:ext uri="{FF2B5EF4-FFF2-40B4-BE49-F238E27FC236}">
                <a16:creationId xmlns:a16="http://schemas.microsoft.com/office/drawing/2014/main" id="{530322D2-45B6-0DEE-C311-1B3C5C178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77387" y="2145488"/>
            <a:ext cx="914400" cy="914400"/>
          </a:xfrm>
          <a:prstGeom prst="rect">
            <a:avLst/>
          </a:prstGeom>
        </p:spPr>
      </p:pic>
      <p:pic>
        <p:nvPicPr>
          <p:cNvPr id="12" name="Graphic 11" descr="Email with solid fill">
            <a:extLst>
              <a:ext uri="{FF2B5EF4-FFF2-40B4-BE49-F238E27FC236}">
                <a16:creationId xmlns:a16="http://schemas.microsoft.com/office/drawing/2014/main" id="{571F9F2A-4B12-BAA8-9453-AFB49FA6B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93993" y="13049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99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AE0C59-507D-05E6-68CD-F121FACC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13" y="552764"/>
            <a:ext cx="8829450" cy="4758690"/>
          </a:xfrm>
          <a:prstGeom prst="rect">
            <a:avLst/>
          </a:prstGeom>
        </p:spPr>
      </p:pic>
      <p:pic>
        <p:nvPicPr>
          <p:cNvPr id="13" name="Picture 12" descr="Young boy writing">
            <a:extLst>
              <a:ext uri="{FF2B5EF4-FFF2-40B4-BE49-F238E27FC236}">
                <a16:creationId xmlns:a16="http://schemas.microsoft.com/office/drawing/2014/main" id="{B662D744-DF7D-AE5B-9BDA-F1A7E32F2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7" y="4038600"/>
            <a:ext cx="712249" cy="150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3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DF29-8096-9662-5906-717C6D7EC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Cultural Awareness in Communications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1A176-84C3-BFB2-1D77-AB6AE136C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Learn about different cultures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Respect Individual differences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Use inclusive language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Be open minded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Adapt communication styles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Show empathy and understanding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5" name="Picture 4" descr="Colorful buttons">
            <a:extLst>
              <a:ext uri="{FF2B5EF4-FFF2-40B4-BE49-F238E27FC236}">
                <a16:creationId xmlns:a16="http://schemas.microsoft.com/office/drawing/2014/main" id="{C3DF04D9-5658-45F6-B4EC-DEDCB1BC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62" y="2305839"/>
            <a:ext cx="5087605" cy="33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3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3565E-394A-C638-E541-312EE204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Enhance Communication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611CA-73B6-A596-BD3D-6419450F9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Use Simple Language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Learn Basic Phrases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Be Mindful of Non-Verbal Communication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Provide Written Information in Multiple Languages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Respect Cultural Norms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Use Feedback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Consider how you are greeting, and farewelling people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AU" dirty="0"/>
              <a:t>Consider your body language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How formal should you be?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What should you wear?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0782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3FD11-5A1A-554E-5AE4-60B1D7B3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41" y="416607"/>
            <a:ext cx="8571590" cy="57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40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3BB5-DBEC-A70B-66F0-5A23D63E3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Rapport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4007-1FF5-38EB-E8E0-87A3AD5F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985"/>
            <a:ext cx="10515600" cy="3588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Rapport is a key element in delivering quality coaching programs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Build Rapport through effective communication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build a lasting relationship, consider the individuals</a:t>
            </a:r>
          </a:p>
          <a:p>
            <a:pPr marL="457200" lvl="1" indent="0">
              <a:buNone/>
            </a:pPr>
            <a:r>
              <a:rPr lang="en-GB" sz="2800" dirty="0"/>
              <a:t>Preferences</a:t>
            </a:r>
          </a:p>
          <a:p>
            <a:pPr marL="457200" lvl="1" indent="0">
              <a:buNone/>
            </a:pPr>
            <a:r>
              <a:rPr lang="en-GB" sz="2800" dirty="0"/>
              <a:t>Expectations</a:t>
            </a:r>
          </a:p>
          <a:p>
            <a:pPr marL="457200" lvl="1" indent="0">
              <a:buNone/>
            </a:pPr>
            <a:r>
              <a:rPr lang="en-GB" sz="2800" dirty="0"/>
              <a:t>Needs</a:t>
            </a:r>
            <a:endParaRPr lang="en-AU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6DEAFA-9906-196F-2777-6E842B69DED6}"/>
              </a:ext>
            </a:extLst>
          </p:cNvPr>
          <p:cNvSpPr/>
          <p:nvPr/>
        </p:nvSpPr>
        <p:spPr>
          <a:xfrm>
            <a:off x="1428750" y="5180372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2L on page 64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92A915-8FC0-1CA3-6090-0125A4614968}"/>
              </a:ext>
            </a:extLst>
          </p:cNvPr>
          <p:cNvSpPr/>
          <p:nvPr/>
        </p:nvSpPr>
        <p:spPr>
          <a:xfrm>
            <a:off x="752475" y="494224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 descr="Pencil">
            <a:extLst>
              <a:ext uri="{FF2B5EF4-FFF2-40B4-BE49-F238E27FC236}">
                <a16:creationId xmlns:a16="http://schemas.microsoft.com/office/drawing/2014/main" id="{74F58671-1194-F1F2-632E-3E13C212AF44}"/>
              </a:ext>
            </a:extLst>
          </p:cNvPr>
          <p:cNvSpPr/>
          <p:nvPr/>
        </p:nvSpPr>
        <p:spPr>
          <a:xfrm>
            <a:off x="1059321" y="5180372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421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7107-7C91-3A9F-D513-280E1D3E3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663" y="628649"/>
            <a:ext cx="4900612" cy="55483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Trust and Respect</a:t>
            </a:r>
          </a:p>
          <a:p>
            <a:r>
              <a:rPr lang="en-GB" dirty="0"/>
              <a:t>Keep promises</a:t>
            </a:r>
          </a:p>
          <a:p>
            <a:r>
              <a:rPr lang="en-GB" dirty="0"/>
              <a:t>Be honest, professional and dependable</a:t>
            </a:r>
          </a:p>
          <a:p>
            <a:r>
              <a:rPr lang="en-GB" dirty="0"/>
              <a:t>Be clear</a:t>
            </a:r>
          </a:p>
          <a:p>
            <a:r>
              <a:rPr lang="en-GB" dirty="0"/>
              <a:t>Respect privacy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Effective Communication</a:t>
            </a:r>
          </a:p>
          <a:p>
            <a:r>
              <a:rPr lang="en-GB" dirty="0"/>
              <a:t>Talk open and honestly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Minimising Challenges and Conflict</a:t>
            </a:r>
          </a:p>
          <a:p>
            <a:r>
              <a:rPr lang="en-GB" dirty="0"/>
              <a:t>Listen</a:t>
            </a:r>
          </a:p>
          <a:p>
            <a:r>
              <a:rPr lang="en-GB" dirty="0"/>
              <a:t>Understand viewpoints</a:t>
            </a:r>
          </a:p>
          <a:p>
            <a:r>
              <a:rPr lang="en-GB" dirty="0"/>
              <a:t>Be flexible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9301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A6B04-E56B-AD93-D96C-F7C699D6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96" y="365125"/>
            <a:ext cx="4669903" cy="1325563"/>
          </a:xfrm>
        </p:spPr>
        <p:txBody>
          <a:bodyPr/>
          <a:lstStyle/>
          <a:p>
            <a:r>
              <a:rPr lang="en-GB" dirty="0"/>
              <a:t>Communication Challenges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F4B20-097F-19E9-B465-4F50FC13F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6" y="89578"/>
            <a:ext cx="6477000" cy="357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F0357-3D79-A0DD-13BE-07E01E0D2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90" y="3281172"/>
            <a:ext cx="6258345" cy="3576828"/>
          </a:xfrm>
          <a:prstGeom prst="rect">
            <a:avLst/>
          </a:prstGeom>
        </p:spPr>
      </p:pic>
      <p:pic>
        <p:nvPicPr>
          <p:cNvPr id="8" name="Graphic 7" descr="Line arrow: Clockwise curve with solid fill">
            <a:extLst>
              <a:ext uri="{FF2B5EF4-FFF2-40B4-BE49-F238E27FC236}">
                <a16:creationId xmlns:a16="http://schemas.microsoft.com/office/drawing/2014/main" id="{FD38BDEE-F59D-01C7-5091-505E8DFD2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502396" flipH="1">
            <a:off x="4391025" y="3714749"/>
            <a:ext cx="912565" cy="914400"/>
          </a:xfrm>
          <a:prstGeom prst="rect">
            <a:avLst/>
          </a:prstGeom>
        </p:spPr>
      </p:pic>
      <p:pic>
        <p:nvPicPr>
          <p:cNvPr id="10" name="Graphic 9" descr="Line arrow: Counter-clockwise curve with solid fill">
            <a:extLst>
              <a:ext uri="{FF2B5EF4-FFF2-40B4-BE49-F238E27FC236}">
                <a16:creationId xmlns:a16="http://schemas.microsoft.com/office/drawing/2014/main" id="{BACEDFBA-9676-718B-9560-A19748782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4190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1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48AE6E-460B-00ED-3DC9-EAEA4F5D0F49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F207024-DF05-61DA-B473-0BA7330295F2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4128-20BA-1AD0-13CD-A8430830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45" y="1284852"/>
            <a:ext cx="11328017" cy="5039748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Work of NSOs/NSODs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Governance &amp; rules</a:t>
            </a:r>
            <a:r>
              <a:rPr lang="en-US" dirty="0"/>
              <a:t> – establish regulations and run competitions</a:t>
            </a:r>
          </a:p>
          <a:p>
            <a:r>
              <a:rPr lang="en-US" b="1" dirty="0"/>
              <a:t>Development &amp; training</a:t>
            </a:r>
            <a:r>
              <a:rPr lang="en-US" dirty="0"/>
              <a:t> – provide policies, guides, and programs</a:t>
            </a:r>
          </a:p>
          <a:p>
            <a:r>
              <a:rPr lang="en-US" b="1" dirty="0"/>
              <a:t>National teams</a:t>
            </a:r>
            <a:r>
              <a:rPr lang="en-US" dirty="0"/>
              <a:t> – select, train and manage teams for major events</a:t>
            </a:r>
          </a:p>
          <a:p>
            <a:r>
              <a:rPr lang="en-US" b="1" dirty="0"/>
              <a:t>State affiliations</a:t>
            </a:r>
            <a:r>
              <a:rPr lang="en-US" dirty="0"/>
              <a:t> – link to state-level bodies (e.g. </a:t>
            </a:r>
            <a:r>
              <a:rPr lang="en-US" dirty="0" err="1"/>
              <a:t>Vicsport</a:t>
            </a:r>
            <a:r>
              <a:rPr lang="en-US" dirty="0"/>
              <a:t>, NSW Sports Federation</a:t>
            </a:r>
          </a:p>
          <a:p>
            <a:pPr marL="0" indent="0">
              <a:buNone/>
            </a:pP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194176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DC497-906C-36C7-3C29-1FDEB2663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8" y="380757"/>
            <a:ext cx="8625926" cy="58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7EFE-27DA-659C-42A9-F2E289C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304800"/>
            <a:ext cx="9490091" cy="634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ASC Recognition (Not Automatic)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To be </a:t>
            </a:r>
            <a:r>
              <a:rPr lang="en-US" sz="3200" dirty="0" err="1">
                <a:solidFill>
                  <a:schemeClr val="bg1"/>
                </a:solidFill>
              </a:rPr>
              <a:t>recognised</a:t>
            </a:r>
            <a:r>
              <a:rPr lang="en-US" sz="3200" dirty="0">
                <a:solidFill>
                  <a:schemeClr val="bg1"/>
                </a:solidFill>
              </a:rPr>
              <a:t>, organisations must show evidence of:</a:t>
            </a:r>
          </a:p>
          <a:p>
            <a:r>
              <a:rPr lang="en-US" sz="3200" dirty="0">
                <a:solidFill>
                  <a:schemeClr val="bg1"/>
                </a:solidFill>
              </a:rPr>
              <a:t>National reach &amp; 1,000+ active members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Incorporated, not-for-profit, operating ≥ 3 years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Strategic plan for sport development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Integrity in sport policies (via Sport Integrity Australia)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Financial sustainability</a:t>
            </a:r>
          </a:p>
          <a:p>
            <a:r>
              <a:rPr lang="en-US" sz="3200" dirty="0">
                <a:solidFill>
                  <a:schemeClr val="bg1"/>
                </a:solidFill>
              </a:rPr>
              <a:t>Sound governance aligned with ASC principles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E32C01-6819-9681-DC80-78FF2A595974}"/>
              </a:ext>
            </a:extLst>
          </p:cNvPr>
          <p:cNvSpPr/>
          <p:nvPr/>
        </p:nvSpPr>
        <p:spPr>
          <a:xfrm>
            <a:off x="1440094" y="5575923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2A on page6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A2D1CC-628C-6082-9686-ECD9AB0B3243}"/>
              </a:ext>
            </a:extLst>
          </p:cNvPr>
          <p:cNvSpPr/>
          <p:nvPr/>
        </p:nvSpPr>
        <p:spPr>
          <a:xfrm>
            <a:off x="763819" y="5337798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 descr="Pencil">
            <a:extLst>
              <a:ext uri="{FF2B5EF4-FFF2-40B4-BE49-F238E27FC236}">
                <a16:creationId xmlns:a16="http://schemas.microsoft.com/office/drawing/2014/main" id="{448A43B5-0D2F-352E-5E8B-4A0C24F0C386}"/>
              </a:ext>
            </a:extLst>
          </p:cNvPr>
          <p:cNvSpPr/>
          <p:nvPr/>
        </p:nvSpPr>
        <p:spPr>
          <a:xfrm>
            <a:off x="1070665" y="5575923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0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C06EA19-E6A6-B19F-6289-5BE486F7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50" y="243512"/>
            <a:ext cx="11445900" cy="637097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Governance for All Sporting Organisations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Governance applies to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all levels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(not just national)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Ensures ethical, effective, and transparent management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Organisations held accountable for their governance</a:t>
            </a:r>
          </a:p>
          <a:p>
            <a:br>
              <a:rPr lang="en-US" sz="2800" dirty="0">
                <a:solidFill>
                  <a:schemeClr val="bg1"/>
                </a:solidFill>
                <a:latin typeface="+mn-lt"/>
              </a:rPr>
            </a:b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Sound Governance Principles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Key elements include: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Transparency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Accountability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Integrity &amp; fairness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Effectiveness &amp; efficiency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Responsiveness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Rule of law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Participation</a:t>
            </a:r>
          </a:p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Stewardship</a:t>
            </a:r>
          </a:p>
        </p:txBody>
      </p:sp>
    </p:spTree>
    <p:extLst>
      <p:ext uri="{BB962C8B-B14F-4D97-AF65-F5344CB8AC3E}">
        <p14:creationId xmlns:p14="http://schemas.microsoft.com/office/powerpoint/2010/main" val="400322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4840-80C1-9AD4-8681-CF823C0E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905B-CBC9-2434-74BF-19EF9E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586" y="1660635"/>
            <a:ext cx="10515600" cy="3689131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Roles in Governance</a:t>
            </a:r>
          </a:p>
          <a:p>
            <a:r>
              <a:rPr lang="en-US" b="1" dirty="0">
                <a:solidFill>
                  <a:schemeClr val="bg1"/>
                </a:solidFill>
              </a:rPr>
              <a:t>Board of Directors</a:t>
            </a:r>
            <a:r>
              <a:rPr lang="en-US" dirty="0">
                <a:solidFill>
                  <a:schemeClr val="bg1"/>
                </a:solidFill>
              </a:rPr>
              <a:t> (elected by members)</a:t>
            </a:r>
          </a:p>
          <a:p>
            <a:r>
              <a:rPr lang="en-US" b="1" dirty="0">
                <a:solidFill>
                  <a:schemeClr val="bg1"/>
                </a:solidFill>
              </a:rPr>
              <a:t>Chair/President</a:t>
            </a:r>
            <a:r>
              <a:rPr lang="en-US" dirty="0">
                <a:solidFill>
                  <a:schemeClr val="bg1"/>
                </a:solidFill>
              </a:rPr>
              <a:t> – leadership &amp; strategic direction</a:t>
            </a:r>
          </a:p>
          <a:p>
            <a:r>
              <a:rPr lang="en-US" b="1" dirty="0">
                <a:solidFill>
                  <a:schemeClr val="bg1"/>
                </a:solidFill>
              </a:rPr>
              <a:t>Vice Chair</a:t>
            </a:r>
            <a:r>
              <a:rPr lang="en-US" dirty="0">
                <a:solidFill>
                  <a:schemeClr val="bg1"/>
                </a:solidFill>
              </a:rPr>
              <a:t> – support &amp; </a:t>
            </a:r>
            <a:r>
              <a:rPr lang="en-US" dirty="0" err="1">
                <a:solidFill>
                  <a:schemeClr val="bg1"/>
                </a:solidFill>
              </a:rPr>
              <a:t>deputising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Directors/Board Members</a:t>
            </a:r>
            <a:r>
              <a:rPr lang="en-US" dirty="0">
                <a:solidFill>
                  <a:schemeClr val="bg1"/>
                </a:solidFill>
              </a:rPr>
              <a:t> – oversight &amp; compliance</a:t>
            </a:r>
          </a:p>
          <a:p>
            <a:r>
              <a:rPr lang="en-US" b="1" dirty="0">
                <a:solidFill>
                  <a:schemeClr val="bg1"/>
                </a:solidFill>
              </a:rPr>
              <a:t>Secretary</a:t>
            </a:r>
            <a:r>
              <a:rPr lang="en-US" dirty="0">
                <a:solidFill>
                  <a:schemeClr val="bg1"/>
                </a:solidFill>
              </a:rPr>
              <a:t> – records, legal, communication</a:t>
            </a:r>
          </a:p>
          <a:p>
            <a:r>
              <a:rPr lang="en-US" b="1" dirty="0">
                <a:solidFill>
                  <a:schemeClr val="bg1"/>
                </a:solidFill>
              </a:rPr>
              <a:t>Committees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en-US" dirty="0" err="1">
                <a:solidFill>
                  <a:schemeClr val="bg1"/>
                </a:solidFill>
              </a:rPr>
              <a:t>specialised</a:t>
            </a:r>
            <a:r>
              <a:rPr lang="en-US" dirty="0">
                <a:solidFill>
                  <a:schemeClr val="bg1"/>
                </a:solidFill>
              </a:rPr>
              <a:t> areas (finance, risk, nominations, integrity</a:t>
            </a:r>
          </a:p>
        </p:txBody>
      </p:sp>
    </p:spTree>
    <p:extLst>
      <p:ext uri="{BB962C8B-B14F-4D97-AF65-F5344CB8AC3E}">
        <p14:creationId xmlns:p14="http://schemas.microsoft.com/office/powerpoint/2010/main" val="71243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1BD11-8A11-303B-EB1D-861841E87B97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rgbClr val="D40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2B on page 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28D339-CC96-C36D-7CAB-7E0ED162F24B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 descr="Pencil">
            <a:extLst>
              <a:ext uri="{FF2B5EF4-FFF2-40B4-BE49-F238E27FC236}">
                <a16:creationId xmlns:a16="http://schemas.microsoft.com/office/drawing/2014/main" id="{F6073A3C-2D80-6203-08CA-B8D8655B9DBD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4B2D2-6CC4-4D52-DC4A-FC979532C725}"/>
              </a:ext>
            </a:extLst>
          </p:cNvPr>
          <p:cNvSpPr txBox="1"/>
          <p:nvPr/>
        </p:nvSpPr>
        <p:spPr>
          <a:xfrm>
            <a:off x="599661" y="371632"/>
            <a:ext cx="10809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Sport Governance Principles (2019)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E1CA1-B949-E5BC-4B41-81F1805864E8}"/>
              </a:ext>
            </a:extLst>
          </p:cNvPr>
          <p:cNvSpPr txBox="1"/>
          <p:nvPr/>
        </p:nvSpPr>
        <p:spPr>
          <a:xfrm>
            <a:off x="447261" y="1343295"/>
            <a:ext cx="115691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Nine ASC principles to guide sporting organisations:</a:t>
            </a:r>
          </a:p>
          <a:p>
            <a:r>
              <a:rPr lang="en-US" sz="2400" dirty="0"/>
              <a:t>The spirit of the game</a:t>
            </a:r>
          </a:p>
          <a:p>
            <a:r>
              <a:rPr lang="en-US" sz="2400" dirty="0"/>
              <a:t>The team</a:t>
            </a:r>
          </a:p>
          <a:p>
            <a:r>
              <a:rPr lang="en-US" sz="2400" dirty="0"/>
              <a:t>The gameplan</a:t>
            </a:r>
          </a:p>
          <a:p>
            <a:r>
              <a:rPr lang="en-US" sz="2400" dirty="0"/>
              <a:t>The players</a:t>
            </a:r>
          </a:p>
          <a:p>
            <a:r>
              <a:rPr lang="en-US" sz="2400" dirty="0"/>
              <a:t>The rulebook</a:t>
            </a:r>
          </a:p>
          <a:p>
            <a:r>
              <a:rPr lang="en-US" sz="2400" dirty="0"/>
              <a:t>The playbook</a:t>
            </a:r>
          </a:p>
          <a:p>
            <a:r>
              <a:rPr lang="en-US" sz="2400" dirty="0"/>
              <a:t>The defence</a:t>
            </a:r>
          </a:p>
          <a:p>
            <a:r>
              <a:rPr lang="en-US" sz="2400" dirty="0"/>
              <a:t>The best and fairest</a:t>
            </a:r>
          </a:p>
          <a:p>
            <a:r>
              <a:rPr lang="en-US" sz="2400" dirty="0"/>
              <a:t>The scorecard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CB954-E050-2482-4AB0-66EAA39E269A}"/>
              </a:ext>
            </a:extLst>
          </p:cNvPr>
          <p:cNvSpPr txBox="1"/>
          <p:nvPr/>
        </p:nvSpPr>
        <p:spPr>
          <a:xfrm>
            <a:off x="5247968" y="2690336"/>
            <a:ext cx="6096000" cy="147732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Other Key Roles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Chief Executive Officer (CEO)</a:t>
            </a:r>
            <a:r>
              <a:rPr lang="en-US" dirty="0"/>
              <a:t> – manages operations, reports to board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Members</a:t>
            </a:r>
            <a:r>
              <a:rPr lang="en-US" dirty="0"/>
              <a:t> – elect directors, approve major changes, central to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9" name="Graphic 8" descr="Woman riding bicycle with basket">
            <a:extLst>
              <a:ext uri="{FF2B5EF4-FFF2-40B4-BE49-F238E27FC236}">
                <a16:creationId xmlns:a16="http://schemas.microsoft.com/office/drawing/2014/main" id="{82DC35B0-9601-83D6-F94D-A16BAFC3F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9742" y="871879"/>
            <a:ext cx="2268592" cy="1901209"/>
          </a:xfrm>
          <a:prstGeom prst="rect">
            <a:avLst/>
          </a:prstGeom>
        </p:spPr>
      </p:pic>
      <p:pic>
        <p:nvPicPr>
          <p:cNvPr id="11" name="Graphic 10" descr="Woman with tied hair">
            <a:extLst>
              <a:ext uri="{FF2B5EF4-FFF2-40B4-BE49-F238E27FC236}">
                <a16:creationId xmlns:a16="http://schemas.microsoft.com/office/drawing/2014/main" id="{814706D6-4A8F-496F-CA93-D5A4F28524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432" y="633754"/>
            <a:ext cx="353606" cy="353606"/>
          </a:xfrm>
          <a:prstGeom prst="rect">
            <a:avLst/>
          </a:prstGeom>
        </p:spPr>
      </p:pic>
      <p:pic>
        <p:nvPicPr>
          <p:cNvPr id="13" name="Graphic 12" descr="Smiling face with closed eyes">
            <a:extLst>
              <a:ext uri="{FF2B5EF4-FFF2-40B4-BE49-F238E27FC236}">
                <a16:creationId xmlns:a16="http://schemas.microsoft.com/office/drawing/2014/main" id="{BF4B6453-7657-21CD-F655-6B54FC8A0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7235" y="756352"/>
            <a:ext cx="146953" cy="1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5419</TotalTime>
  <Words>1896</Words>
  <Application>Microsoft Office PowerPoint</Application>
  <PresentationFormat>Widescreen</PresentationFormat>
  <Paragraphs>373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NSO Policies Each NSO/NSOD has documented policies for all levels of sport Purpose: protect participants and set behaviour standards Promote fairness, honesty, and integrity in competitions Examples: child protection, member protection, anti-doping, WHS  Policy Requirements Coaches, athletes, officials, and clubs must follow policies Member clubs must adapt policies and develop procedures Clear policies help define roles &amp; responsibilities for everyone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Media Benefits</vt:lpstr>
      <vt:lpstr>Policy area outside the framework</vt:lpstr>
      <vt:lpstr>Legal and ethical responsibilities as a community coach</vt:lpstr>
      <vt:lpstr>Reflect on your Own Coaching Practice</vt:lpstr>
      <vt:lpstr>PowerPoint Presentation</vt:lpstr>
      <vt:lpstr>PowerPoint Presentation</vt:lpstr>
      <vt:lpstr>PowerPoint Presentation</vt:lpstr>
      <vt:lpstr>Limitations to the coaching role</vt:lpstr>
      <vt:lpstr>Model Behaviours as a Coach</vt:lpstr>
      <vt:lpstr>Characteristics of a Good Coach</vt:lpstr>
      <vt:lpstr>What does a skilled coach look like?</vt:lpstr>
      <vt:lpstr>Work in line with the organisational expectations</vt:lpstr>
      <vt:lpstr>Identify and Deal with Problems</vt:lpstr>
      <vt:lpstr>PowerPoint Presentation</vt:lpstr>
      <vt:lpstr>Resolve Problems</vt:lpstr>
      <vt:lpstr>PowerPoint Presentation</vt:lpstr>
      <vt:lpstr>Different ways to Communicate</vt:lpstr>
      <vt:lpstr>Active Listening</vt:lpstr>
      <vt:lpstr>Constructive Feedback</vt:lpstr>
      <vt:lpstr>The feedback “sandwich” </vt:lpstr>
      <vt:lpstr>Body Language</vt:lpstr>
      <vt:lpstr>Avoid Negative Body Language</vt:lpstr>
      <vt:lpstr>Gestures and Mannerisms</vt:lpstr>
      <vt:lpstr>Personal Presentation</vt:lpstr>
      <vt:lpstr>PowerPoint Presentation</vt:lpstr>
      <vt:lpstr>PowerPoint Presentation</vt:lpstr>
      <vt:lpstr>PowerPoint Presentation</vt:lpstr>
      <vt:lpstr>Cultural Awareness in Communications</vt:lpstr>
      <vt:lpstr>Further Enhance Communication</vt:lpstr>
      <vt:lpstr>PowerPoint Presentation</vt:lpstr>
      <vt:lpstr>Building Rapport</vt:lpstr>
      <vt:lpstr>PowerPoint Presentation</vt:lpstr>
      <vt:lpstr>Communication 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Manfre</dc:creator>
  <cp:lastModifiedBy>Damian Manfre</cp:lastModifiedBy>
  <cp:revision>12</cp:revision>
  <dcterms:created xsi:type="dcterms:W3CDTF">2024-08-15T02:32:28Z</dcterms:created>
  <dcterms:modified xsi:type="dcterms:W3CDTF">2025-10-10T01:28:08Z</dcterms:modified>
</cp:coreProperties>
</file>