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307" r:id="rId5"/>
    <p:sldId id="259" r:id="rId6"/>
    <p:sldId id="260" r:id="rId7"/>
    <p:sldId id="261" r:id="rId8"/>
    <p:sldId id="308" r:id="rId9"/>
    <p:sldId id="262" r:id="rId10"/>
    <p:sldId id="263" r:id="rId11"/>
    <p:sldId id="264" r:id="rId12"/>
    <p:sldId id="311" r:id="rId13"/>
    <p:sldId id="266" r:id="rId14"/>
    <p:sldId id="310" r:id="rId15"/>
    <p:sldId id="265" r:id="rId16"/>
    <p:sldId id="309" r:id="rId17"/>
    <p:sldId id="268" r:id="rId18"/>
    <p:sldId id="267" r:id="rId19"/>
    <p:sldId id="269" r:id="rId20"/>
    <p:sldId id="270" r:id="rId21"/>
    <p:sldId id="312" r:id="rId22"/>
    <p:sldId id="272" r:id="rId23"/>
    <p:sldId id="313" r:id="rId24"/>
    <p:sldId id="271" r:id="rId25"/>
    <p:sldId id="314" r:id="rId26"/>
    <p:sldId id="315" r:id="rId27"/>
    <p:sldId id="316" r:id="rId28"/>
    <p:sldId id="317" r:id="rId29"/>
    <p:sldId id="318" r:id="rId30"/>
    <p:sldId id="319" r:id="rId31"/>
    <p:sldId id="273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31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>
        <p:scale>
          <a:sx n="100" d="100"/>
          <a:sy n="100" d="100"/>
        </p:scale>
        <p:origin x="-156" y="11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image" Target="../media/image63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476327-2EB4-AE65-126F-A094EA6F70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D0D5FE1-9D05-0D8E-1C3C-A033C59361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A2D9F0-CA29-01F7-BDE3-A6B149FF99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579FC-883D-4067-B15A-9CAECABE33E0}" type="datetimeFigureOut">
              <a:rPr lang="en-AU" smtClean="0"/>
              <a:t>18/09/2025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469B1E-D6A1-4A3B-2321-4381C552DD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3028A1-A321-5D2C-7795-F08F3AE5CA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51495-8BBB-4354-8C88-47504965F7A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375448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E04A76-2E42-109B-1BC7-0B96C25BB4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454F45-C98F-E4A6-C84A-0F2AE8F3EB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4C9DD7-6894-C4A1-7209-1D1A5D9FF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579FC-883D-4067-B15A-9CAECABE33E0}" type="datetimeFigureOut">
              <a:rPr lang="en-AU" smtClean="0"/>
              <a:t>18/09/2025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93ACCC-3BFB-86D1-BB07-249A83C11C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E0F2F1-B261-7402-8B8A-6E8D2B9296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51495-8BBB-4354-8C88-47504965F7A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506718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89BCD4E-4E59-5556-A8C4-4DA6DC89965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FF2AC57-CDC3-3547-E9A8-325BE90A72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DFFE7F-557F-E3FE-6870-C7695FA8EB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579FC-883D-4067-B15A-9CAECABE33E0}" type="datetimeFigureOut">
              <a:rPr lang="en-AU" smtClean="0"/>
              <a:t>18/09/2025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0C05A1-EE32-DDC5-3AF5-2B539C13A5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6723B5-CF8F-7F33-60D0-F8E8F8064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51495-8BBB-4354-8C88-47504965F7A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865260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6B029-3AA2-DF26-A48E-6CA57989D9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1D0813-3910-CAE2-5557-C597F8362C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09C0F3-C912-4094-12AE-13B43C13E0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579FC-883D-4067-B15A-9CAECABE33E0}" type="datetimeFigureOut">
              <a:rPr lang="en-AU" smtClean="0"/>
              <a:t>18/09/2025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7D617C-14AF-2029-2034-224C8C05D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C320F1-CD07-528E-B596-B549820B1D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51495-8BBB-4354-8C88-47504965F7A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848143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878E19-8316-550D-0423-A9E90F3D45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1676A9-AACE-200A-A8AC-0B650C7245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F8832B-798B-14BB-4477-7E3D54EE06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579FC-883D-4067-B15A-9CAECABE33E0}" type="datetimeFigureOut">
              <a:rPr lang="en-AU" smtClean="0"/>
              <a:t>18/09/2025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3A4D7E-B3A7-DF6D-8B5B-0F1089A315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CD03A6-E928-7E97-EAEE-8824D4BFE3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51495-8BBB-4354-8C88-47504965F7A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041394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FFEE3B-60E2-40D3-9049-2319012238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68576D-A727-A240-0F79-F9B5ADD96C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25A775-BBFD-4244-3D55-78ED5DDC36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316C2B-7386-F41C-8DCA-1DF79C749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579FC-883D-4067-B15A-9CAECABE33E0}" type="datetimeFigureOut">
              <a:rPr lang="en-AU" smtClean="0"/>
              <a:t>18/09/2025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320FA0-AFB7-7927-28AF-A1F99D45D9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2193FE-C6F0-09C1-FCEE-FA0C6D1192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51495-8BBB-4354-8C88-47504965F7A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781653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F296AD-BBBE-4EF3-9B42-9D11CBCAE4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48EFBF-5357-9CE0-8C26-F2FBC85864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AF1983-E6BF-61B2-65D9-11ED639C32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781DC56-654C-9472-B968-E336E5FB77C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8DAE92-F8C3-5257-4D36-95FA106F63E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444FC67-566E-AF1F-413D-F665D62218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579FC-883D-4067-B15A-9CAECABE33E0}" type="datetimeFigureOut">
              <a:rPr lang="en-AU" smtClean="0"/>
              <a:t>18/09/2025</a:t>
            </a:fld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69CECF1-6C56-BB78-F50E-E3A7B5D810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607F429-D528-6A5D-EFC9-35F877832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51495-8BBB-4354-8C88-47504965F7A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371886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9A84CE-82DB-1745-D7C1-24316BA5C5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A47596D-77DD-888B-B61A-2F70C4AA26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579FC-883D-4067-B15A-9CAECABE33E0}" type="datetimeFigureOut">
              <a:rPr lang="en-AU" smtClean="0"/>
              <a:t>18/09/2025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CE9113-DA25-ED48-D80E-703AAEB3ED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833D48C-CF0F-0EC4-1A3A-AF7AE2F15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51495-8BBB-4354-8C88-47504965F7A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880596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E8ABDB2-F062-BE30-39B6-A6B308306D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579FC-883D-4067-B15A-9CAECABE33E0}" type="datetimeFigureOut">
              <a:rPr lang="en-AU" smtClean="0"/>
              <a:t>18/09/2025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3875677-AD0B-1ADB-013C-6D87841614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CF2C99-4868-953D-10DE-394A6EF58C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51495-8BBB-4354-8C88-47504965F7A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005588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9E6C16-29C1-7319-A19C-D1DBE16209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9E950E-5468-46AC-BC1A-ED7C79B67C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D0B7CC-0A78-EDCB-E46E-F02050A673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48B7B1-7151-3EC7-7FD4-8E9942E623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579FC-883D-4067-B15A-9CAECABE33E0}" type="datetimeFigureOut">
              <a:rPr lang="en-AU" smtClean="0"/>
              <a:t>18/09/2025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18A2A4-94A6-B975-772C-046D10A0C6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7BDF82-276E-6C32-07A3-82E5C1D5C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51495-8BBB-4354-8C88-47504965F7A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969744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DEA88C-9355-E630-1865-DA2CFD80DE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CF852F-0E31-2D13-DEE9-40F782BE848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C47205-F96B-8D4C-3B67-067EE42B89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6F70F5-484B-79E7-D7A2-61A7FD113B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A579FC-883D-4067-B15A-9CAECABE33E0}" type="datetimeFigureOut">
              <a:rPr lang="en-AU" smtClean="0"/>
              <a:t>18/09/2025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A8DA85-CC89-C362-372F-BFD578EC3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876063-97BF-299F-FC2E-A017377E5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51495-8BBB-4354-8C88-47504965F7A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965584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18B6554-4D91-345F-91FC-9D338D110D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188F4C-484B-36B8-6E5C-9E4C31691D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05A2DB-6E25-657B-C030-949B3E549A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A579FC-883D-4067-B15A-9CAECABE33E0}" type="datetimeFigureOut">
              <a:rPr lang="en-AU" smtClean="0"/>
              <a:t>18/09/2025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AAC3BB-B9EF-3355-BB42-FB6BA7487A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E0C99C-4773-F624-D9D5-80294E4A21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F51495-8BBB-4354-8C88-47504965F7A0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67712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acapmag.com.au/2022/03/safety-highlight-new-wa-safety-laws/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hsewatch.com/types-of-hazards/" TargetMode="Externa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reeimages.com/search/safety-equipment" TargetMode="External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englishfitnesswords.blogspot.com/2018/01/sports-vocabulary.html" TargetMode="External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svg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ews24.com/Life/dont-bully-the-bully-20161019" TargetMode="External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iiet.unsa.edu.ar/hollywood-power-players/chiefs-coach-2024-season-amp-beyond.html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7.svg"/><Relationship Id="rId3" Type="http://schemas.openxmlformats.org/officeDocument/2006/relationships/image" Target="../media/image47.svg"/><Relationship Id="rId7" Type="http://schemas.openxmlformats.org/officeDocument/2006/relationships/image" Target="../media/image51.svg"/><Relationship Id="rId12" Type="http://schemas.openxmlformats.org/officeDocument/2006/relationships/image" Target="../media/image56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11" Type="http://schemas.openxmlformats.org/officeDocument/2006/relationships/image" Target="../media/image55.svg"/><Relationship Id="rId5" Type="http://schemas.openxmlformats.org/officeDocument/2006/relationships/image" Target="../media/image49.sv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sv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thegoodbook.com/blog/interestingthoughts/2014/12/17/emergency-alarm/" TargetMode="External"/><Relationship Id="rId4" Type="http://schemas.openxmlformats.org/officeDocument/2006/relationships/image" Target="../media/image61.jp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svg"/><Relationship Id="rId13" Type="http://schemas.openxmlformats.org/officeDocument/2006/relationships/image" Target="../media/image35.png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12" Type="http://schemas.openxmlformats.org/officeDocument/2006/relationships/image" Target="../media/image77.sv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1.svg"/><Relationship Id="rId11" Type="http://schemas.openxmlformats.org/officeDocument/2006/relationships/image" Target="../media/image76.png"/><Relationship Id="rId5" Type="http://schemas.openxmlformats.org/officeDocument/2006/relationships/image" Target="../media/image70.png"/><Relationship Id="rId10" Type="http://schemas.openxmlformats.org/officeDocument/2006/relationships/image" Target="../media/image75.svg"/><Relationship Id="rId4" Type="http://schemas.openxmlformats.org/officeDocument/2006/relationships/image" Target="../media/image69.svg"/><Relationship Id="rId9" Type="http://schemas.openxmlformats.org/officeDocument/2006/relationships/image" Target="../media/image74.png"/><Relationship Id="rId14" Type="http://schemas.openxmlformats.org/officeDocument/2006/relationships/image" Target="../media/image36.sv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sv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svg"/><Relationship Id="rId4" Type="http://schemas.openxmlformats.org/officeDocument/2006/relationships/image" Target="../media/image8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sv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svg"/><Relationship Id="rId7" Type="http://schemas.openxmlformats.org/officeDocument/2006/relationships/image" Target="../media/image90.sv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png"/><Relationship Id="rId5" Type="http://schemas.openxmlformats.org/officeDocument/2006/relationships/image" Target="../media/image88.svg"/><Relationship Id="rId4" Type="http://schemas.openxmlformats.org/officeDocument/2006/relationships/image" Target="../media/image8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sv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creedbranson.com/what-types-of-coaches-are-there/" TargetMode="Externa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xels.com/photo/facades-of-similar-modern-skyscrapers-6084196/" TargetMode="Externa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svg"/><Relationship Id="rId18" Type="http://schemas.openxmlformats.org/officeDocument/2006/relationships/image" Target="../media/image33.png"/><Relationship Id="rId3" Type="http://schemas.openxmlformats.org/officeDocument/2006/relationships/image" Target="../media/image18.svg"/><Relationship Id="rId7" Type="http://schemas.openxmlformats.org/officeDocument/2006/relationships/image" Target="../media/image22.svg"/><Relationship Id="rId12" Type="http://schemas.openxmlformats.org/officeDocument/2006/relationships/image" Target="../media/image27.png"/><Relationship Id="rId17" Type="http://schemas.openxmlformats.org/officeDocument/2006/relationships/image" Target="../media/image32.svg"/><Relationship Id="rId2" Type="http://schemas.openxmlformats.org/officeDocument/2006/relationships/image" Target="../media/image17.png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26.svg"/><Relationship Id="rId5" Type="http://schemas.openxmlformats.org/officeDocument/2006/relationships/image" Target="../media/image20.svg"/><Relationship Id="rId15" Type="http://schemas.openxmlformats.org/officeDocument/2006/relationships/image" Target="../media/image30.svg"/><Relationship Id="rId10" Type="http://schemas.openxmlformats.org/officeDocument/2006/relationships/image" Target="../media/image25.png"/><Relationship Id="rId19" Type="http://schemas.openxmlformats.org/officeDocument/2006/relationships/image" Target="../media/image34.svg"/><Relationship Id="rId4" Type="http://schemas.openxmlformats.org/officeDocument/2006/relationships/image" Target="../media/image19.png"/><Relationship Id="rId9" Type="http://schemas.openxmlformats.org/officeDocument/2006/relationships/image" Target="../media/image24.svg"/><Relationship Id="rId1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36A37F9-CC79-CA93-63EE-7A73D1C4960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609532" y="2192655"/>
            <a:ext cx="6972935" cy="247269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4645328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5689D27-8918-4DDC-5D63-1640262919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9187"/>
            <a:ext cx="10515600" cy="5202620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+mn-lt"/>
              </a:rPr>
              <a:t>Final Note</a:t>
            </a:r>
            <a:br>
              <a:rPr lang="en-US" sz="4000" dirty="0">
                <a:latin typeface="+mn-lt"/>
              </a:rPr>
            </a:br>
            <a:br>
              <a:rPr lang="en-US" sz="4000" dirty="0">
                <a:latin typeface="+mn-lt"/>
              </a:rPr>
            </a:br>
            <a:r>
              <a:rPr lang="en-US" sz="3200" dirty="0">
                <a:latin typeface="+mn-lt"/>
              </a:rPr>
              <a:t>OHS isn’t just about preventing accidents</a:t>
            </a:r>
            <a:br>
              <a:rPr lang="en-US" sz="3200" dirty="0">
                <a:latin typeface="+mn-lt"/>
              </a:rPr>
            </a:br>
            <a:r>
              <a:rPr lang="en-US" sz="3200" dirty="0">
                <a:latin typeface="+mn-lt"/>
              </a:rPr>
              <a:t>Positive conduct &amp; behaviour = mental health support</a:t>
            </a:r>
            <a:br>
              <a:rPr lang="en-US" sz="3200" dirty="0">
                <a:latin typeface="+mn-lt"/>
              </a:rPr>
            </a:br>
            <a:r>
              <a:rPr lang="en-US" sz="3200" dirty="0">
                <a:latin typeface="+mn-lt"/>
              </a:rPr>
              <a:t>Coaches have dual responsibility: physical &amp; mental health</a:t>
            </a:r>
            <a:br>
              <a:rPr lang="en-US" sz="4000" dirty="0">
                <a:latin typeface="+mn-lt"/>
              </a:rPr>
            </a:br>
            <a:endParaRPr lang="en-AU" sz="4000" dirty="0">
              <a:latin typeface="+mn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0C577B0-8497-B032-0D28-D6AEEDDAD7F2}"/>
              </a:ext>
            </a:extLst>
          </p:cNvPr>
          <p:cNvSpPr txBox="1"/>
          <p:nvPr/>
        </p:nvSpPr>
        <p:spPr>
          <a:xfrm>
            <a:off x="1455682" y="4076543"/>
            <a:ext cx="928063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  <a:buNone/>
            </a:pPr>
            <a:r>
              <a:rPr lang="en-GB" sz="2800" b="1" i="1" dirty="0">
                <a:ln w="9525" cap="flat" cmpd="sng" algn="ctr">
                  <a:solidFill>
                    <a:srgbClr val="FFFFFF"/>
                  </a:solidFill>
                  <a:prstDash val="solid"/>
                  <a:round/>
                </a:ln>
                <a:solidFill>
                  <a:srgbClr val="000000"/>
                </a:solidFill>
                <a:effectLst>
                  <a:outerShdw blurRad="12700" dist="38100" dir="2700000" algn="tl">
                    <a:schemeClr val="bg1">
                      <a:lumMod val="50000"/>
                    </a:schemeClr>
                  </a:outerShdw>
                </a:effectLst>
                <a:latin typeface="Berlin Sans FB" panose="020E0602020502020306" pitchFamily="34" charset="0"/>
                <a:ea typeface="Cambria" panose="02040503050406030204" pitchFamily="18" charset="0"/>
                <a:cs typeface="Cambria" panose="02040503050406030204" pitchFamily="18" charset="0"/>
              </a:rPr>
              <a:t>Mental health is equally important as Physical health</a:t>
            </a:r>
            <a:endParaRPr lang="en-AU" sz="1050" dirty="0">
              <a:effectLst/>
              <a:latin typeface="Helvetica" panose="020B0604020202020204" pitchFamily="34" charset="0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C56BD4D-9193-815F-1C0C-FB66720C431C}"/>
              </a:ext>
            </a:extLst>
          </p:cNvPr>
          <p:cNvSpPr/>
          <p:nvPr/>
        </p:nvSpPr>
        <p:spPr>
          <a:xfrm>
            <a:off x="1428750" y="5421038"/>
            <a:ext cx="9925050" cy="1009650"/>
          </a:xfrm>
          <a:prstGeom prst="rect">
            <a:avLst/>
          </a:prstGeom>
          <a:solidFill>
            <a:srgbClr val="FA317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Complete Inquiry task 1A on page 12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8FEAFBC-7DD7-1028-D818-4343B60C2278}"/>
              </a:ext>
            </a:extLst>
          </p:cNvPr>
          <p:cNvSpPr/>
          <p:nvPr/>
        </p:nvSpPr>
        <p:spPr>
          <a:xfrm>
            <a:off x="752475" y="5182913"/>
            <a:ext cx="1504950" cy="148590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" name="Rectangle 9" descr="Pencil">
            <a:extLst>
              <a:ext uri="{FF2B5EF4-FFF2-40B4-BE49-F238E27FC236}">
                <a16:creationId xmlns:a16="http://schemas.microsoft.com/office/drawing/2014/main" id="{4ED92F69-5387-BEA3-05C0-6D8CBBC9DE36}"/>
              </a:ext>
            </a:extLst>
          </p:cNvPr>
          <p:cNvSpPr/>
          <p:nvPr/>
        </p:nvSpPr>
        <p:spPr>
          <a:xfrm>
            <a:off x="1059321" y="5421038"/>
            <a:ext cx="891257" cy="943952"/>
          </a:xfrm>
          <a:prstGeom prst="rect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063761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8AC0129-91BC-9B9C-DD4F-6B32D128D976}"/>
              </a:ext>
            </a:extLst>
          </p:cNvPr>
          <p:cNvSpPr txBox="1"/>
          <p:nvPr/>
        </p:nvSpPr>
        <p:spPr>
          <a:xfrm>
            <a:off x="1562680" y="1695926"/>
            <a:ext cx="9648245" cy="3970318"/>
          </a:xfrm>
          <a:prstGeom prst="rect">
            <a:avLst/>
          </a:prstGeom>
          <a:solidFill>
            <a:schemeClr val="bg1">
              <a:alpha val="67000"/>
            </a:schemeClr>
          </a:solidFill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800" b="1" dirty="0"/>
              <a:t>Importance of OHS Policies in Sport</a:t>
            </a:r>
            <a:endParaRPr lang="en-US" sz="28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/>
              <a:t>Align with legislation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 err="1"/>
              <a:t>Minimise</a:t>
            </a:r>
            <a:r>
              <a:rPr lang="en-US" sz="2800" dirty="0"/>
              <a:t>/prevent accidents, injuries, fatalities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/>
              <a:t>Ensure regulatory compliance through workplace policies</a:t>
            </a:r>
          </a:p>
          <a:p>
            <a:pPr>
              <a:buNone/>
            </a:pPr>
            <a:endParaRPr lang="en-US" sz="2800" b="1" dirty="0"/>
          </a:p>
          <a:p>
            <a:pPr>
              <a:buNone/>
            </a:pPr>
            <a:r>
              <a:rPr lang="en-US" sz="2800" b="1" dirty="0"/>
              <a:t>Developing Policies and Procedures</a:t>
            </a:r>
            <a:endParaRPr lang="en-US" sz="28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/>
              <a:t>Consultation with experts, stakeholders, safety advisors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/>
              <a:t>Policies guide procedure development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/>
              <a:t>Consider: environments, risks, protective measures</a:t>
            </a:r>
          </a:p>
        </p:txBody>
      </p:sp>
    </p:spTree>
    <p:extLst>
      <p:ext uri="{BB962C8B-B14F-4D97-AF65-F5344CB8AC3E}">
        <p14:creationId xmlns:p14="http://schemas.microsoft.com/office/powerpoint/2010/main" val="26227662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B91633-25FC-4373-83C3-154CDE4CB2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25517"/>
            <a:ext cx="10515600" cy="5651446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AU" b="1" dirty="0"/>
              <a:t>Example Policies &amp; Procedures by Sport</a:t>
            </a:r>
            <a:endParaRPr lang="en-AU" dirty="0"/>
          </a:p>
          <a:p>
            <a:r>
              <a:rPr lang="en-AU" dirty="0"/>
              <a:t>Ball sports: Sun safe, Heat, Air quality - First Aid, Evacuation</a:t>
            </a:r>
          </a:p>
          <a:p>
            <a:r>
              <a:rPr lang="en-AU" dirty="0"/>
              <a:t>Team Sports: Fair play, Infectious diseases - Code of conduct, Grievances</a:t>
            </a:r>
          </a:p>
          <a:p>
            <a:r>
              <a:rPr lang="en-AU" dirty="0"/>
              <a:t>Aquatic Sports: Water safety, Chemical awareness - CPR, Chemical handling</a:t>
            </a:r>
          </a:p>
          <a:p>
            <a:r>
              <a:rPr lang="en-AU" dirty="0"/>
              <a:t>Snow Sports: Snow safe, Adverse weather - First Aid, Stop play</a:t>
            </a:r>
          </a:p>
          <a:p>
            <a:r>
              <a:rPr lang="en-AU" dirty="0"/>
              <a:t>Motorsport: PPE, Safe handling - Driving conduct, Accident/fire procedures</a:t>
            </a:r>
          </a:p>
          <a:p>
            <a:r>
              <a:rPr lang="en-AU" dirty="0"/>
              <a:t>Horse Riding: Safe riding, Concussion - Animal handling, CPR</a:t>
            </a:r>
          </a:p>
          <a:p>
            <a:endParaRPr lang="en-AU" dirty="0"/>
          </a:p>
          <a:p>
            <a:pPr marL="0" indent="0">
              <a:buNone/>
            </a:pPr>
            <a:r>
              <a:rPr lang="en-US" b="1" dirty="0"/>
              <a:t>Common Work/Sport Hazards</a:t>
            </a:r>
            <a:endParaRPr lang="en-US" dirty="0"/>
          </a:p>
          <a:p>
            <a:r>
              <a:rPr lang="en-US" dirty="0"/>
              <a:t>Equipment use</a:t>
            </a:r>
          </a:p>
          <a:p>
            <a:r>
              <a:rPr lang="en-US" dirty="0"/>
              <a:t>PPE requirements</a:t>
            </a:r>
          </a:p>
          <a:p>
            <a:r>
              <a:rPr lang="en-US" dirty="0"/>
              <a:t>Hazardous substances</a:t>
            </a:r>
          </a:p>
          <a:p>
            <a:r>
              <a:rPr lang="en-US" dirty="0"/>
              <a:t>Manual handling</a:t>
            </a:r>
          </a:p>
          <a:p>
            <a:r>
              <a:rPr lang="en-US" dirty="0"/>
              <a:t>Bullying/harassment</a:t>
            </a:r>
          </a:p>
          <a:p>
            <a:r>
              <a:rPr lang="en-US" dirty="0"/>
              <a:t>Communication &amp; reporting</a:t>
            </a:r>
          </a:p>
          <a:p>
            <a:pPr marL="0" indent="0">
              <a:buNone/>
            </a:pPr>
            <a:endParaRPr lang="en-AU" dirty="0"/>
          </a:p>
          <a:p>
            <a:pPr marL="0" indent="0">
              <a:buNone/>
            </a:pPr>
            <a:endParaRPr lang="en-AU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D3C5873-6FF2-76E1-C90C-C10351E6C9AF}"/>
              </a:ext>
            </a:extLst>
          </p:cNvPr>
          <p:cNvSpPr/>
          <p:nvPr/>
        </p:nvSpPr>
        <p:spPr>
          <a:xfrm>
            <a:off x="6421820" y="4288221"/>
            <a:ext cx="2448911" cy="2138855"/>
          </a:xfrm>
          <a:prstGeom prst="ellipse">
            <a:avLst/>
          </a:prstGeom>
          <a:blipFill>
            <a:blip r:embed="rId2">
              <a:extLs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5FBEF7F4-94E9-8D3A-E078-ED26559FC027}"/>
              </a:ext>
            </a:extLst>
          </p:cNvPr>
          <p:cNvSpPr/>
          <p:nvPr/>
        </p:nvSpPr>
        <p:spPr>
          <a:xfrm>
            <a:off x="8066690" y="3544613"/>
            <a:ext cx="2448911" cy="2138855"/>
          </a:xfrm>
          <a:prstGeom prst="ellipse">
            <a:avLst/>
          </a:prstGeom>
          <a:blipFill>
            <a:blip r:embed="rId2">
              <a:extLs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651499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CDC600-1F0F-7C21-7070-990EDE318D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20110"/>
            <a:ext cx="10515600" cy="4644829"/>
          </a:xfrm>
          <a:solidFill>
            <a:schemeClr val="bg1">
              <a:alpha val="80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AU" b="1" dirty="0"/>
              <a:t>Working Safely with Equipment</a:t>
            </a:r>
            <a:endParaRPr lang="en-AU" dirty="0"/>
          </a:p>
          <a:p>
            <a:r>
              <a:rPr lang="en-AU" dirty="0"/>
              <a:t>Inspection &amp; maintenance policy - checks before each session</a:t>
            </a:r>
          </a:p>
          <a:p>
            <a:r>
              <a:rPr lang="en-AU" dirty="0"/>
              <a:t>Safe use &amp; storage policy - instructions, supervision, correct storage</a:t>
            </a:r>
          </a:p>
          <a:p>
            <a:r>
              <a:rPr lang="en-AU" dirty="0"/>
              <a:t>Risk assessment policy - pre-session checks, dynamic assessment, documentation</a:t>
            </a:r>
          </a:p>
          <a:p>
            <a:pPr marL="0" indent="0">
              <a:buNone/>
            </a:pPr>
            <a:endParaRPr lang="en-AU" b="1" dirty="0"/>
          </a:p>
          <a:p>
            <a:pPr marL="0" indent="0">
              <a:buNone/>
            </a:pPr>
            <a:r>
              <a:rPr lang="en-AU" b="1" dirty="0"/>
              <a:t>Lithium-ion Batteries</a:t>
            </a:r>
            <a:endParaRPr lang="en-AU" dirty="0"/>
          </a:p>
          <a:p>
            <a:r>
              <a:rPr lang="en-AU" dirty="0"/>
              <a:t>Risks: fire, explosion, toxic fumes</a:t>
            </a:r>
          </a:p>
          <a:p>
            <a:r>
              <a:rPr lang="en-AU" dirty="0"/>
              <a:t>Reference: WorkSafe Victoria guidance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5672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1A5D707-98BC-8448-34CD-252E57B1AC6A}"/>
              </a:ext>
            </a:extLst>
          </p:cNvPr>
          <p:cNvSpPr txBox="1"/>
          <p:nvPr/>
        </p:nvSpPr>
        <p:spPr>
          <a:xfrm>
            <a:off x="441434" y="4078464"/>
            <a:ext cx="11508828" cy="2677656"/>
          </a:xfrm>
          <a:prstGeom prst="rect">
            <a:avLst/>
          </a:prstGeom>
          <a:solidFill>
            <a:schemeClr val="tx1">
              <a:alpha val="80000"/>
            </a:schemeClr>
          </a:solidFill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800" b="1" dirty="0">
                <a:solidFill>
                  <a:schemeClr val="bg1"/>
                </a:solidFill>
              </a:rPr>
              <a:t>PPE Policies &amp; Procedures</a:t>
            </a:r>
            <a:endParaRPr lang="en-US" sz="2800" dirty="0">
              <a:solidFill>
                <a:schemeClr val="bg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Mandatory PPE requirements – Know what is needed, checks, rules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PPE fit, condition, maintenance – Education and inspections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PPE for coaches/support staff – Not just for players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Training &amp; instruction for PPE use - briefings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Incident reporting on PPE failures – report all problems</a:t>
            </a:r>
          </a:p>
        </p:txBody>
      </p:sp>
    </p:spTree>
    <p:extLst>
      <p:ext uri="{BB962C8B-B14F-4D97-AF65-F5344CB8AC3E}">
        <p14:creationId xmlns:p14="http://schemas.microsoft.com/office/powerpoint/2010/main" val="4248026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31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>
            <a:extLst>
              <a:ext uri="{FF2B5EF4-FFF2-40B4-BE49-F238E27FC236}">
                <a16:creationId xmlns:a16="http://schemas.microsoft.com/office/drawing/2014/main" id="{46C27781-2C97-623C-009D-3BCCB3D6B809}"/>
              </a:ext>
            </a:extLst>
          </p:cNvPr>
          <p:cNvSpPr/>
          <p:nvPr/>
        </p:nvSpPr>
        <p:spPr>
          <a:xfrm>
            <a:off x="9196442" y="618314"/>
            <a:ext cx="2438510" cy="222999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A3F2C6-0031-36E8-DDC3-165F3B4DFC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5310" y="344411"/>
            <a:ext cx="10641496" cy="4542899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sz="4400" b="1" dirty="0"/>
              <a:t>Hazardous Substances in Sport</a:t>
            </a:r>
            <a:endParaRPr lang="en-US" sz="4400" dirty="0"/>
          </a:p>
          <a:p>
            <a:r>
              <a:rPr lang="en-US" dirty="0"/>
              <a:t>Cleaning agents, pool/spa treatments, equipment maintenance</a:t>
            </a:r>
          </a:p>
          <a:p>
            <a:r>
              <a:rPr lang="en-US" dirty="0"/>
              <a:t>Sports equipment materials</a:t>
            </a:r>
          </a:p>
          <a:p>
            <a:r>
              <a:rPr lang="en-US" dirty="0"/>
              <a:t>Medications &amp; performance-enhancing substances</a:t>
            </a:r>
          </a:p>
          <a:p>
            <a:r>
              <a:rPr lang="en-US" dirty="0"/>
              <a:t>Body fluids &amp; airborne pathogens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b="1" dirty="0"/>
              <a:t>Policies for Hazardous Substances</a:t>
            </a:r>
            <a:endParaRPr lang="en-US" dirty="0"/>
          </a:p>
          <a:p>
            <a:r>
              <a:rPr lang="en-US" dirty="0"/>
              <a:t>Education &amp; awareness</a:t>
            </a:r>
          </a:p>
          <a:p>
            <a:r>
              <a:rPr lang="en-US" dirty="0"/>
              <a:t>Safety Data Sheets (SDS)</a:t>
            </a:r>
          </a:p>
          <a:p>
            <a:r>
              <a:rPr lang="en-US" dirty="0"/>
              <a:t>PPE use</a:t>
            </a:r>
          </a:p>
          <a:p>
            <a:r>
              <a:rPr lang="en-US" dirty="0"/>
              <a:t>First aid response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7" name="Graphic 6" descr="Skull with solid fill">
            <a:extLst>
              <a:ext uri="{FF2B5EF4-FFF2-40B4-BE49-F238E27FC236}">
                <a16:creationId xmlns:a16="http://schemas.microsoft.com/office/drawing/2014/main" id="{E5EEED1B-7A7F-7F5E-E014-6CF332521A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532832" y="838398"/>
            <a:ext cx="1765729" cy="176572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41FB004-F261-1399-FE4D-A768FCD26B7F}"/>
              </a:ext>
            </a:extLst>
          </p:cNvPr>
          <p:cNvSpPr/>
          <p:nvPr/>
        </p:nvSpPr>
        <p:spPr>
          <a:xfrm>
            <a:off x="1418918" y="5490974"/>
            <a:ext cx="9925050" cy="100965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Complete Inquiry task 1B on page 21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B07DC0B-8C8F-73D7-6753-0CFC71DA7CFA}"/>
              </a:ext>
            </a:extLst>
          </p:cNvPr>
          <p:cNvSpPr/>
          <p:nvPr/>
        </p:nvSpPr>
        <p:spPr>
          <a:xfrm>
            <a:off x="742643" y="5252849"/>
            <a:ext cx="1504950" cy="14859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Rectangle 8" descr="Pencil">
            <a:extLst>
              <a:ext uri="{FF2B5EF4-FFF2-40B4-BE49-F238E27FC236}">
                <a16:creationId xmlns:a16="http://schemas.microsoft.com/office/drawing/2014/main" id="{B12E5862-C4C3-C0CD-C150-D2C8BE561410}"/>
              </a:ext>
            </a:extLst>
          </p:cNvPr>
          <p:cNvSpPr/>
          <p:nvPr/>
        </p:nvSpPr>
        <p:spPr>
          <a:xfrm>
            <a:off x="1049489" y="5490974"/>
            <a:ext cx="891257" cy="943952"/>
          </a:xfrm>
          <a:prstGeom prst="rect">
            <a:avLst/>
          </a:pr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336568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CFCB78D-0166-BF17-B46C-B0A3C79120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B7C0CBE-62F8-F31C-61BE-07093C184F16}"/>
              </a:ext>
            </a:extLst>
          </p:cNvPr>
          <p:cNvSpPr txBox="1"/>
          <p:nvPr/>
        </p:nvSpPr>
        <p:spPr>
          <a:xfrm>
            <a:off x="221511" y="3470904"/>
            <a:ext cx="5493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>
                <a:solidFill>
                  <a:schemeClr val="bg1"/>
                </a:solidFill>
              </a:rPr>
              <a:t>Why Injuries Occur</a:t>
            </a:r>
            <a:endParaRPr lang="en-AU" sz="4400" dirty="0">
              <a:solidFill>
                <a:schemeClr val="bg1"/>
              </a:solidFill>
            </a:endParaRPr>
          </a:p>
        </p:txBody>
      </p:sp>
      <p:sp>
        <p:nvSpPr>
          <p:cNvPr id="30" name="Arc 29">
            <a:extLst>
              <a:ext uri="{FF2B5EF4-FFF2-40B4-BE49-F238E27FC236}">
                <a16:creationId xmlns:a16="http://schemas.microsoft.com/office/drawing/2014/main" id="{6E8C8229-60B1-20A2-3777-AA63BEE490E4}"/>
              </a:ext>
            </a:extLst>
          </p:cNvPr>
          <p:cNvSpPr/>
          <p:nvPr/>
        </p:nvSpPr>
        <p:spPr>
          <a:xfrm rot="17547508">
            <a:off x="9781877" y="4482015"/>
            <a:ext cx="1524000" cy="1091380"/>
          </a:xfrm>
          <a:prstGeom prst="arc">
            <a:avLst>
              <a:gd name="adj1" fmla="val 243674"/>
              <a:gd name="adj2" fmla="val 3872656"/>
            </a:avLst>
          </a:prstGeom>
          <a:ln w="53975">
            <a:solidFill>
              <a:srgbClr val="FA31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 dirty="0">
              <a:highlight>
                <a:srgbClr val="FA317D"/>
              </a:highlight>
            </a:endParaRPr>
          </a:p>
        </p:txBody>
      </p:sp>
      <p:sp>
        <p:nvSpPr>
          <p:cNvPr id="31" name="Arc 30">
            <a:extLst>
              <a:ext uri="{FF2B5EF4-FFF2-40B4-BE49-F238E27FC236}">
                <a16:creationId xmlns:a16="http://schemas.microsoft.com/office/drawing/2014/main" id="{96ABD68B-DF69-AFF6-03ED-9BDCC16A7AA6}"/>
              </a:ext>
            </a:extLst>
          </p:cNvPr>
          <p:cNvSpPr/>
          <p:nvPr/>
        </p:nvSpPr>
        <p:spPr>
          <a:xfrm rot="5565377">
            <a:off x="567100" y="4607325"/>
            <a:ext cx="1524000" cy="1091380"/>
          </a:xfrm>
          <a:prstGeom prst="arc">
            <a:avLst>
              <a:gd name="adj1" fmla="val 243674"/>
              <a:gd name="adj2" fmla="val 3872656"/>
            </a:avLst>
          </a:prstGeom>
          <a:ln w="53975">
            <a:solidFill>
              <a:srgbClr val="FA31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 dirty="0">
              <a:highlight>
                <a:srgbClr val="FA317D"/>
              </a:highlight>
            </a:endParaRPr>
          </a:p>
        </p:txBody>
      </p:sp>
      <p:sp>
        <p:nvSpPr>
          <p:cNvPr id="32" name="Arc 31">
            <a:extLst>
              <a:ext uri="{FF2B5EF4-FFF2-40B4-BE49-F238E27FC236}">
                <a16:creationId xmlns:a16="http://schemas.microsoft.com/office/drawing/2014/main" id="{3A8637C9-318B-32B7-2F67-6D9F05535E1F}"/>
              </a:ext>
            </a:extLst>
          </p:cNvPr>
          <p:cNvSpPr/>
          <p:nvPr/>
        </p:nvSpPr>
        <p:spPr>
          <a:xfrm rot="6984637">
            <a:off x="289814" y="4494539"/>
            <a:ext cx="1524000" cy="1091380"/>
          </a:xfrm>
          <a:prstGeom prst="arc">
            <a:avLst>
              <a:gd name="adj1" fmla="val 243674"/>
              <a:gd name="adj2" fmla="val 3872656"/>
            </a:avLst>
          </a:prstGeom>
          <a:ln w="53975">
            <a:solidFill>
              <a:srgbClr val="FA31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 dirty="0">
              <a:highlight>
                <a:srgbClr val="FA317D"/>
              </a:highlight>
            </a:endParaRPr>
          </a:p>
        </p:txBody>
      </p:sp>
      <p:sp>
        <p:nvSpPr>
          <p:cNvPr id="33" name="Arc 32">
            <a:extLst>
              <a:ext uri="{FF2B5EF4-FFF2-40B4-BE49-F238E27FC236}">
                <a16:creationId xmlns:a16="http://schemas.microsoft.com/office/drawing/2014/main" id="{61206AEE-9E93-7E9C-8197-7BD83425645B}"/>
              </a:ext>
            </a:extLst>
          </p:cNvPr>
          <p:cNvSpPr/>
          <p:nvPr/>
        </p:nvSpPr>
        <p:spPr>
          <a:xfrm rot="19317292">
            <a:off x="8981832" y="4513268"/>
            <a:ext cx="1893997" cy="1745035"/>
          </a:xfrm>
          <a:prstGeom prst="arc">
            <a:avLst>
              <a:gd name="adj1" fmla="val 243674"/>
              <a:gd name="adj2" fmla="val 3872656"/>
            </a:avLst>
          </a:prstGeom>
          <a:ln w="53975">
            <a:solidFill>
              <a:srgbClr val="FA31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 dirty="0">
              <a:highlight>
                <a:srgbClr val="FA317D"/>
              </a:highlight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3793964-9E2F-5F9F-B0BC-849404B722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9489" y="4263827"/>
            <a:ext cx="7938661" cy="2463722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82D73478-D4CC-EC80-AF85-8869835073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511" y="265816"/>
            <a:ext cx="10515600" cy="1325563"/>
          </a:xfrm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  <a:latin typeface="+mn-lt"/>
              </a:rPr>
              <a:t>Safe Manual Handling</a:t>
            </a:r>
            <a:endParaRPr lang="en-AU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F8081CB0-EA94-2B10-88A1-2121550E850D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838200" y="1499929"/>
            <a:ext cx="7638630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Tasks like: lifting, lowering, pushing, pulling, carrying, moving, restraining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Risks: musculoskeletal injuries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Examples: sprains, strains, joint injuries, disc issues, nerve compression</a:t>
            </a:r>
          </a:p>
        </p:txBody>
      </p:sp>
    </p:spTree>
    <p:extLst>
      <p:ext uri="{BB962C8B-B14F-4D97-AF65-F5344CB8AC3E}">
        <p14:creationId xmlns:p14="http://schemas.microsoft.com/office/powerpoint/2010/main" val="7212788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0C73793D-BE78-F64E-991D-F25AC28F6B01}"/>
              </a:ext>
            </a:extLst>
          </p:cNvPr>
          <p:cNvSpPr txBox="1"/>
          <p:nvPr/>
        </p:nvSpPr>
        <p:spPr>
          <a:xfrm>
            <a:off x="257175" y="571500"/>
            <a:ext cx="10915650" cy="6000601"/>
          </a:xfrm>
          <a:prstGeom prst="rect">
            <a:avLst/>
          </a:prstGeom>
          <a:noFill/>
        </p:spPr>
        <p:txBody>
          <a:bodyPr wrap="square" numCol="2">
            <a:spAutoFit/>
          </a:bodyPr>
          <a:lstStyle/>
          <a:p>
            <a:pPr>
              <a:buNone/>
            </a:pPr>
            <a:r>
              <a:rPr lang="en-AU" b="1" dirty="0"/>
              <a:t>Manual Handling Risk Assessment Policy</a:t>
            </a:r>
            <a:endParaRPr lang="en-AU" dirty="0"/>
          </a:p>
          <a:p>
            <a:pPr>
              <a:buFont typeface="Arial" panose="020B0604020202020204" pitchFamily="34" charset="0"/>
              <a:buChar char="•"/>
            </a:pPr>
            <a:r>
              <a:rPr lang="en-AU" dirty="0"/>
              <a:t>Identify hazardous tasks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AU" dirty="0"/>
              <a:t>Assess risks (force, posture, repetition, distance, environment, capability)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AU" dirty="0"/>
              <a:t>Document risks and controls</a:t>
            </a:r>
          </a:p>
          <a:p>
            <a:pPr>
              <a:buFont typeface="Arial" panose="020B0604020202020204" pitchFamily="34" charset="0"/>
              <a:buChar char="•"/>
            </a:pPr>
            <a:endParaRPr lang="en-AU" dirty="0"/>
          </a:p>
          <a:p>
            <a:pPr>
              <a:buNone/>
            </a:pPr>
            <a:r>
              <a:rPr lang="en-AU" b="1" dirty="0"/>
              <a:t>Hierarchy of Controls Policy</a:t>
            </a:r>
            <a:endParaRPr lang="en-AU" dirty="0"/>
          </a:p>
          <a:p>
            <a:pPr>
              <a:buFont typeface="Arial" panose="020B0604020202020204" pitchFamily="34" charset="0"/>
              <a:buChar char="•"/>
            </a:pPr>
            <a:r>
              <a:rPr lang="en-AU" dirty="0"/>
              <a:t>Eliminate: avoid manual handling entirely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AU" dirty="0"/>
              <a:t>Substitute: lighter/safer equipment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AU" dirty="0"/>
              <a:t>Engineering: trolleys, carts, better storage design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AU" dirty="0"/>
              <a:t>Administrative: SOPs, safe lifting techniques, signage, training, task rotation, breaks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AU" dirty="0"/>
              <a:t>PPE: gloves, footwear, protective clothing</a:t>
            </a:r>
          </a:p>
          <a:p>
            <a:pPr>
              <a:buFont typeface="Arial" panose="020B0604020202020204" pitchFamily="34" charset="0"/>
              <a:buChar char="•"/>
            </a:pPr>
            <a:endParaRPr lang="en-AU" dirty="0"/>
          </a:p>
          <a:p>
            <a:pPr>
              <a:buNone/>
            </a:pPr>
            <a:r>
              <a:rPr lang="en-AU" b="1" dirty="0"/>
              <a:t>Safe Operating Procedures (SOPs)</a:t>
            </a:r>
            <a:endParaRPr lang="en-AU" dirty="0"/>
          </a:p>
          <a:p>
            <a:pPr>
              <a:buFont typeface="Arial" panose="020B0604020202020204" pitchFamily="34" charset="0"/>
              <a:buChar char="•"/>
            </a:pPr>
            <a:r>
              <a:rPr lang="en-AU" dirty="0"/>
              <a:t>Team lifting requirements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AU" dirty="0"/>
              <a:t>Clear communication protocols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AU" dirty="0"/>
              <a:t>Proper lifting technique (bend knees, back straight, load close, avoid twisting)</a:t>
            </a:r>
          </a:p>
          <a:p>
            <a:pPr>
              <a:buNone/>
            </a:pPr>
            <a:endParaRPr lang="en-AU" b="1" dirty="0"/>
          </a:p>
          <a:p>
            <a:pPr>
              <a:buNone/>
            </a:pPr>
            <a:endParaRPr lang="en-AU" b="1" dirty="0"/>
          </a:p>
          <a:p>
            <a:pPr>
              <a:buNone/>
            </a:pPr>
            <a:endParaRPr lang="en-AU" b="1" dirty="0"/>
          </a:p>
          <a:p>
            <a:pPr>
              <a:buNone/>
            </a:pPr>
            <a:endParaRPr lang="en-AU" b="1" dirty="0"/>
          </a:p>
          <a:p>
            <a:pPr>
              <a:buNone/>
            </a:pPr>
            <a:endParaRPr lang="en-AU" b="1" dirty="0"/>
          </a:p>
          <a:p>
            <a:pPr>
              <a:buNone/>
            </a:pPr>
            <a:endParaRPr lang="en-AU" b="1" dirty="0"/>
          </a:p>
          <a:p>
            <a:pPr>
              <a:buNone/>
            </a:pPr>
            <a:endParaRPr lang="en-AU" b="1" dirty="0"/>
          </a:p>
          <a:p>
            <a:pPr>
              <a:buNone/>
            </a:pPr>
            <a:r>
              <a:rPr lang="en-AU" b="1" dirty="0"/>
              <a:t>Team Lifting &amp; Assistance Policy</a:t>
            </a:r>
            <a:endParaRPr lang="en-AU" dirty="0"/>
          </a:p>
          <a:p>
            <a:pPr>
              <a:buFont typeface="Arial" panose="020B0604020202020204" pitchFamily="34" charset="0"/>
              <a:buChar char="•"/>
            </a:pPr>
            <a:r>
              <a:rPr lang="en-AU" dirty="0"/>
              <a:t>Assess load before lifting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AU" dirty="0"/>
              <a:t>Ask for help – never force it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AU" dirty="0"/>
              <a:t>Use designated leader &amp; clear commands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AU" dirty="0"/>
              <a:t>Lift and move smoothly as a team</a:t>
            </a:r>
          </a:p>
          <a:p>
            <a:pPr>
              <a:buFont typeface="Arial" panose="020B0604020202020204" pitchFamily="34" charset="0"/>
              <a:buChar char="•"/>
            </a:pPr>
            <a:endParaRPr lang="en-AU" dirty="0"/>
          </a:p>
          <a:p>
            <a:pPr>
              <a:buNone/>
            </a:pPr>
            <a:r>
              <a:rPr lang="en-AU" b="1" dirty="0"/>
              <a:t>Reporting &amp; Incident Management Policy</a:t>
            </a:r>
            <a:endParaRPr lang="en-AU" dirty="0"/>
          </a:p>
          <a:p>
            <a:pPr>
              <a:buFont typeface="Arial" panose="020B0604020202020204" pitchFamily="34" charset="0"/>
              <a:buChar char="•"/>
            </a:pPr>
            <a:r>
              <a:rPr lang="en-AU" dirty="0"/>
              <a:t>Report injuries and near misses promptly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AU" dirty="0"/>
              <a:t>Participate in investigations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AU" dirty="0"/>
              <a:t>Help improve procedures through feedback</a:t>
            </a:r>
          </a:p>
        </p:txBody>
      </p:sp>
      <p:pic>
        <p:nvPicPr>
          <p:cNvPr id="13" name="Picture 12" descr="Elderly woman holding sign">
            <a:extLst>
              <a:ext uri="{FF2B5EF4-FFF2-40B4-BE49-F238E27FC236}">
                <a16:creationId xmlns:a16="http://schemas.microsoft.com/office/drawing/2014/main" id="{F9BDF8EF-63DF-06FE-1AF0-5A98ED418E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9159" y="4572000"/>
            <a:ext cx="1141426" cy="22860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F908E82-8702-4505-1C51-38464A16B582}"/>
              </a:ext>
            </a:extLst>
          </p:cNvPr>
          <p:cNvSpPr txBox="1"/>
          <p:nvPr/>
        </p:nvSpPr>
        <p:spPr>
          <a:xfrm rot="274340">
            <a:off x="9852556" y="4963493"/>
            <a:ext cx="1040615" cy="761747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GB" sz="1050" dirty="0">
              <a:latin typeface="Arial Black" panose="020B0A04020102020204" pitchFamily="34" charset="0"/>
            </a:endParaRPr>
          </a:p>
          <a:p>
            <a:pPr algn="ctr"/>
            <a:r>
              <a:rPr lang="en-GB" sz="1050" dirty="0">
                <a:latin typeface="Arial Black" panose="020B0A04020102020204" pitchFamily="34" charset="0"/>
              </a:rPr>
              <a:t>1000kgs</a:t>
            </a:r>
          </a:p>
          <a:p>
            <a:pPr algn="ctr"/>
            <a:endParaRPr lang="en-GB" sz="1050" dirty="0">
              <a:latin typeface="Arial Black" panose="020B0A04020102020204" pitchFamily="34" charset="0"/>
            </a:endParaRPr>
          </a:p>
          <a:p>
            <a:pPr algn="ctr"/>
            <a:endParaRPr lang="en-AU" sz="12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97788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>
            <a:extLst>
              <a:ext uri="{FF2B5EF4-FFF2-40B4-BE49-F238E27FC236}">
                <a16:creationId xmlns:a16="http://schemas.microsoft.com/office/drawing/2014/main" id="{FFAB9B9F-E0B4-2456-6B3B-3CEA5CDAE2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Bullying and Harassment</a:t>
            </a:r>
            <a:endParaRPr lang="en-AU" dirty="0"/>
          </a:p>
        </p:txBody>
      </p:sp>
      <p:sp>
        <p:nvSpPr>
          <p:cNvPr id="19" name="Rectangle 4">
            <a:extLst>
              <a:ext uri="{FF2B5EF4-FFF2-40B4-BE49-F238E27FC236}">
                <a16:creationId xmlns:a16="http://schemas.microsoft.com/office/drawing/2014/main" id="{78DDD7B7-3210-D1D6-AF7F-0ACE9F240E4F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838200" y="1506895"/>
            <a:ext cx="9888348" cy="49859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OHS Act (Vic) requires eliminating risks to mental health to provide a safe, healthy environment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Equal Opportunity Act 2010 (Vic) - protects against discrimination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Racial &amp; Religious Tolerance Act 2001 (Vic) - promotes respect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lang="en-US" altLang="en-US" sz="1800" dirty="0"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Guidance for Sporting Organisations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1800" dirty="0">
                <a:latin typeface="Arial" panose="020B0604020202020204" pitchFamily="34" charset="0"/>
              </a:rPr>
              <a:t>WorkSafe Victoria – psychological health support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en-US" altLang="en-US" sz="1800" dirty="0">
              <a:latin typeface="Arial" panose="020B0604020202020204" pitchFamily="34" charset="0"/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1800" dirty="0">
                <a:latin typeface="Arial" panose="020B0604020202020204" pitchFamily="34" charset="0"/>
              </a:rPr>
              <a:t>Vic Equal Opportunity &amp; Human Rights Commission – obligations for sporting clubs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en-US" altLang="en-US" sz="1800" dirty="0">
              <a:latin typeface="Arial" panose="020B0604020202020204" pitchFamily="34" charset="0"/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1800" dirty="0" err="1">
                <a:latin typeface="Arial" panose="020B0604020202020204" pitchFamily="34" charset="0"/>
              </a:rPr>
              <a:t>eSafety</a:t>
            </a:r>
            <a:r>
              <a:rPr lang="en-US" altLang="en-US" sz="1800" dirty="0">
                <a:latin typeface="Arial" panose="020B0604020202020204" pitchFamily="34" charset="0"/>
              </a:rPr>
              <a:t> Australia – online safety in sport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en-US" altLang="en-US" sz="1800" dirty="0">
              <a:latin typeface="Arial" panose="020B0604020202020204" pitchFamily="34" charset="0"/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1800" dirty="0">
                <a:latin typeface="Arial" panose="020B0604020202020204" pitchFamily="34" charset="0"/>
              </a:rPr>
              <a:t>Sport Integrity Australia – safeguarding children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en-US" altLang="en-US" sz="1800" dirty="0">
              <a:latin typeface="Arial" panose="020B0604020202020204" pitchFamily="34" charset="0"/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1800" dirty="0">
                <a:latin typeface="Arial" panose="020B0604020202020204" pitchFamily="34" charset="0"/>
              </a:rPr>
              <a:t>Play by the Rules – training &amp; resources</a:t>
            </a:r>
          </a:p>
        </p:txBody>
      </p:sp>
      <p:sp>
        <p:nvSpPr>
          <p:cNvPr id="20" name="Rectangle 5">
            <a:extLst>
              <a:ext uri="{FF2B5EF4-FFF2-40B4-BE49-F238E27FC236}">
                <a16:creationId xmlns:a16="http://schemas.microsoft.com/office/drawing/2014/main" id="{C6E50E3C-6A52-44A0-FDBE-A2080264BF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84666"/>
            <a:ext cx="26481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3" name="Octagon 22">
            <a:extLst>
              <a:ext uri="{FF2B5EF4-FFF2-40B4-BE49-F238E27FC236}">
                <a16:creationId xmlns:a16="http://schemas.microsoft.com/office/drawing/2014/main" id="{A47025F9-8349-9A84-9235-8A1A05427191}"/>
              </a:ext>
            </a:extLst>
          </p:cNvPr>
          <p:cNvSpPr/>
          <p:nvPr/>
        </p:nvSpPr>
        <p:spPr>
          <a:xfrm>
            <a:off x="8864532" y="2462047"/>
            <a:ext cx="2175642" cy="1933905"/>
          </a:xfrm>
          <a:prstGeom prst="octagon">
            <a:avLst/>
          </a:prstGeom>
          <a:blipFill>
            <a:blip r:embed="rId2">
              <a:extLs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4" name="Arc 23">
            <a:extLst>
              <a:ext uri="{FF2B5EF4-FFF2-40B4-BE49-F238E27FC236}">
                <a16:creationId xmlns:a16="http://schemas.microsoft.com/office/drawing/2014/main" id="{38B4F5F0-BAB8-212B-C696-958A9FB7CA9F}"/>
              </a:ext>
            </a:extLst>
          </p:cNvPr>
          <p:cNvSpPr/>
          <p:nvPr/>
        </p:nvSpPr>
        <p:spPr>
          <a:xfrm rot="19595905">
            <a:off x="10190007" y="4116989"/>
            <a:ext cx="1524000" cy="1091380"/>
          </a:xfrm>
          <a:prstGeom prst="arc">
            <a:avLst>
              <a:gd name="adj1" fmla="val 243674"/>
              <a:gd name="adj2" fmla="val 3872656"/>
            </a:avLst>
          </a:prstGeom>
          <a:ln w="53975">
            <a:solidFill>
              <a:srgbClr val="FA31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 dirty="0">
              <a:highlight>
                <a:srgbClr val="FA317D"/>
              </a:highlight>
            </a:endParaRPr>
          </a:p>
        </p:txBody>
      </p:sp>
      <p:sp>
        <p:nvSpPr>
          <p:cNvPr id="25" name="Arc 24">
            <a:extLst>
              <a:ext uri="{FF2B5EF4-FFF2-40B4-BE49-F238E27FC236}">
                <a16:creationId xmlns:a16="http://schemas.microsoft.com/office/drawing/2014/main" id="{ACD3CB41-5C30-4F8B-AD22-A241C296B196}"/>
              </a:ext>
            </a:extLst>
          </p:cNvPr>
          <p:cNvSpPr/>
          <p:nvPr/>
        </p:nvSpPr>
        <p:spPr>
          <a:xfrm rot="21015165">
            <a:off x="9613832" y="3847049"/>
            <a:ext cx="1524000" cy="1091380"/>
          </a:xfrm>
          <a:prstGeom prst="arc">
            <a:avLst>
              <a:gd name="adj1" fmla="val 243674"/>
              <a:gd name="adj2" fmla="val 3872656"/>
            </a:avLst>
          </a:prstGeom>
          <a:ln w="53975">
            <a:solidFill>
              <a:srgbClr val="FA31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 dirty="0">
              <a:highlight>
                <a:srgbClr val="FA317D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6861335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67F551-38D7-DAA4-FCC4-08AFAE3CBB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1549" y="0"/>
            <a:ext cx="7244255" cy="1325563"/>
          </a:xfrm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Recommended Policies</a:t>
            </a:r>
            <a:endParaRPr lang="en-AU" dirty="0">
              <a:solidFill>
                <a:schemeClr val="bg1"/>
              </a:solidFill>
            </a:endParaRPr>
          </a:p>
        </p:txBody>
      </p:sp>
      <p:sp>
        <p:nvSpPr>
          <p:cNvPr id="6" name="Arc 5">
            <a:extLst>
              <a:ext uri="{FF2B5EF4-FFF2-40B4-BE49-F238E27FC236}">
                <a16:creationId xmlns:a16="http://schemas.microsoft.com/office/drawing/2014/main" id="{634EE817-CDCD-3F86-0188-BCE9D0784B1E}"/>
              </a:ext>
            </a:extLst>
          </p:cNvPr>
          <p:cNvSpPr/>
          <p:nvPr/>
        </p:nvSpPr>
        <p:spPr>
          <a:xfrm>
            <a:off x="8552718" y="3209808"/>
            <a:ext cx="1524000" cy="1091380"/>
          </a:xfrm>
          <a:prstGeom prst="arc">
            <a:avLst>
              <a:gd name="adj1" fmla="val 243674"/>
              <a:gd name="adj2" fmla="val 3872656"/>
            </a:avLst>
          </a:prstGeom>
          <a:ln w="539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 dirty="0">
              <a:highlight>
                <a:srgbClr val="FA317D"/>
              </a:highlight>
            </a:endParaRPr>
          </a:p>
        </p:txBody>
      </p:sp>
      <p:sp>
        <p:nvSpPr>
          <p:cNvPr id="7" name="Arc 6">
            <a:extLst>
              <a:ext uri="{FF2B5EF4-FFF2-40B4-BE49-F238E27FC236}">
                <a16:creationId xmlns:a16="http://schemas.microsoft.com/office/drawing/2014/main" id="{F2B6E668-28C2-257B-DF7C-C9AE09B13AD7}"/>
              </a:ext>
            </a:extLst>
          </p:cNvPr>
          <p:cNvSpPr/>
          <p:nvPr/>
        </p:nvSpPr>
        <p:spPr>
          <a:xfrm rot="651685">
            <a:off x="8057895" y="3984694"/>
            <a:ext cx="1524000" cy="1091380"/>
          </a:xfrm>
          <a:prstGeom prst="arc">
            <a:avLst>
              <a:gd name="adj1" fmla="val 243674"/>
              <a:gd name="adj2" fmla="val 3872656"/>
            </a:avLst>
          </a:prstGeom>
          <a:ln w="539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 dirty="0">
              <a:highlight>
                <a:srgbClr val="FA317D"/>
              </a:highlight>
            </a:endParaRPr>
          </a:p>
        </p:txBody>
      </p:sp>
      <p:sp>
        <p:nvSpPr>
          <p:cNvPr id="8" name="Arc 7">
            <a:extLst>
              <a:ext uri="{FF2B5EF4-FFF2-40B4-BE49-F238E27FC236}">
                <a16:creationId xmlns:a16="http://schemas.microsoft.com/office/drawing/2014/main" id="{4F652B2B-2C0F-53FF-1F17-EA34E5D675C2}"/>
              </a:ext>
            </a:extLst>
          </p:cNvPr>
          <p:cNvSpPr/>
          <p:nvPr/>
        </p:nvSpPr>
        <p:spPr>
          <a:xfrm rot="145399">
            <a:off x="7222474" y="4360273"/>
            <a:ext cx="1524000" cy="1091380"/>
          </a:xfrm>
          <a:prstGeom prst="arc">
            <a:avLst>
              <a:gd name="adj1" fmla="val 243674"/>
              <a:gd name="adj2" fmla="val 3872656"/>
            </a:avLst>
          </a:prstGeom>
          <a:ln w="539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 dirty="0">
              <a:highlight>
                <a:srgbClr val="FA317D"/>
              </a:highlight>
            </a:endParaRPr>
          </a:p>
        </p:txBody>
      </p:sp>
      <p:sp>
        <p:nvSpPr>
          <p:cNvPr id="9" name="Arc 8">
            <a:extLst>
              <a:ext uri="{FF2B5EF4-FFF2-40B4-BE49-F238E27FC236}">
                <a16:creationId xmlns:a16="http://schemas.microsoft.com/office/drawing/2014/main" id="{B99F5E5A-9072-5568-28DD-27944FF1E199}"/>
              </a:ext>
            </a:extLst>
          </p:cNvPr>
          <p:cNvSpPr/>
          <p:nvPr/>
        </p:nvSpPr>
        <p:spPr>
          <a:xfrm rot="18904497">
            <a:off x="8368958" y="2983819"/>
            <a:ext cx="1524000" cy="1091380"/>
          </a:xfrm>
          <a:prstGeom prst="arc">
            <a:avLst>
              <a:gd name="adj1" fmla="val 243674"/>
              <a:gd name="adj2" fmla="val 3872656"/>
            </a:avLst>
          </a:prstGeom>
          <a:ln w="539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 dirty="0">
              <a:highlight>
                <a:srgbClr val="FA317D"/>
              </a:highlight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1AD8016-F5EE-ADD9-7646-429A83F17F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7673" y="1150403"/>
            <a:ext cx="8073006" cy="4161416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GB" dirty="0">
                <a:solidFill>
                  <a:schemeClr val="bg1"/>
                </a:solidFill>
              </a:rPr>
              <a:t>Zero tolerance policy on bullying and harassment – Model behaviour, prevent and intervene</a:t>
            </a:r>
          </a:p>
          <a:p>
            <a:pPr marL="0" indent="0">
              <a:buNone/>
            </a:pPr>
            <a:endParaRPr lang="en-GB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dirty="0">
                <a:solidFill>
                  <a:schemeClr val="bg1"/>
                </a:solidFill>
              </a:rPr>
              <a:t>Clear reporting and complaints procedure – Know the reporting process</a:t>
            </a:r>
          </a:p>
          <a:p>
            <a:pPr marL="0" indent="0">
              <a:buNone/>
            </a:pPr>
            <a:endParaRPr lang="en-GB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dirty="0">
                <a:solidFill>
                  <a:schemeClr val="bg1"/>
                </a:solidFill>
              </a:rPr>
              <a:t>Investigation and resolution policy – Cooperate, Discipline, Restore, Monitor</a:t>
            </a:r>
          </a:p>
          <a:p>
            <a:pPr marL="0" indent="0">
              <a:buNone/>
            </a:pPr>
            <a:endParaRPr lang="en-GB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dirty="0">
                <a:solidFill>
                  <a:schemeClr val="bg1"/>
                </a:solidFill>
              </a:rPr>
              <a:t>Review and improvement Policy – Provide feedback, Stay Informed</a:t>
            </a:r>
          </a:p>
          <a:p>
            <a:pPr marL="0" indent="0">
              <a:buNone/>
            </a:pPr>
            <a:endParaRPr lang="en-GB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dirty="0">
                <a:solidFill>
                  <a:schemeClr val="bg1"/>
                </a:solidFill>
              </a:rPr>
              <a:t>Education and Training Policy – Train and be aware</a:t>
            </a:r>
            <a:endParaRPr lang="en-AU" dirty="0">
              <a:solidFill>
                <a:schemeClr val="bg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C2D309F-F349-D866-5ED9-19A1F1E31F59}"/>
              </a:ext>
            </a:extLst>
          </p:cNvPr>
          <p:cNvSpPr/>
          <p:nvPr/>
        </p:nvSpPr>
        <p:spPr>
          <a:xfrm>
            <a:off x="1595899" y="5568762"/>
            <a:ext cx="9925050" cy="1009650"/>
          </a:xfrm>
          <a:prstGeom prst="rect">
            <a:avLst/>
          </a:prstGeom>
          <a:solidFill>
            <a:srgbClr val="FA317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Complete Inquiry task 1C on page 29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36A1B36A-D285-7B67-9659-56B8F7A6232F}"/>
              </a:ext>
            </a:extLst>
          </p:cNvPr>
          <p:cNvSpPr/>
          <p:nvPr/>
        </p:nvSpPr>
        <p:spPr>
          <a:xfrm>
            <a:off x="919624" y="5330637"/>
            <a:ext cx="1504950" cy="14859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Rectangle 12" descr="Pencil">
            <a:extLst>
              <a:ext uri="{FF2B5EF4-FFF2-40B4-BE49-F238E27FC236}">
                <a16:creationId xmlns:a16="http://schemas.microsoft.com/office/drawing/2014/main" id="{64EC38CB-DC6B-6F11-3A21-EB63E15E3B26}"/>
              </a:ext>
            </a:extLst>
          </p:cNvPr>
          <p:cNvSpPr/>
          <p:nvPr/>
        </p:nvSpPr>
        <p:spPr>
          <a:xfrm>
            <a:off x="1226470" y="5601611"/>
            <a:ext cx="891257" cy="943952"/>
          </a:xfrm>
          <a:prstGeom prst="rect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469836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EDF3D98-D371-2E26-02EE-9F51F0788D8B}"/>
              </a:ext>
            </a:extLst>
          </p:cNvPr>
          <p:cNvSpPr txBox="1"/>
          <p:nvPr/>
        </p:nvSpPr>
        <p:spPr>
          <a:xfrm>
            <a:off x="408580" y="1268009"/>
            <a:ext cx="7815425" cy="4893647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dirty="0"/>
              <a:t>Sports coaches must follow WHS/OHS laws</a:t>
            </a:r>
          </a:p>
          <a:p>
            <a:r>
              <a:rPr lang="en-US" sz="2400" dirty="0"/>
              <a:t>Their duty is to ensure a safe environment by:</a:t>
            </a:r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Protecting Physical Health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Teach safe practices on &amp; off the field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Prevent injuries &amp; worsening conditions</a:t>
            </a:r>
          </a:p>
          <a:p>
            <a:endParaRPr lang="en-US" sz="2400" dirty="0"/>
          </a:p>
          <a:p>
            <a:r>
              <a:rPr lang="en-US" sz="2400" dirty="0"/>
              <a:t>Support Mental Health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Recognise participant stress, anxiety, or personal challenges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Provide reassurance &amp; solutions</a:t>
            </a:r>
          </a:p>
          <a:p>
            <a:endParaRPr lang="en-US" sz="2400" dirty="0"/>
          </a:p>
        </p:txBody>
      </p:sp>
      <p:sp>
        <p:nvSpPr>
          <p:cNvPr id="7" name="Arc 6">
            <a:extLst>
              <a:ext uri="{FF2B5EF4-FFF2-40B4-BE49-F238E27FC236}">
                <a16:creationId xmlns:a16="http://schemas.microsoft.com/office/drawing/2014/main" id="{DC546F79-DA73-40E9-C20F-82288450964E}"/>
              </a:ext>
            </a:extLst>
          </p:cNvPr>
          <p:cNvSpPr/>
          <p:nvPr/>
        </p:nvSpPr>
        <p:spPr>
          <a:xfrm rot="17547508">
            <a:off x="7608536" y="1120006"/>
            <a:ext cx="1524000" cy="1091380"/>
          </a:xfrm>
          <a:prstGeom prst="arc">
            <a:avLst>
              <a:gd name="adj1" fmla="val 243674"/>
              <a:gd name="adj2" fmla="val 3872656"/>
            </a:avLst>
          </a:prstGeom>
          <a:ln w="53975">
            <a:solidFill>
              <a:srgbClr val="FA31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 dirty="0">
              <a:highlight>
                <a:srgbClr val="FA317D"/>
              </a:highlight>
            </a:endParaRPr>
          </a:p>
        </p:txBody>
      </p:sp>
      <p:sp>
        <p:nvSpPr>
          <p:cNvPr id="8" name="Arc 7">
            <a:extLst>
              <a:ext uri="{FF2B5EF4-FFF2-40B4-BE49-F238E27FC236}">
                <a16:creationId xmlns:a16="http://schemas.microsoft.com/office/drawing/2014/main" id="{B0C42A5A-5C87-F340-434E-F4F31BF18F3D}"/>
              </a:ext>
            </a:extLst>
          </p:cNvPr>
          <p:cNvSpPr/>
          <p:nvPr/>
        </p:nvSpPr>
        <p:spPr>
          <a:xfrm rot="5565377">
            <a:off x="9107014" y="5246634"/>
            <a:ext cx="1524000" cy="1091380"/>
          </a:xfrm>
          <a:prstGeom prst="arc">
            <a:avLst>
              <a:gd name="adj1" fmla="val 243674"/>
              <a:gd name="adj2" fmla="val 3872656"/>
            </a:avLst>
          </a:prstGeom>
          <a:ln w="53975">
            <a:solidFill>
              <a:srgbClr val="FA31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 dirty="0">
              <a:highlight>
                <a:srgbClr val="FA317D"/>
              </a:highlight>
            </a:endParaRPr>
          </a:p>
        </p:txBody>
      </p:sp>
      <p:sp>
        <p:nvSpPr>
          <p:cNvPr id="9" name="Arc 8">
            <a:extLst>
              <a:ext uri="{FF2B5EF4-FFF2-40B4-BE49-F238E27FC236}">
                <a16:creationId xmlns:a16="http://schemas.microsoft.com/office/drawing/2014/main" id="{A468F714-B5A5-638F-09D4-05D42EA939A6}"/>
              </a:ext>
            </a:extLst>
          </p:cNvPr>
          <p:cNvSpPr/>
          <p:nvPr/>
        </p:nvSpPr>
        <p:spPr>
          <a:xfrm rot="19317292">
            <a:off x="7423538" y="793178"/>
            <a:ext cx="1893997" cy="1745035"/>
          </a:xfrm>
          <a:prstGeom prst="arc">
            <a:avLst>
              <a:gd name="adj1" fmla="val 243674"/>
              <a:gd name="adj2" fmla="val 3872656"/>
            </a:avLst>
          </a:prstGeom>
          <a:ln w="53975">
            <a:solidFill>
              <a:srgbClr val="FA31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 dirty="0">
              <a:highlight>
                <a:srgbClr val="FA317D"/>
              </a:highlight>
            </a:endParaRPr>
          </a:p>
        </p:txBody>
      </p:sp>
      <p:sp>
        <p:nvSpPr>
          <p:cNvPr id="10" name="Arc 9">
            <a:extLst>
              <a:ext uri="{FF2B5EF4-FFF2-40B4-BE49-F238E27FC236}">
                <a16:creationId xmlns:a16="http://schemas.microsoft.com/office/drawing/2014/main" id="{D8A90E02-3B28-60B2-08EB-FBE558779F82}"/>
              </a:ext>
            </a:extLst>
          </p:cNvPr>
          <p:cNvSpPr/>
          <p:nvPr/>
        </p:nvSpPr>
        <p:spPr>
          <a:xfrm rot="5565377">
            <a:off x="9154964" y="4714786"/>
            <a:ext cx="1524000" cy="1091380"/>
          </a:xfrm>
          <a:prstGeom prst="arc">
            <a:avLst>
              <a:gd name="adj1" fmla="val 243674"/>
              <a:gd name="adj2" fmla="val 3872656"/>
            </a:avLst>
          </a:prstGeom>
          <a:ln w="53975">
            <a:solidFill>
              <a:srgbClr val="FA31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 dirty="0">
              <a:highlight>
                <a:srgbClr val="FA317D"/>
              </a:highlight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83A7E06-187D-4D0B-F8F7-B50F1D7585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575138" y="2383269"/>
            <a:ext cx="3836276" cy="2877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8555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31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1CFBA54-1D88-CBD6-7F49-90E20331BBC9}"/>
              </a:ext>
            </a:extLst>
          </p:cNvPr>
          <p:cNvSpPr txBox="1"/>
          <p:nvPr/>
        </p:nvSpPr>
        <p:spPr>
          <a:xfrm>
            <a:off x="632264" y="230229"/>
            <a:ext cx="10010201" cy="6278642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</a:rPr>
              <a:t>Communication and Reporting</a:t>
            </a:r>
            <a:endParaRPr lang="en-GB" sz="2400" dirty="0">
              <a:solidFill>
                <a:schemeClr val="bg1"/>
              </a:solidFill>
            </a:endParaRPr>
          </a:p>
          <a:p>
            <a:r>
              <a:rPr lang="en-GB" dirty="0">
                <a:solidFill>
                  <a:schemeClr val="bg1"/>
                </a:solidFill>
              </a:rPr>
              <a:t>OHS policies and procedures for a sporting coach regarding communication and reporting.</a:t>
            </a:r>
            <a:endParaRPr lang="en-AU" dirty="0">
              <a:solidFill>
                <a:schemeClr val="bg1"/>
              </a:solidFill>
            </a:endParaRPr>
          </a:p>
          <a:p>
            <a:endParaRPr lang="en-GB" sz="2400" dirty="0">
              <a:solidFill>
                <a:schemeClr val="bg1"/>
              </a:solidFill>
            </a:endParaRPr>
          </a:p>
          <a:p>
            <a:r>
              <a:rPr lang="en-GB" sz="2400" dirty="0">
                <a:solidFill>
                  <a:schemeClr val="bg1"/>
                </a:solidFill>
              </a:rPr>
              <a:t>Open Communication and consultation policy</a:t>
            </a:r>
          </a:p>
          <a:p>
            <a:r>
              <a:rPr lang="en-GB" dirty="0">
                <a:solidFill>
                  <a:schemeClr val="bg1"/>
                </a:solidFill>
              </a:rPr>
              <a:t>-Regular, brief discussions with all involved</a:t>
            </a:r>
          </a:p>
          <a:p>
            <a:r>
              <a:rPr lang="en-GB" dirty="0">
                <a:solidFill>
                  <a:schemeClr val="bg1"/>
                </a:solidFill>
              </a:rPr>
              <a:t>-Allow concerns and questions </a:t>
            </a:r>
          </a:p>
          <a:p>
            <a:r>
              <a:rPr lang="en-GB" dirty="0">
                <a:solidFill>
                  <a:schemeClr val="bg1"/>
                </a:solidFill>
              </a:rPr>
              <a:t>-Participate and Communicate</a:t>
            </a:r>
          </a:p>
          <a:p>
            <a:endParaRPr lang="en-GB" sz="2400" dirty="0">
              <a:solidFill>
                <a:schemeClr val="bg1"/>
              </a:solidFill>
            </a:endParaRPr>
          </a:p>
          <a:p>
            <a:r>
              <a:rPr lang="en-GB" sz="2400" dirty="0">
                <a:solidFill>
                  <a:schemeClr val="bg1"/>
                </a:solidFill>
              </a:rPr>
              <a:t>Hazard Identification and Reporting Policy</a:t>
            </a:r>
          </a:p>
          <a:p>
            <a:r>
              <a:rPr lang="en-GB" dirty="0">
                <a:solidFill>
                  <a:schemeClr val="bg1"/>
                </a:solidFill>
              </a:rPr>
              <a:t>-Contain hazards and warn others</a:t>
            </a:r>
          </a:p>
          <a:p>
            <a:r>
              <a:rPr lang="en-GB" dirty="0">
                <a:solidFill>
                  <a:schemeClr val="bg1"/>
                </a:solidFill>
              </a:rPr>
              <a:t>-Report hazards clearly</a:t>
            </a:r>
          </a:p>
          <a:p>
            <a:r>
              <a:rPr lang="en-GB" dirty="0">
                <a:solidFill>
                  <a:schemeClr val="bg1"/>
                </a:solidFill>
              </a:rPr>
              <a:t>-Allow for inspections </a:t>
            </a:r>
          </a:p>
          <a:p>
            <a:r>
              <a:rPr lang="en-GB" dirty="0">
                <a:solidFill>
                  <a:schemeClr val="bg1"/>
                </a:solidFill>
              </a:rPr>
              <a:t>-Follow up</a:t>
            </a:r>
          </a:p>
          <a:p>
            <a:endParaRPr lang="en-GB" sz="2000" dirty="0">
              <a:solidFill>
                <a:schemeClr val="bg1"/>
              </a:solidFill>
            </a:endParaRPr>
          </a:p>
          <a:p>
            <a:r>
              <a:rPr lang="en-GB" sz="2400" dirty="0">
                <a:solidFill>
                  <a:schemeClr val="bg1"/>
                </a:solidFill>
              </a:rPr>
              <a:t>Incident, Injury and Near Miss Reporting Policy</a:t>
            </a:r>
          </a:p>
          <a:p>
            <a:r>
              <a:rPr lang="en-GB" dirty="0">
                <a:solidFill>
                  <a:schemeClr val="bg1"/>
                </a:solidFill>
              </a:rPr>
              <a:t>-Ensure Safety of Injured persons</a:t>
            </a:r>
          </a:p>
          <a:p>
            <a:r>
              <a:rPr lang="en-GB" dirty="0">
                <a:solidFill>
                  <a:schemeClr val="bg1"/>
                </a:solidFill>
              </a:rPr>
              <a:t>-Notify the right people</a:t>
            </a:r>
          </a:p>
          <a:p>
            <a:r>
              <a:rPr lang="en-GB" dirty="0">
                <a:solidFill>
                  <a:schemeClr val="bg1"/>
                </a:solidFill>
              </a:rPr>
              <a:t>-Ensure Privacy</a:t>
            </a:r>
          </a:p>
          <a:p>
            <a:r>
              <a:rPr lang="en-GB" dirty="0">
                <a:solidFill>
                  <a:schemeClr val="bg1"/>
                </a:solidFill>
              </a:rPr>
              <a:t>-Assist with investigations</a:t>
            </a:r>
            <a:endParaRPr lang="en-GB" sz="2400" dirty="0">
              <a:solidFill>
                <a:schemeClr val="bg1"/>
              </a:solidFill>
            </a:endParaRPr>
          </a:p>
          <a:p>
            <a:endParaRPr lang="en-AU" dirty="0">
              <a:solidFill>
                <a:schemeClr val="bg1"/>
              </a:solidFill>
            </a:endParaRPr>
          </a:p>
        </p:txBody>
      </p:sp>
      <p:pic>
        <p:nvPicPr>
          <p:cNvPr id="4" name="Graphic 3" descr="Woman raising hands">
            <a:extLst>
              <a:ext uri="{FF2B5EF4-FFF2-40B4-BE49-F238E27FC236}">
                <a16:creationId xmlns:a16="http://schemas.microsoft.com/office/drawing/2014/main" id="{3BC59CBA-AB2C-129B-48A5-01A4D12D7E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222920" y="5735490"/>
            <a:ext cx="1914525" cy="1200150"/>
          </a:xfrm>
          <a:prstGeom prst="rect">
            <a:avLst/>
          </a:prstGeom>
        </p:spPr>
      </p:pic>
      <p:pic>
        <p:nvPicPr>
          <p:cNvPr id="11" name="Graphic 10" descr="Woman pointing forward">
            <a:extLst>
              <a:ext uri="{FF2B5EF4-FFF2-40B4-BE49-F238E27FC236}">
                <a16:creationId xmlns:a16="http://schemas.microsoft.com/office/drawing/2014/main" id="{47CBD5DF-8FC9-455E-8CD5-9AA0689DE4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9937078" y="5702152"/>
            <a:ext cx="1554154" cy="1266825"/>
          </a:xfrm>
          <a:prstGeom prst="rect">
            <a:avLst/>
          </a:prstGeom>
        </p:spPr>
      </p:pic>
      <p:pic>
        <p:nvPicPr>
          <p:cNvPr id="13" name="Graphic 12" descr="Man with flat top">
            <a:extLst>
              <a:ext uri="{FF2B5EF4-FFF2-40B4-BE49-F238E27FC236}">
                <a16:creationId xmlns:a16="http://schemas.microsoft.com/office/drawing/2014/main" id="{D4EBF83D-6A20-30F5-E490-B1B8A455A6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flipH="1">
            <a:off x="10532688" y="5192528"/>
            <a:ext cx="581024" cy="680719"/>
          </a:xfrm>
          <a:prstGeom prst="rect">
            <a:avLst/>
          </a:prstGeom>
        </p:spPr>
      </p:pic>
      <p:pic>
        <p:nvPicPr>
          <p:cNvPr id="15" name="Graphic 14" descr="Child with short hair">
            <a:extLst>
              <a:ext uri="{FF2B5EF4-FFF2-40B4-BE49-F238E27FC236}">
                <a16:creationId xmlns:a16="http://schemas.microsoft.com/office/drawing/2014/main" id="{07778221-0DEC-9276-133B-48825D47784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829961" y="5192528"/>
            <a:ext cx="581025" cy="676275"/>
          </a:xfrm>
          <a:prstGeom prst="rect">
            <a:avLst/>
          </a:prstGeom>
        </p:spPr>
      </p:pic>
      <p:pic>
        <p:nvPicPr>
          <p:cNvPr id="17" name="Graphic 16" descr="Smiling face with teeth">
            <a:extLst>
              <a:ext uri="{FF2B5EF4-FFF2-40B4-BE49-F238E27FC236}">
                <a16:creationId xmlns:a16="http://schemas.microsoft.com/office/drawing/2014/main" id="{750A407E-5C22-DADE-25B1-C5151301A89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027782" y="5483129"/>
            <a:ext cx="304800" cy="333375"/>
          </a:xfrm>
          <a:prstGeom prst="rect">
            <a:avLst/>
          </a:prstGeom>
        </p:spPr>
      </p:pic>
      <p:pic>
        <p:nvPicPr>
          <p:cNvPr id="19" name="Graphic 18" descr="Happy face with missing teeth">
            <a:extLst>
              <a:ext uri="{FF2B5EF4-FFF2-40B4-BE49-F238E27FC236}">
                <a16:creationId xmlns:a16="http://schemas.microsoft.com/office/drawing/2014/main" id="{C267A283-DD95-AE76-C493-7F91193B0F5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flipH="1">
            <a:off x="10574076" y="5464079"/>
            <a:ext cx="280158" cy="352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4797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7E1C39-A708-094E-8463-BC1FC722C1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319" y="187180"/>
            <a:ext cx="7029605" cy="6549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7289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2FF172-B900-990E-8908-682C28B3D4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4875" y="1825625"/>
            <a:ext cx="10515600" cy="4682551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buNone/>
            </a:pPr>
            <a:r>
              <a:rPr lang="en-GB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Recognising potential emergency situations</a:t>
            </a:r>
            <a:endParaRPr lang="en-AU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  <a:buNone/>
            </a:pP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When it comes to ‘potential’ emergencies, a coach should have an in-depth understanding for their specific sport which shall incorporate:</a:t>
            </a:r>
            <a:endParaRPr lang="en-AU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84455" lvl="0" indent="-342900" algn="just"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clear understanding of the risks</a:t>
            </a:r>
            <a:endParaRPr lang="en-AU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84455" lvl="0" indent="-342900" algn="just"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preventative measures to take (controls)</a:t>
            </a:r>
            <a:endParaRPr lang="en-AU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84455" lvl="0" indent="-342900" algn="just"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organisation's emergency response plan, including first aid protocols</a:t>
            </a:r>
            <a:endParaRPr lang="en-AU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84455" lvl="0" indent="-342900" algn="just"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"/>
            </a:pP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communication procedures.</a:t>
            </a:r>
            <a:endParaRPr lang="en-AU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AU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B79E61-D6FD-4914-B965-4F25BA32E1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875" y="349824"/>
            <a:ext cx="6591300" cy="1033145"/>
          </a:xfrm>
          <a:prstGeom prst="rect">
            <a:avLst/>
          </a:prstGeom>
        </p:spPr>
      </p:pic>
      <p:pic>
        <p:nvPicPr>
          <p:cNvPr id="10" name="Picture 9" descr="Businessman holding notepad">
            <a:extLst>
              <a:ext uri="{FF2B5EF4-FFF2-40B4-BE49-F238E27FC236}">
                <a16:creationId xmlns:a16="http://schemas.microsoft.com/office/drawing/2014/main" id="{05176FB5-B777-BCC1-ED2A-07B04F7B40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014" y="1110328"/>
            <a:ext cx="415411" cy="143059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A51AEBB-BAB3-F81D-6FDB-45DF0DDA0A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6358408" y="461583"/>
            <a:ext cx="540387" cy="80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027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ight Triangle 5">
            <a:extLst>
              <a:ext uri="{FF2B5EF4-FFF2-40B4-BE49-F238E27FC236}">
                <a16:creationId xmlns:a16="http://schemas.microsoft.com/office/drawing/2014/main" id="{BF25ECDD-1037-5B1D-EE7A-327BF818CF78}"/>
              </a:ext>
            </a:extLst>
          </p:cNvPr>
          <p:cNvSpPr/>
          <p:nvPr/>
        </p:nvSpPr>
        <p:spPr>
          <a:xfrm rot="6799636">
            <a:off x="9773756" y="737902"/>
            <a:ext cx="2171700" cy="1419225"/>
          </a:xfrm>
          <a:prstGeom prst="rtTriangle">
            <a:avLst/>
          </a:prstGeom>
          <a:solidFill>
            <a:srgbClr val="FA317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598B5E-5DC6-7279-EA15-CF3C0E6F85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1450"/>
            <a:ext cx="10515600" cy="409575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 dirty="0"/>
              <a:t>Example risk assessment</a:t>
            </a:r>
            <a:endParaRPr lang="en-AU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7CC798-9330-EB28-CC99-45253A100C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0063" y="846090"/>
            <a:ext cx="8211873" cy="5165820"/>
          </a:xfrm>
          <a:prstGeom prst="rect">
            <a:avLst/>
          </a:prstGeom>
        </p:spPr>
      </p:pic>
      <p:sp>
        <p:nvSpPr>
          <p:cNvPr id="7" name="Right Triangle 6">
            <a:extLst>
              <a:ext uri="{FF2B5EF4-FFF2-40B4-BE49-F238E27FC236}">
                <a16:creationId xmlns:a16="http://schemas.microsoft.com/office/drawing/2014/main" id="{ED6AA41C-90BB-73A6-D050-A8FBB7091EB1}"/>
              </a:ext>
            </a:extLst>
          </p:cNvPr>
          <p:cNvSpPr/>
          <p:nvPr/>
        </p:nvSpPr>
        <p:spPr>
          <a:xfrm rot="9766050">
            <a:off x="9930391" y="3153173"/>
            <a:ext cx="1720925" cy="1289428"/>
          </a:xfrm>
          <a:prstGeom prst="rtTriangle">
            <a:avLst/>
          </a:prstGeom>
          <a:solidFill>
            <a:srgbClr val="FA317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Right Triangle 7">
            <a:extLst>
              <a:ext uri="{FF2B5EF4-FFF2-40B4-BE49-F238E27FC236}">
                <a16:creationId xmlns:a16="http://schemas.microsoft.com/office/drawing/2014/main" id="{E167B4DB-915E-1B1A-7EF6-EE98D629B512}"/>
              </a:ext>
            </a:extLst>
          </p:cNvPr>
          <p:cNvSpPr/>
          <p:nvPr/>
        </p:nvSpPr>
        <p:spPr>
          <a:xfrm rot="20277642">
            <a:off x="904213" y="5024175"/>
            <a:ext cx="2171700" cy="1419225"/>
          </a:xfrm>
          <a:prstGeom prst="rtTriangle">
            <a:avLst/>
          </a:prstGeom>
          <a:solidFill>
            <a:srgbClr val="FA317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473702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7420CB-137B-923A-3309-A36DCB8B0F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Happens when a sport fails to identify the potential for an emergency?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9BC301-73EB-3FE7-AB08-EA46DA8714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1894450"/>
            <a:ext cx="10982325" cy="4773050"/>
          </a:xfrm>
        </p:spPr>
        <p:txBody>
          <a:bodyPr>
            <a:normAutofit fontScale="92500"/>
          </a:bodyPr>
          <a:lstStyle/>
          <a:p>
            <a:r>
              <a:rPr lang="en-GB" dirty="0"/>
              <a:t>Inadequate Pre-Event Communication of Risks to Participants = FAIL</a:t>
            </a:r>
          </a:p>
          <a:p>
            <a:endParaRPr lang="en-AU" dirty="0"/>
          </a:p>
          <a:p>
            <a:r>
              <a:rPr lang="en-GB" dirty="0"/>
              <a:t>Adequate Consultation with External Emergency Services and Authorities = FAIL</a:t>
            </a:r>
          </a:p>
          <a:p>
            <a:endParaRPr lang="en-AU" dirty="0"/>
          </a:p>
          <a:p>
            <a:r>
              <a:rPr lang="en-GB" dirty="0"/>
              <a:t>Effective Internal Communication System During the Event = FAIL</a:t>
            </a:r>
          </a:p>
          <a:p>
            <a:endParaRPr lang="en-AU" dirty="0"/>
          </a:p>
          <a:p>
            <a:r>
              <a:rPr lang="en-GB" dirty="0"/>
              <a:t>Sufficient Monitoring and Reporting of Changing Conditions = FAIL</a:t>
            </a:r>
          </a:p>
          <a:p>
            <a:endParaRPr lang="en-AU" dirty="0"/>
          </a:p>
          <a:p>
            <a:r>
              <a:rPr lang="en-GB" dirty="0"/>
              <a:t>Clear Incident Reporting and Escalation Protocols for Staff/Volunteers = FAIL</a:t>
            </a:r>
            <a:endParaRPr lang="en-AU" dirty="0"/>
          </a:p>
          <a:p>
            <a:pPr marL="0" indent="0">
              <a:buNone/>
            </a:pP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1559371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C75B79-78C5-A894-F980-C86A2870B1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5455"/>
            <a:ext cx="9782175" cy="714376"/>
          </a:xfrm>
        </p:spPr>
        <p:txBody>
          <a:bodyPr/>
          <a:lstStyle/>
          <a:p>
            <a:r>
              <a:rPr lang="en-GB" dirty="0"/>
              <a:t>Emergency Preparedness</a:t>
            </a:r>
            <a:endParaRPr lang="en-AU" dirty="0"/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4FD6EA8E-DB35-C0C9-049D-319492D1B5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4075058"/>
              </p:ext>
            </p:extLst>
          </p:nvPr>
        </p:nvGraphicFramePr>
        <p:xfrm>
          <a:off x="2408872" y="1048544"/>
          <a:ext cx="6459855" cy="4267200"/>
        </p:xfrm>
        <a:graphic>
          <a:graphicData uri="http://schemas.openxmlformats.org/drawingml/2006/table">
            <a:tbl>
              <a:tblPr firstRow="1" firstCol="1" bandRow="1"/>
              <a:tblGrid>
                <a:gridCol w="1468389">
                  <a:extLst>
                    <a:ext uri="{9D8B030D-6E8A-4147-A177-3AD203B41FA5}">
                      <a16:colId xmlns:a16="http://schemas.microsoft.com/office/drawing/2014/main" val="274855834"/>
                    </a:ext>
                  </a:extLst>
                </a:gridCol>
                <a:gridCol w="4991466">
                  <a:extLst>
                    <a:ext uri="{9D8B030D-6E8A-4147-A177-3AD203B41FA5}">
                      <a16:colId xmlns:a16="http://schemas.microsoft.com/office/drawing/2014/main" val="276528469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AU" sz="120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R="84455" algn="just">
                        <a:buNone/>
                      </a:pPr>
                      <a:r>
                        <a:rPr lang="en-GB" sz="1100" b="1">
                          <a:effectLst/>
                          <a:latin typeface="Helvetica" panose="020B0604020202020204" pitchFamily="34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 </a:t>
                      </a:r>
                      <a:endParaRPr lang="en-AU" sz="1100" b="1">
                        <a:effectLst/>
                        <a:latin typeface="Helvetica" panose="020B0604020202020204" pitchFamily="34" charset="0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  <a:p>
                      <a:pPr marR="84455" algn="just">
                        <a:buNone/>
                      </a:pPr>
                      <a:r>
                        <a:rPr lang="en-GB" sz="1100" b="1">
                          <a:effectLst/>
                          <a:latin typeface="Helvetica" panose="020B0604020202020204" pitchFamily="34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Emergency Action Plan (EAP)</a:t>
                      </a:r>
                      <a:endParaRPr lang="en-AU" sz="1100" b="1">
                        <a:effectLst/>
                        <a:latin typeface="Helvetica" panose="020B0604020202020204" pitchFamily="34" charset="0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GB" sz="1100">
                          <a:effectLst/>
                          <a:latin typeface="Helvetica" panose="020B0604020202020204" pitchFamily="34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Having a comprehensive emergency action plan is crucial for effective response. This includes communication protocols, evacuation routes, assembly points and designated first aid areas.  </a:t>
                      </a:r>
                      <a:endParaRPr lang="en-AU" sz="1100">
                        <a:effectLst/>
                        <a:latin typeface="Helvetica" panose="020B0604020202020204" pitchFamily="34" charset="0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2167907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buNone/>
                        <a:tabLst>
                          <a:tab pos="180340" algn="l"/>
                          <a:tab pos="1620520" algn="l"/>
                        </a:tabLst>
                      </a:pPr>
                      <a:r>
                        <a:rPr lang="en-GB" sz="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A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41910" marR="111760" algn="just">
                        <a:buNone/>
                        <a:tabLst>
                          <a:tab pos="180340" algn="l"/>
                          <a:tab pos="1620520" algn="l"/>
                        </a:tabLst>
                      </a:pPr>
                      <a:r>
                        <a:rPr lang="en-GB" sz="8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A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4378944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AU" sz="120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41910" marR="111760" algn="just">
                        <a:buNone/>
                        <a:tabLst>
                          <a:tab pos="180340" algn="l"/>
                          <a:tab pos="1620520" algn="l"/>
                        </a:tabLst>
                      </a:pPr>
                      <a:r>
                        <a:rPr lang="en-GB" sz="9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A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R="84455" algn="just">
                        <a:buNone/>
                      </a:pPr>
                      <a:r>
                        <a:rPr lang="en-GB" sz="1100" b="1">
                          <a:effectLst/>
                          <a:latin typeface="Helvetica" panose="020B0604020202020204" pitchFamily="34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Communication</a:t>
                      </a:r>
                      <a:endParaRPr lang="en-AU" sz="1100" b="1">
                        <a:effectLst/>
                        <a:latin typeface="Helvetica" panose="020B0604020202020204" pitchFamily="34" charset="0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GB" sz="1100">
                          <a:effectLst/>
                          <a:latin typeface="Helvetica" panose="020B0604020202020204" pitchFamily="34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Clear and concise communication with attendees about potential hazards, safety procedures, and emergency instructions is vital. </a:t>
                      </a:r>
                      <a:endParaRPr lang="en-AU" sz="1100">
                        <a:effectLst/>
                        <a:latin typeface="Helvetica" panose="020B0604020202020204" pitchFamily="34" charset="0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6674207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A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41910" marR="111760" algn="just">
                        <a:buNone/>
                        <a:tabLst>
                          <a:tab pos="180340" algn="l"/>
                          <a:tab pos="1620520" algn="l"/>
                        </a:tabLst>
                      </a:pPr>
                      <a:r>
                        <a:rPr lang="en-GB" sz="8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A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3163453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AU" sz="120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41910" marR="111760" algn="just">
                        <a:buNone/>
                        <a:tabLst>
                          <a:tab pos="180340" algn="l"/>
                          <a:tab pos="1620520" algn="l"/>
                        </a:tabLst>
                      </a:pPr>
                      <a:r>
                        <a:rPr lang="en-GB" sz="9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A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R="84455" algn="just">
                        <a:buNone/>
                      </a:pPr>
                      <a:r>
                        <a:rPr lang="en-GB" sz="1100" b="1">
                          <a:effectLst/>
                          <a:latin typeface="Helvetica" panose="020B0604020202020204" pitchFamily="34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Weather monitoring</a:t>
                      </a:r>
                      <a:endParaRPr lang="en-AU" sz="1100" b="1">
                        <a:effectLst/>
                        <a:latin typeface="Helvetica" panose="020B0604020202020204" pitchFamily="34" charset="0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GB" sz="1100">
                          <a:effectLst/>
                          <a:latin typeface="Helvetica" panose="020B0604020202020204" pitchFamily="34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Regularly monitoring weather forecasts and utilising weather alerts is essential to anticipate and prepare for potential hazards. </a:t>
                      </a:r>
                      <a:endParaRPr lang="en-AU" sz="1100">
                        <a:effectLst/>
                        <a:latin typeface="Helvetica" panose="020B0604020202020204" pitchFamily="34" charset="0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199633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buNone/>
                        <a:tabLst>
                          <a:tab pos="180340" algn="l"/>
                          <a:tab pos="1620520" algn="l"/>
                        </a:tabLst>
                      </a:pPr>
                      <a:r>
                        <a:rPr lang="en-GB" sz="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A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41910" marR="111760" algn="just">
                        <a:buNone/>
                        <a:tabLst>
                          <a:tab pos="180340" algn="l"/>
                          <a:tab pos="1620520" algn="l"/>
                        </a:tabLst>
                      </a:pPr>
                      <a:r>
                        <a:rPr lang="en-GB" sz="8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A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9636309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AU" sz="120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41910" marR="111760" algn="just">
                        <a:buNone/>
                        <a:tabLst>
                          <a:tab pos="180340" algn="l"/>
                          <a:tab pos="1620520" algn="l"/>
                        </a:tabLst>
                      </a:pPr>
                      <a:r>
                        <a:rPr lang="en-GB" sz="9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A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R="84455" algn="just">
                        <a:buNone/>
                      </a:pPr>
                      <a:r>
                        <a:rPr lang="en-GB" sz="1100" b="1">
                          <a:effectLst/>
                          <a:latin typeface="Helvetica" panose="020B0604020202020204" pitchFamily="34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Training and drills</a:t>
                      </a:r>
                      <a:endParaRPr lang="en-AU" sz="1100" b="1">
                        <a:effectLst/>
                        <a:latin typeface="Helvetica" panose="020B0604020202020204" pitchFamily="34" charset="0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GB" sz="1100">
                          <a:effectLst/>
                          <a:latin typeface="Helvetica" panose="020B0604020202020204" pitchFamily="34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Regular training for staff and volunteers on emergency procedures and first aid can improve response time and effectiveness.</a:t>
                      </a:r>
                      <a:endParaRPr lang="en-AU" sz="1100">
                        <a:effectLst/>
                        <a:latin typeface="Helvetica" panose="020B0604020202020204" pitchFamily="34" charset="0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4723094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A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41910" marR="111760" algn="just">
                        <a:buNone/>
                        <a:tabLst>
                          <a:tab pos="180340" algn="l"/>
                          <a:tab pos="1620520" algn="l"/>
                        </a:tabLst>
                      </a:pPr>
                      <a:r>
                        <a:rPr lang="en-GB" sz="8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A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2549496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AU" sz="120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41910" marR="111760" algn="just">
                        <a:buNone/>
                        <a:tabLst>
                          <a:tab pos="180340" algn="l"/>
                          <a:tab pos="1620520" algn="l"/>
                        </a:tabLst>
                      </a:pPr>
                      <a:r>
                        <a:rPr lang="en-GB" sz="9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A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R="84455" algn="just">
                        <a:buNone/>
                      </a:pPr>
                      <a:r>
                        <a:rPr lang="en-GB" sz="1100" b="1" dirty="0">
                          <a:effectLst/>
                          <a:latin typeface="Helvetica" panose="020B0604020202020204" pitchFamily="34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Medical support</a:t>
                      </a:r>
                      <a:endParaRPr lang="en-AU" sz="1100" b="1" dirty="0">
                        <a:effectLst/>
                        <a:latin typeface="Helvetica" panose="020B0604020202020204" pitchFamily="34" charset="0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GB" sz="1100" dirty="0">
                          <a:effectLst/>
                          <a:latin typeface="Helvetica" panose="020B0604020202020204" pitchFamily="34" charset="0"/>
                          <a:ea typeface="Cambria" panose="02040503050406030204" pitchFamily="18" charset="0"/>
                          <a:cs typeface="Cambria" panose="02040503050406030204" pitchFamily="18" charset="0"/>
                        </a:rPr>
                        <a:t>On-site medical personnel and ambulances should be readily available to handle medical emergencies.</a:t>
                      </a:r>
                      <a:endParaRPr lang="en-AU" sz="1100" dirty="0">
                        <a:effectLst/>
                        <a:latin typeface="Helvetica" panose="020B0604020202020204" pitchFamily="34" charset="0"/>
                        <a:ea typeface="Cambria" panose="02040503050406030204" pitchFamily="18" charset="0"/>
                        <a:cs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9224380"/>
                  </a:ext>
                </a:extLst>
              </a:tr>
            </a:tbl>
          </a:graphicData>
        </a:graphic>
      </p:graphicFrame>
      <p:pic>
        <p:nvPicPr>
          <p:cNvPr id="12" name="Graphic 3" descr="List with solid fill">
            <a:extLst>
              <a:ext uri="{FF2B5EF4-FFF2-40B4-BE49-F238E27FC236}">
                <a16:creationId xmlns:a16="http://schemas.microsoft.com/office/drawing/2014/main" id="{5F5A63DD-CA73-B8E1-F628-432F52CE34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336800" y="1203325"/>
            <a:ext cx="714375" cy="714375"/>
          </a:xfrm>
          <a:prstGeom prst="rect">
            <a:avLst/>
          </a:prstGeom>
        </p:spPr>
      </p:pic>
      <p:pic>
        <p:nvPicPr>
          <p:cNvPr id="13" name="Graphic 4" descr="Voice with solid fill">
            <a:extLst>
              <a:ext uri="{FF2B5EF4-FFF2-40B4-BE49-F238E27FC236}">
                <a16:creationId xmlns:a16="http://schemas.microsoft.com/office/drawing/2014/main" id="{ECB4CC7C-21BD-7243-23E1-A47612FB3D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376488" y="2130425"/>
            <a:ext cx="619125" cy="619125"/>
          </a:xfrm>
          <a:prstGeom prst="rect">
            <a:avLst/>
          </a:prstGeom>
        </p:spPr>
      </p:pic>
      <p:pic>
        <p:nvPicPr>
          <p:cNvPr id="14" name="Graphic 5" descr="Lightning with solid fill">
            <a:extLst>
              <a:ext uri="{FF2B5EF4-FFF2-40B4-BE49-F238E27FC236}">
                <a16:creationId xmlns:a16="http://schemas.microsoft.com/office/drawing/2014/main" id="{C38AEED8-477D-8D95-BB85-02A1FE5B019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376488" y="2904728"/>
            <a:ext cx="635000" cy="635000"/>
          </a:xfrm>
          <a:prstGeom prst="rect">
            <a:avLst/>
          </a:prstGeom>
        </p:spPr>
      </p:pic>
      <p:pic>
        <p:nvPicPr>
          <p:cNvPr id="15" name="Graphic 6" descr="Exit with solid fill">
            <a:extLst>
              <a:ext uri="{FF2B5EF4-FFF2-40B4-BE49-F238E27FC236}">
                <a16:creationId xmlns:a16="http://schemas.microsoft.com/office/drawing/2014/main" id="{009346E2-5C46-453D-3C09-759A69778EC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408238" y="3823494"/>
            <a:ext cx="603250" cy="603250"/>
          </a:xfrm>
          <a:prstGeom prst="rect">
            <a:avLst/>
          </a:prstGeom>
        </p:spPr>
      </p:pic>
      <p:pic>
        <p:nvPicPr>
          <p:cNvPr id="16" name="Graphic 7" descr="Ambulance with solid fill">
            <a:extLst>
              <a:ext uri="{FF2B5EF4-FFF2-40B4-BE49-F238E27FC236}">
                <a16:creationId xmlns:a16="http://schemas.microsoft.com/office/drawing/2014/main" id="{86AC5983-CA45-D273-665A-A44EEE99C3C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408238" y="4639469"/>
            <a:ext cx="676275" cy="676275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A498577C-53A1-6F92-1F0C-65FC8A57F3EA}"/>
              </a:ext>
            </a:extLst>
          </p:cNvPr>
          <p:cNvSpPr/>
          <p:nvPr/>
        </p:nvSpPr>
        <p:spPr>
          <a:xfrm>
            <a:off x="1595899" y="5568762"/>
            <a:ext cx="9925050" cy="1009650"/>
          </a:xfrm>
          <a:prstGeom prst="rect">
            <a:avLst/>
          </a:prstGeom>
          <a:solidFill>
            <a:srgbClr val="FA317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Complete Inquiry task 1D on page 40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4650C1B5-60FC-6A50-5CAD-391FC2CE1BC4}"/>
              </a:ext>
            </a:extLst>
          </p:cNvPr>
          <p:cNvSpPr/>
          <p:nvPr/>
        </p:nvSpPr>
        <p:spPr>
          <a:xfrm>
            <a:off x="919624" y="5330637"/>
            <a:ext cx="1504950" cy="14859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9" name="Rectangle 18" descr="Pencil">
            <a:extLst>
              <a:ext uri="{FF2B5EF4-FFF2-40B4-BE49-F238E27FC236}">
                <a16:creationId xmlns:a16="http://schemas.microsoft.com/office/drawing/2014/main" id="{B6F0601A-CF75-6742-3CCA-EC4057BC3552}"/>
              </a:ext>
            </a:extLst>
          </p:cNvPr>
          <p:cNvSpPr/>
          <p:nvPr/>
        </p:nvSpPr>
        <p:spPr>
          <a:xfrm>
            <a:off x="1226470" y="5601611"/>
            <a:ext cx="891257" cy="943952"/>
          </a:xfrm>
          <a:prstGeom prst="rect">
            <a:avLst/>
          </a:prstGeom>
          <a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562829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6BD098-968C-4747-7050-07E1A152A0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3331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GB" b="1" dirty="0"/>
              <a:t>Policies and procedures designed for emergency response</a:t>
            </a:r>
            <a:endParaRPr lang="en-AU" b="1" dirty="0"/>
          </a:p>
          <a:p>
            <a:pPr marL="0" indent="0">
              <a:buNone/>
            </a:pPr>
            <a:r>
              <a:rPr lang="en-GB" dirty="0"/>
              <a:t>Key areas of emergency response:</a:t>
            </a:r>
            <a:endParaRPr lang="en-AU" dirty="0"/>
          </a:p>
          <a:p>
            <a:pPr lvl="0"/>
            <a:r>
              <a:rPr lang="en-GB" dirty="0"/>
              <a:t>Responding to an emergency.</a:t>
            </a:r>
            <a:endParaRPr lang="en-AU" dirty="0"/>
          </a:p>
          <a:p>
            <a:pPr lvl="0"/>
            <a:r>
              <a:rPr lang="en-GB" dirty="0"/>
              <a:t>Emergency evacuations.</a:t>
            </a:r>
            <a:endParaRPr lang="en-AU" dirty="0"/>
          </a:p>
          <a:p>
            <a:pPr lvl="0"/>
            <a:r>
              <a:rPr lang="en-GB" dirty="0"/>
              <a:t>Communication.</a:t>
            </a:r>
            <a:endParaRPr lang="en-AU" dirty="0"/>
          </a:p>
          <a:p>
            <a:r>
              <a:rPr lang="en-GB" dirty="0"/>
              <a:t>Reporting emergency incidents</a:t>
            </a:r>
            <a:endParaRPr lang="en-AU" dirty="0"/>
          </a:p>
        </p:txBody>
      </p:sp>
      <p:sp>
        <p:nvSpPr>
          <p:cNvPr id="6" name="Arrow: Up 5">
            <a:extLst>
              <a:ext uri="{FF2B5EF4-FFF2-40B4-BE49-F238E27FC236}">
                <a16:creationId xmlns:a16="http://schemas.microsoft.com/office/drawing/2014/main" id="{FCF6304D-84C1-8B64-C520-BDAE7B74258E}"/>
              </a:ext>
            </a:extLst>
          </p:cNvPr>
          <p:cNvSpPr/>
          <p:nvPr/>
        </p:nvSpPr>
        <p:spPr>
          <a:xfrm>
            <a:off x="5808197" y="2132502"/>
            <a:ext cx="2962275" cy="3268608"/>
          </a:xfrm>
          <a:prstGeom prst="upArrow">
            <a:avLst/>
          </a:prstGeom>
          <a:blipFill>
            <a:blip r:embed="rId2"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67965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74CEE9-9252-CB92-A9CB-E434897AB0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What’s an appropriate response?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626865-A0EF-BD8A-DD27-5AAAD1C41E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6325" y="1816100"/>
            <a:ext cx="10515600" cy="4351338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GB" dirty="0"/>
              <a:t>Ensure Safety 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Assess the situation and any casualties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Call 000 for emergency services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Delegate Roles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Secure and Preserve the Scene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DO NOT ATTEMPT PROCEDURES YOU ARE NOT TRAINED FOR</a:t>
            </a:r>
            <a:endParaRPr lang="en-AU" dirty="0"/>
          </a:p>
        </p:txBody>
      </p:sp>
      <p:pic>
        <p:nvPicPr>
          <p:cNvPr id="5" name="Graphic 4" descr="Medical with solid fill">
            <a:extLst>
              <a:ext uri="{FF2B5EF4-FFF2-40B4-BE49-F238E27FC236}">
                <a16:creationId xmlns:a16="http://schemas.microsoft.com/office/drawing/2014/main" id="{9F278763-5078-85C5-7398-3CF5CDED16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000874" y="2490787"/>
            <a:ext cx="1876425" cy="1876425"/>
          </a:xfrm>
          <a:prstGeom prst="rect">
            <a:avLst/>
          </a:prstGeom>
        </p:spPr>
      </p:pic>
      <p:pic>
        <p:nvPicPr>
          <p:cNvPr id="6" name="Graphic 11" descr="Siren with solid fill">
            <a:extLst>
              <a:ext uri="{FF2B5EF4-FFF2-40B4-BE49-F238E27FC236}">
                <a16:creationId xmlns:a16="http://schemas.microsoft.com/office/drawing/2014/main" id="{E3E6D450-E13D-3DF1-BE41-6A8B4E7EB7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877299" y="2545555"/>
            <a:ext cx="1766888" cy="1766888"/>
          </a:xfrm>
          <a:prstGeom prst="rect">
            <a:avLst/>
          </a:prstGeom>
        </p:spPr>
      </p:pic>
      <p:cxnSp>
        <p:nvCxnSpPr>
          <p:cNvPr id="8" name="Connector: Elbow 7">
            <a:extLst>
              <a:ext uri="{FF2B5EF4-FFF2-40B4-BE49-F238E27FC236}">
                <a16:creationId xmlns:a16="http://schemas.microsoft.com/office/drawing/2014/main" id="{CB0A1018-359E-AE7A-9EE9-5CF12AAB9381}"/>
              </a:ext>
            </a:extLst>
          </p:cNvPr>
          <p:cNvCxnSpPr>
            <a:cxnSpLocks/>
          </p:cNvCxnSpPr>
          <p:nvPr/>
        </p:nvCxnSpPr>
        <p:spPr>
          <a:xfrm rot="10800000" flipV="1">
            <a:off x="4772026" y="4882754"/>
            <a:ext cx="6070999" cy="594122"/>
          </a:xfrm>
          <a:prstGeom prst="bentConnector3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Connector: Elbow 10">
            <a:extLst>
              <a:ext uri="{FF2B5EF4-FFF2-40B4-BE49-F238E27FC236}">
                <a16:creationId xmlns:a16="http://schemas.microsoft.com/office/drawing/2014/main" id="{DDD4255C-15BB-5F28-BF1A-FB899FFEDD12}"/>
              </a:ext>
            </a:extLst>
          </p:cNvPr>
          <p:cNvCxnSpPr>
            <a:cxnSpLocks/>
          </p:cNvCxnSpPr>
          <p:nvPr/>
        </p:nvCxnSpPr>
        <p:spPr>
          <a:xfrm rot="10800000">
            <a:off x="981076" y="1381125"/>
            <a:ext cx="7978975" cy="309564"/>
          </a:xfrm>
          <a:prstGeom prst="bentConnector3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905859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64DFFA-EC51-E449-3130-71A39B2E3C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3331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>
                <a:solidFill>
                  <a:schemeClr val="bg1"/>
                </a:solidFill>
              </a:rPr>
              <a:t>Emergency Evacuations</a:t>
            </a:r>
          </a:p>
          <a:p>
            <a:pPr marL="457200" lvl="1" indent="0">
              <a:buNone/>
            </a:pPr>
            <a:r>
              <a:rPr lang="en-GB" dirty="0">
                <a:solidFill>
                  <a:schemeClr val="bg1"/>
                </a:solidFill>
              </a:rPr>
              <a:t>Triggered By:</a:t>
            </a:r>
          </a:p>
          <a:p>
            <a:r>
              <a:rPr lang="en-GB" dirty="0">
                <a:solidFill>
                  <a:schemeClr val="bg1"/>
                </a:solidFill>
              </a:rPr>
              <a:t>Fire</a:t>
            </a:r>
          </a:p>
          <a:p>
            <a:r>
              <a:rPr lang="en-GB" dirty="0">
                <a:solidFill>
                  <a:schemeClr val="bg1"/>
                </a:solidFill>
              </a:rPr>
              <a:t>Gas Leaks/Chemical spill</a:t>
            </a:r>
          </a:p>
          <a:p>
            <a:r>
              <a:rPr lang="en-GB" dirty="0">
                <a:solidFill>
                  <a:schemeClr val="bg1"/>
                </a:solidFill>
              </a:rPr>
              <a:t>Structural Damage</a:t>
            </a:r>
          </a:p>
          <a:p>
            <a:r>
              <a:rPr lang="en-GB" dirty="0">
                <a:solidFill>
                  <a:schemeClr val="bg1"/>
                </a:solidFill>
              </a:rPr>
              <a:t>Severe Weather</a:t>
            </a:r>
          </a:p>
          <a:p>
            <a:r>
              <a:rPr lang="en-GB" dirty="0">
                <a:solidFill>
                  <a:schemeClr val="bg1"/>
                </a:solidFill>
              </a:rPr>
              <a:t>Security Threat</a:t>
            </a:r>
          </a:p>
          <a:p>
            <a:r>
              <a:rPr lang="en-GB" dirty="0">
                <a:solidFill>
                  <a:schemeClr val="bg1"/>
                </a:solidFill>
              </a:rPr>
              <a:t>Widespread Medical Emergency</a:t>
            </a:r>
            <a:endParaRPr lang="en-AU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CE625C5-2193-424C-0CF3-4AAF1570AF75}"/>
              </a:ext>
            </a:extLst>
          </p:cNvPr>
          <p:cNvSpPr txBox="1"/>
          <p:nvPr/>
        </p:nvSpPr>
        <p:spPr>
          <a:xfrm>
            <a:off x="6762749" y="2828835"/>
            <a:ext cx="437197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84455" algn="just">
              <a:buNone/>
            </a:pPr>
            <a:r>
              <a:rPr lang="en-GB" sz="1800" b="1" dirty="0">
                <a:solidFill>
                  <a:srgbClr val="FA317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Evacuate immediately</a:t>
            </a:r>
          </a:p>
          <a:p>
            <a:pPr marR="84455" algn="just">
              <a:buNone/>
            </a:pPr>
            <a:r>
              <a:rPr lang="en-GB" b="1" dirty="0">
                <a:solidFill>
                  <a:srgbClr val="FA317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 Not Leave Anyone Behind</a:t>
            </a:r>
            <a:endParaRPr lang="en-AU" sz="1800" b="1" dirty="0">
              <a:solidFill>
                <a:srgbClr val="FA317D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R="84455" algn="just">
              <a:buNone/>
            </a:pPr>
            <a:r>
              <a:rPr lang="en-GB" sz="1800" b="1" dirty="0">
                <a:solidFill>
                  <a:srgbClr val="FA317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Alert others / Raise the alarm</a:t>
            </a:r>
            <a:endParaRPr lang="en-AU" sz="1800" b="1" dirty="0">
              <a:solidFill>
                <a:srgbClr val="FA317D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R="84455" algn="just">
              <a:buNone/>
            </a:pPr>
            <a:r>
              <a:rPr lang="en-GB" sz="1800" b="1" dirty="0">
                <a:solidFill>
                  <a:srgbClr val="FA317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Assemble at designated point</a:t>
            </a:r>
            <a:endParaRPr lang="en-AU" sz="1800" b="1" dirty="0">
              <a:solidFill>
                <a:srgbClr val="FA317D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Graphic 7" descr="Run with solid fill">
            <a:extLst>
              <a:ext uri="{FF2B5EF4-FFF2-40B4-BE49-F238E27FC236}">
                <a16:creationId xmlns:a16="http://schemas.microsoft.com/office/drawing/2014/main" id="{34AD6A4D-490C-B8A9-F18B-C136B34F24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419975" y="205740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0111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2C4EEA-7764-BEF7-4247-4741524ED2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During Evacuation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FC8BF1-698A-4CC4-3666-C286D37909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b="1" dirty="0"/>
              <a:t>Sweeping and leading – Do not re-enter building!</a:t>
            </a:r>
            <a:endParaRPr lang="en-AU" b="1" dirty="0"/>
          </a:p>
          <a:p>
            <a:r>
              <a:rPr lang="en-GB" b="1" dirty="0"/>
              <a:t>Liaison with Emergency Services</a:t>
            </a:r>
            <a:endParaRPr lang="en-AU" b="1" dirty="0"/>
          </a:p>
          <a:p>
            <a:r>
              <a:rPr lang="en-GB" b="1" dirty="0"/>
              <a:t>Control and reassurance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Post Evacuation</a:t>
            </a:r>
            <a:endParaRPr lang="en-AU" b="1" dirty="0"/>
          </a:p>
          <a:p>
            <a:r>
              <a:rPr lang="en-GB" b="1" dirty="0"/>
              <a:t>Remain at assembly point</a:t>
            </a:r>
            <a:endParaRPr lang="en-AU" b="1" dirty="0"/>
          </a:p>
          <a:p>
            <a:r>
              <a:rPr lang="en-GB" b="1" dirty="0"/>
              <a:t>Await Further instructions</a:t>
            </a:r>
          </a:p>
          <a:p>
            <a:r>
              <a:rPr lang="en-GB" b="1" dirty="0"/>
              <a:t>Communicate Emergency Info</a:t>
            </a:r>
          </a:p>
          <a:p>
            <a:r>
              <a:rPr lang="en-GB" b="1" dirty="0"/>
              <a:t>Debrief</a:t>
            </a:r>
            <a:endParaRPr lang="en-AU" b="1" dirty="0"/>
          </a:p>
          <a:p>
            <a:pPr marL="0" indent="0">
              <a:buNone/>
            </a:pPr>
            <a:endParaRPr lang="en-AU" dirty="0"/>
          </a:p>
        </p:txBody>
      </p:sp>
      <p:pic>
        <p:nvPicPr>
          <p:cNvPr id="5" name="Graphic 4" descr="Chevron arrows with solid fill">
            <a:extLst>
              <a:ext uri="{FF2B5EF4-FFF2-40B4-BE49-F238E27FC236}">
                <a16:creationId xmlns:a16="http://schemas.microsoft.com/office/drawing/2014/main" id="{B3F84E16-D3A3-3C7C-DE06-B23FABCFE3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9462958">
            <a:off x="7778494" y="4416048"/>
            <a:ext cx="914400" cy="914400"/>
          </a:xfrm>
          <a:prstGeom prst="rect">
            <a:avLst/>
          </a:prstGeom>
        </p:spPr>
      </p:pic>
      <p:pic>
        <p:nvPicPr>
          <p:cNvPr id="7" name="Graphic 6" descr="Chevron arrows with solid fill">
            <a:extLst>
              <a:ext uri="{FF2B5EF4-FFF2-40B4-BE49-F238E27FC236}">
                <a16:creationId xmlns:a16="http://schemas.microsoft.com/office/drawing/2014/main" id="{6D57E596-704A-CB85-74FE-D7BDF7E9CA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938714">
            <a:off x="6918445" y="4423187"/>
            <a:ext cx="914400" cy="914400"/>
          </a:xfrm>
          <a:prstGeom prst="rect">
            <a:avLst/>
          </a:prstGeom>
        </p:spPr>
      </p:pic>
      <p:pic>
        <p:nvPicPr>
          <p:cNvPr id="9" name="Graphic 8" descr="Users with solid fill">
            <a:extLst>
              <a:ext uri="{FF2B5EF4-FFF2-40B4-BE49-F238E27FC236}">
                <a16:creationId xmlns:a16="http://schemas.microsoft.com/office/drawing/2014/main" id="{83B291EC-9997-FF27-ED91-FD1EADBD03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997213" y="3319870"/>
            <a:ext cx="1624050" cy="1624050"/>
          </a:xfrm>
          <a:prstGeom prst="rect">
            <a:avLst/>
          </a:prstGeom>
        </p:spPr>
      </p:pic>
      <p:pic>
        <p:nvPicPr>
          <p:cNvPr id="10" name="Graphic 9" descr="Chevron arrows with solid fill">
            <a:extLst>
              <a:ext uri="{FF2B5EF4-FFF2-40B4-BE49-F238E27FC236}">
                <a16:creationId xmlns:a16="http://schemas.microsoft.com/office/drawing/2014/main" id="{7395E7B6-21F1-0BB6-BCA7-357C3F2475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6200000">
            <a:off x="7352038" y="5086312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4559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12D1EA-D004-526E-0262-4D7780EAFB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030" y="1825625"/>
            <a:ext cx="10439770" cy="4357461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/>
              <a:t>Workplace Health and Safety Laws</a:t>
            </a:r>
          </a:p>
          <a:p>
            <a:pPr marL="0" indent="0">
              <a:buNone/>
            </a:pPr>
            <a:r>
              <a:rPr lang="en-US" dirty="0"/>
              <a:t>National framework (2011):</a:t>
            </a:r>
          </a:p>
          <a:p>
            <a:r>
              <a:rPr lang="en-US" dirty="0"/>
              <a:t>1. WHS Act</a:t>
            </a:r>
          </a:p>
          <a:p>
            <a:r>
              <a:rPr lang="en-US" dirty="0"/>
              <a:t>2. WHS Regulations</a:t>
            </a:r>
          </a:p>
          <a:p>
            <a:r>
              <a:rPr lang="en-US" dirty="0"/>
              <a:t>3. Codes of Practice</a:t>
            </a:r>
          </a:p>
          <a:p>
            <a:r>
              <a:rPr lang="en-US" dirty="0"/>
              <a:t>Most states adopted model laws (as of July 2025)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Victoria uses its own OHS laws</a:t>
            </a:r>
          </a:p>
          <a:p>
            <a:r>
              <a:rPr lang="en-US" dirty="0"/>
              <a:t>Occupational Health &amp; Safety Act 2004</a:t>
            </a:r>
          </a:p>
          <a:p>
            <a:r>
              <a:rPr lang="en-US" dirty="0"/>
              <a:t>OHS Regulations 2017</a:t>
            </a:r>
          </a:p>
          <a:p>
            <a:r>
              <a:rPr lang="en-US" dirty="0"/>
              <a:t>Guidance: WorkSafe Victoria</a:t>
            </a:r>
          </a:p>
          <a:p>
            <a:r>
              <a:rPr lang="en-US" dirty="0"/>
              <a:t>Compliance = follow Victorian standards</a:t>
            </a:r>
          </a:p>
          <a:p>
            <a:endParaRPr lang="en-US" dirty="0"/>
          </a:p>
        </p:txBody>
      </p:sp>
      <p:cxnSp>
        <p:nvCxnSpPr>
          <p:cNvPr id="4" name="Connector: Elbow 3">
            <a:extLst>
              <a:ext uri="{FF2B5EF4-FFF2-40B4-BE49-F238E27FC236}">
                <a16:creationId xmlns:a16="http://schemas.microsoft.com/office/drawing/2014/main" id="{AA7C907A-1F23-BB1B-0A0C-C5B167E34FED}"/>
              </a:ext>
            </a:extLst>
          </p:cNvPr>
          <p:cNvCxnSpPr>
            <a:cxnSpLocks/>
          </p:cNvCxnSpPr>
          <p:nvPr/>
        </p:nvCxnSpPr>
        <p:spPr>
          <a:xfrm rot="10800000" flipV="1">
            <a:off x="6096000" y="4241494"/>
            <a:ext cx="2435100" cy="1270726"/>
          </a:xfrm>
          <a:prstGeom prst="bentConnector3">
            <a:avLst>
              <a:gd name="adj1" fmla="val 50000"/>
            </a:avLst>
          </a:prstGeom>
          <a:ln w="38100">
            <a:solidFill>
              <a:srgbClr val="FA317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or: Elbow 7">
            <a:extLst>
              <a:ext uri="{FF2B5EF4-FFF2-40B4-BE49-F238E27FC236}">
                <a16:creationId xmlns:a16="http://schemas.microsoft.com/office/drawing/2014/main" id="{D3575F98-24D7-2158-AE17-B0A5EF063D01}"/>
              </a:ext>
            </a:extLst>
          </p:cNvPr>
          <p:cNvCxnSpPr>
            <a:cxnSpLocks/>
          </p:cNvCxnSpPr>
          <p:nvPr/>
        </p:nvCxnSpPr>
        <p:spPr>
          <a:xfrm rot="10800000" flipV="1">
            <a:off x="5231703" y="1729648"/>
            <a:ext cx="3945349" cy="1017354"/>
          </a:xfrm>
          <a:prstGeom prst="bentConnector3">
            <a:avLst>
              <a:gd name="adj1" fmla="val 50000"/>
            </a:avLst>
          </a:prstGeom>
          <a:ln w="31750">
            <a:solidFill>
              <a:srgbClr val="FA317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29559FF8-A84C-2E32-84A7-1C5493592C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5215" y="340901"/>
            <a:ext cx="7365188" cy="1201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92354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6AEB162-04AC-8994-89F5-A92186D8C1AE}"/>
              </a:ext>
            </a:extLst>
          </p:cNvPr>
          <p:cNvSpPr/>
          <p:nvPr/>
        </p:nvSpPr>
        <p:spPr>
          <a:xfrm>
            <a:off x="238124" y="600075"/>
            <a:ext cx="6791325" cy="4667250"/>
          </a:xfrm>
          <a:prstGeom prst="rect">
            <a:avLst/>
          </a:prstGeom>
          <a:solidFill>
            <a:srgbClr val="FA317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B890B91-0764-3564-6AB8-BDD29E9C7E61}"/>
              </a:ext>
            </a:extLst>
          </p:cNvPr>
          <p:cNvSpPr/>
          <p:nvPr/>
        </p:nvSpPr>
        <p:spPr>
          <a:xfrm>
            <a:off x="6315077" y="2044512"/>
            <a:ext cx="5343525" cy="352425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F247F2-29DA-EC24-4613-107970721513}"/>
              </a:ext>
            </a:extLst>
          </p:cNvPr>
          <p:cNvSpPr txBox="1"/>
          <p:nvPr/>
        </p:nvSpPr>
        <p:spPr>
          <a:xfrm>
            <a:off x="1038225" y="758011"/>
            <a:ext cx="4838700" cy="3323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  <a:buNone/>
            </a:pPr>
            <a:r>
              <a:rPr lang="en-GB" sz="2400" b="1" dirty="0">
                <a:effectLst/>
                <a:latin typeface="Helvetica" panose="020B060402020202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Reporting emergency incidents</a:t>
            </a:r>
            <a:endParaRPr lang="en-AU" sz="2400" b="1" dirty="0">
              <a:effectLst/>
              <a:latin typeface="Helvetica" panose="020B0604020202020204" pitchFamily="34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  <a:buNone/>
            </a:pPr>
            <a:r>
              <a:rPr lang="en-GB" sz="1800" b="1" dirty="0">
                <a:effectLst/>
                <a:latin typeface="Helvetica" panose="020B060402020202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Formal Incident Reporting procedure 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GB" b="1" dirty="0">
                <a:latin typeface="Helvetica" panose="020B060402020202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Documentation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GB" sz="1800" b="1" dirty="0">
                <a:effectLst/>
                <a:latin typeface="Helvetica" panose="020B060402020202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Include all factual details</a:t>
            </a:r>
            <a:endParaRPr lang="en-AU" sz="1800" dirty="0">
              <a:effectLst/>
              <a:latin typeface="Helvetica" panose="020B0604020202020204" pitchFamily="34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  <a:buNone/>
            </a:pPr>
            <a:r>
              <a:rPr lang="en-GB" sz="1800" b="1" dirty="0">
                <a:effectLst/>
                <a:latin typeface="Helvetica" panose="020B060402020202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WorkSafe Victoria Notification</a:t>
            </a:r>
            <a:endParaRPr lang="en-AU" sz="1800" dirty="0">
              <a:effectLst/>
              <a:latin typeface="Helvetica" panose="020B0604020202020204" pitchFamily="34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  <a:buNone/>
            </a:pPr>
            <a:r>
              <a:rPr lang="en-GB" sz="1800" b="1" dirty="0">
                <a:effectLst/>
                <a:latin typeface="Helvetica" panose="020B060402020202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Investigation</a:t>
            </a:r>
            <a:endParaRPr lang="en-AU" sz="1800" dirty="0">
              <a:effectLst/>
              <a:latin typeface="Helvetica" panose="020B0604020202020204" pitchFamily="34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  <a:buNone/>
            </a:pPr>
            <a:r>
              <a:rPr lang="en-GB" sz="1800" b="1" dirty="0">
                <a:effectLst/>
                <a:latin typeface="Helvetica" panose="020B0604020202020204" pitchFamily="34" charset="0"/>
                <a:ea typeface="Cambria" panose="02040503050406030204" pitchFamily="18" charset="0"/>
                <a:cs typeface="Cambria" panose="02040503050406030204" pitchFamily="18" charset="0"/>
              </a:rPr>
              <a:t>Review and update OHS Policies and Procedures</a:t>
            </a:r>
            <a:endParaRPr lang="en-AU" sz="1800" dirty="0">
              <a:effectLst/>
              <a:latin typeface="Helvetica" panose="020B0604020202020204" pitchFamily="34" charset="0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BB7BF50-2309-8272-A0B1-D0E1E91D6A97}"/>
              </a:ext>
            </a:extLst>
          </p:cNvPr>
          <p:cNvSpPr/>
          <p:nvPr/>
        </p:nvSpPr>
        <p:spPr>
          <a:xfrm>
            <a:off x="1595899" y="5568762"/>
            <a:ext cx="9925050" cy="1009650"/>
          </a:xfrm>
          <a:prstGeom prst="rect">
            <a:avLst/>
          </a:prstGeom>
          <a:solidFill>
            <a:srgbClr val="FA317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Complete Inquiry task 1E on page 47 and 1F on page 49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D862E41-DA61-C97A-AC15-0A55B8321B1C}"/>
              </a:ext>
            </a:extLst>
          </p:cNvPr>
          <p:cNvSpPr/>
          <p:nvPr/>
        </p:nvSpPr>
        <p:spPr>
          <a:xfrm>
            <a:off x="919624" y="5330637"/>
            <a:ext cx="1504950" cy="14859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" name="Rectangle 9" descr="Pencil">
            <a:extLst>
              <a:ext uri="{FF2B5EF4-FFF2-40B4-BE49-F238E27FC236}">
                <a16:creationId xmlns:a16="http://schemas.microsoft.com/office/drawing/2014/main" id="{03834130-0C54-73E9-3F25-B72E6B33B8B2}"/>
              </a:ext>
            </a:extLst>
          </p:cNvPr>
          <p:cNvSpPr/>
          <p:nvPr/>
        </p:nvSpPr>
        <p:spPr>
          <a:xfrm>
            <a:off x="1226470" y="5601611"/>
            <a:ext cx="891257" cy="943952"/>
          </a:xfrm>
          <a:prstGeom prst="rect">
            <a:avLst/>
          </a:pr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0113790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CC38EE0-9FA2-8208-9088-45D206BDE6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300" y="99172"/>
            <a:ext cx="5478104" cy="6659655"/>
          </a:xfrm>
          <a:prstGeom prst="rect">
            <a:avLst/>
          </a:prstGeom>
        </p:spPr>
      </p:pic>
      <p:pic>
        <p:nvPicPr>
          <p:cNvPr id="6" name="Picture 5" descr="Businesswoman holding mug">
            <a:extLst>
              <a:ext uri="{FF2B5EF4-FFF2-40B4-BE49-F238E27FC236}">
                <a16:creationId xmlns:a16="http://schemas.microsoft.com/office/drawing/2014/main" id="{055B2BF7-4E20-49CA-4B25-B02100A061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7950" y="4968416"/>
            <a:ext cx="572414" cy="179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5312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5EF20F30-27F2-2408-90E4-0FFAF5FAB6F6}"/>
              </a:ext>
            </a:extLst>
          </p:cNvPr>
          <p:cNvSpPr/>
          <p:nvPr/>
        </p:nvSpPr>
        <p:spPr>
          <a:xfrm>
            <a:off x="5390754" y="1696606"/>
            <a:ext cx="4678157" cy="4487918"/>
          </a:xfrm>
          <a:prstGeom prst="ellipse">
            <a:avLst/>
          </a:prstGeom>
          <a:blipFill>
            <a:blip r:embed="rId2">
              <a:extLst>
                <a:ext uri="{837473B0-CC2E-450A-ABE3-18F120FF3D39}">
                  <a1611:picAttrSrcUrl xmlns:a1611="http://schemas.microsoft.com/office/drawing/2016/11/main" r:id="rId3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06057CC-AD5A-B02A-1747-F1DD947BF58A}"/>
              </a:ext>
            </a:extLst>
          </p:cNvPr>
          <p:cNvSpPr txBox="1"/>
          <p:nvPr/>
        </p:nvSpPr>
        <p:spPr>
          <a:xfrm>
            <a:off x="647302" y="1109020"/>
            <a:ext cx="9925050" cy="5663089"/>
          </a:xfrm>
          <a:prstGeom prst="rect">
            <a:avLst/>
          </a:prstGeom>
          <a:solidFill>
            <a:schemeClr val="bg1">
              <a:alpha val="42000"/>
            </a:schemeClr>
          </a:solidFill>
        </p:spPr>
        <p:txBody>
          <a:bodyPr wrap="square">
            <a:spAutoFit/>
          </a:bodyPr>
          <a:lstStyle/>
          <a:p>
            <a:r>
              <a:rPr lang="en-US" sz="3200" dirty="0"/>
              <a:t>Key Safety Responsibilities of Coaches</a:t>
            </a:r>
          </a:p>
          <a:p>
            <a:endParaRPr lang="en-US" sz="3200" dirty="0"/>
          </a:p>
          <a:p>
            <a:r>
              <a:rPr lang="en-US" sz="3200" dirty="0"/>
              <a:t>Provide safe environments</a:t>
            </a:r>
          </a:p>
          <a:p>
            <a:r>
              <a:rPr lang="en-US" sz="3200" dirty="0"/>
              <a:t>Manage risks</a:t>
            </a:r>
          </a:p>
          <a:p>
            <a:r>
              <a:rPr lang="en-US" sz="3200" dirty="0"/>
              <a:t>Maintain equipment</a:t>
            </a:r>
          </a:p>
          <a:p>
            <a:r>
              <a:rPr lang="en-US" sz="3200" dirty="0"/>
              <a:t>Give information &amp; supervision</a:t>
            </a:r>
          </a:p>
          <a:p>
            <a:r>
              <a:rPr lang="en-US" sz="3200" dirty="0"/>
              <a:t>Prevent discrimination/harassment</a:t>
            </a:r>
          </a:p>
          <a:p>
            <a:r>
              <a:rPr lang="en-US" sz="3200" dirty="0"/>
              <a:t>Understand OHS procedures</a:t>
            </a:r>
          </a:p>
          <a:p>
            <a:r>
              <a:rPr lang="en-US" sz="3200" dirty="0"/>
              <a:t>Consult with Health &amp; Safety Reps (HSRs)</a:t>
            </a:r>
          </a:p>
          <a:p>
            <a:r>
              <a:rPr lang="en-US" sz="3200" dirty="0"/>
              <a:t>Report incidents &amp; hazards</a:t>
            </a:r>
          </a:p>
          <a:p>
            <a:pPr algn="ctr">
              <a:spcBef>
                <a:spcPts val="1200"/>
              </a:spcBef>
              <a:buNone/>
            </a:pPr>
            <a:endParaRPr lang="en-AU" sz="3200" b="1" dirty="0">
              <a:effectLst/>
              <a:latin typeface="Helvetica" panose="020B0604020202020204" pitchFamily="34" charset="0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95390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lowchart: Connector 6">
            <a:extLst>
              <a:ext uri="{FF2B5EF4-FFF2-40B4-BE49-F238E27FC236}">
                <a16:creationId xmlns:a16="http://schemas.microsoft.com/office/drawing/2014/main" id="{9A48AE6E-460B-00ED-3DC9-EAEA4F5D0F49}"/>
              </a:ext>
            </a:extLst>
          </p:cNvPr>
          <p:cNvSpPr/>
          <p:nvPr/>
        </p:nvSpPr>
        <p:spPr>
          <a:xfrm>
            <a:off x="8704418" y="1716495"/>
            <a:ext cx="2723536" cy="2615381"/>
          </a:xfrm>
          <a:prstGeom prst="flowChartConnector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Flowchart: Connector 1">
            <a:extLst>
              <a:ext uri="{FF2B5EF4-FFF2-40B4-BE49-F238E27FC236}">
                <a16:creationId xmlns:a16="http://schemas.microsoft.com/office/drawing/2014/main" id="{1F207024-DF05-61DA-B473-0BA7330295F2}"/>
              </a:ext>
            </a:extLst>
          </p:cNvPr>
          <p:cNvSpPr/>
          <p:nvPr/>
        </p:nvSpPr>
        <p:spPr>
          <a:xfrm>
            <a:off x="9368527" y="242118"/>
            <a:ext cx="2723536" cy="2615381"/>
          </a:xfrm>
          <a:prstGeom prst="flowChartConnector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FD4128-20BA-1AD0-13CD-A84308306B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4046" y="872359"/>
            <a:ext cx="7864947" cy="5566578"/>
          </a:xfrm>
          <a:solidFill>
            <a:schemeClr val="bg1">
              <a:alpha val="60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AU" dirty="0"/>
              <a:t>Additional Setting-Specific Requirements</a:t>
            </a:r>
          </a:p>
          <a:p>
            <a:pPr marL="0" indent="0">
              <a:buNone/>
            </a:pPr>
            <a:endParaRPr lang="en-AU" dirty="0"/>
          </a:p>
          <a:p>
            <a:pPr marL="0" indent="0">
              <a:buNone/>
            </a:pPr>
            <a:endParaRPr lang="en-AU" dirty="0"/>
          </a:p>
          <a:p>
            <a:r>
              <a:rPr lang="en-AU" dirty="0"/>
              <a:t>Working with children - WWCC</a:t>
            </a:r>
          </a:p>
          <a:p>
            <a:r>
              <a:rPr lang="en-AU" dirty="0"/>
              <a:t>Schools - First Aid training</a:t>
            </a:r>
          </a:p>
          <a:p>
            <a:r>
              <a:rPr lang="en-AU" dirty="0"/>
              <a:t>Swimming coaches - CPR qualification</a:t>
            </a:r>
          </a:p>
          <a:p>
            <a:r>
              <a:rPr lang="en-AU" dirty="0"/>
              <a:t>Horse riding - helmets, vests, safe saddling</a:t>
            </a:r>
          </a:p>
          <a:p>
            <a:r>
              <a:rPr lang="en-AU" dirty="0"/>
              <a:t>Other: proper briefing and protective equipment</a:t>
            </a:r>
          </a:p>
          <a:p>
            <a:endParaRPr lang="en-AU" dirty="0"/>
          </a:p>
          <a:p>
            <a:endParaRPr lang="en-A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E55BD2B-C2F4-5E02-6B18-804A4C6F5252}"/>
              </a:ext>
            </a:extLst>
          </p:cNvPr>
          <p:cNvSpPr txBox="1"/>
          <p:nvPr/>
        </p:nvSpPr>
        <p:spPr>
          <a:xfrm>
            <a:off x="1053617" y="5806253"/>
            <a:ext cx="1008476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AU" sz="2400" dirty="0"/>
              <a:t>When you start a coaching role, learn the dangers, regulations and procedures!</a:t>
            </a:r>
          </a:p>
        </p:txBody>
      </p:sp>
    </p:spTree>
    <p:extLst>
      <p:ext uri="{BB962C8B-B14F-4D97-AF65-F5344CB8AC3E}">
        <p14:creationId xmlns:p14="http://schemas.microsoft.com/office/powerpoint/2010/main" val="31941762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EF796FD-E890-DAC7-C871-862A294E62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2267"/>
            <a:ext cx="10515600" cy="639346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AU" dirty="0">
                <a:solidFill>
                  <a:schemeClr val="bg1"/>
                </a:solidFill>
              </a:rPr>
              <a:t>Consequences of Non-Compliance</a:t>
            </a:r>
          </a:p>
          <a:p>
            <a:pPr marL="0" indent="0" algn="ctr">
              <a:buNone/>
            </a:pPr>
            <a:endParaRPr lang="en-AU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n-AU" dirty="0">
                <a:solidFill>
                  <a:schemeClr val="bg1"/>
                </a:solidFill>
              </a:rPr>
              <a:t>Failing OHS obligations = serious consequences:</a:t>
            </a:r>
          </a:p>
          <a:p>
            <a:pPr algn="ctr"/>
            <a:r>
              <a:rPr lang="en-AU" dirty="0">
                <a:solidFill>
                  <a:schemeClr val="bg1"/>
                </a:solidFill>
              </a:rPr>
              <a:t>1. Legal consequences</a:t>
            </a:r>
          </a:p>
          <a:p>
            <a:pPr algn="ctr"/>
            <a:r>
              <a:rPr lang="en-AU" dirty="0">
                <a:solidFill>
                  <a:schemeClr val="bg1"/>
                </a:solidFill>
              </a:rPr>
              <a:t>2. Professional &amp; organisational impact</a:t>
            </a:r>
          </a:p>
          <a:p>
            <a:pPr algn="ctr"/>
            <a:r>
              <a:rPr lang="en-AU" dirty="0">
                <a:solidFill>
                  <a:schemeClr val="bg1"/>
                </a:solidFill>
              </a:rPr>
              <a:t>3. Harm to participants</a:t>
            </a:r>
          </a:p>
          <a:p>
            <a:pPr algn="ctr"/>
            <a:endParaRPr lang="en-AU" dirty="0">
              <a:solidFill>
                <a:schemeClr val="bg1"/>
              </a:solidFill>
            </a:endParaRPr>
          </a:p>
          <a:p>
            <a:pPr algn="ctr"/>
            <a:endParaRPr lang="en-AU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n-US" dirty="0">
                <a:solidFill>
                  <a:schemeClr val="bg1"/>
                </a:solidFill>
              </a:rPr>
              <a:t>Legal Consequences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Fines between $360 - $1.7 Million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Improvement/Prohibition notices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Prosecution: criminal charges, enforceable undertakings</a:t>
            </a:r>
          </a:p>
          <a:p>
            <a:pPr marL="0" indent="0" algn="ctr">
              <a:buNone/>
            </a:pPr>
            <a:endParaRPr lang="en-AU" dirty="0">
              <a:solidFill>
                <a:schemeClr val="bg1"/>
              </a:solidFill>
            </a:endParaRPr>
          </a:p>
        </p:txBody>
      </p:sp>
      <p:pic>
        <p:nvPicPr>
          <p:cNvPr id="7" name="Graphic 6" descr="Dollar with solid fill">
            <a:extLst>
              <a:ext uri="{FF2B5EF4-FFF2-40B4-BE49-F238E27FC236}">
                <a16:creationId xmlns:a16="http://schemas.microsoft.com/office/drawing/2014/main" id="{D842096A-F8A0-EE2E-D6B8-3914443B72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05500" y="2971800"/>
            <a:ext cx="914400" cy="914400"/>
          </a:xfrm>
          <a:prstGeom prst="rect">
            <a:avLst/>
          </a:prstGeom>
        </p:spPr>
      </p:pic>
      <p:pic>
        <p:nvPicPr>
          <p:cNvPr id="11" name="Graphic 10" descr="Dollar with solid fill">
            <a:extLst>
              <a:ext uri="{FF2B5EF4-FFF2-40B4-BE49-F238E27FC236}">
                <a16:creationId xmlns:a16="http://schemas.microsoft.com/office/drawing/2014/main" id="{EF8C6622-0C11-7E7D-929B-BC118A55F1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48100" y="3362325"/>
            <a:ext cx="914400" cy="914400"/>
          </a:xfrm>
          <a:prstGeom prst="rect">
            <a:avLst/>
          </a:prstGeom>
        </p:spPr>
      </p:pic>
      <p:pic>
        <p:nvPicPr>
          <p:cNvPr id="12" name="Graphic 11" descr="Dollar with solid fill">
            <a:extLst>
              <a:ext uri="{FF2B5EF4-FFF2-40B4-BE49-F238E27FC236}">
                <a16:creationId xmlns:a16="http://schemas.microsoft.com/office/drawing/2014/main" id="{BEE999AF-7C1C-1513-EA7A-3553EF9A8E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448300" y="3343275"/>
            <a:ext cx="914400" cy="914400"/>
          </a:xfrm>
          <a:prstGeom prst="rect">
            <a:avLst/>
          </a:prstGeom>
        </p:spPr>
      </p:pic>
      <p:pic>
        <p:nvPicPr>
          <p:cNvPr id="13" name="Graphic 12" descr="Dollar with solid fill">
            <a:extLst>
              <a:ext uri="{FF2B5EF4-FFF2-40B4-BE49-F238E27FC236}">
                <a16:creationId xmlns:a16="http://schemas.microsoft.com/office/drawing/2014/main" id="{E1AECA4E-29F9-A6A0-87E6-EB6E0362E6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917282" y="3343275"/>
            <a:ext cx="914400" cy="914400"/>
          </a:xfrm>
          <a:prstGeom prst="rect">
            <a:avLst/>
          </a:prstGeom>
        </p:spPr>
      </p:pic>
      <p:pic>
        <p:nvPicPr>
          <p:cNvPr id="14" name="Graphic 13" descr="Dollar with solid fill">
            <a:extLst>
              <a:ext uri="{FF2B5EF4-FFF2-40B4-BE49-F238E27FC236}">
                <a16:creationId xmlns:a16="http://schemas.microsoft.com/office/drawing/2014/main" id="{76EBF3CE-D8B6-06AD-0DE9-053CCB51C2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383882" y="3343275"/>
            <a:ext cx="914400" cy="914400"/>
          </a:xfrm>
          <a:prstGeom prst="rect">
            <a:avLst/>
          </a:prstGeom>
        </p:spPr>
      </p:pic>
      <p:pic>
        <p:nvPicPr>
          <p:cNvPr id="15" name="Graphic 14" descr="Dollar with solid fill">
            <a:extLst>
              <a:ext uri="{FF2B5EF4-FFF2-40B4-BE49-F238E27FC236}">
                <a16:creationId xmlns:a16="http://schemas.microsoft.com/office/drawing/2014/main" id="{2035E239-B515-BDE9-3B34-A5D2553851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979319" y="3343275"/>
            <a:ext cx="914400" cy="914400"/>
          </a:xfrm>
          <a:prstGeom prst="rect">
            <a:avLst/>
          </a:prstGeom>
        </p:spPr>
      </p:pic>
      <p:pic>
        <p:nvPicPr>
          <p:cNvPr id="16" name="Graphic 15" descr="Dollar with solid fill">
            <a:extLst>
              <a:ext uri="{FF2B5EF4-FFF2-40B4-BE49-F238E27FC236}">
                <a16:creationId xmlns:a16="http://schemas.microsoft.com/office/drawing/2014/main" id="{BF66B996-1CDB-C3EA-8053-4D56BA3EDB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572374" y="3343275"/>
            <a:ext cx="914400" cy="914400"/>
          </a:xfrm>
          <a:prstGeom prst="rect">
            <a:avLst/>
          </a:prstGeom>
        </p:spPr>
      </p:pic>
      <p:pic>
        <p:nvPicPr>
          <p:cNvPr id="17" name="Graphic 16" descr="Dollar with solid fill">
            <a:extLst>
              <a:ext uri="{FF2B5EF4-FFF2-40B4-BE49-F238E27FC236}">
                <a16:creationId xmlns:a16="http://schemas.microsoft.com/office/drawing/2014/main" id="{4CE0B2EC-10DC-D975-AA74-D2A978B8E2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041356" y="3343275"/>
            <a:ext cx="914400" cy="914400"/>
          </a:xfrm>
          <a:prstGeom prst="rect">
            <a:avLst/>
          </a:prstGeom>
        </p:spPr>
      </p:pic>
      <p:pic>
        <p:nvPicPr>
          <p:cNvPr id="18" name="Graphic 17" descr="Dollar with solid fill">
            <a:extLst>
              <a:ext uri="{FF2B5EF4-FFF2-40B4-BE49-F238E27FC236}">
                <a16:creationId xmlns:a16="http://schemas.microsoft.com/office/drawing/2014/main" id="{86E38834-2BD4-3509-3108-62E28EE613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507956" y="3343275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0184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2">
            <a:extLst>
              <a:ext uri="{FF2B5EF4-FFF2-40B4-BE49-F238E27FC236}">
                <a16:creationId xmlns:a16="http://schemas.microsoft.com/office/drawing/2014/main" id="{6C06EA19-E6A6-B19F-6289-5BE486F72B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22629" y="1741803"/>
            <a:ext cx="7546742" cy="3046988"/>
          </a:xfrm>
          <a:prstGeom prst="rect">
            <a:avLst/>
          </a:prstGeom>
          <a:solidFill>
            <a:schemeClr val="tx1">
              <a:alpha val="60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4241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4241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4241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4241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4241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4241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4241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4241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4241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AU" sz="2400" dirty="0">
                <a:solidFill>
                  <a:schemeClr val="bg1"/>
                </a:solidFill>
                <a:latin typeface="+mn-lt"/>
              </a:rPr>
              <a:t>Professional &amp; Organisational Impact</a:t>
            </a:r>
          </a:p>
          <a:p>
            <a:pPr algn="ctr"/>
            <a:endParaRPr lang="en-AU" sz="2400" dirty="0">
              <a:solidFill>
                <a:schemeClr val="bg1"/>
              </a:solidFill>
              <a:latin typeface="+mn-lt"/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AU" sz="2400" dirty="0">
                <a:solidFill>
                  <a:schemeClr val="bg1"/>
                </a:solidFill>
                <a:latin typeface="+mn-lt"/>
              </a:rPr>
              <a:t>Negligence claims (civil lawsuits)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AU" sz="2400" dirty="0">
                <a:solidFill>
                  <a:schemeClr val="bg1"/>
                </a:solidFill>
                <a:latin typeface="+mn-lt"/>
              </a:rPr>
              <a:t>Loss of accreditation/licensing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AU" sz="2400" dirty="0">
                <a:solidFill>
                  <a:schemeClr val="bg1"/>
                </a:solidFill>
                <a:latin typeface="+mn-lt"/>
              </a:rPr>
              <a:t>Disciplinary action (suspension, dismissal)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AU" sz="2400" dirty="0">
                <a:solidFill>
                  <a:schemeClr val="bg1"/>
                </a:solidFill>
                <a:latin typeface="+mn-lt"/>
              </a:rPr>
              <a:t>Reputational damage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AU" sz="2400" dirty="0">
                <a:solidFill>
                  <a:schemeClr val="bg1"/>
                </a:solidFill>
                <a:latin typeface="+mn-lt"/>
              </a:rPr>
              <a:t>Higher insurance premiums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AU" sz="2400" dirty="0">
                <a:solidFill>
                  <a:schemeClr val="bg1"/>
                </a:solidFill>
                <a:latin typeface="+mn-lt"/>
              </a:rPr>
              <a:t>Difficulty gaining future employment</a:t>
            </a:r>
          </a:p>
        </p:txBody>
      </p:sp>
    </p:spTree>
    <p:extLst>
      <p:ext uri="{BB962C8B-B14F-4D97-AF65-F5344CB8AC3E}">
        <p14:creationId xmlns:p14="http://schemas.microsoft.com/office/powerpoint/2010/main" val="40032226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D54840-80C1-9AD4-8681-CF823C0E5D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B0905B-CBC9-2434-74BF-19EF9E26E3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708380"/>
            <a:ext cx="10515600" cy="5441239"/>
          </a:xfrm>
          <a:solidFill>
            <a:srgbClr val="FA317D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3600" dirty="0">
                <a:solidFill>
                  <a:schemeClr val="bg1"/>
                </a:solidFill>
              </a:rPr>
              <a:t>Impacts on Participants</a:t>
            </a:r>
          </a:p>
          <a:p>
            <a:pPr marL="0" indent="0">
              <a:buNone/>
            </a:pPr>
            <a:endParaRPr lang="en-GB" dirty="0">
              <a:solidFill>
                <a:schemeClr val="bg1"/>
              </a:solidFill>
            </a:endParaRPr>
          </a:p>
          <a:p>
            <a:r>
              <a:rPr lang="en-US" dirty="0"/>
              <a:t>Injury, illness, or death</a:t>
            </a:r>
          </a:p>
          <a:p>
            <a:r>
              <a:rPr lang="en-US" dirty="0"/>
              <a:t>Psychological trauma</a:t>
            </a:r>
          </a:p>
          <a:p>
            <a:r>
              <a:rPr lang="en-US" dirty="0"/>
              <a:t>Reduced participation (unsafe reputation)</a:t>
            </a:r>
          </a:p>
        </p:txBody>
      </p:sp>
      <p:pic>
        <p:nvPicPr>
          <p:cNvPr id="6" name="Graphic 15" descr="Ambulance outline">
            <a:extLst>
              <a:ext uri="{FF2B5EF4-FFF2-40B4-BE49-F238E27FC236}">
                <a16:creationId xmlns:a16="http://schemas.microsoft.com/office/drawing/2014/main" id="{661A15C8-3A23-C1F9-561C-458FF2317A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67962" y="4560994"/>
            <a:ext cx="1330873" cy="1330873"/>
          </a:xfrm>
          <a:prstGeom prst="rect">
            <a:avLst/>
          </a:prstGeom>
        </p:spPr>
      </p:pic>
      <p:pic>
        <p:nvPicPr>
          <p:cNvPr id="7" name="Graphic 16" descr="Left Brain outline">
            <a:extLst>
              <a:ext uri="{FF2B5EF4-FFF2-40B4-BE49-F238E27FC236}">
                <a16:creationId xmlns:a16="http://schemas.microsoft.com/office/drawing/2014/main" id="{5EBE015D-3B0A-2091-5462-CD68F39EED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430563" y="4560994"/>
            <a:ext cx="1330874" cy="1330874"/>
          </a:xfrm>
          <a:prstGeom prst="rect">
            <a:avLst/>
          </a:prstGeom>
        </p:spPr>
      </p:pic>
      <p:pic>
        <p:nvPicPr>
          <p:cNvPr id="8" name="Graphic 17" descr="Priorities outline">
            <a:extLst>
              <a:ext uri="{FF2B5EF4-FFF2-40B4-BE49-F238E27FC236}">
                <a16:creationId xmlns:a16="http://schemas.microsoft.com/office/drawing/2014/main" id="{775ED17A-514E-4C45-0E07-83363518105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693165" y="4560994"/>
            <a:ext cx="1330873" cy="1330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4346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A44B2D2-6CC4-4D52-DC4A-FC979532C725}"/>
              </a:ext>
            </a:extLst>
          </p:cNvPr>
          <p:cNvSpPr txBox="1"/>
          <p:nvPr/>
        </p:nvSpPr>
        <p:spPr>
          <a:xfrm>
            <a:off x="950377" y="353311"/>
            <a:ext cx="992505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Following Procedures</a:t>
            </a:r>
          </a:p>
          <a:p>
            <a:endParaRPr lang="en-US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Workplace procedures keep everyone safe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Policies must be up-to-date &amp; compliant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Coaches must: read safe work codes, sign duty of care statement, follow procedures always</a:t>
            </a:r>
          </a:p>
        </p:txBody>
      </p:sp>
      <p:pic>
        <p:nvPicPr>
          <p:cNvPr id="7" name="Graphic 6" descr="Male walking forward">
            <a:extLst>
              <a:ext uri="{FF2B5EF4-FFF2-40B4-BE49-F238E27FC236}">
                <a16:creationId xmlns:a16="http://schemas.microsoft.com/office/drawing/2014/main" id="{59CF0DBE-6275-991A-7739-6EACC8AA9D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629156" y="4097803"/>
            <a:ext cx="1417874" cy="2607058"/>
          </a:xfrm>
          <a:prstGeom prst="rect">
            <a:avLst/>
          </a:prstGeom>
        </p:spPr>
      </p:pic>
      <p:pic>
        <p:nvPicPr>
          <p:cNvPr id="9" name="Graphic 8" descr="Man walking forward">
            <a:extLst>
              <a:ext uri="{FF2B5EF4-FFF2-40B4-BE49-F238E27FC236}">
                <a16:creationId xmlns:a16="http://schemas.microsoft.com/office/drawing/2014/main" id="{99726665-987C-975A-6A21-227BE96A0B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480942" y="4097803"/>
            <a:ext cx="1417874" cy="2607058"/>
          </a:xfrm>
          <a:prstGeom prst="rect">
            <a:avLst/>
          </a:prstGeom>
        </p:spPr>
      </p:pic>
      <p:pic>
        <p:nvPicPr>
          <p:cNvPr id="11" name="Graphic 10" descr="A man walking forward">
            <a:extLst>
              <a:ext uri="{FF2B5EF4-FFF2-40B4-BE49-F238E27FC236}">
                <a16:creationId xmlns:a16="http://schemas.microsoft.com/office/drawing/2014/main" id="{1F174569-AB88-442A-FB22-1177196061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055049" y="4097803"/>
            <a:ext cx="1417874" cy="2607058"/>
          </a:xfrm>
          <a:prstGeom prst="rect">
            <a:avLst/>
          </a:prstGeom>
        </p:spPr>
      </p:pic>
      <p:pic>
        <p:nvPicPr>
          <p:cNvPr id="13" name="Graphic 12" descr="Woman with tied hair">
            <a:extLst>
              <a:ext uri="{FF2B5EF4-FFF2-40B4-BE49-F238E27FC236}">
                <a16:creationId xmlns:a16="http://schemas.microsoft.com/office/drawing/2014/main" id="{07B81D27-CCEB-BA29-0CD3-17CFA5DE7AA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409786" y="3744096"/>
            <a:ext cx="503116" cy="503116"/>
          </a:xfrm>
          <a:prstGeom prst="rect">
            <a:avLst/>
          </a:prstGeom>
        </p:spPr>
      </p:pic>
      <p:pic>
        <p:nvPicPr>
          <p:cNvPr id="16" name="Graphic 15" descr="Woman wearing a ribbon">
            <a:extLst>
              <a:ext uri="{FF2B5EF4-FFF2-40B4-BE49-F238E27FC236}">
                <a16:creationId xmlns:a16="http://schemas.microsoft.com/office/drawing/2014/main" id="{44292868-C9FA-2652-F094-D35F673AFED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866632" y="3595774"/>
            <a:ext cx="496582" cy="627262"/>
          </a:xfrm>
          <a:prstGeom prst="rect">
            <a:avLst/>
          </a:prstGeom>
        </p:spPr>
      </p:pic>
      <p:pic>
        <p:nvPicPr>
          <p:cNvPr id="18" name="Graphic 17" descr="Man wearing a hat">
            <a:extLst>
              <a:ext uri="{FF2B5EF4-FFF2-40B4-BE49-F238E27FC236}">
                <a16:creationId xmlns:a16="http://schemas.microsoft.com/office/drawing/2014/main" id="{12160E17-4668-5E34-8DBE-59992C7A744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984300" y="3706852"/>
            <a:ext cx="601126" cy="516184"/>
          </a:xfrm>
          <a:prstGeom prst="rect">
            <a:avLst/>
          </a:prstGeom>
        </p:spPr>
      </p:pic>
      <p:pic>
        <p:nvPicPr>
          <p:cNvPr id="21" name="Graphic 20" descr="Smiling face with closed eyes">
            <a:extLst>
              <a:ext uri="{FF2B5EF4-FFF2-40B4-BE49-F238E27FC236}">
                <a16:creationId xmlns:a16="http://schemas.microsoft.com/office/drawing/2014/main" id="{1C7EAB75-709B-1E1E-AFC1-EF68F55937D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3233549" y="3932260"/>
            <a:ext cx="209087" cy="228689"/>
          </a:xfrm>
          <a:prstGeom prst="rect">
            <a:avLst/>
          </a:prstGeom>
        </p:spPr>
      </p:pic>
      <p:pic>
        <p:nvPicPr>
          <p:cNvPr id="23" name="Graphic 22" descr="A face with closed eyes">
            <a:extLst>
              <a:ext uri="{FF2B5EF4-FFF2-40B4-BE49-F238E27FC236}">
                <a16:creationId xmlns:a16="http://schemas.microsoft.com/office/drawing/2014/main" id="{8306661C-DE15-6833-8E12-71B23EBB140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5653423" y="3942062"/>
            <a:ext cx="209087" cy="209087"/>
          </a:xfrm>
          <a:prstGeom prst="rect">
            <a:avLst/>
          </a:prstGeom>
        </p:spPr>
      </p:pic>
      <p:pic>
        <p:nvPicPr>
          <p:cNvPr id="25" name="Graphic 24" descr="A talking face">
            <a:extLst>
              <a:ext uri="{FF2B5EF4-FFF2-40B4-BE49-F238E27FC236}">
                <a16:creationId xmlns:a16="http://schemas.microsoft.com/office/drawing/2014/main" id="{BBE08787-21DB-3F5E-73E4-FAFDC96126E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8085335" y="3879662"/>
            <a:ext cx="209087" cy="248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046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1677</TotalTime>
  <Words>1520</Words>
  <Application>Microsoft Office PowerPoint</Application>
  <PresentationFormat>Widescreen</PresentationFormat>
  <Paragraphs>306</Paragraphs>
  <Slides>31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1" baseType="lpstr">
      <vt:lpstr>Arial</vt:lpstr>
      <vt:lpstr>Arial Black</vt:lpstr>
      <vt:lpstr>Berlin Sans FB</vt:lpstr>
      <vt:lpstr>Calibri</vt:lpstr>
      <vt:lpstr>Calibri Light</vt:lpstr>
      <vt:lpstr>Cambria</vt:lpstr>
      <vt:lpstr>Helvetica</vt:lpstr>
      <vt:lpstr>Symbol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Final Note  OHS isn’t just about preventing accidents Positive conduct &amp; behaviour = mental health support Coaches have dual responsibility: physical &amp; mental health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Safe Manual Handling</vt:lpstr>
      <vt:lpstr>PowerPoint Presentation</vt:lpstr>
      <vt:lpstr>Bullying and Harassment</vt:lpstr>
      <vt:lpstr>Recommended Policies</vt:lpstr>
      <vt:lpstr>PowerPoint Presentation</vt:lpstr>
      <vt:lpstr>PowerPoint Presentation</vt:lpstr>
      <vt:lpstr>PowerPoint Presentation</vt:lpstr>
      <vt:lpstr>PowerPoint Presentation</vt:lpstr>
      <vt:lpstr>What Happens when a sport fails to identify the potential for an emergency?</vt:lpstr>
      <vt:lpstr>Emergency Preparedness</vt:lpstr>
      <vt:lpstr>PowerPoint Presentation</vt:lpstr>
      <vt:lpstr>What’s an appropriate response?</vt:lpstr>
      <vt:lpstr>PowerPoint Presentation</vt:lpstr>
      <vt:lpstr>During Evacuation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Damian Manfre</dc:creator>
  <cp:lastModifiedBy>Damian Manfre</cp:lastModifiedBy>
  <cp:revision>9</cp:revision>
  <dcterms:created xsi:type="dcterms:W3CDTF">2024-08-15T02:32:28Z</dcterms:created>
  <dcterms:modified xsi:type="dcterms:W3CDTF">2025-09-18T11:31:18Z</dcterms:modified>
</cp:coreProperties>
</file>