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87" r:id="rId3"/>
    <p:sldId id="257" r:id="rId4"/>
    <p:sldId id="288" r:id="rId5"/>
    <p:sldId id="258" r:id="rId6"/>
    <p:sldId id="259" r:id="rId7"/>
    <p:sldId id="289" r:id="rId8"/>
    <p:sldId id="260" r:id="rId9"/>
    <p:sldId id="275" r:id="rId10"/>
    <p:sldId id="262" r:id="rId11"/>
    <p:sldId id="290" r:id="rId12"/>
    <p:sldId id="270" r:id="rId13"/>
    <p:sldId id="285" r:id="rId14"/>
    <p:sldId id="286" r:id="rId15"/>
    <p:sldId id="291" r:id="rId16"/>
    <p:sldId id="292"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536C"/>
    <a:srgbClr val="AC00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p:restoredTop sz="96327"/>
  </p:normalViewPr>
  <p:slideViewPr>
    <p:cSldViewPr snapToGrid="0">
      <p:cViewPr varScale="1">
        <p:scale>
          <a:sx n="98" d="100"/>
          <a:sy n="98" d="100"/>
        </p:scale>
        <p:origin x="216"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0AA2AD-4F1E-4716-9EBE-BAA55755CAC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F559F61B-E1D8-4E59-A473-E3EC82246D20}">
      <dgm:prSet/>
      <dgm:spPr/>
      <dgm:t>
        <a:bodyPr/>
        <a:lstStyle/>
        <a:p>
          <a:r>
            <a:rPr lang="en-AU" dirty="0"/>
            <a:t>If you are injured, you may be unable to exercise and be active on a regular basis. This may contribute to a loss of physical fitness, weight gain, inability to sleep, loss of muscle mass and strength as well as flexibility. </a:t>
          </a:r>
          <a:endParaRPr lang="en-US" dirty="0"/>
        </a:p>
      </dgm:t>
    </dgm:pt>
    <dgm:pt modelId="{98C070F9-3842-4860-A10F-6282D8009AAD}" type="parTrans" cxnId="{3ECCAD84-2F38-484D-A20C-29A3AF994EF3}">
      <dgm:prSet/>
      <dgm:spPr/>
      <dgm:t>
        <a:bodyPr/>
        <a:lstStyle/>
        <a:p>
          <a:endParaRPr lang="en-US"/>
        </a:p>
      </dgm:t>
    </dgm:pt>
    <dgm:pt modelId="{76260E97-A8E9-4431-ADD0-FA0A1282E495}" type="sibTrans" cxnId="{3ECCAD84-2F38-484D-A20C-29A3AF994EF3}">
      <dgm:prSet/>
      <dgm:spPr/>
      <dgm:t>
        <a:bodyPr/>
        <a:lstStyle/>
        <a:p>
          <a:endParaRPr lang="en-US"/>
        </a:p>
      </dgm:t>
    </dgm:pt>
    <dgm:pt modelId="{41534DCC-49A5-4C83-AFB5-124C4E6769CB}">
      <dgm:prSet/>
      <dgm:spPr/>
      <dgm:t>
        <a:bodyPr/>
        <a:lstStyle/>
        <a:p>
          <a:r>
            <a:rPr lang="en-AU" dirty="0"/>
            <a:t>You may also experience feelings of irritability, stress, and depression, as your body is not getting its usual dose of endorphins. </a:t>
          </a:r>
        </a:p>
        <a:p>
          <a:r>
            <a:rPr lang="en-AU" dirty="0"/>
            <a:t>A lack of exercise due to injury can also affect a persons’ social life. </a:t>
          </a:r>
          <a:endParaRPr lang="en-US" dirty="0"/>
        </a:p>
      </dgm:t>
    </dgm:pt>
    <dgm:pt modelId="{89773D47-BEBE-4424-B80E-367C76637A81}" type="parTrans" cxnId="{858714C5-6F31-41BF-9E41-3B9152A82C60}">
      <dgm:prSet/>
      <dgm:spPr/>
      <dgm:t>
        <a:bodyPr/>
        <a:lstStyle/>
        <a:p>
          <a:endParaRPr lang="en-US"/>
        </a:p>
      </dgm:t>
    </dgm:pt>
    <dgm:pt modelId="{B662DFDD-C419-431B-960A-1CF88FD3A139}" type="sibTrans" cxnId="{858714C5-6F31-41BF-9E41-3B9152A82C60}">
      <dgm:prSet/>
      <dgm:spPr/>
      <dgm:t>
        <a:bodyPr/>
        <a:lstStyle/>
        <a:p>
          <a:endParaRPr lang="en-US"/>
        </a:p>
      </dgm:t>
    </dgm:pt>
    <dgm:pt modelId="{46C4F529-4651-4C87-8ED4-884538430770}">
      <dgm:prSet/>
      <dgm:spPr/>
      <dgm:t>
        <a:bodyPr/>
        <a:lstStyle/>
        <a:p>
          <a:r>
            <a:rPr lang="en-AU"/>
            <a:t>People who don't exercise may feel more isolated. The effect is particularly pronounced in children. </a:t>
          </a:r>
          <a:endParaRPr lang="en-US"/>
        </a:p>
      </dgm:t>
    </dgm:pt>
    <dgm:pt modelId="{6BC560BB-E970-49E8-85CC-FBB4351467A8}" type="parTrans" cxnId="{FA4C9DB2-CDE1-468C-839F-D2FEEAC96CA5}">
      <dgm:prSet/>
      <dgm:spPr/>
      <dgm:t>
        <a:bodyPr/>
        <a:lstStyle/>
        <a:p>
          <a:endParaRPr lang="en-US"/>
        </a:p>
      </dgm:t>
    </dgm:pt>
    <dgm:pt modelId="{46D3FDE3-EEF1-4926-9A67-EEB3299E0DF0}" type="sibTrans" cxnId="{FA4C9DB2-CDE1-468C-839F-D2FEEAC96CA5}">
      <dgm:prSet/>
      <dgm:spPr/>
      <dgm:t>
        <a:bodyPr/>
        <a:lstStyle/>
        <a:p>
          <a:endParaRPr lang="en-US"/>
        </a:p>
      </dgm:t>
    </dgm:pt>
    <dgm:pt modelId="{C91FEE26-20C9-4772-85E7-A8B78930D01C}">
      <dgm:prSet/>
      <dgm:spPr/>
      <dgm:t>
        <a:bodyPr/>
        <a:lstStyle/>
        <a:p>
          <a:r>
            <a:rPr lang="en-US" dirty="0"/>
            <a:t>Read page 83 to 85 and create a diagram with injury in the centre and 5 potential issues that can come from injury. </a:t>
          </a:r>
        </a:p>
        <a:p>
          <a:r>
            <a:rPr lang="en-US" dirty="0"/>
            <a:t>For each issue provide 2 dot points. </a:t>
          </a:r>
        </a:p>
      </dgm:t>
    </dgm:pt>
    <dgm:pt modelId="{7AAE006F-CF4A-4389-B91E-E2EC26152D92}" type="parTrans" cxnId="{8CF038C4-BAAF-466E-AEAF-841064D3E5B3}">
      <dgm:prSet/>
      <dgm:spPr/>
      <dgm:t>
        <a:bodyPr/>
        <a:lstStyle/>
        <a:p>
          <a:endParaRPr lang="en-US"/>
        </a:p>
      </dgm:t>
    </dgm:pt>
    <dgm:pt modelId="{D2BA3C7B-B1B3-4881-835E-9DB6CCA2BEED}" type="sibTrans" cxnId="{8CF038C4-BAAF-466E-AEAF-841064D3E5B3}">
      <dgm:prSet/>
      <dgm:spPr/>
      <dgm:t>
        <a:bodyPr/>
        <a:lstStyle/>
        <a:p>
          <a:endParaRPr lang="en-US"/>
        </a:p>
      </dgm:t>
    </dgm:pt>
    <dgm:pt modelId="{26CDE24A-1700-E44B-B774-530A616FF29C}" type="pres">
      <dgm:prSet presAssocID="{410AA2AD-4F1E-4716-9EBE-BAA55755CAC9}" presName="Name0" presStyleCnt="0">
        <dgm:presLayoutVars>
          <dgm:dir/>
          <dgm:animLvl val="lvl"/>
          <dgm:resizeHandles val="exact"/>
        </dgm:presLayoutVars>
      </dgm:prSet>
      <dgm:spPr/>
    </dgm:pt>
    <dgm:pt modelId="{CB259113-C7ED-F146-89A3-6C6FDFA79C15}" type="pres">
      <dgm:prSet presAssocID="{C91FEE26-20C9-4772-85E7-A8B78930D01C}" presName="boxAndChildren" presStyleCnt="0"/>
      <dgm:spPr/>
    </dgm:pt>
    <dgm:pt modelId="{0C7D6C52-BF38-E64C-9348-6C6CE12E900D}" type="pres">
      <dgm:prSet presAssocID="{C91FEE26-20C9-4772-85E7-A8B78930D01C}" presName="parentTextBox" presStyleLbl="node1" presStyleIdx="0" presStyleCnt="4"/>
      <dgm:spPr/>
    </dgm:pt>
    <dgm:pt modelId="{D16BE383-FCD5-2945-93D7-9AA09DED2AC3}" type="pres">
      <dgm:prSet presAssocID="{46D3FDE3-EEF1-4926-9A67-EEB3299E0DF0}" presName="sp" presStyleCnt="0"/>
      <dgm:spPr/>
    </dgm:pt>
    <dgm:pt modelId="{4BE37449-DB1D-DF4B-9A9A-EAF1B3FD42E2}" type="pres">
      <dgm:prSet presAssocID="{46C4F529-4651-4C87-8ED4-884538430770}" presName="arrowAndChildren" presStyleCnt="0"/>
      <dgm:spPr/>
    </dgm:pt>
    <dgm:pt modelId="{8D328AE3-BED9-AC4E-8470-7E87B984DE39}" type="pres">
      <dgm:prSet presAssocID="{46C4F529-4651-4C87-8ED4-884538430770}" presName="parentTextArrow" presStyleLbl="node1" presStyleIdx="1" presStyleCnt="4"/>
      <dgm:spPr/>
    </dgm:pt>
    <dgm:pt modelId="{A64FDE83-077B-944A-8D3A-13FB7C5F6915}" type="pres">
      <dgm:prSet presAssocID="{B662DFDD-C419-431B-960A-1CF88FD3A139}" presName="sp" presStyleCnt="0"/>
      <dgm:spPr/>
    </dgm:pt>
    <dgm:pt modelId="{A6D3F590-89A3-C94B-BEF8-84832ED3A113}" type="pres">
      <dgm:prSet presAssocID="{41534DCC-49A5-4C83-AFB5-124C4E6769CB}" presName="arrowAndChildren" presStyleCnt="0"/>
      <dgm:spPr/>
    </dgm:pt>
    <dgm:pt modelId="{799BAEAF-897C-074D-B347-E2F11543314F}" type="pres">
      <dgm:prSet presAssocID="{41534DCC-49A5-4C83-AFB5-124C4E6769CB}" presName="parentTextArrow" presStyleLbl="node1" presStyleIdx="2" presStyleCnt="4"/>
      <dgm:spPr/>
    </dgm:pt>
    <dgm:pt modelId="{DE9FE54E-3D20-CF46-BC52-86478CBF6296}" type="pres">
      <dgm:prSet presAssocID="{76260E97-A8E9-4431-ADD0-FA0A1282E495}" presName="sp" presStyleCnt="0"/>
      <dgm:spPr/>
    </dgm:pt>
    <dgm:pt modelId="{D5F3E2B1-52A9-2C4B-A9BE-D528C307A1C4}" type="pres">
      <dgm:prSet presAssocID="{F559F61B-E1D8-4E59-A473-E3EC82246D20}" presName="arrowAndChildren" presStyleCnt="0"/>
      <dgm:spPr/>
    </dgm:pt>
    <dgm:pt modelId="{4BE7D541-9E16-BF46-AAF4-AC1381A73266}" type="pres">
      <dgm:prSet presAssocID="{F559F61B-E1D8-4E59-A473-E3EC82246D20}" presName="parentTextArrow" presStyleLbl="node1" presStyleIdx="3" presStyleCnt="4"/>
      <dgm:spPr/>
    </dgm:pt>
  </dgm:ptLst>
  <dgm:cxnLst>
    <dgm:cxn modelId="{79FA5319-356D-AE43-8E54-9CBEFF5DF5FF}" type="presOf" srcId="{41534DCC-49A5-4C83-AFB5-124C4E6769CB}" destId="{799BAEAF-897C-074D-B347-E2F11543314F}" srcOrd="0" destOrd="0" presId="urn:microsoft.com/office/officeart/2005/8/layout/process4"/>
    <dgm:cxn modelId="{4754C719-5713-C444-B228-0374EF716121}" type="presOf" srcId="{410AA2AD-4F1E-4716-9EBE-BAA55755CAC9}" destId="{26CDE24A-1700-E44B-B774-530A616FF29C}" srcOrd="0" destOrd="0" presId="urn:microsoft.com/office/officeart/2005/8/layout/process4"/>
    <dgm:cxn modelId="{CB41CC2F-CCFB-6345-B24B-56596181307F}" type="presOf" srcId="{C91FEE26-20C9-4772-85E7-A8B78930D01C}" destId="{0C7D6C52-BF38-E64C-9348-6C6CE12E900D}" srcOrd="0" destOrd="0" presId="urn:microsoft.com/office/officeart/2005/8/layout/process4"/>
    <dgm:cxn modelId="{57988167-9F85-374A-8D95-B3EF2BC36974}" type="presOf" srcId="{F559F61B-E1D8-4E59-A473-E3EC82246D20}" destId="{4BE7D541-9E16-BF46-AAF4-AC1381A73266}" srcOrd="0" destOrd="0" presId="urn:microsoft.com/office/officeart/2005/8/layout/process4"/>
    <dgm:cxn modelId="{3ECCAD84-2F38-484D-A20C-29A3AF994EF3}" srcId="{410AA2AD-4F1E-4716-9EBE-BAA55755CAC9}" destId="{F559F61B-E1D8-4E59-A473-E3EC82246D20}" srcOrd="0" destOrd="0" parTransId="{98C070F9-3842-4860-A10F-6282D8009AAD}" sibTransId="{76260E97-A8E9-4431-ADD0-FA0A1282E495}"/>
    <dgm:cxn modelId="{66430A8B-87E7-7D49-9399-5682977FF8C0}" type="presOf" srcId="{46C4F529-4651-4C87-8ED4-884538430770}" destId="{8D328AE3-BED9-AC4E-8470-7E87B984DE39}" srcOrd="0" destOrd="0" presId="urn:microsoft.com/office/officeart/2005/8/layout/process4"/>
    <dgm:cxn modelId="{FA4C9DB2-CDE1-468C-839F-D2FEEAC96CA5}" srcId="{410AA2AD-4F1E-4716-9EBE-BAA55755CAC9}" destId="{46C4F529-4651-4C87-8ED4-884538430770}" srcOrd="2" destOrd="0" parTransId="{6BC560BB-E970-49E8-85CC-FBB4351467A8}" sibTransId="{46D3FDE3-EEF1-4926-9A67-EEB3299E0DF0}"/>
    <dgm:cxn modelId="{8CF038C4-BAAF-466E-AEAF-841064D3E5B3}" srcId="{410AA2AD-4F1E-4716-9EBE-BAA55755CAC9}" destId="{C91FEE26-20C9-4772-85E7-A8B78930D01C}" srcOrd="3" destOrd="0" parTransId="{7AAE006F-CF4A-4389-B91E-E2EC26152D92}" sibTransId="{D2BA3C7B-B1B3-4881-835E-9DB6CCA2BEED}"/>
    <dgm:cxn modelId="{858714C5-6F31-41BF-9E41-3B9152A82C60}" srcId="{410AA2AD-4F1E-4716-9EBE-BAA55755CAC9}" destId="{41534DCC-49A5-4C83-AFB5-124C4E6769CB}" srcOrd="1" destOrd="0" parTransId="{89773D47-BEBE-4424-B80E-367C76637A81}" sibTransId="{B662DFDD-C419-431B-960A-1CF88FD3A139}"/>
    <dgm:cxn modelId="{36D86E03-88E4-814E-BEB1-F72A1AE7DAE7}" type="presParOf" srcId="{26CDE24A-1700-E44B-B774-530A616FF29C}" destId="{CB259113-C7ED-F146-89A3-6C6FDFA79C15}" srcOrd="0" destOrd="0" presId="urn:microsoft.com/office/officeart/2005/8/layout/process4"/>
    <dgm:cxn modelId="{A41A0D4E-367A-8B46-A231-C6CB77B9A689}" type="presParOf" srcId="{CB259113-C7ED-F146-89A3-6C6FDFA79C15}" destId="{0C7D6C52-BF38-E64C-9348-6C6CE12E900D}" srcOrd="0" destOrd="0" presId="urn:microsoft.com/office/officeart/2005/8/layout/process4"/>
    <dgm:cxn modelId="{7451779A-F6B2-EE46-9B32-54A0372A4181}" type="presParOf" srcId="{26CDE24A-1700-E44B-B774-530A616FF29C}" destId="{D16BE383-FCD5-2945-93D7-9AA09DED2AC3}" srcOrd="1" destOrd="0" presId="urn:microsoft.com/office/officeart/2005/8/layout/process4"/>
    <dgm:cxn modelId="{BF32B3B0-C3DD-A644-A727-3041809AE51E}" type="presParOf" srcId="{26CDE24A-1700-E44B-B774-530A616FF29C}" destId="{4BE37449-DB1D-DF4B-9A9A-EAF1B3FD42E2}" srcOrd="2" destOrd="0" presId="urn:microsoft.com/office/officeart/2005/8/layout/process4"/>
    <dgm:cxn modelId="{F23CEC3B-B75C-814F-B806-BC9D8355BF24}" type="presParOf" srcId="{4BE37449-DB1D-DF4B-9A9A-EAF1B3FD42E2}" destId="{8D328AE3-BED9-AC4E-8470-7E87B984DE39}" srcOrd="0" destOrd="0" presId="urn:microsoft.com/office/officeart/2005/8/layout/process4"/>
    <dgm:cxn modelId="{B0D61E2C-1E61-744B-B12C-9B4F4B330F17}" type="presParOf" srcId="{26CDE24A-1700-E44B-B774-530A616FF29C}" destId="{A64FDE83-077B-944A-8D3A-13FB7C5F6915}" srcOrd="3" destOrd="0" presId="urn:microsoft.com/office/officeart/2005/8/layout/process4"/>
    <dgm:cxn modelId="{7C04BC6C-3EB4-F240-9E91-E589CF668C87}" type="presParOf" srcId="{26CDE24A-1700-E44B-B774-530A616FF29C}" destId="{A6D3F590-89A3-C94B-BEF8-84832ED3A113}" srcOrd="4" destOrd="0" presId="urn:microsoft.com/office/officeart/2005/8/layout/process4"/>
    <dgm:cxn modelId="{7CAA9CFF-B271-BE4F-AE34-A408359CE416}" type="presParOf" srcId="{A6D3F590-89A3-C94B-BEF8-84832ED3A113}" destId="{799BAEAF-897C-074D-B347-E2F11543314F}" srcOrd="0" destOrd="0" presId="urn:microsoft.com/office/officeart/2005/8/layout/process4"/>
    <dgm:cxn modelId="{32E0B86F-B16E-BB46-B378-8175218ACD14}" type="presParOf" srcId="{26CDE24A-1700-E44B-B774-530A616FF29C}" destId="{DE9FE54E-3D20-CF46-BC52-86478CBF6296}" srcOrd="5" destOrd="0" presId="urn:microsoft.com/office/officeart/2005/8/layout/process4"/>
    <dgm:cxn modelId="{4BB52F20-CA10-8145-BD02-5A6D7A5E0203}" type="presParOf" srcId="{26CDE24A-1700-E44B-B774-530A616FF29C}" destId="{D5F3E2B1-52A9-2C4B-A9BE-D528C307A1C4}" srcOrd="6" destOrd="0" presId="urn:microsoft.com/office/officeart/2005/8/layout/process4"/>
    <dgm:cxn modelId="{5907E0A1-BC11-AD4C-A9BF-F59FE2FC3B11}" type="presParOf" srcId="{D5F3E2B1-52A9-2C4B-A9BE-D528C307A1C4}" destId="{4BE7D541-9E16-BF46-AAF4-AC1381A7326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7E4507-A3EE-4833-BE1D-23A3F461F594}" type="doc">
      <dgm:prSet loTypeId="urn:microsoft.com/office/officeart/2005/8/layout/hierarchy3" loCatId="hierarchy" qsTypeId="urn:microsoft.com/office/officeart/2005/8/quickstyle/simple4" qsCatId="simple" csTypeId="urn:microsoft.com/office/officeart/2005/8/colors/accent0_3" csCatId="mainScheme"/>
      <dgm:spPr/>
      <dgm:t>
        <a:bodyPr/>
        <a:lstStyle/>
        <a:p>
          <a:endParaRPr lang="en-US"/>
        </a:p>
      </dgm:t>
    </dgm:pt>
    <dgm:pt modelId="{D98B0F36-E040-42CD-B1D9-3AE5B8840306}">
      <dgm:prSet/>
      <dgm:spPr/>
      <dgm:t>
        <a:bodyPr/>
        <a:lstStyle/>
        <a:p>
          <a:r>
            <a:rPr lang="en-US" dirty="0"/>
            <a:t>Incident reports</a:t>
          </a:r>
        </a:p>
      </dgm:t>
    </dgm:pt>
    <dgm:pt modelId="{AFFFC2D0-C36D-4656-9748-F4F52CEA62F2}" type="parTrans" cxnId="{62B878C5-EFEE-464F-8D32-DEDB245A1261}">
      <dgm:prSet/>
      <dgm:spPr/>
      <dgm:t>
        <a:bodyPr/>
        <a:lstStyle/>
        <a:p>
          <a:endParaRPr lang="en-US"/>
        </a:p>
      </dgm:t>
    </dgm:pt>
    <dgm:pt modelId="{C53B3ABD-063C-4493-AA62-CD318CAFF68E}" type="sibTrans" cxnId="{62B878C5-EFEE-464F-8D32-DEDB245A1261}">
      <dgm:prSet/>
      <dgm:spPr/>
      <dgm:t>
        <a:bodyPr/>
        <a:lstStyle/>
        <a:p>
          <a:endParaRPr lang="en-US"/>
        </a:p>
      </dgm:t>
    </dgm:pt>
    <dgm:pt modelId="{C6C5F63B-56DA-7A48-A644-69444919F1AF}" type="pres">
      <dgm:prSet presAssocID="{C17E4507-A3EE-4833-BE1D-23A3F461F594}" presName="diagram" presStyleCnt="0">
        <dgm:presLayoutVars>
          <dgm:chPref val="1"/>
          <dgm:dir/>
          <dgm:animOne val="branch"/>
          <dgm:animLvl val="lvl"/>
          <dgm:resizeHandles/>
        </dgm:presLayoutVars>
      </dgm:prSet>
      <dgm:spPr/>
    </dgm:pt>
    <dgm:pt modelId="{1ABC8259-B08A-B54E-B6E5-51C0EB1F3F78}" type="pres">
      <dgm:prSet presAssocID="{D98B0F36-E040-42CD-B1D9-3AE5B8840306}" presName="root" presStyleCnt="0"/>
      <dgm:spPr/>
    </dgm:pt>
    <dgm:pt modelId="{9A4C7F2F-1683-A547-B184-5D9355376E25}" type="pres">
      <dgm:prSet presAssocID="{D98B0F36-E040-42CD-B1D9-3AE5B8840306}" presName="rootComposite" presStyleCnt="0"/>
      <dgm:spPr/>
    </dgm:pt>
    <dgm:pt modelId="{00F04804-74AF-C94C-A192-8209ABD76A1B}" type="pres">
      <dgm:prSet presAssocID="{D98B0F36-E040-42CD-B1D9-3AE5B8840306}" presName="rootText" presStyleLbl="node1" presStyleIdx="0" presStyleCnt="1"/>
      <dgm:spPr/>
    </dgm:pt>
    <dgm:pt modelId="{1CC714E4-3A2F-F743-94E8-9DB8FFA9DB79}" type="pres">
      <dgm:prSet presAssocID="{D98B0F36-E040-42CD-B1D9-3AE5B8840306}" presName="rootConnector" presStyleLbl="node1" presStyleIdx="0" presStyleCnt="1"/>
      <dgm:spPr/>
    </dgm:pt>
    <dgm:pt modelId="{62FE2BC0-119F-B44D-B0C5-CF307EBC380F}" type="pres">
      <dgm:prSet presAssocID="{D98B0F36-E040-42CD-B1D9-3AE5B8840306}" presName="childShape" presStyleCnt="0"/>
      <dgm:spPr/>
    </dgm:pt>
  </dgm:ptLst>
  <dgm:cxnLst>
    <dgm:cxn modelId="{B0CE6310-E25C-8F47-AADE-94051F3F9EA0}" type="presOf" srcId="{D98B0F36-E040-42CD-B1D9-3AE5B8840306}" destId="{00F04804-74AF-C94C-A192-8209ABD76A1B}" srcOrd="0" destOrd="0" presId="urn:microsoft.com/office/officeart/2005/8/layout/hierarchy3"/>
    <dgm:cxn modelId="{68653D97-AF7B-5C47-B147-F69C4BE70FEF}" type="presOf" srcId="{D98B0F36-E040-42CD-B1D9-3AE5B8840306}" destId="{1CC714E4-3A2F-F743-94E8-9DB8FFA9DB79}" srcOrd="1" destOrd="0" presId="urn:microsoft.com/office/officeart/2005/8/layout/hierarchy3"/>
    <dgm:cxn modelId="{7F0AC0AC-414F-8249-8ABB-D4FC139D2817}" type="presOf" srcId="{C17E4507-A3EE-4833-BE1D-23A3F461F594}" destId="{C6C5F63B-56DA-7A48-A644-69444919F1AF}" srcOrd="0" destOrd="0" presId="urn:microsoft.com/office/officeart/2005/8/layout/hierarchy3"/>
    <dgm:cxn modelId="{62B878C5-EFEE-464F-8D32-DEDB245A1261}" srcId="{C17E4507-A3EE-4833-BE1D-23A3F461F594}" destId="{D98B0F36-E040-42CD-B1D9-3AE5B8840306}" srcOrd="0" destOrd="0" parTransId="{AFFFC2D0-C36D-4656-9748-F4F52CEA62F2}" sibTransId="{C53B3ABD-063C-4493-AA62-CD318CAFF68E}"/>
    <dgm:cxn modelId="{2E907F21-5C32-5B40-95C7-7E5B8152C07A}" type="presParOf" srcId="{C6C5F63B-56DA-7A48-A644-69444919F1AF}" destId="{1ABC8259-B08A-B54E-B6E5-51C0EB1F3F78}" srcOrd="0" destOrd="0" presId="urn:microsoft.com/office/officeart/2005/8/layout/hierarchy3"/>
    <dgm:cxn modelId="{6194648B-A8CE-4A40-9093-285E2A664537}" type="presParOf" srcId="{1ABC8259-B08A-B54E-B6E5-51C0EB1F3F78}" destId="{9A4C7F2F-1683-A547-B184-5D9355376E25}" srcOrd="0" destOrd="0" presId="urn:microsoft.com/office/officeart/2005/8/layout/hierarchy3"/>
    <dgm:cxn modelId="{D922D12B-4F70-F642-A1A9-9147E90FF1DD}" type="presParOf" srcId="{9A4C7F2F-1683-A547-B184-5D9355376E25}" destId="{00F04804-74AF-C94C-A192-8209ABD76A1B}" srcOrd="0" destOrd="0" presId="urn:microsoft.com/office/officeart/2005/8/layout/hierarchy3"/>
    <dgm:cxn modelId="{6D741D13-947E-BD4D-8CB1-07B51CCB178C}" type="presParOf" srcId="{9A4C7F2F-1683-A547-B184-5D9355376E25}" destId="{1CC714E4-3A2F-F743-94E8-9DB8FFA9DB79}" srcOrd="1" destOrd="0" presId="urn:microsoft.com/office/officeart/2005/8/layout/hierarchy3"/>
    <dgm:cxn modelId="{AE8747E0-BBF9-F94A-9E67-20CF0C8D9E50}" type="presParOf" srcId="{1ABC8259-B08A-B54E-B6E5-51C0EB1F3F78}" destId="{62FE2BC0-119F-B44D-B0C5-CF307EBC380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D6C52-BF38-E64C-9348-6C6CE12E900D}">
      <dsp:nvSpPr>
        <dsp:cNvPr id="0" name=""/>
        <dsp:cNvSpPr/>
      </dsp:nvSpPr>
      <dsp:spPr>
        <a:xfrm>
          <a:off x="0" y="3569039"/>
          <a:ext cx="5393361" cy="7808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Read page 83 to 85 and create a diagram with injury in the centre and 5 potential issues that can come from injury. </a:t>
          </a:r>
        </a:p>
        <a:p>
          <a:pPr marL="0" lvl="0" indent="0" algn="ctr" defTabSz="533400">
            <a:lnSpc>
              <a:spcPct val="90000"/>
            </a:lnSpc>
            <a:spcBef>
              <a:spcPct val="0"/>
            </a:spcBef>
            <a:spcAft>
              <a:spcPct val="35000"/>
            </a:spcAft>
            <a:buNone/>
          </a:pPr>
          <a:r>
            <a:rPr lang="en-US" sz="1200" kern="1200" dirty="0"/>
            <a:t>For each issue provide 2 dot points. </a:t>
          </a:r>
        </a:p>
      </dsp:txBody>
      <dsp:txXfrm>
        <a:off x="0" y="3569039"/>
        <a:ext cx="5393361" cy="780818"/>
      </dsp:txXfrm>
    </dsp:sp>
    <dsp:sp modelId="{8D328AE3-BED9-AC4E-8470-7E87B984DE39}">
      <dsp:nvSpPr>
        <dsp:cNvPr id="0" name=""/>
        <dsp:cNvSpPr/>
      </dsp:nvSpPr>
      <dsp:spPr>
        <a:xfrm rot="10800000">
          <a:off x="0" y="2379853"/>
          <a:ext cx="5393361" cy="1200899"/>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AU" sz="1200" kern="1200"/>
            <a:t>People who don't exercise may feel more isolated. The effect is particularly pronounced in children. </a:t>
          </a:r>
          <a:endParaRPr lang="en-US" sz="1200" kern="1200"/>
        </a:p>
      </dsp:txBody>
      <dsp:txXfrm rot="10800000">
        <a:off x="0" y="2379853"/>
        <a:ext cx="5393361" cy="780308"/>
      </dsp:txXfrm>
    </dsp:sp>
    <dsp:sp modelId="{799BAEAF-897C-074D-B347-E2F11543314F}">
      <dsp:nvSpPr>
        <dsp:cNvPr id="0" name=""/>
        <dsp:cNvSpPr/>
      </dsp:nvSpPr>
      <dsp:spPr>
        <a:xfrm rot="10800000">
          <a:off x="0" y="1190666"/>
          <a:ext cx="5393361" cy="1200899"/>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AU" sz="1200" kern="1200" dirty="0"/>
            <a:t>You may also experience feelings of irritability, stress, and depression, as your body is not getting its usual dose of endorphins. </a:t>
          </a:r>
        </a:p>
        <a:p>
          <a:pPr marL="0" lvl="0" indent="0" algn="ctr" defTabSz="533400">
            <a:lnSpc>
              <a:spcPct val="90000"/>
            </a:lnSpc>
            <a:spcBef>
              <a:spcPct val="0"/>
            </a:spcBef>
            <a:spcAft>
              <a:spcPct val="35000"/>
            </a:spcAft>
            <a:buNone/>
          </a:pPr>
          <a:r>
            <a:rPr lang="en-AU" sz="1200" kern="1200" dirty="0"/>
            <a:t>A lack of exercise due to injury can also affect a persons’ social life. </a:t>
          </a:r>
          <a:endParaRPr lang="en-US" sz="1200" kern="1200" dirty="0"/>
        </a:p>
      </dsp:txBody>
      <dsp:txXfrm rot="10800000">
        <a:off x="0" y="1190666"/>
        <a:ext cx="5393361" cy="780308"/>
      </dsp:txXfrm>
    </dsp:sp>
    <dsp:sp modelId="{4BE7D541-9E16-BF46-AAF4-AC1381A73266}">
      <dsp:nvSpPr>
        <dsp:cNvPr id="0" name=""/>
        <dsp:cNvSpPr/>
      </dsp:nvSpPr>
      <dsp:spPr>
        <a:xfrm rot="10800000">
          <a:off x="0" y="1479"/>
          <a:ext cx="5393361" cy="1200899"/>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AU" sz="1200" kern="1200" dirty="0"/>
            <a:t>If you are injured, you may be unable to exercise and be active on a regular basis. This may contribute to a loss of physical fitness, weight gain, inability to sleep, loss of muscle mass and strength as well as flexibility. </a:t>
          </a:r>
          <a:endParaRPr lang="en-US" sz="1200" kern="1200" dirty="0"/>
        </a:p>
      </dsp:txBody>
      <dsp:txXfrm rot="10800000">
        <a:off x="0" y="1479"/>
        <a:ext cx="5393361" cy="780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04804-74AF-C94C-A192-8209ABD76A1B}">
      <dsp:nvSpPr>
        <dsp:cNvPr id="0" name=""/>
        <dsp:cNvSpPr/>
      </dsp:nvSpPr>
      <dsp:spPr>
        <a:xfrm>
          <a:off x="0" y="599436"/>
          <a:ext cx="4243589" cy="212179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Incident reports</a:t>
          </a:r>
        </a:p>
      </dsp:txBody>
      <dsp:txXfrm>
        <a:off x="62145" y="661581"/>
        <a:ext cx="4119299" cy="19975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9FCEB-9884-4B40-AFFC-359FAD7A01EC}" type="datetimeFigureOut">
              <a:rPr lang="en-US" smtClean="0"/>
              <a:t>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EDCCB-BDC6-034C-A4CF-A1304789DFA8}" type="slidenum">
              <a:rPr lang="en-US" smtClean="0"/>
              <a:t>‹#›</a:t>
            </a:fld>
            <a:endParaRPr lang="en-US"/>
          </a:p>
        </p:txBody>
      </p:sp>
    </p:spTree>
    <p:extLst>
      <p:ext uri="{BB962C8B-B14F-4D97-AF65-F5344CB8AC3E}">
        <p14:creationId xmlns:p14="http://schemas.microsoft.com/office/powerpoint/2010/main" val="63948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470B6-DA19-8B42-8E86-9E5B787973E4}" type="slidenum">
              <a:rPr lang="en-US" smtClean="0"/>
              <a:t>9</a:t>
            </a:fld>
            <a:endParaRPr lang="en-US"/>
          </a:p>
        </p:txBody>
      </p:sp>
    </p:spTree>
    <p:extLst>
      <p:ext uri="{BB962C8B-B14F-4D97-AF65-F5344CB8AC3E}">
        <p14:creationId xmlns:p14="http://schemas.microsoft.com/office/powerpoint/2010/main" val="2347385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D3CF-F604-71DE-B7DF-3E93438A448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353EC7F-CEC8-4C23-B718-1C8DE93B0F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07F9F8-B304-EE14-3355-9CF19122E058}"/>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5" name="Footer Placeholder 4">
            <a:extLst>
              <a:ext uri="{FF2B5EF4-FFF2-40B4-BE49-F238E27FC236}">
                <a16:creationId xmlns:a16="http://schemas.microsoft.com/office/drawing/2014/main" id="{5652D151-BB9A-4C7D-1984-3E0378D31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71C80-67E7-E8F5-2516-D1A5ADF5804F}"/>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2707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8C432-8780-612D-6149-7081353E845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493395-5B4D-3657-F80E-929F7261B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B1A966-F70F-2E94-1441-E0ABED909F30}"/>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5" name="Footer Placeholder 4">
            <a:extLst>
              <a:ext uri="{FF2B5EF4-FFF2-40B4-BE49-F238E27FC236}">
                <a16:creationId xmlns:a16="http://schemas.microsoft.com/office/drawing/2014/main" id="{C2B4EA9E-BB92-4102-D983-F4BE46734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A12C1-5979-98C2-9E21-0D8A91915A3F}"/>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7971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800AC-9A8D-BDB1-AE52-F8691BE0F23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D23150-966C-4873-CE28-5856EB5EAEF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8A219D-BF40-759D-7DBD-C81F51A4656C}"/>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5" name="Footer Placeholder 4">
            <a:extLst>
              <a:ext uri="{FF2B5EF4-FFF2-40B4-BE49-F238E27FC236}">
                <a16:creationId xmlns:a16="http://schemas.microsoft.com/office/drawing/2014/main" id="{3869CA35-90F2-C332-BF15-94798791C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D311D-0717-950F-968B-8B73F9C65CCD}"/>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21232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E24B-15B9-DEC5-6589-F9FB981E39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5B1AA8-EE1F-F112-D7B3-87CEC67FA6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6DC19B-0E8D-4983-6C8E-08324F75E503}"/>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5" name="Footer Placeholder 4">
            <a:extLst>
              <a:ext uri="{FF2B5EF4-FFF2-40B4-BE49-F238E27FC236}">
                <a16:creationId xmlns:a16="http://schemas.microsoft.com/office/drawing/2014/main" id="{F4948DBD-7765-2715-C2F0-0EF939472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E1FEE-1D71-E5CC-92EE-8EAE869932C2}"/>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2483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FE4-293D-1935-23E7-F6B2AA936EC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5EB521E-D95F-8BFC-B80B-FB8BC56DD0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4CCBEB-4EA2-8FB9-5A06-7C1B2F1B7973}"/>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5" name="Footer Placeholder 4">
            <a:extLst>
              <a:ext uri="{FF2B5EF4-FFF2-40B4-BE49-F238E27FC236}">
                <a16:creationId xmlns:a16="http://schemas.microsoft.com/office/drawing/2014/main" id="{BF7D2A7F-5CA8-48C2-8DE4-A00EACE5E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ACA38-3658-AE7F-91A8-D5A1A5798845}"/>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84619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6E2A-C918-7595-CA5A-33FEE99F4E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01AAEB-F061-3D90-EBA5-86EF4F4B993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A7DDD57-49D3-3DC3-21DB-956B51A964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2F4BCA-C1AF-6B80-0888-99B60EC7EC15}"/>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6" name="Footer Placeholder 5">
            <a:extLst>
              <a:ext uri="{FF2B5EF4-FFF2-40B4-BE49-F238E27FC236}">
                <a16:creationId xmlns:a16="http://schemas.microsoft.com/office/drawing/2014/main" id="{752478CE-C8EB-FABA-550E-9DCE2ED3B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90D7A-77C1-AAA2-BF29-CB034EB54FAF}"/>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00890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A04B-F142-3846-4341-9759A1CCE32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EE0F3B0-DD7D-E6AF-3063-35EB01F31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AF54F16-3470-865D-9AC5-D6A21D9B00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B32C078-C78A-C441-4943-A0FB4B520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E78A49-A695-CB6D-1E6A-6D26F89F18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9D06565-0A13-E5F2-1B36-55B419F28042}"/>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8" name="Footer Placeholder 7">
            <a:extLst>
              <a:ext uri="{FF2B5EF4-FFF2-40B4-BE49-F238E27FC236}">
                <a16:creationId xmlns:a16="http://schemas.microsoft.com/office/drawing/2014/main" id="{149637FD-7E1C-F556-595B-BDB31D2E86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F9C193-53F3-9A9B-9807-9370CE559D1C}"/>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99577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699B-1E4A-3562-1EE2-73464504E5B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0494386-5530-86C9-3E9E-9D1ED9EFCA25}"/>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4" name="Footer Placeholder 3">
            <a:extLst>
              <a:ext uri="{FF2B5EF4-FFF2-40B4-BE49-F238E27FC236}">
                <a16:creationId xmlns:a16="http://schemas.microsoft.com/office/drawing/2014/main" id="{429CCE33-65B2-B809-D891-0FDF4BE76F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35F108-53BF-B6D6-EB1B-2CA7CDBEE08E}"/>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85331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385AB-6ABB-E1EA-D663-97FA7D653F2F}"/>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3" name="Footer Placeholder 2">
            <a:extLst>
              <a:ext uri="{FF2B5EF4-FFF2-40B4-BE49-F238E27FC236}">
                <a16:creationId xmlns:a16="http://schemas.microsoft.com/office/drawing/2014/main" id="{1BA3235C-2C5A-B26D-6C0A-7F5A72AEB4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C745-E267-5E34-3BDC-DAAE0877377D}"/>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20735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5DFD-4AFC-DD73-DDE3-1D52C3F361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6A788D3-6A0A-4F88-642C-F29C66B25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D65E10E-AD68-7B74-E293-F7E2121F1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3A93DD-9228-CEE9-AEBF-0C42045A773F}"/>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6" name="Footer Placeholder 5">
            <a:extLst>
              <a:ext uri="{FF2B5EF4-FFF2-40B4-BE49-F238E27FC236}">
                <a16:creationId xmlns:a16="http://schemas.microsoft.com/office/drawing/2014/main" id="{10AF0580-2214-AC9E-5C3C-56CC7EDA5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DE301-8320-B305-ECEA-DDD71798D9F7}"/>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96163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F40A-6FE0-993B-0427-FD912C9F4F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71057C1-E0B0-885C-55B1-7D70F2D46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66A539-FEA2-8FED-5085-B9C216A93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759A90-ACCE-C088-D270-B4739E4EC8C8}"/>
              </a:ext>
            </a:extLst>
          </p:cNvPr>
          <p:cNvSpPr>
            <a:spLocks noGrp="1"/>
          </p:cNvSpPr>
          <p:nvPr>
            <p:ph type="dt" sz="half" idx="10"/>
          </p:nvPr>
        </p:nvSpPr>
        <p:spPr/>
        <p:txBody>
          <a:bodyPr/>
          <a:lstStyle/>
          <a:p>
            <a:fld id="{EF11C74A-050C-C84C-B3B4-C1F226BC83F8}" type="datetimeFigureOut">
              <a:rPr lang="en-US" smtClean="0"/>
              <a:t>2/5/23</a:t>
            </a:fld>
            <a:endParaRPr lang="en-US"/>
          </a:p>
        </p:txBody>
      </p:sp>
      <p:sp>
        <p:nvSpPr>
          <p:cNvPr id="6" name="Footer Placeholder 5">
            <a:extLst>
              <a:ext uri="{FF2B5EF4-FFF2-40B4-BE49-F238E27FC236}">
                <a16:creationId xmlns:a16="http://schemas.microsoft.com/office/drawing/2014/main" id="{12247712-DBB2-8DC9-FB0C-86D16EEDA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E568C-18EB-06CB-B76F-48C8AA642079}"/>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2713065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0BBCE-AD0C-9C21-6CF6-B9DEC5E91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213C58-4900-FA86-7757-5E5EBC6F0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7B9EA8-39F9-9378-BA3A-504A44BD6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1C74A-050C-C84C-B3B4-C1F226BC83F8}" type="datetimeFigureOut">
              <a:rPr lang="en-US" smtClean="0"/>
              <a:t>2/5/23</a:t>
            </a:fld>
            <a:endParaRPr lang="en-US"/>
          </a:p>
        </p:txBody>
      </p:sp>
      <p:sp>
        <p:nvSpPr>
          <p:cNvPr id="5" name="Footer Placeholder 4">
            <a:extLst>
              <a:ext uri="{FF2B5EF4-FFF2-40B4-BE49-F238E27FC236}">
                <a16:creationId xmlns:a16="http://schemas.microsoft.com/office/drawing/2014/main" id="{D7D18C6F-7DBF-A7ED-DD73-3E0213C11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630F71-1C40-D359-B1C6-1A0BD418B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D804-F18B-6644-98A5-E9261278A6E2}" type="slidenum">
              <a:rPr lang="en-US" smtClean="0"/>
              <a:t>‹#›</a:t>
            </a:fld>
            <a:endParaRPr lang="en-US"/>
          </a:p>
        </p:txBody>
      </p:sp>
    </p:spTree>
    <p:extLst>
      <p:ext uri="{BB962C8B-B14F-4D97-AF65-F5344CB8AC3E}">
        <p14:creationId xmlns:p14="http://schemas.microsoft.com/office/powerpoint/2010/main" val="1339181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536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D9FA-77FB-2B3C-0374-7323CBB5D03B}"/>
              </a:ext>
            </a:extLst>
          </p:cNvPr>
          <p:cNvSpPr>
            <a:spLocks noGrp="1"/>
          </p:cNvSpPr>
          <p:nvPr>
            <p:ph type="ctrTitle"/>
          </p:nvPr>
        </p:nvSpPr>
        <p:spPr>
          <a:xfrm>
            <a:off x="804673" y="3320859"/>
            <a:ext cx="4524973" cy="2076333"/>
          </a:xfrm>
        </p:spPr>
        <p:txBody>
          <a:bodyPr anchor="t">
            <a:normAutofit/>
          </a:bodyPr>
          <a:lstStyle/>
          <a:p>
            <a:pPr algn="l"/>
            <a:br>
              <a:rPr lang="en-AU" sz="1600" dirty="0">
                <a:effectLst/>
                <a:latin typeface="Helvetica" pitchFamily="2" charset="0"/>
                <a:ea typeface="Times New Roman" panose="02020603050405020304" pitchFamily="18" charset="0"/>
              </a:rPr>
            </a:br>
            <a:br>
              <a:rPr lang="en-AU" sz="1800" b="1" dirty="0">
                <a:effectLst/>
                <a:latin typeface="Helvetica" pitchFamily="2" charset="0"/>
                <a:ea typeface="Times New Roman" panose="02020603050405020304" pitchFamily="18" charset="0"/>
              </a:rPr>
            </a:br>
            <a:r>
              <a:rPr lang="en-AU" sz="1800" b="1" dirty="0">
                <a:solidFill>
                  <a:schemeClr val="tx1">
                    <a:lumMod val="65000"/>
                  </a:schemeClr>
                </a:solidFill>
                <a:effectLst/>
                <a:latin typeface="Helvetica" pitchFamily="2" charset="0"/>
                <a:ea typeface="Times New Roman" panose="02020603050405020304" pitchFamily="18" charset="0"/>
              </a:rPr>
              <a:t>SISSSPT001</a:t>
            </a:r>
            <a:br>
              <a:rPr lang="en-AU" sz="1600" dirty="0">
                <a:effectLst/>
                <a:latin typeface="Helvetica" pitchFamily="2" charset="0"/>
                <a:ea typeface="Times New Roman" panose="02020603050405020304" pitchFamily="18" charset="0"/>
              </a:rPr>
            </a:br>
            <a:br>
              <a:rPr lang="en-AU" sz="1600" dirty="0">
                <a:effectLst/>
                <a:latin typeface="Helvetica" pitchFamily="2" charset="0"/>
                <a:ea typeface="Times New Roman" panose="02020603050405020304" pitchFamily="18" charset="0"/>
              </a:rPr>
            </a:br>
            <a:r>
              <a:rPr lang="en-AU" sz="1600" dirty="0">
                <a:effectLst/>
                <a:latin typeface="Helvetica" pitchFamily="2" charset="0"/>
                <a:ea typeface="Times New Roman" panose="02020603050405020304" pitchFamily="18" charset="0"/>
              </a:rPr>
              <a:t>IMPLEMENT SPORTS INJURY PREVENTION AND MANAGMENT STRATEGIES</a:t>
            </a:r>
            <a:br>
              <a:rPr lang="en-AU" sz="1600" dirty="0">
                <a:effectLst/>
                <a:latin typeface="Helvetica" pitchFamily="2" charset="0"/>
                <a:ea typeface="Times New Roman" panose="02020603050405020304" pitchFamily="18" charset="0"/>
              </a:rPr>
            </a:br>
            <a:endParaRPr lang="en-US" sz="1600" dirty="0">
              <a:latin typeface="Helvetica" pitchFamily="2" charset="0"/>
            </a:endParaRPr>
          </a:p>
        </p:txBody>
      </p:sp>
      <p:sp>
        <p:nvSpPr>
          <p:cNvPr id="70" name="Freeform: Shape 6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3" descr="A group of men playing rugby&#10;&#10;Description automatically generated with medium confidence">
            <a:extLst>
              <a:ext uri="{FF2B5EF4-FFF2-40B4-BE49-F238E27FC236}">
                <a16:creationId xmlns:a16="http://schemas.microsoft.com/office/drawing/2014/main" id="{92817E8B-9403-D449-5AEB-0779E6588354}"/>
              </a:ext>
            </a:extLst>
          </p:cNvPr>
          <p:cNvPicPr>
            <a:picLocks noChangeAspect="1"/>
          </p:cNvPicPr>
          <p:nvPr/>
        </p:nvPicPr>
        <p:blipFill rotWithShape="1">
          <a:blip r:embed="rId2"/>
          <a:srcRect r="9096"/>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6" name="Content Placeholder 3" descr="Logo&#10;&#10;Description automatically generated">
            <a:extLst>
              <a:ext uri="{FF2B5EF4-FFF2-40B4-BE49-F238E27FC236}">
                <a16:creationId xmlns:a16="http://schemas.microsoft.com/office/drawing/2014/main" id="{6C42B443-2085-D3BD-F6C0-09E7B42D39C8}"/>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2795804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E2B3-9309-0008-715C-320B2B11A347}"/>
              </a:ext>
            </a:extLst>
          </p:cNvPr>
          <p:cNvSpPr>
            <a:spLocks noGrp="1"/>
          </p:cNvSpPr>
          <p:nvPr>
            <p:ph type="title"/>
          </p:nvPr>
        </p:nvSpPr>
        <p:spPr>
          <a:xfrm>
            <a:off x="598665" y="-23814"/>
            <a:ext cx="6002110" cy="1495425"/>
          </a:xfrm>
        </p:spPr>
        <p:txBody>
          <a:bodyPr>
            <a:normAutofit/>
          </a:bodyPr>
          <a:lstStyle/>
          <a:p>
            <a:r>
              <a:rPr lang="en-AU" sz="4000" b="1" dirty="0">
                <a:effectLst/>
                <a:latin typeface="Helvetica" pitchFamily="2" charset="0"/>
              </a:rPr>
              <a:t>Types of sports injuries</a:t>
            </a:r>
            <a:endParaRPr lang="en-US" sz="4000" dirty="0"/>
          </a:p>
        </p:txBody>
      </p:sp>
      <p:sp>
        <p:nvSpPr>
          <p:cNvPr id="11" name="Content Placeholder 2">
            <a:extLst>
              <a:ext uri="{FF2B5EF4-FFF2-40B4-BE49-F238E27FC236}">
                <a16:creationId xmlns:a16="http://schemas.microsoft.com/office/drawing/2014/main" id="{ED482D45-BC80-569A-4481-50DF2021F604}"/>
              </a:ext>
            </a:extLst>
          </p:cNvPr>
          <p:cNvSpPr>
            <a:spLocks noGrp="1"/>
          </p:cNvSpPr>
          <p:nvPr>
            <p:ph idx="1"/>
          </p:nvPr>
        </p:nvSpPr>
        <p:spPr>
          <a:xfrm>
            <a:off x="598665" y="1332412"/>
            <a:ext cx="6002110" cy="4997632"/>
          </a:xfrm>
        </p:spPr>
        <p:txBody>
          <a:bodyPr>
            <a:normAutofit fontScale="85000" lnSpcReduction="20000"/>
          </a:bodyPr>
          <a:lstStyle/>
          <a:p>
            <a:pPr marL="0" indent="0">
              <a:buNone/>
            </a:pPr>
            <a:r>
              <a:rPr lang="en-AU" sz="1600" b="1" dirty="0">
                <a:effectLst/>
                <a:latin typeface="Helvetica" pitchFamily="2" charset="0"/>
              </a:rPr>
              <a:t>There are many different types of sports injuries that can occur. Some common types of sports injuries include: </a:t>
            </a:r>
            <a:endParaRPr lang="en-AU" sz="1600" b="1" dirty="0">
              <a:effectLst/>
            </a:endParaRPr>
          </a:p>
          <a:p>
            <a:pPr>
              <a:buFont typeface="Arial" panose="020B0604020202020204" pitchFamily="34" charset="0"/>
              <a:buChar char="•"/>
            </a:pPr>
            <a:r>
              <a:rPr lang="en-AU" sz="1600" b="1" dirty="0">
                <a:effectLst/>
                <a:latin typeface="Helvetica" pitchFamily="2" charset="0"/>
              </a:rPr>
              <a:t>Sprains: </a:t>
            </a:r>
            <a:r>
              <a:rPr lang="en-AU" sz="1600" dirty="0">
                <a:effectLst/>
                <a:latin typeface="Helvetica" pitchFamily="2" charset="0"/>
              </a:rPr>
              <a:t>A sprain is an injury to a ligament, which is a tough, fibrous tissue that connects bones together at a joint. Sprains can occur when a joint is stretched or twisted beyond its normal range of motion. </a:t>
            </a:r>
            <a:endParaRPr lang="en-AU" sz="1600" dirty="0">
              <a:effectLst/>
              <a:latin typeface="SymbolMT"/>
            </a:endParaRPr>
          </a:p>
          <a:p>
            <a:pPr>
              <a:buFont typeface="Arial" panose="020B0604020202020204" pitchFamily="34" charset="0"/>
              <a:buChar char="•"/>
            </a:pPr>
            <a:r>
              <a:rPr lang="en-AU" sz="1600" b="1" dirty="0">
                <a:effectLst/>
                <a:latin typeface="Helvetica" pitchFamily="2" charset="0"/>
              </a:rPr>
              <a:t>Strains: </a:t>
            </a:r>
            <a:r>
              <a:rPr lang="en-AU" sz="1600" dirty="0">
                <a:effectLst/>
                <a:latin typeface="Helvetica" pitchFamily="2" charset="0"/>
              </a:rPr>
              <a:t>A strain is an injury to a muscle or tendon, which is a tough, fibrous tissue that connects muscles to bones. Strains can occur when a muscle is stretched or torn due to overuse or overexertion. </a:t>
            </a:r>
            <a:endParaRPr lang="en-AU" sz="1600" dirty="0">
              <a:effectLst/>
              <a:latin typeface="SymbolMT"/>
            </a:endParaRPr>
          </a:p>
          <a:p>
            <a:pPr>
              <a:buFont typeface="Arial" panose="020B0604020202020204" pitchFamily="34" charset="0"/>
              <a:buChar char="•"/>
            </a:pPr>
            <a:r>
              <a:rPr lang="en-AU" sz="1600" b="1" dirty="0">
                <a:effectLst/>
                <a:latin typeface="Helvetica" pitchFamily="2" charset="0"/>
              </a:rPr>
              <a:t>Fractures: </a:t>
            </a:r>
            <a:r>
              <a:rPr lang="en-AU" sz="1600" dirty="0">
                <a:effectLst/>
                <a:latin typeface="Helvetica" pitchFamily="2" charset="0"/>
              </a:rPr>
              <a:t>A fracture is a break in a bone. Fractures can be caused by a direct blow or impact, or by excessive twisting or bending forces. </a:t>
            </a:r>
            <a:endParaRPr lang="en-AU" sz="1600" dirty="0">
              <a:effectLst/>
              <a:latin typeface="SymbolMT"/>
            </a:endParaRPr>
          </a:p>
          <a:p>
            <a:pPr>
              <a:buFont typeface="Arial" panose="020B0604020202020204" pitchFamily="34" charset="0"/>
              <a:buChar char="•"/>
            </a:pPr>
            <a:r>
              <a:rPr lang="en-AU" sz="1600" b="1" dirty="0">
                <a:effectLst/>
                <a:latin typeface="Helvetica" pitchFamily="2" charset="0"/>
              </a:rPr>
              <a:t>Dislocations: </a:t>
            </a:r>
            <a:r>
              <a:rPr lang="en-AU" sz="1600" dirty="0">
                <a:effectLst/>
                <a:latin typeface="Helvetica" pitchFamily="2" charset="0"/>
              </a:rPr>
              <a:t>A dislocation is an injury in which a bone is displaced from its normal position at a joint. Dislocations can be caused by a direct blow or impact, or by excessive twisting or bending forces. </a:t>
            </a:r>
            <a:endParaRPr lang="en-AU" sz="1600" dirty="0">
              <a:effectLst/>
              <a:latin typeface="SymbolMT"/>
            </a:endParaRPr>
          </a:p>
          <a:p>
            <a:pPr>
              <a:buFont typeface="Arial" panose="020B0604020202020204" pitchFamily="34" charset="0"/>
              <a:buChar char="•"/>
            </a:pPr>
            <a:r>
              <a:rPr lang="en-AU" sz="1600" b="1" dirty="0">
                <a:effectLst/>
                <a:latin typeface="Helvetica" pitchFamily="2" charset="0"/>
              </a:rPr>
              <a:t>Concussions: </a:t>
            </a:r>
            <a:r>
              <a:rPr lang="en-AU" sz="1600" dirty="0">
                <a:effectLst/>
                <a:latin typeface="Helvetica" pitchFamily="2" charset="0"/>
              </a:rPr>
              <a:t>A concussion is a type of traumatic brain injury that occurs when the brain is jarred or shaken inside the skull. Concussions can be caused by a direct blow to the head or by the head and neck being violently shaken. </a:t>
            </a:r>
            <a:endParaRPr lang="en-AU" sz="1600" dirty="0">
              <a:effectLst/>
              <a:latin typeface="SymbolMT"/>
            </a:endParaRPr>
          </a:p>
          <a:p>
            <a:pPr>
              <a:buFont typeface="Arial" panose="020B0604020202020204" pitchFamily="34" charset="0"/>
              <a:buChar char="•"/>
            </a:pPr>
            <a:r>
              <a:rPr lang="en-AU" sz="1600" b="1" dirty="0">
                <a:effectLst/>
                <a:latin typeface="Helvetica" pitchFamily="2" charset="0"/>
              </a:rPr>
              <a:t>Overuse injuries: </a:t>
            </a:r>
            <a:r>
              <a:rPr lang="en-AU" sz="1600" dirty="0">
                <a:effectLst/>
                <a:latin typeface="Helvetica" pitchFamily="2" charset="0"/>
              </a:rPr>
              <a:t>Overuse injuries are injuries that occur due to repetitive stress or strain on a specific part of the body. Overuse injuries can be caused by repeating the same motion or activity too often, or by training at too high an intensity or volume. </a:t>
            </a:r>
          </a:p>
          <a:p>
            <a:pPr>
              <a:buFont typeface="Arial" panose="020B0604020202020204" pitchFamily="34" charset="0"/>
              <a:buChar char="•"/>
            </a:pPr>
            <a:endParaRPr lang="en-AU" sz="1600" dirty="0">
              <a:latin typeface="Helvetica" pitchFamily="2" charset="0"/>
            </a:endParaRPr>
          </a:p>
          <a:p>
            <a:pPr marL="0" indent="0">
              <a:buNone/>
            </a:pPr>
            <a:r>
              <a:rPr lang="en-AU" sz="1600" b="1" dirty="0">
                <a:effectLst/>
                <a:latin typeface="Helvetica" pitchFamily="2" charset="0"/>
              </a:rPr>
              <a:t>Can you see these in the next video? Watch the video and try to list each injury. </a:t>
            </a:r>
            <a:endParaRPr lang="en-AU" sz="1600" b="1" dirty="0">
              <a:effectLst/>
              <a:latin typeface="SymbolMT"/>
            </a:endParaRPr>
          </a:p>
          <a:p>
            <a:endParaRPr lang="en-US" sz="800" dirty="0"/>
          </a:p>
        </p:txBody>
      </p:sp>
      <p:pic>
        <p:nvPicPr>
          <p:cNvPr id="3" name="Picture 2">
            <a:extLst>
              <a:ext uri="{FF2B5EF4-FFF2-40B4-BE49-F238E27FC236}">
                <a16:creationId xmlns:a16="http://schemas.microsoft.com/office/drawing/2014/main" id="{1CAA5959-30F3-7E4C-5E52-CAD85A7A2FF9}"/>
              </a:ext>
            </a:extLst>
          </p:cNvPr>
          <p:cNvPicPr>
            <a:picLocks noChangeAspect="1"/>
          </p:cNvPicPr>
          <p:nvPr/>
        </p:nvPicPr>
        <p:blipFill rotWithShape="1">
          <a:blip r:embed="rId2"/>
          <a:srcRect t="8309" r="1" b="1"/>
          <a:stretch/>
        </p:blipFill>
        <p:spPr>
          <a:xfrm>
            <a:off x="7199440" y="10"/>
            <a:ext cx="4992560" cy="6857990"/>
          </a:xfrm>
          <a:prstGeom prst="rect">
            <a:avLst/>
          </a:prstGeom>
          <a:effectLst/>
        </p:spPr>
      </p:pic>
      <p:pic>
        <p:nvPicPr>
          <p:cNvPr id="4" name="Picture 3" descr="Logo&#10;&#10;Description automatically generated">
            <a:extLst>
              <a:ext uri="{FF2B5EF4-FFF2-40B4-BE49-F238E27FC236}">
                <a16:creationId xmlns:a16="http://schemas.microsoft.com/office/drawing/2014/main" id="{52C2CB9D-5F37-18BA-5C8E-420FB8878C48}"/>
              </a:ext>
            </a:extLst>
          </p:cNvPr>
          <p:cNvPicPr>
            <a:picLocks noChangeAspect="1"/>
          </p:cNvPicPr>
          <p:nvPr/>
        </p:nvPicPr>
        <p:blipFill>
          <a:blip r:embed="rId3"/>
          <a:stretch>
            <a:fillRect/>
          </a:stretch>
        </p:blipFill>
        <p:spPr>
          <a:xfrm>
            <a:off x="35627" y="5993969"/>
            <a:ext cx="1152041" cy="864031"/>
          </a:xfrm>
          <a:prstGeom prst="rect">
            <a:avLst/>
          </a:prstGeom>
        </p:spPr>
      </p:pic>
      <p:sp>
        <p:nvSpPr>
          <p:cNvPr id="5" name="TextBox 4">
            <a:extLst>
              <a:ext uri="{FF2B5EF4-FFF2-40B4-BE49-F238E27FC236}">
                <a16:creationId xmlns:a16="http://schemas.microsoft.com/office/drawing/2014/main" id="{58AD1A2F-B14F-BB87-7E9E-C79FC24C0A71}"/>
              </a:ext>
            </a:extLst>
          </p:cNvPr>
          <p:cNvSpPr txBox="1"/>
          <p:nvPr/>
        </p:nvSpPr>
        <p:spPr>
          <a:xfrm>
            <a:off x="929898" y="6488668"/>
            <a:ext cx="1596326" cy="246221"/>
          </a:xfrm>
          <a:prstGeom prst="rect">
            <a:avLst/>
          </a:prstGeom>
          <a:noFill/>
        </p:spPr>
        <p:txBody>
          <a:bodyPr wrap="square" rtlCol="0">
            <a:spAutoFit/>
          </a:bodyPr>
          <a:lstStyle/>
          <a:p>
            <a:r>
              <a:rPr lang="en-US" sz="1000" dirty="0"/>
              <a:t>SISSSCO001</a:t>
            </a:r>
          </a:p>
        </p:txBody>
      </p:sp>
    </p:spTree>
    <p:extLst>
      <p:ext uri="{BB962C8B-B14F-4D97-AF65-F5344CB8AC3E}">
        <p14:creationId xmlns:p14="http://schemas.microsoft.com/office/powerpoint/2010/main" val="162290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2536C"/>
        </a:solidFill>
        <a:effectLst/>
      </p:bgPr>
    </p:bg>
    <p:spTree>
      <p:nvGrpSpPr>
        <p:cNvPr id="1" name=""/>
        <p:cNvGrpSpPr/>
        <p:nvPr/>
      </p:nvGrpSpPr>
      <p:grpSpPr>
        <a:xfrm>
          <a:off x="0" y="0"/>
          <a:ext cx="0" cy="0"/>
          <a:chOff x="0" y="0"/>
          <a:chExt cx="0" cy="0"/>
        </a:xfrm>
      </p:grpSpPr>
      <p:pic>
        <p:nvPicPr>
          <p:cNvPr id="4" name="AFL BIGGEST INJURIES OF 2022 So Far">
            <a:hlinkClick r:id="" action="ppaction://media"/>
            <a:extLst>
              <a:ext uri="{FF2B5EF4-FFF2-40B4-BE49-F238E27FC236}">
                <a16:creationId xmlns:a16="http://schemas.microsoft.com/office/drawing/2014/main" id="{30F8A1A7-C367-D3CD-9E20-27D4D407F2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pic>
        <p:nvPicPr>
          <p:cNvPr id="2" name="Picture 1" descr="Logo&#10;&#10;Description automatically generated">
            <a:extLst>
              <a:ext uri="{FF2B5EF4-FFF2-40B4-BE49-F238E27FC236}">
                <a16:creationId xmlns:a16="http://schemas.microsoft.com/office/drawing/2014/main" id="{4F5E0A14-C551-7112-2D25-FD146F433BF1}"/>
              </a:ext>
            </a:extLst>
          </p:cNvPr>
          <p:cNvPicPr>
            <a:picLocks noChangeAspect="1"/>
          </p:cNvPicPr>
          <p:nvPr/>
        </p:nvPicPr>
        <p:blipFill>
          <a:blip r:embed="rId5"/>
          <a:stretch>
            <a:fillRect/>
          </a:stretch>
        </p:blipFill>
        <p:spPr>
          <a:xfrm>
            <a:off x="35627" y="5993969"/>
            <a:ext cx="1152041" cy="864031"/>
          </a:xfrm>
          <a:prstGeom prst="rect">
            <a:avLst/>
          </a:prstGeom>
        </p:spPr>
      </p:pic>
    </p:spTree>
    <p:extLst>
      <p:ext uri="{BB962C8B-B14F-4D97-AF65-F5344CB8AC3E}">
        <p14:creationId xmlns:p14="http://schemas.microsoft.com/office/powerpoint/2010/main" val="211633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2EF2-D433-CE4E-AB13-26D043FAC87C}"/>
              </a:ext>
            </a:extLst>
          </p:cNvPr>
          <p:cNvSpPr>
            <a:spLocks noGrp="1"/>
          </p:cNvSpPr>
          <p:nvPr>
            <p:ph type="title"/>
          </p:nvPr>
        </p:nvSpPr>
        <p:spPr>
          <a:xfrm>
            <a:off x="296562" y="513292"/>
            <a:ext cx="6079523" cy="1325563"/>
          </a:xfrm>
        </p:spPr>
        <p:txBody>
          <a:bodyPr>
            <a:normAutofit/>
          </a:bodyPr>
          <a:lstStyle/>
          <a:p>
            <a:pPr algn="ctr"/>
            <a:r>
              <a:rPr lang="en-AU" sz="3600" b="1" dirty="0"/>
              <a:t>INFORMATION ON SPORTS INJURIES </a:t>
            </a:r>
          </a:p>
        </p:txBody>
      </p:sp>
      <p:pic>
        <p:nvPicPr>
          <p:cNvPr id="6" name="Picture 5">
            <a:extLst>
              <a:ext uri="{FF2B5EF4-FFF2-40B4-BE49-F238E27FC236}">
                <a16:creationId xmlns:a16="http://schemas.microsoft.com/office/drawing/2014/main" id="{B457BDA9-53E5-5541-B570-D5F8D6E72CFD}"/>
              </a:ext>
            </a:extLst>
          </p:cNvPr>
          <p:cNvPicPr>
            <a:picLocks noChangeAspect="1"/>
          </p:cNvPicPr>
          <p:nvPr/>
        </p:nvPicPr>
        <p:blipFill>
          <a:blip r:embed="rId2"/>
          <a:srcRect t="988" b="988"/>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4" name="Picture 3">
            <a:extLst>
              <a:ext uri="{FF2B5EF4-FFF2-40B4-BE49-F238E27FC236}">
                <a16:creationId xmlns:a16="http://schemas.microsoft.com/office/drawing/2014/main" id="{950C5966-23CF-304B-9C6B-70C2C9E4648A}"/>
              </a:ext>
            </a:extLst>
          </p:cNvPr>
          <p:cNvPicPr>
            <a:picLocks noChangeAspect="1"/>
          </p:cNvPicPr>
          <p:nvPr/>
        </p:nvPicPr>
        <p:blipFill>
          <a:blip r:embed="rId3"/>
          <a:srcRect t="21521" b="21521"/>
          <a:stretch/>
        </p:blipFill>
        <p:spPr>
          <a:xfrm>
            <a:off x="6527317"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6" name="Picture 15" descr="Logo&#10;&#10;Description automatically generated">
            <a:extLst>
              <a:ext uri="{FF2B5EF4-FFF2-40B4-BE49-F238E27FC236}">
                <a16:creationId xmlns:a16="http://schemas.microsoft.com/office/drawing/2014/main" id="{5FA32AD7-C4CB-F641-A242-A2A5E165369C}"/>
              </a:ext>
            </a:extLst>
          </p:cNvPr>
          <p:cNvPicPr>
            <a:picLocks noChangeAspect="1"/>
          </p:cNvPicPr>
          <p:nvPr/>
        </p:nvPicPr>
        <p:blipFill>
          <a:blip r:embed="rId4"/>
          <a:stretch>
            <a:fillRect/>
          </a:stretch>
        </p:blipFill>
        <p:spPr>
          <a:xfrm>
            <a:off x="-133968" y="5993969"/>
            <a:ext cx="1152041" cy="864031"/>
          </a:xfrm>
          <a:prstGeom prst="rect">
            <a:avLst/>
          </a:prstGeom>
        </p:spPr>
      </p:pic>
      <p:sp>
        <p:nvSpPr>
          <p:cNvPr id="17" name="TextBox 16">
            <a:extLst>
              <a:ext uri="{FF2B5EF4-FFF2-40B4-BE49-F238E27FC236}">
                <a16:creationId xmlns:a16="http://schemas.microsoft.com/office/drawing/2014/main" id="{A943F01C-51BE-D947-A25D-DFF3BF80EA66}"/>
              </a:ext>
            </a:extLst>
          </p:cNvPr>
          <p:cNvSpPr txBox="1"/>
          <p:nvPr/>
        </p:nvSpPr>
        <p:spPr>
          <a:xfrm>
            <a:off x="929898" y="6488668"/>
            <a:ext cx="1596326" cy="246221"/>
          </a:xfrm>
          <a:prstGeom prst="rect">
            <a:avLst/>
          </a:prstGeom>
          <a:noFill/>
        </p:spPr>
        <p:txBody>
          <a:bodyPr wrap="square" rtlCol="0">
            <a:spAutoFit/>
          </a:bodyPr>
          <a:lstStyle/>
          <a:p>
            <a:r>
              <a:rPr lang="en-US" sz="1000" dirty="0"/>
              <a:t>SISSSCO001</a:t>
            </a:r>
          </a:p>
        </p:txBody>
      </p:sp>
      <p:sp>
        <p:nvSpPr>
          <p:cNvPr id="8" name="TextBox 7">
            <a:extLst>
              <a:ext uri="{FF2B5EF4-FFF2-40B4-BE49-F238E27FC236}">
                <a16:creationId xmlns:a16="http://schemas.microsoft.com/office/drawing/2014/main" id="{2139E5BF-EE3A-EC18-D5B5-773C6E229BA5}"/>
              </a:ext>
            </a:extLst>
          </p:cNvPr>
          <p:cNvSpPr txBox="1"/>
          <p:nvPr/>
        </p:nvSpPr>
        <p:spPr>
          <a:xfrm>
            <a:off x="793569" y="2727729"/>
            <a:ext cx="6159136" cy="1200329"/>
          </a:xfrm>
          <a:prstGeom prst="rect">
            <a:avLst/>
          </a:prstGeom>
          <a:noFill/>
        </p:spPr>
        <p:txBody>
          <a:bodyPr wrap="square">
            <a:spAutoFit/>
          </a:bodyPr>
          <a:lstStyle/>
          <a:p>
            <a:r>
              <a:rPr lang="en-US" sz="1800" dirty="0"/>
              <a:t>Read page 95 -97 and </a:t>
            </a:r>
            <a:r>
              <a:rPr lang="en-US" sz="1800" dirty="0" err="1"/>
              <a:t>summarise</a:t>
            </a:r>
            <a:r>
              <a:rPr lang="en-US" sz="1800" dirty="0"/>
              <a:t> the information in a table format. </a:t>
            </a:r>
          </a:p>
          <a:p>
            <a:endParaRPr lang="en-US" sz="1800" dirty="0"/>
          </a:p>
          <a:p>
            <a:r>
              <a:rPr lang="en-US" sz="1800" dirty="0"/>
              <a:t>Complete Activity 2B</a:t>
            </a:r>
          </a:p>
        </p:txBody>
      </p:sp>
    </p:spTree>
    <p:extLst>
      <p:ext uri="{BB962C8B-B14F-4D97-AF65-F5344CB8AC3E}">
        <p14:creationId xmlns:p14="http://schemas.microsoft.com/office/powerpoint/2010/main" val="2363251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E70AF9F-E10D-491F-59DF-5BD741721802}"/>
              </a:ext>
            </a:extLst>
          </p:cNvPr>
          <p:cNvPicPr>
            <a:picLocks noChangeAspect="1"/>
          </p:cNvPicPr>
          <p:nvPr/>
        </p:nvPicPr>
        <p:blipFill rotWithShape="1">
          <a:blip r:embed="rId2">
            <a:alphaModFix amt="50000"/>
          </a:blip>
          <a:srcRect l="23550" r="24005" b="1"/>
          <a:stretch/>
        </p:blipFill>
        <p:spPr>
          <a:xfrm>
            <a:off x="20" y="1"/>
            <a:ext cx="12191980" cy="6857999"/>
          </a:xfrm>
          <a:prstGeom prst="rect">
            <a:avLst/>
          </a:prstGeom>
        </p:spPr>
      </p:pic>
      <p:sp>
        <p:nvSpPr>
          <p:cNvPr id="2" name="Title 1">
            <a:extLst>
              <a:ext uri="{FF2B5EF4-FFF2-40B4-BE49-F238E27FC236}">
                <a16:creationId xmlns:a16="http://schemas.microsoft.com/office/drawing/2014/main" id="{F0792EF2-D433-CE4E-AB13-26D043FAC87C}"/>
              </a:ext>
            </a:extLst>
          </p:cNvPr>
          <p:cNvSpPr>
            <a:spLocks noGrp="1"/>
          </p:cNvSpPr>
          <p:nvPr>
            <p:ph type="title"/>
          </p:nvPr>
        </p:nvSpPr>
        <p:spPr>
          <a:xfrm>
            <a:off x="838200" y="963877"/>
            <a:ext cx="3494362" cy="4930246"/>
          </a:xfrm>
        </p:spPr>
        <p:txBody>
          <a:bodyPr vert="horz" lIns="91440" tIns="45720" rIns="91440" bIns="45720" rtlCol="0">
            <a:normAutofit/>
          </a:bodyPr>
          <a:lstStyle/>
          <a:p>
            <a:pPr algn="r"/>
            <a:r>
              <a:rPr lang="en-US" sz="2400" b="1" kern="1200" dirty="0">
                <a:solidFill>
                  <a:schemeClr val="bg1"/>
                </a:solidFill>
                <a:latin typeface="Helvetica" pitchFamily="2" charset="0"/>
              </a:rPr>
              <a:t>Provide a summary of key points on</a:t>
            </a:r>
            <a:br>
              <a:rPr lang="en-US" sz="2400" kern="1200" dirty="0">
                <a:solidFill>
                  <a:schemeClr val="bg1"/>
                </a:solidFill>
                <a:latin typeface="Helvetica" pitchFamily="2" charset="0"/>
              </a:rPr>
            </a:br>
            <a:br>
              <a:rPr lang="en-US" sz="2400" kern="1200" dirty="0">
                <a:solidFill>
                  <a:schemeClr val="bg1"/>
                </a:solidFill>
                <a:latin typeface="Helvetica" pitchFamily="2" charset="0"/>
              </a:rPr>
            </a:br>
            <a:r>
              <a:rPr lang="en-US" sz="2400" kern="1200" dirty="0">
                <a:solidFill>
                  <a:schemeClr val="bg1"/>
                </a:solidFill>
                <a:latin typeface="Helvetica" pitchFamily="2" charset="0"/>
              </a:rPr>
              <a:t>1. </a:t>
            </a:r>
            <a:r>
              <a:rPr lang="en-US" sz="2400" kern="1200" dirty="0">
                <a:solidFill>
                  <a:schemeClr val="bg1"/>
                </a:solidFill>
                <a:effectLst/>
                <a:latin typeface="Helvetica" pitchFamily="2" charset="0"/>
              </a:rPr>
              <a:t>Screening </a:t>
            </a:r>
            <a:br>
              <a:rPr lang="en-US" sz="2400" kern="1200" dirty="0">
                <a:solidFill>
                  <a:schemeClr val="bg1"/>
                </a:solidFill>
                <a:effectLst/>
                <a:latin typeface="Helvetica" pitchFamily="2" charset="0"/>
              </a:rPr>
            </a:br>
            <a:r>
              <a:rPr lang="en-US" sz="2400" kern="1200" dirty="0">
                <a:solidFill>
                  <a:schemeClr val="bg1"/>
                </a:solidFill>
                <a:effectLst/>
                <a:latin typeface="Helvetica" pitchFamily="2" charset="0"/>
              </a:rPr>
              <a:t>2. Training and physical </a:t>
            </a:r>
            <a:br>
              <a:rPr lang="en-US" sz="2400" kern="1200" dirty="0">
                <a:solidFill>
                  <a:schemeClr val="bg1"/>
                </a:solidFill>
                <a:effectLst/>
                <a:latin typeface="Helvetica" pitchFamily="2" charset="0"/>
              </a:rPr>
            </a:br>
            <a:r>
              <a:rPr lang="en-US" sz="2400" kern="1200" dirty="0">
                <a:solidFill>
                  <a:schemeClr val="bg1"/>
                </a:solidFill>
                <a:effectLst/>
                <a:latin typeface="Helvetica" pitchFamily="2" charset="0"/>
              </a:rPr>
              <a:t>conditioning </a:t>
            </a:r>
            <a:br>
              <a:rPr lang="en-US" sz="2400" kern="1200" dirty="0">
                <a:solidFill>
                  <a:schemeClr val="bg1"/>
                </a:solidFill>
                <a:effectLst/>
                <a:latin typeface="Helvetica" pitchFamily="2" charset="0"/>
              </a:rPr>
            </a:br>
            <a:r>
              <a:rPr lang="en-US" sz="2400" kern="1200" dirty="0">
                <a:solidFill>
                  <a:schemeClr val="bg1"/>
                </a:solidFill>
                <a:effectLst/>
                <a:latin typeface="Helvetica" pitchFamily="2" charset="0"/>
              </a:rPr>
              <a:t>3. Protective equipment </a:t>
            </a:r>
            <a:br>
              <a:rPr lang="en-US" sz="2400" kern="1200" dirty="0">
                <a:solidFill>
                  <a:schemeClr val="bg1"/>
                </a:solidFill>
                <a:effectLst/>
                <a:latin typeface="Helvetica" pitchFamily="2" charset="0"/>
              </a:rPr>
            </a:br>
            <a:r>
              <a:rPr lang="en-US" sz="2400" kern="1200" dirty="0">
                <a:solidFill>
                  <a:schemeClr val="bg1"/>
                </a:solidFill>
                <a:effectLst/>
                <a:latin typeface="Helvetica" pitchFamily="2" charset="0"/>
              </a:rPr>
              <a:t>4. Hydration and nutrition </a:t>
            </a:r>
            <a:r>
              <a:rPr lang="en-US" sz="2400" kern="1200" dirty="0">
                <a:solidFill>
                  <a:schemeClr val="bg1"/>
                </a:solidFill>
                <a:latin typeface="Helvetica" pitchFamily="2" charset="0"/>
              </a:rPr>
              <a:t>s Injuries risk </a:t>
            </a:r>
          </a:p>
        </p:txBody>
      </p:sp>
      <p:sp>
        <p:nvSpPr>
          <p:cNvPr id="3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7859BBB0-11C5-9F9E-7D32-F1C887AE22B9}"/>
              </a:ext>
            </a:extLst>
          </p:cNvPr>
          <p:cNvSpPr>
            <a:spLocks noGrp="1"/>
          </p:cNvSpPr>
          <p:nvPr>
            <p:ph idx="1"/>
          </p:nvPr>
        </p:nvSpPr>
        <p:spPr>
          <a:xfrm>
            <a:off x="4976031" y="963877"/>
            <a:ext cx="6377769" cy="4930246"/>
          </a:xfrm>
        </p:spPr>
        <p:txBody>
          <a:bodyPr anchor="ctr">
            <a:normAutofit/>
          </a:bodyPr>
          <a:lstStyle/>
          <a:p>
            <a:r>
              <a:rPr lang="en-AU" sz="2400" dirty="0">
                <a:solidFill>
                  <a:schemeClr val="bg1"/>
                </a:solidFill>
                <a:effectLst/>
                <a:latin typeface="Helvetica" pitchFamily="2" charset="0"/>
              </a:rPr>
              <a:t>Medical conditions can have a significant impact on an athlete's ability to participate in sports or physical activity. </a:t>
            </a:r>
          </a:p>
          <a:p>
            <a:r>
              <a:rPr lang="en-AU" sz="2400" dirty="0">
                <a:solidFill>
                  <a:schemeClr val="bg1"/>
                </a:solidFill>
                <a:effectLst/>
                <a:latin typeface="Helvetica" pitchFamily="2" charset="0"/>
              </a:rPr>
              <a:t>By effectively managing medical conditions, athletes can reduce the risk of injury and improve their overall performance and well-being. </a:t>
            </a:r>
          </a:p>
          <a:p>
            <a:pPr marL="0" indent="0">
              <a:buNone/>
            </a:pPr>
            <a:endParaRPr lang="en-AU" sz="2400" dirty="0">
              <a:solidFill>
                <a:schemeClr val="bg1"/>
              </a:solidFill>
              <a:effectLst/>
              <a:latin typeface="Helvetica" pitchFamily="2" charset="0"/>
            </a:endParaRPr>
          </a:p>
          <a:p>
            <a:r>
              <a:rPr lang="en-US" sz="2400" dirty="0">
                <a:solidFill>
                  <a:schemeClr val="bg1"/>
                </a:solidFill>
                <a:latin typeface="Helvetica" pitchFamily="2" charset="0"/>
              </a:rPr>
              <a:t>Read page 100 – 105</a:t>
            </a:r>
          </a:p>
          <a:p>
            <a:endParaRPr lang="en-US" sz="2400" dirty="0">
              <a:solidFill>
                <a:schemeClr val="bg1"/>
              </a:solidFill>
              <a:latin typeface="Helvetica" pitchFamily="2" charset="0"/>
            </a:endParaRPr>
          </a:p>
          <a:p>
            <a:endParaRPr lang="en-US" sz="2400" dirty="0">
              <a:solidFill>
                <a:schemeClr val="bg1"/>
              </a:solidFill>
            </a:endParaRPr>
          </a:p>
        </p:txBody>
      </p:sp>
      <p:pic>
        <p:nvPicPr>
          <p:cNvPr id="7" name="Picture 6" descr="Logo&#10;&#10;Description automatically generated">
            <a:extLst>
              <a:ext uri="{FF2B5EF4-FFF2-40B4-BE49-F238E27FC236}">
                <a16:creationId xmlns:a16="http://schemas.microsoft.com/office/drawing/2014/main" id="{1ECBDDD2-DCEE-6841-D1E7-2A6B9428E220}"/>
              </a:ext>
            </a:extLst>
          </p:cNvPr>
          <p:cNvPicPr>
            <a:picLocks noChangeAspect="1"/>
          </p:cNvPicPr>
          <p:nvPr/>
        </p:nvPicPr>
        <p:blipFill>
          <a:blip r:embed="rId3"/>
          <a:stretch>
            <a:fillRect/>
          </a:stretch>
        </p:blipFill>
        <p:spPr>
          <a:xfrm>
            <a:off x="35627" y="5993969"/>
            <a:ext cx="1152041" cy="864031"/>
          </a:xfrm>
          <a:prstGeom prst="rect">
            <a:avLst/>
          </a:prstGeom>
        </p:spPr>
      </p:pic>
      <p:sp>
        <p:nvSpPr>
          <p:cNvPr id="8" name="TextBox 7">
            <a:extLst>
              <a:ext uri="{FF2B5EF4-FFF2-40B4-BE49-F238E27FC236}">
                <a16:creationId xmlns:a16="http://schemas.microsoft.com/office/drawing/2014/main" id="{AD33DAA3-09EA-A850-A2CA-97E38C2710AE}"/>
              </a:ext>
            </a:extLst>
          </p:cNvPr>
          <p:cNvSpPr txBox="1"/>
          <p:nvPr/>
        </p:nvSpPr>
        <p:spPr>
          <a:xfrm>
            <a:off x="929898" y="6488668"/>
            <a:ext cx="1596326" cy="246221"/>
          </a:xfrm>
          <a:prstGeom prst="rect">
            <a:avLst/>
          </a:prstGeom>
          <a:noFill/>
        </p:spPr>
        <p:txBody>
          <a:bodyPr wrap="square" rtlCol="0">
            <a:spAutoFit/>
          </a:bodyPr>
          <a:lstStyle/>
          <a:p>
            <a:pPr>
              <a:spcAft>
                <a:spcPts val="600"/>
              </a:spcAft>
            </a:pPr>
            <a:r>
              <a:rPr lang="en-US" sz="1000" dirty="0">
                <a:solidFill>
                  <a:schemeClr val="bg1"/>
                </a:solidFill>
              </a:rPr>
              <a:t>SISSSCO001</a:t>
            </a:r>
            <a:endParaRPr lang="en-US" sz="1000">
              <a:solidFill>
                <a:schemeClr val="bg1"/>
              </a:solidFill>
            </a:endParaRPr>
          </a:p>
        </p:txBody>
      </p:sp>
    </p:spTree>
    <p:extLst>
      <p:ext uri="{BB962C8B-B14F-4D97-AF65-F5344CB8AC3E}">
        <p14:creationId xmlns:p14="http://schemas.microsoft.com/office/powerpoint/2010/main" val="230918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92817E8B-9403-D449-5AEB-0779E6588354}"/>
              </a:ext>
            </a:extLst>
          </p:cNvPr>
          <p:cNvPicPr>
            <a:picLocks noChangeAspect="1"/>
          </p:cNvPicPr>
          <p:nvPr/>
        </p:nvPicPr>
        <p:blipFill>
          <a:blip r:embed="rId2"/>
          <a:srcRect l="20949" r="2094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Content Placeholder 3" descr="Logo&#10;&#10;Description automatically generated">
            <a:extLst>
              <a:ext uri="{FF2B5EF4-FFF2-40B4-BE49-F238E27FC236}">
                <a16:creationId xmlns:a16="http://schemas.microsoft.com/office/drawing/2014/main" id="{6C42B443-2085-D3BD-F6C0-09E7B42D39C8}"/>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TextBox 8">
            <a:extLst>
              <a:ext uri="{FF2B5EF4-FFF2-40B4-BE49-F238E27FC236}">
                <a16:creationId xmlns:a16="http://schemas.microsoft.com/office/drawing/2014/main" id="{C8EEFBCF-16D0-9CF1-DD20-C6EECB79792F}"/>
              </a:ext>
            </a:extLst>
          </p:cNvPr>
          <p:cNvSpPr txBox="1"/>
          <p:nvPr/>
        </p:nvSpPr>
        <p:spPr>
          <a:xfrm>
            <a:off x="534564" y="335845"/>
            <a:ext cx="6100354" cy="5755422"/>
          </a:xfrm>
          <a:prstGeom prst="rect">
            <a:avLst/>
          </a:prstGeom>
          <a:noFill/>
        </p:spPr>
        <p:txBody>
          <a:bodyPr wrap="square">
            <a:spAutoFit/>
          </a:bodyPr>
          <a:lstStyle/>
          <a:p>
            <a:pPr marL="0" indent="0">
              <a:buNone/>
            </a:pPr>
            <a:r>
              <a:rPr lang="en-AU" sz="1600" b="1" dirty="0">
                <a:effectLst/>
                <a:latin typeface="Helvetica" pitchFamily="2" charset="0"/>
              </a:rPr>
              <a:t>Injury prevention strategies </a:t>
            </a:r>
          </a:p>
          <a:p>
            <a:pPr marL="0" indent="0">
              <a:buNone/>
            </a:pPr>
            <a:endParaRPr lang="en-AU" sz="1600" dirty="0">
              <a:effectLst/>
            </a:endParaRPr>
          </a:p>
          <a:p>
            <a:pPr marL="0" indent="0">
              <a:buNone/>
            </a:pPr>
            <a:r>
              <a:rPr lang="en-AU" sz="1600" dirty="0">
                <a:effectLst/>
                <a:latin typeface="Helvetica" pitchFamily="2" charset="0"/>
              </a:rPr>
              <a:t>As part of your role, you will need to assess the effectiveness of a range of injury prevention programs relevant to your own sporting area in consultation with the coach and relevant health professionals. It is important that you contribute to the development of a sport injury prevention program according to organisational policies and procedures. </a:t>
            </a:r>
            <a:endParaRPr lang="en-AU" sz="1600" dirty="0">
              <a:effectLst/>
            </a:endParaRPr>
          </a:p>
          <a:p>
            <a:pPr marL="0" indent="0">
              <a:buNone/>
            </a:pPr>
            <a:endParaRPr lang="en-AU" sz="1600" dirty="0">
              <a:effectLst/>
              <a:latin typeface="Helvetica" pitchFamily="2" charset="0"/>
            </a:endParaRPr>
          </a:p>
          <a:p>
            <a:pPr marL="0" indent="0">
              <a:buNone/>
            </a:pPr>
            <a:r>
              <a:rPr lang="en-AU" sz="1600" dirty="0">
                <a:effectLst/>
                <a:latin typeface="Helvetica" pitchFamily="2" charset="0"/>
              </a:rPr>
              <a:t>Injury prevention programs may include: </a:t>
            </a:r>
          </a:p>
          <a:p>
            <a:pPr marL="0" indent="0">
              <a:buNone/>
            </a:pPr>
            <a:endParaRPr lang="en-AU" sz="1600" dirty="0">
              <a:effectLst/>
            </a:endParaRPr>
          </a:p>
          <a:p>
            <a:pPr>
              <a:buFont typeface="Arial" panose="020B0604020202020204" pitchFamily="34" charset="0"/>
              <a:buChar char="•"/>
            </a:pPr>
            <a:r>
              <a:rPr lang="en-AU" sz="1600" dirty="0">
                <a:effectLst/>
                <a:latin typeface="Helvetica" pitchFamily="2" charset="0"/>
              </a:rPr>
              <a:t>Musculoskeletal </a:t>
            </a:r>
            <a:endParaRPr lang="en-AU" sz="1600" dirty="0">
              <a:effectLst/>
              <a:latin typeface="SymbolMT"/>
            </a:endParaRPr>
          </a:p>
          <a:p>
            <a:pPr>
              <a:buFont typeface="Arial" panose="020B0604020202020204" pitchFamily="34" charset="0"/>
              <a:buChar char="•"/>
            </a:pPr>
            <a:r>
              <a:rPr lang="en-AU" sz="1600" dirty="0">
                <a:effectLst/>
                <a:latin typeface="Helvetica" pitchFamily="2" charset="0"/>
              </a:rPr>
              <a:t>Neuromuscular </a:t>
            </a:r>
            <a:endParaRPr lang="en-AU" sz="1600" dirty="0">
              <a:effectLst/>
              <a:latin typeface="SymbolMT"/>
            </a:endParaRPr>
          </a:p>
          <a:p>
            <a:pPr>
              <a:buFont typeface="Arial" panose="020B0604020202020204" pitchFamily="34" charset="0"/>
              <a:buChar char="•"/>
            </a:pPr>
            <a:r>
              <a:rPr lang="en-AU" sz="1600" dirty="0">
                <a:effectLst/>
                <a:latin typeface="Helvetica" pitchFamily="2" charset="0"/>
              </a:rPr>
              <a:t>Running exercises </a:t>
            </a:r>
            <a:endParaRPr lang="en-AU" sz="1600" dirty="0">
              <a:effectLst/>
              <a:latin typeface="SymbolMT"/>
            </a:endParaRPr>
          </a:p>
          <a:p>
            <a:pPr>
              <a:buFont typeface="Arial" panose="020B0604020202020204" pitchFamily="34" charset="0"/>
              <a:buChar char="•"/>
            </a:pPr>
            <a:r>
              <a:rPr lang="en-AU" sz="1600" dirty="0">
                <a:effectLst/>
                <a:latin typeface="Helvetica" pitchFamily="2" charset="0"/>
              </a:rPr>
              <a:t>Balance and body control exercises </a:t>
            </a:r>
            <a:endParaRPr lang="en-AU" sz="1600" dirty="0">
              <a:effectLst/>
              <a:latin typeface="SymbolMT"/>
            </a:endParaRPr>
          </a:p>
          <a:p>
            <a:pPr>
              <a:buFont typeface="Arial" panose="020B0604020202020204" pitchFamily="34" charset="0"/>
              <a:buChar char="•"/>
            </a:pPr>
            <a:r>
              <a:rPr lang="en-AU" sz="1600" dirty="0">
                <a:effectLst/>
                <a:latin typeface="Helvetica" pitchFamily="2" charset="0"/>
              </a:rPr>
              <a:t>Plyometrics </a:t>
            </a:r>
            <a:endParaRPr lang="en-AU" sz="1600" dirty="0">
              <a:effectLst/>
              <a:latin typeface="SymbolMT"/>
            </a:endParaRPr>
          </a:p>
          <a:p>
            <a:pPr>
              <a:buFont typeface="Arial" panose="020B0604020202020204" pitchFamily="34" charset="0"/>
              <a:buChar char="•"/>
            </a:pPr>
            <a:r>
              <a:rPr lang="en-AU" sz="1600" dirty="0">
                <a:effectLst/>
                <a:latin typeface="Helvetica" pitchFamily="2" charset="0"/>
              </a:rPr>
              <a:t>Strengthening exercises </a:t>
            </a:r>
            <a:endParaRPr lang="en-AU" sz="1600" dirty="0">
              <a:effectLst/>
              <a:latin typeface="SymbolMT"/>
            </a:endParaRPr>
          </a:p>
          <a:p>
            <a:pPr>
              <a:buFont typeface="Arial" panose="020B0604020202020204" pitchFamily="34" charset="0"/>
              <a:buChar char="•"/>
            </a:pPr>
            <a:r>
              <a:rPr lang="en-AU" sz="1600" dirty="0">
                <a:effectLst/>
                <a:latin typeface="Helvetica" pitchFamily="2" charset="0"/>
              </a:rPr>
              <a:t>Stretching exercises </a:t>
            </a:r>
            <a:endParaRPr lang="en-AU" sz="1600" dirty="0">
              <a:effectLst/>
              <a:latin typeface="SymbolMT"/>
            </a:endParaRPr>
          </a:p>
          <a:p>
            <a:pPr marL="0" indent="0">
              <a:buNone/>
            </a:pPr>
            <a:endParaRPr lang="en-AU" sz="1600" dirty="0">
              <a:effectLst/>
              <a:latin typeface="Helvetica" pitchFamily="2" charset="0"/>
            </a:endParaRPr>
          </a:p>
          <a:p>
            <a:pPr marL="0" indent="0">
              <a:buNone/>
            </a:pPr>
            <a:r>
              <a:rPr lang="en-AU" sz="1600" dirty="0">
                <a:effectLst/>
                <a:latin typeface="Helvetica" pitchFamily="2" charset="0"/>
              </a:rPr>
              <a:t>For each of the above, partner up and come up with 5 dot points  for each. </a:t>
            </a:r>
          </a:p>
          <a:p>
            <a:pPr marL="0" indent="0">
              <a:buNone/>
            </a:pPr>
            <a:endParaRPr lang="en-US" sz="1600" dirty="0"/>
          </a:p>
          <a:p>
            <a:pPr marL="0" indent="0" algn="ctr">
              <a:buNone/>
            </a:pPr>
            <a:r>
              <a:rPr lang="en-AU" sz="1600" b="1" dirty="0">
                <a:effectLst/>
                <a:latin typeface="Helvetica" pitchFamily="2" charset="0"/>
              </a:rPr>
              <a:t>Complete Activity 2C</a:t>
            </a:r>
          </a:p>
        </p:txBody>
      </p:sp>
      <p:sp>
        <p:nvSpPr>
          <p:cNvPr id="10" name="TextBox 9">
            <a:extLst>
              <a:ext uri="{FF2B5EF4-FFF2-40B4-BE49-F238E27FC236}">
                <a16:creationId xmlns:a16="http://schemas.microsoft.com/office/drawing/2014/main" id="{24F3C97B-F8CC-C75F-35C8-73EC099B6B45}"/>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SISSSPT001</a:t>
            </a:r>
          </a:p>
        </p:txBody>
      </p:sp>
    </p:spTree>
    <p:extLst>
      <p:ext uri="{BB962C8B-B14F-4D97-AF65-F5344CB8AC3E}">
        <p14:creationId xmlns:p14="http://schemas.microsoft.com/office/powerpoint/2010/main" val="71405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A299D-CF3A-0610-9180-8F4A3ED354E2}"/>
              </a:ext>
            </a:extLst>
          </p:cNvPr>
          <p:cNvSpPr>
            <a:spLocks noGrp="1"/>
          </p:cNvSpPr>
          <p:nvPr>
            <p:ph type="title"/>
          </p:nvPr>
        </p:nvSpPr>
        <p:spPr>
          <a:xfrm>
            <a:off x="645064" y="525982"/>
            <a:ext cx="4282983" cy="1200361"/>
          </a:xfrm>
        </p:spPr>
        <p:txBody>
          <a:bodyPr anchor="b">
            <a:normAutofit/>
          </a:bodyPr>
          <a:lstStyle/>
          <a:p>
            <a:r>
              <a:rPr lang="en-AU" sz="3600" b="1">
                <a:latin typeface="Helvetica" pitchFamily="2" charset="0"/>
              </a:rPr>
              <a:t>Taping </a:t>
            </a:r>
            <a:endParaRPr lang="en-US" sz="3600"/>
          </a:p>
        </p:txBody>
      </p:sp>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E3700AA9-5F5A-1A6A-95FF-02AAF23B31E9}"/>
              </a:ext>
            </a:extLst>
          </p:cNvPr>
          <p:cNvSpPr>
            <a:spLocks noGrp="1"/>
          </p:cNvSpPr>
          <p:nvPr>
            <p:ph idx="1"/>
          </p:nvPr>
        </p:nvSpPr>
        <p:spPr>
          <a:xfrm>
            <a:off x="645066" y="2031101"/>
            <a:ext cx="4282984" cy="3511943"/>
          </a:xfrm>
        </p:spPr>
        <p:txBody>
          <a:bodyPr anchor="ctr">
            <a:normAutofit/>
          </a:bodyPr>
          <a:lstStyle/>
          <a:p>
            <a:pPr marL="0" indent="0">
              <a:buNone/>
            </a:pPr>
            <a:r>
              <a:rPr lang="en-AU" sz="1800" dirty="0">
                <a:effectLst/>
                <a:latin typeface="Helvetica" pitchFamily="2" charset="0"/>
                <a:ea typeface="Times New Roman" panose="02020603050405020304" pitchFamily="18" charset="0"/>
                <a:cs typeface="Times New Roman" panose="02020603050405020304" pitchFamily="18" charset="0"/>
              </a:rPr>
              <a:t>The main purpose of sports taping is to provide support and stability to injured joints, muscles, and other tissues, and to reduce the risk of further injury. </a:t>
            </a:r>
          </a:p>
          <a:p>
            <a:pPr marL="0" indent="0">
              <a:buNone/>
            </a:pPr>
            <a:endParaRPr lang="en-AU" sz="1800" dirty="0">
              <a:latin typeface="Helvetica" pitchFamily="2" charset="0"/>
              <a:ea typeface="Times New Roman" panose="02020603050405020304" pitchFamily="18" charset="0"/>
              <a:cs typeface="Times New Roman" panose="02020603050405020304" pitchFamily="18" charset="0"/>
            </a:endParaRPr>
          </a:p>
          <a:p>
            <a:r>
              <a:rPr lang="en-AU" sz="1800" dirty="0">
                <a:effectLst/>
                <a:latin typeface="Helvetica" pitchFamily="2" charset="0"/>
                <a:ea typeface="Times New Roman" panose="02020603050405020304" pitchFamily="18" charset="0"/>
                <a:cs typeface="Times New Roman" panose="02020603050405020304" pitchFamily="18" charset="0"/>
              </a:rPr>
              <a:t>Read pages 112 – 118 </a:t>
            </a:r>
          </a:p>
          <a:p>
            <a:r>
              <a:rPr lang="en-AU" sz="1800" dirty="0">
                <a:effectLst/>
                <a:latin typeface="Helvetica" pitchFamily="2" charset="0"/>
                <a:ea typeface="Times New Roman" panose="02020603050405020304" pitchFamily="18" charset="0"/>
                <a:cs typeface="Times New Roman" panose="02020603050405020304" pitchFamily="18" charset="0"/>
              </a:rPr>
              <a:t>After watching each </a:t>
            </a:r>
            <a:r>
              <a:rPr lang="en-AU" sz="1800" dirty="0">
                <a:latin typeface="Helvetica" pitchFamily="2" charset="0"/>
                <a:ea typeface="Times New Roman" panose="02020603050405020304" pitchFamily="18" charset="0"/>
                <a:cs typeface="Times New Roman" panose="02020603050405020304" pitchFamily="18" charset="0"/>
              </a:rPr>
              <a:t>of the taping tutorials</a:t>
            </a:r>
            <a:r>
              <a:rPr lang="en-AU" sz="1800" dirty="0">
                <a:effectLst/>
                <a:latin typeface="Helvetica" pitchFamily="2" charset="0"/>
                <a:ea typeface="Times New Roman" panose="02020603050405020304" pitchFamily="18" charset="0"/>
                <a:cs typeface="Times New Roman" panose="02020603050405020304" pitchFamily="18" charset="0"/>
              </a:rPr>
              <a:t> practice taping each part of the body outlined in the chapter.</a:t>
            </a:r>
          </a:p>
          <a:p>
            <a:pPr marL="0" indent="0">
              <a:buNone/>
            </a:pPr>
            <a:endParaRPr lang="en-AU" sz="1800" dirty="0">
              <a:effectLst/>
              <a:latin typeface="Helvetica" pitchFamily="2" charset="0"/>
              <a:ea typeface="Times New Roman" panose="02020603050405020304" pitchFamily="18" charset="0"/>
            </a:endParaRPr>
          </a:p>
          <a:p>
            <a:pPr marL="0" indent="0">
              <a:buNone/>
            </a:pPr>
            <a:endParaRPr lang="en-US" sz="1800" dirty="0"/>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48515D-535B-CEA1-2AA1-DC9469120CEE}"/>
              </a:ext>
            </a:extLst>
          </p:cNvPr>
          <p:cNvPicPr>
            <a:picLocks noChangeAspect="1"/>
          </p:cNvPicPr>
          <p:nvPr/>
        </p:nvPicPr>
        <p:blipFill>
          <a:blip r:embed="rId2"/>
          <a:srcRect l="15614" r="15614"/>
          <a:stretch/>
        </p:blipFill>
        <p:spPr>
          <a:xfrm>
            <a:off x="6055592" y="650494"/>
            <a:ext cx="5492309" cy="5324142"/>
          </a:xfrm>
          <a:prstGeom prst="rect">
            <a:avLst/>
          </a:prstGeom>
        </p:spPr>
      </p:pic>
      <p:pic>
        <p:nvPicPr>
          <p:cNvPr id="4" name="Content Placeholder 3" descr="Logo&#10;&#10;Description automatically generated">
            <a:extLst>
              <a:ext uri="{FF2B5EF4-FFF2-40B4-BE49-F238E27FC236}">
                <a16:creationId xmlns:a16="http://schemas.microsoft.com/office/drawing/2014/main" id="{5482846B-8E69-4B67-B1A6-9025A1F849E8}"/>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E88B451C-4DE5-FE2C-C2E1-D10D87F419D1}"/>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SISSSPT001</a:t>
            </a:r>
          </a:p>
        </p:txBody>
      </p:sp>
    </p:spTree>
    <p:extLst>
      <p:ext uri="{BB962C8B-B14F-4D97-AF65-F5344CB8AC3E}">
        <p14:creationId xmlns:p14="http://schemas.microsoft.com/office/powerpoint/2010/main" val="290174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1" name="Picture 10" descr="A couple of men playing rugby&#10;&#10;Description automatically generated with low confidence">
            <a:extLst>
              <a:ext uri="{FF2B5EF4-FFF2-40B4-BE49-F238E27FC236}">
                <a16:creationId xmlns:a16="http://schemas.microsoft.com/office/drawing/2014/main" id="{D8878593-3851-A7B9-A85B-FC68ED5C8D31}"/>
              </a:ext>
            </a:extLst>
          </p:cNvPr>
          <p:cNvPicPr>
            <a:picLocks noChangeAspect="1"/>
          </p:cNvPicPr>
          <p:nvPr/>
        </p:nvPicPr>
        <p:blipFill rotWithShape="1">
          <a:blip r:embed="rId2"/>
          <a:srcRect l="2447" r="11949" b="2"/>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6" name="Freeform: Shape 1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8183607-6574-75D5-2CD1-07FFE5FE4E1F}"/>
              </a:ext>
            </a:extLst>
          </p:cNvPr>
          <p:cNvSpPr txBox="1"/>
          <p:nvPr/>
        </p:nvSpPr>
        <p:spPr>
          <a:xfrm>
            <a:off x="804673" y="1396289"/>
            <a:ext cx="478245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WHAT DO I DO?</a:t>
            </a:r>
          </a:p>
        </p:txBody>
      </p:sp>
      <p:sp>
        <p:nvSpPr>
          <p:cNvPr id="3" name="Content Placeholder 2">
            <a:extLst>
              <a:ext uri="{FF2B5EF4-FFF2-40B4-BE49-F238E27FC236}">
                <a16:creationId xmlns:a16="http://schemas.microsoft.com/office/drawing/2014/main" id="{393DFBE7-0865-5E8D-5154-9CC426EC028F}"/>
              </a:ext>
            </a:extLst>
          </p:cNvPr>
          <p:cNvSpPr>
            <a:spLocks noGrp="1"/>
          </p:cNvSpPr>
          <p:nvPr>
            <p:ph idx="1"/>
          </p:nvPr>
        </p:nvSpPr>
        <p:spPr>
          <a:xfrm>
            <a:off x="804672" y="2871982"/>
            <a:ext cx="4782458" cy="3181684"/>
          </a:xfrm>
        </p:spPr>
        <p:txBody>
          <a:bodyPr vert="horz" lIns="91440" tIns="45720" rIns="91440" bIns="45720" rtlCol="0" anchor="t">
            <a:normAutofit/>
          </a:bodyPr>
          <a:lstStyle/>
          <a:p>
            <a:pPr marL="0" indent="0">
              <a:buNone/>
            </a:pPr>
            <a:r>
              <a:rPr lang="en-US" sz="1800" dirty="0"/>
              <a:t>Medical management and assessment</a:t>
            </a:r>
            <a:endParaRPr lang="en-US" sz="1800" dirty="0">
              <a:effectLst/>
            </a:endParaRPr>
          </a:p>
          <a:p>
            <a:pPr marL="0"/>
            <a:endParaRPr lang="en-US" sz="1800" dirty="0"/>
          </a:p>
          <a:p>
            <a:pPr marL="0" indent="0">
              <a:buNone/>
            </a:pPr>
            <a:r>
              <a:rPr lang="en-US" sz="1800" dirty="0">
                <a:effectLst/>
              </a:rPr>
              <a:t>Your first response to an injury is the most important in order to prevent further injury from occurring. As a sports trainer you need to be able to make decisions on whether a player is able to continue to play or if they need to be taken from the field. In some sports those decisions need to be made very quickly and under a lot of pressure. </a:t>
            </a:r>
            <a:endParaRPr lang="en-US" sz="1800" dirty="0"/>
          </a:p>
        </p:txBody>
      </p:sp>
      <p:pic>
        <p:nvPicPr>
          <p:cNvPr id="2" name="Content Placeholder 3" descr="Logo&#10;&#10;Description automatically generated">
            <a:extLst>
              <a:ext uri="{FF2B5EF4-FFF2-40B4-BE49-F238E27FC236}">
                <a16:creationId xmlns:a16="http://schemas.microsoft.com/office/drawing/2014/main" id="{7DBAE8DF-0FE4-31E7-CA81-44E81E10C67B}"/>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TextBox 12">
            <a:extLst>
              <a:ext uri="{FF2B5EF4-FFF2-40B4-BE49-F238E27FC236}">
                <a16:creationId xmlns:a16="http://schemas.microsoft.com/office/drawing/2014/main" id="{D40A6FE9-A2E0-7A6B-1DD2-EC942A8C09BF}"/>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SISSSPT001</a:t>
            </a:r>
          </a:p>
        </p:txBody>
      </p:sp>
    </p:spTree>
    <p:extLst>
      <p:ext uri="{BB962C8B-B14F-4D97-AF65-F5344CB8AC3E}">
        <p14:creationId xmlns:p14="http://schemas.microsoft.com/office/powerpoint/2010/main" val="37034011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09E825-E16E-62A8-D181-76DDB1B026C6}"/>
              </a:ext>
            </a:extLst>
          </p:cNvPr>
          <p:cNvPicPr>
            <a:picLocks noChangeAspect="1"/>
          </p:cNvPicPr>
          <p:nvPr/>
        </p:nvPicPr>
        <p:blipFill>
          <a:blip r:embed="rId2">
            <a:alphaModFix amt="11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27136" y="515121"/>
            <a:ext cx="5495531" cy="5580561"/>
          </a:xfrm>
          <a:prstGeom prst="rect">
            <a:avLst/>
          </a:prstGeom>
          <a:ln>
            <a:noFill/>
            <a:prstDash val="sysDot"/>
            <a:bevel/>
          </a:ln>
          <a:effectLst>
            <a:outerShdw blurRad="50800" dist="38100" dir="2700000" algn="tl" rotWithShape="0">
              <a:prstClr val="black">
                <a:alpha val="40000"/>
              </a:prstClr>
            </a:outerShdw>
            <a:softEdge rad="237720"/>
          </a:effectLst>
        </p:spPr>
      </p:pic>
      <p:pic>
        <p:nvPicPr>
          <p:cNvPr id="9" name="Picture 8">
            <a:extLst>
              <a:ext uri="{FF2B5EF4-FFF2-40B4-BE49-F238E27FC236}">
                <a16:creationId xmlns:a16="http://schemas.microsoft.com/office/drawing/2014/main" id="{1D1DC504-E1AC-A70F-6350-1FC4EA764AF4}"/>
              </a:ext>
            </a:extLst>
          </p:cNvPr>
          <p:cNvPicPr>
            <a:picLocks noChangeAspect="1"/>
          </p:cNvPicPr>
          <p:nvPr/>
        </p:nvPicPr>
        <p:blipFill>
          <a:blip r:embed="rId4"/>
          <a:srcRect l="33522" r="3352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TextBox 4">
            <a:extLst>
              <a:ext uri="{FF2B5EF4-FFF2-40B4-BE49-F238E27FC236}">
                <a16:creationId xmlns:a16="http://schemas.microsoft.com/office/drawing/2014/main" id="{2D470E73-06DD-196D-ED03-F04F8BAD9DE6}"/>
              </a:ext>
            </a:extLst>
          </p:cNvPr>
          <p:cNvSpPr txBox="1"/>
          <p:nvPr/>
        </p:nvSpPr>
        <p:spPr>
          <a:xfrm>
            <a:off x="8678487" y="1152143"/>
            <a:ext cx="3044207" cy="4663440"/>
          </a:xfrm>
          <a:prstGeom prst="rect">
            <a:avLst/>
          </a:prstGeom>
        </p:spPr>
        <p:txBody>
          <a:bodyPr vert="horz" lIns="91440" tIns="45720" rIns="91440" bIns="45720" rtlCol="0" anchor="ctr">
            <a:normAutofit/>
          </a:bodyPr>
          <a:lstStyle/>
          <a:p>
            <a:pPr>
              <a:lnSpc>
                <a:spcPct val="90000"/>
              </a:lnSpc>
              <a:spcBef>
                <a:spcPts val="1000"/>
              </a:spcBef>
            </a:pPr>
            <a:endParaRPr lang="en-US" sz="3200" kern="1200" dirty="0">
              <a:solidFill>
                <a:schemeClr val="tx1"/>
              </a:solidFill>
              <a:latin typeface="+mn-lt"/>
              <a:ea typeface="+mn-ea"/>
              <a:cs typeface="+mn-cs"/>
            </a:endParaRPr>
          </a:p>
        </p:txBody>
      </p:sp>
      <p:pic>
        <p:nvPicPr>
          <p:cNvPr id="4" name="Content Placeholder 3" descr="Logo&#10;&#10;Description automatically generated">
            <a:extLst>
              <a:ext uri="{FF2B5EF4-FFF2-40B4-BE49-F238E27FC236}">
                <a16:creationId xmlns:a16="http://schemas.microsoft.com/office/drawing/2014/main" id="{36007B70-FA25-A215-14B8-0DDE49900502}"/>
              </a:ext>
            </a:extLst>
          </p:cNvPr>
          <p:cNvPicPr>
            <a:picLocks noChangeAspect="1"/>
          </p:cNvPicPr>
          <p:nvPr/>
        </p:nvPicPr>
        <p:blipFill>
          <a:blip r:embed="rId5"/>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7C45C588-E2B4-0ACA-CCBA-B69BB33077D1}"/>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solidFill>
                  <a:schemeClr val="bg1"/>
                </a:solidFill>
              </a:rPr>
              <a:t>SISSSPT001</a:t>
            </a:r>
          </a:p>
        </p:txBody>
      </p:sp>
      <p:sp>
        <p:nvSpPr>
          <p:cNvPr id="15" name="TextBox 14">
            <a:extLst>
              <a:ext uri="{FF2B5EF4-FFF2-40B4-BE49-F238E27FC236}">
                <a16:creationId xmlns:a16="http://schemas.microsoft.com/office/drawing/2014/main" id="{A6316EE0-210B-0692-01A9-39B9ABB68078}"/>
              </a:ext>
            </a:extLst>
          </p:cNvPr>
          <p:cNvSpPr txBox="1"/>
          <p:nvPr/>
        </p:nvSpPr>
        <p:spPr>
          <a:xfrm>
            <a:off x="4739829" y="805504"/>
            <a:ext cx="6100354" cy="2862322"/>
          </a:xfrm>
          <a:prstGeom prst="rect">
            <a:avLst/>
          </a:prstGeom>
          <a:noFill/>
        </p:spPr>
        <p:txBody>
          <a:bodyPr wrap="square">
            <a:spAutoFit/>
          </a:bodyPr>
          <a:lstStyle/>
          <a:p>
            <a:endParaRPr lang="en-AU" dirty="0">
              <a:solidFill>
                <a:srgbClr val="000000"/>
              </a:solidFill>
              <a:latin typeface="Helvetica" pitchFamily="2" charset="0"/>
              <a:ea typeface="Times New Roman" panose="02020603050405020304" pitchFamily="18" charset="0"/>
              <a:cs typeface="Times New Roman" panose="02020603050405020304" pitchFamily="18" charset="0"/>
            </a:endParaRPr>
          </a:p>
          <a:p>
            <a:endParaRPr lang="en-AU" sz="1800" dirty="0">
              <a:solidFill>
                <a:srgbClr val="000000"/>
              </a:solidFill>
              <a:effectLst/>
              <a:latin typeface="Helvetica" pitchFamily="2" charset="0"/>
              <a:ea typeface="Times New Roman" panose="02020603050405020304" pitchFamily="18" charset="0"/>
              <a:cs typeface="Times New Roman" panose="02020603050405020304" pitchFamily="18" charset="0"/>
            </a:endParaRPr>
          </a:p>
          <a:p>
            <a:endParaRPr lang="en-AU" dirty="0">
              <a:solidFill>
                <a:srgbClr val="000000"/>
              </a:solidFill>
              <a:latin typeface="Helvetica" pitchFamily="2" charset="0"/>
              <a:ea typeface="Times New Roman" panose="02020603050405020304" pitchFamily="18" charset="0"/>
              <a:cs typeface="Times New Roman" panose="02020603050405020304" pitchFamily="18" charset="0"/>
            </a:endParaRPr>
          </a:p>
          <a:p>
            <a:endParaRPr lang="en-AU" sz="1800" dirty="0">
              <a:solidFill>
                <a:srgbClr val="000000"/>
              </a:solidFill>
              <a:effectLst/>
              <a:latin typeface="Helvetica" pitchFamily="2"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AU" dirty="0">
                <a:solidFill>
                  <a:srgbClr val="000000"/>
                </a:solidFill>
                <a:latin typeface="Helvetica" pitchFamily="2" charset="0"/>
                <a:ea typeface="Times New Roman" panose="02020603050405020304" pitchFamily="18" charset="0"/>
                <a:cs typeface="Times New Roman" panose="02020603050405020304" pitchFamily="18" charset="0"/>
              </a:rPr>
              <a:t>Read pages 119 -123 </a:t>
            </a:r>
          </a:p>
          <a:p>
            <a:endParaRPr lang="en-AU" dirty="0">
              <a:solidFill>
                <a:srgbClr val="000000"/>
              </a:solidFill>
              <a:latin typeface="Helvetica" pitchFamily="2"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AU" dirty="0">
                <a:solidFill>
                  <a:srgbClr val="000000"/>
                </a:solidFill>
                <a:latin typeface="Helvetica" pitchFamily="2" charset="0"/>
                <a:ea typeface="Times New Roman" panose="02020603050405020304" pitchFamily="18" charset="0"/>
                <a:cs typeface="Times New Roman" panose="02020603050405020304" pitchFamily="18" charset="0"/>
              </a:rPr>
              <a:t>Create a summary of the medical management and assessment process when dealing with a sports injury</a:t>
            </a:r>
          </a:p>
          <a:p>
            <a:r>
              <a:rPr lang="en-AU" dirty="0">
                <a:solidFill>
                  <a:srgbClr val="000000"/>
                </a:solidFill>
                <a:latin typeface="Helvetica" pitchFamily="2"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AU" dirty="0">
                <a:solidFill>
                  <a:srgbClr val="000000"/>
                </a:solidFill>
                <a:latin typeface="Helvetica" pitchFamily="2" charset="0"/>
                <a:cs typeface="Times New Roman" panose="02020603050405020304" pitchFamily="18" charset="0"/>
              </a:rPr>
              <a:t>Complete </a:t>
            </a:r>
            <a:r>
              <a:rPr lang="en-AU" b="1" dirty="0">
                <a:solidFill>
                  <a:srgbClr val="000000"/>
                </a:solidFill>
                <a:latin typeface="Helvetica" pitchFamily="2" charset="0"/>
                <a:cs typeface="Times New Roman" panose="02020603050405020304" pitchFamily="18" charset="0"/>
              </a:rPr>
              <a:t>SET A </a:t>
            </a:r>
            <a:r>
              <a:rPr lang="en-AU" dirty="0">
                <a:solidFill>
                  <a:srgbClr val="000000"/>
                </a:solidFill>
                <a:latin typeface="Helvetica" pitchFamily="2" charset="0"/>
                <a:cs typeface="Times New Roman" panose="02020603050405020304" pitchFamily="18" charset="0"/>
              </a:rPr>
              <a:t>of reflection bank questions</a:t>
            </a:r>
            <a:endParaRPr lang="en-US" dirty="0"/>
          </a:p>
        </p:txBody>
      </p:sp>
    </p:spTree>
    <p:extLst>
      <p:ext uri="{BB962C8B-B14F-4D97-AF65-F5344CB8AC3E}">
        <p14:creationId xmlns:p14="http://schemas.microsoft.com/office/powerpoint/2010/main" val="3571925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93DFBE7-0865-5E8D-5154-9CC426EC028F}"/>
              </a:ext>
            </a:extLst>
          </p:cNvPr>
          <p:cNvSpPr>
            <a:spLocks noGrp="1"/>
          </p:cNvSpPr>
          <p:nvPr>
            <p:ph idx="1"/>
          </p:nvPr>
        </p:nvSpPr>
        <p:spPr>
          <a:xfrm>
            <a:off x="4447308" y="591344"/>
            <a:ext cx="6906491" cy="5585619"/>
          </a:xfrm>
        </p:spPr>
        <p:txBody>
          <a:bodyPr anchor="ctr">
            <a:normAutofit/>
          </a:bodyPr>
          <a:lstStyle/>
          <a:p>
            <a:pPr marL="0" indent="0">
              <a:buNone/>
            </a:pPr>
            <a:r>
              <a:rPr lang="en-AU">
                <a:effectLst/>
                <a:latin typeface="Helvetica" pitchFamily="2" charset="0"/>
              </a:rPr>
              <a:t>The athletes you will be working and dealing with may be a beginner at local level through to high performance level competitors in a more elite setting. </a:t>
            </a:r>
            <a:endParaRPr lang="en-AU">
              <a:effectLst/>
            </a:endParaRPr>
          </a:p>
          <a:p>
            <a:endParaRPr lang="en-US"/>
          </a:p>
          <a:p>
            <a:endParaRPr lang="en-US"/>
          </a:p>
        </p:txBody>
      </p:sp>
      <p:pic>
        <p:nvPicPr>
          <p:cNvPr id="2" name="Content Placeholder 3" descr="Logo&#10;&#10;Description automatically generated">
            <a:extLst>
              <a:ext uri="{FF2B5EF4-FFF2-40B4-BE49-F238E27FC236}">
                <a16:creationId xmlns:a16="http://schemas.microsoft.com/office/drawing/2014/main" id="{7DBAE8DF-0FE4-31E7-CA81-44E81E10C67B}"/>
              </a:ext>
            </a:extLst>
          </p:cNvPr>
          <p:cNvPicPr>
            <a:picLocks noChangeAspect="1"/>
          </p:cNvPicPr>
          <p:nvPr/>
        </p:nvPicPr>
        <p:blipFill>
          <a:blip r:embed="rId2"/>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D8183607-6574-75D5-2CD1-07FFE5FE4E1F}"/>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SISSSPT001</a:t>
            </a:r>
          </a:p>
        </p:txBody>
      </p:sp>
    </p:spTree>
    <p:extLst>
      <p:ext uri="{BB962C8B-B14F-4D97-AF65-F5344CB8AC3E}">
        <p14:creationId xmlns:p14="http://schemas.microsoft.com/office/powerpoint/2010/main" val="60574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A299D-CF3A-0610-9180-8F4A3ED354E2}"/>
              </a:ext>
            </a:extLst>
          </p:cNvPr>
          <p:cNvSpPr>
            <a:spLocks noGrp="1"/>
          </p:cNvSpPr>
          <p:nvPr>
            <p:ph type="title"/>
          </p:nvPr>
        </p:nvSpPr>
        <p:spPr>
          <a:xfrm>
            <a:off x="589560" y="856180"/>
            <a:ext cx="4560584" cy="1128068"/>
          </a:xfrm>
        </p:spPr>
        <p:txBody>
          <a:bodyPr anchor="ctr">
            <a:normAutofit/>
          </a:bodyPr>
          <a:lstStyle/>
          <a:p>
            <a:r>
              <a:rPr lang="en-AU" sz="3700" b="1" dirty="0">
                <a:latin typeface="Helvetica" pitchFamily="2" charset="0"/>
                <a:ea typeface="Cambria" panose="02040503050406030204" pitchFamily="18" charset="0"/>
                <a:cs typeface="Cambria" panose="02040503050406030204" pitchFamily="18" charset="0"/>
              </a:rPr>
              <a:t>I</a:t>
            </a:r>
            <a:r>
              <a:rPr lang="en-AU" sz="3700" b="1" dirty="0">
                <a:effectLst/>
                <a:latin typeface="Helvetica" pitchFamily="2" charset="0"/>
                <a:ea typeface="Cambria" panose="02040503050406030204" pitchFamily="18" charset="0"/>
                <a:cs typeface="Cambria" panose="02040503050406030204" pitchFamily="18" charset="0"/>
              </a:rPr>
              <a:t>njury surveillance</a:t>
            </a:r>
            <a:r>
              <a:rPr lang="en-AU" sz="3700" dirty="0">
                <a:effectLst/>
              </a:rPr>
              <a:t> </a:t>
            </a:r>
            <a:endParaRPr lang="en-US" sz="3700" dirty="0"/>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E3700AA9-5F5A-1A6A-95FF-02AAF23B31E9}"/>
              </a:ext>
            </a:extLst>
          </p:cNvPr>
          <p:cNvSpPr>
            <a:spLocks noGrp="1"/>
          </p:cNvSpPr>
          <p:nvPr>
            <p:ph idx="1"/>
          </p:nvPr>
        </p:nvSpPr>
        <p:spPr>
          <a:xfrm>
            <a:off x="590719" y="2534272"/>
            <a:ext cx="4559425" cy="3979585"/>
          </a:xfrm>
        </p:spPr>
        <p:txBody>
          <a:bodyPr anchor="ctr">
            <a:normAutofit/>
          </a:bodyPr>
          <a:lstStyle/>
          <a:p>
            <a:pPr marL="0" indent="0">
              <a:buNone/>
            </a:pPr>
            <a:r>
              <a:rPr lang="en-US" sz="1800" b="1" dirty="0">
                <a:latin typeface="Helvetica" pitchFamily="2" charset="0"/>
              </a:rPr>
              <a:t>What are the costs?</a:t>
            </a:r>
          </a:p>
          <a:p>
            <a:pPr marL="0" indent="0">
              <a:buNone/>
            </a:pPr>
            <a:r>
              <a:rPr lang="en-AU" sz="1400" dirty="0">
                <a:effectLst/>
                <a:latin typeface="Helvetica" pitchFamily="2" charset="0"/>
                <a:ea typeface="Times New Roman" panose="02020603050405020304" pitchFamily="18" charset="0"/>
              </a:rPr>
              <a:t>In order to effectively implement and manage sports injury prevention, you need to monitor participants and contribute to injury surveillance.</a:t>
            </a:r>
          </a:p>
          <a:p>
            <a:r>
              <a:rPr lang="en-AU" sz="1400" dirty="0">
                <a:latin typeface="Helvetica" pitchFamily="2" charset="0"/>
                <a:ea typeface="Times New Roman" panose="02020603050405020304" pitchFamily="18" charset="0"/>
              </a:rPr>
              <a:t>Impact on healthcare system </a:t>
            </a:r>
          </a:p>
          <a:p>
            <a:r>
              <a:rPr lang="en-AU" sz="1400" dirty="0">
                <a:effectLst/>
                <a:latin typeface="Helvetica" pitchFamily="2" charset="0"/>
                <a:ea typeface="Times New Roman" panose="02020603050405020304" pitchFamily="18" charset="0"/>
              </a:rPr>
              <a:t>Personal medical costs </a:t>
            </a:r>
          </a:p>
          <a:p>
            <a:r>
              <a:rPr lang="en-AU" sz="1400" dirty="0">
                <a:latin typeface="Helvetica" pitchFamily="2" charset="0"/>
                <a:ea typeface="Times New Roman" panose="02020603050405020304" pitchFamily="18" charset="0"/>
              </a:rPr>
              <a:t>Loss of income </a:t>
            </a:r>
          </a:p>
          <a:p>
            <a:r>
              <a:rPr lang="en-AU" sz="1400" dirty="0">
                <a:effectLst/>
                <a:latin typeface="Helvetica" pitchFamily="2" charset="0"/>
                <a:ea typeface="Times New Roman" panose="02020603050405020304" pitchFamily="18" charset="0"/>
              </a:rPr>
              <a:t>Anxiety and depression</a:t>
            </a:r>
          </a:p>
          <a:p>
            <a:r>
              <a:rPr lang="en-AU" sz="1400" dirty="0">
                <a:latin typeface="Helvetica" pitchFamily="2" charset="0"/>
                <a:ea typeface="Times New Roman" panose="02020603050405020304" pitchFamily="18" charset="0"/>
              </a:rPr>
              <a:t>Psychological problems </a:t>
            </a:r>
          </a:p>
          <a:p>
            <a:r>
              <a:rPr lang="en-AU" sz="1400" dirty="0">
                <a:effectLst/>
                <a:latin typeface="Helvetica" pitchFamily="2" charset="0"/>
                <a:ea typeface="Times New Roman" panose="02020603050405020304" pitchFamily="18" charset="0"/>
              </a:rPr>
              <a:t>Body </a:t>
            </a:r>
            <a:r>
              <a:rPr lang="en-AU" sz="1400" dirty="0">
                <a:latin typeface="Helvetica" pitchFamily="2" charset="0"/>
                <a:ea typeface="Times New Roman" panose="02020603050405020304" pitchFamily="18" charset="0"/>
              </a:rPr>
              <a:t>image </a:t>
            </a:r>
          </a:p>
          <a:p>
            <a:r>
              <a:rPr lang="en-AU" sz="1400" dirty="0">
                <a:effectLst/>
                <a:latin typeface="Helvetica" pitchFamily="2" charset="0"/>
                <a:ea typeface="Times New Roman" panose="02020603050405020304" pitchFamily="18" charset="0"/>
              </a:rPr>
              <a:t>Illness </a:t>
            </a:r>
          </a:p>
          <a:p>
            <a:r>
              <a:rPr lang="en-AU" sz="1400" dirty="0">
                <a:effectLst/>
                <a:latin typeface="Helvetica" pitchFamily="2" charset="0"/>
                <a:ea typeface="Times New Roman" panose="02020603050405020304" pitchFamily="18" charset="0"/>
              </a:rPr>
              <a:t>Abuse from players, coaches and staff</a:t>
            </a:r>
          </a:p>
          <a:p>
            <a:r>
              <a:rPr lang="en-AU" sz="1400" dirty="0">
                <a:latin typeface="Helvetica" pitchFamily="2" charset="0"/>
                <a:ea typeface="Times New Roman" panose="02020603050405020304" pitchFamily="18" charset="0"/>
              </a:rPr>
              <a:t>Disordered eating</a:t>
            </a:r>
            <a:endParaRPr lang="en-AU" sz="1400" dirty="0">
              <a:effectLst/>
              <a:latin typeface="Helvetica" pitchFamily="2" charset="0"/>
              <a:ea typeface="Times New Roman" panose="02020603050405020304" pitchFamily="18" charset="0"/>
            </a:endParaRPr>
          </a:p>
          <a:p>
            <a:endParaRPr lang="en-AU" sz="1400" dirty="0">
              <a:effectLst/>
              <a:latin typeface="Helvetica" pitchFamily="2" charset="0"/>
              <a:ea typeface="Times New Roman" panose="02020603050405020304" pitchFamily="18" charset="0"/>
            </a:endParaRPr>
          </a:p>
          <a:p>
            <a:pPr marL="0" indent="0">
              <a:buNone/>
            </a:pPr>
            <a:endParaRPr lang="en-US" sz="1400" dirty="0"/>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ground, child, group&#10;&#10;Description automatically generated">
            <a:extLst>
              <a:ext uri="{FF2B5EF4-FFF2-40B4-BE49-F238E27FC236}">
                <a16:creationId xmlns:a16="http://schemas.microsoft.com/office/drawing/2014/main" id="{F048515D-535B-CEA1-2AA1-DC9469120CEE}"/>
              </a:ext>
            </a:extLst>
          </p:cNvPr>
          <p:cNvPicPr>
            <a:picLocks noChangeAspect="1"/>
          </p:cNvPicPr>
          <p:nvPr/>
        </p:nvPicPr>
        <p:blipFill rotWithShape="1">
          <a:blip r:embed="rId2"/>
          <a:srcRect l="1152" r="1876" b="-3"/>
          <a:stretch/>
        </p:blipFill>
        <p:spPr>
          <a:xfrm>
            <a:off x="5977788" y="799352"/>
            <a:ext cx="5425410" cy="5259296"/>
          </a:xfrm>
          <a:prstGeom prst="rect">
            <a:avLst/>
          </a:prstGeom>
        </p:spPr>
      </p:pic>
      <p:pic>
        <p:nvPicPr>
          <p:cNvPr id="4" name="Content Placeholder 3" descr="Logo&#10;&#10;Description automatically generated">
            <a:extLst>
              <a:ext uri="{FF2B5EF4-FFF2-40B4-BE49-F238E27FC236}">
                <a16:creationId xmlns:a16="http://schemas.microsoft.com/office/drawing/2014/main" id="{5482846B-8E69-4B67-B1A6-9025A1F849E8}"/>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E88B451C-4DE5-FE2C-C2E1-D10D87F419D1}"/>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SISSSPT001</a:t>
            </a:r>
          </a:p>
        </p:txBody>
      </p:sp>
    </p:spTree>
    <p:extLst>
      <p:ext uri="{BB962C8B-B14F-4D97-AF65-F5344CB8AC3E}">
        <p14:creationId xmlns:p14="http://schemas.microsoft.com/office/powerpoint/2010/main" val="414298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536C"/>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830665-5F30-BABB-92C0-FFBD45D71AEE}"/>
              </a:ext>
            </a:extLst>
          </p:cNvPr>
          <p:cNvSpPr>
            <a:spLocks noGrp="1"/>
          </p:cNvSpPr>
          <p:nvPr>
            <p:ph type="title"/>
          </p:nvPr>
        </p:nvSpPr>
        <p:spPr>
          <a:xfrm>
            <a:off x="838200" y="365125"/>
            <a:ext cx="10515599" cy="1325563"/>
          </a:xfrm>
        </p:spPr>
        <p:txBody>
          <a:bodyPr>
            <a:normAutofit/>
          </a:bodyPr>
          <a:lstStyle/>
          <a:p>
            <a:br>
              <a:rPr lang="en-US" dirty="0"/>
            </a:br>
            <a:r>
              <a:rPr lang="en-US" b="1" dirty="0">
                <a:solidFill>
                  <a:schemeClr val="bg1"/>
                </a:solidFill>
              </a:rPr>
              <a:t>What are the effects of injury?</a:t>
            </a:r>
          </a:p>
        </p:txBody>
      </p:sp>
      <p:pic>
        <p:nvPicPr>
          <p:cNvPr id="7" name="Picture 6">
            <a:extLst>
              <a:ext uri="{FF2B5EF4-FFF2-40B4-BE49-F238E27FC236}">
                <a16:creationId xmlns:a16="http://schemas.microsoft.com/office/drawing/2014/main" id="{29D65CCA-FFC9-69A5-82E3-18595B31C507}"/>
              </a:ext>
            </a:extLst>
          </p:cNvPr>
          <p:cNvPicPr>
            <a:picLocks noChangeAspect="1"/>
          </p:cNvPicPr>
          <p:nvPr/>
        </p:nvPicPr>
        <p:blipFill>
          <a:blip r:embed="rId2"/>
          <a:srcRect l="21900" r="21900"/>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7FA2340-D8D4-20C1-D583-8F58DAA31871}"/>
              </a:ext>
            </a:extLst>
          </p:cNvPr>
          <p:cNvGraphicFramePr>
            <a:graphicFrameLocks noGrp="1"/>
          </p:cNvGraphicFramePr>
          <p:nvPr>
            <p:ph idx="1"/>
            <p:extLst>
              <p:ext uri="{D42A27DB-BD31-4B8C-83A1-F6EECF244321}">
                <p14:modId xmlns:p14="http://schemas.microsoft.com/office/powerpoint/2010/main" val="2236260993"/>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3" descr="Logo&#10;&#10;Description automatically generated">
            <a:extLst>
              <a:ext uri="{FF2B5EF4-FFF2-40B4-BE49-F238E27FC236}">
                <a16:creationId xmlns:a16="http://schemas.microsoft.com/office/drawing/2014/main" id="{D913DE28-CA50-6307-B8E6-B8F9D5D0291E}"/>
              </a:ext>
            </a:extLst>
          </p:cNvPr>
          <p:cNvPicPr>
            <a:picLocks noChangeAspect="1"/>
          </p:cNvPicPr>
          <p:nvPr/>
        </p:nvPicPr>
        <p:blipFill>
          <a:blip r:embed="rId8"/>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F7A82546-615A-E21C-0658-4E3FD941575B}"/>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solidFill>
                  <a:schemeClr val="bg1"/>
                </a:solidFill>
              </a:rPr>
              <a:t>SISSSPT001</a:t>
            </a:r>
          </a:p>
        </p:txBody>
      </p:sp>
    </p:spTree>
    <p:extLst>
      <p:ext uri="{BB962C8B-B14F-4D97-AF65-F5344CB8AC3E}">
        <p14:creationId xmlns:p14="http://schemas.microsoft.com/office/powerpoint/2010/main" val="55886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C96038-B556-E1A7-B5B1-D6EC3C965692}"/>
              </a:ext>
            </a:extLst>
          </p:cNvPr>
          <p:cNvSpPr>
            <a:spLocks noGrp="1"/>
          </p:cNvSpPr>
          <p:nvPr>
            <p:ph type="title"/>
          </p:nvPr>
        </p:nvSpPr>
        <p:spPr>
          <a:xfrm>
            <a:off x="5163401" y="4553712"/>
            <a:ext cx="6251110" cy="1783080"/>
          </a:xfrm>
        </p:spPr>
        <p:txBody>
          <a:bodyPr vert="horz" lIns="91440" tIns="45720" rIns="91440" bIns="45720" rtlCol="0" anchor="b">
            <a:normAutofit fontScale="90000"/>
          </a:bodyPr>
          <a:lstStyle/>
          <a:p>
            <a:pPr marL="0" indent="0">
              <a:buNone/>
            </a:pPr>
            <a:r>
              <a:rPr lang="en-AU" sz="1400" b="1" dirty="0">
                <a:solidFill>
                  <a:schemeClr val="tx1">
                    <a:alpha val="80000"/>
                  </a:schemeClr>
                </a:solidFill>
                <a:effectLst/>
                <a:latin typeface="Helvetica" pitchFamily="2" charset="0"/>
              </a:rPr>
              <a:t>Duty of care </a:t>
            </a:r>
            <a:r>
              <a:rPr lang="en-AU" sz="1400" dirty="0">
                <a:solidFill>
                  <a:schemeClr val="tx1">
                    <a:alpha val="80000"/>
                  </a:schemeClr>
                </a:solidFill>
                <a:effectLst/>
                <a:latin typeface="Helvetica" pitchFamily="2" charset="0"/>
              </a:rPr>
              <a:t>is about taking reasonable measures to protect the health and safety of an individual within your care. </a:t>
            </a:r>
            <a:br>
              <a:rPr lang="en-AU" sz="1400" dirty="0">
                <a:solidFill>
                  <a:schemeClr val="tx1">
                    <a:alpha val="80000"/>
                  </a:schemeClr>
                </a:solidFill>
                <a:effectLst/>
              </a:rPr>
            </a:br>
            <a:r>
              <a:rPr lang="en-AU" sz="1400" dirty="0">
                <a:solidFill>
                  <a:schemeClr val="tx1">
                    <a:alpha val="80000"/>
                  </a:schemeClr>
                </a:solidFill>
                <a:effectLst/>
                <a:latin typeface="Helvetica" pitchFamily="2" charset="0"/>
              </a:rPr>
              <a:t>There is no legality that exists which requires an individual to provide first aid unless a duty of care connection exists </a:t>
            </a:r>
            <a:br>
              <a:rPr lang="en-AU" sz="1400" dirty="0">
                <a:solidFill>
                  <a:schemeClr val="tx1">
                    <a:alpha val="80000"/>
                  </a:schemeClr>
                </a:solidFill>
                <a:effectLst/>
              </a:rPr>
            </a:br>
            <a:r>
              <a:rPr lang="en-AU" sz="1400" dirty="0">
                <a:solidFill>
                  <a:schemeClr val="tx1">
                    <a:alpha val="80000"/>
                  </a:schemeClr>
                </a:solidFill>
                <a:effectLst/>
                <a:latin typeface="Helvetica" pitchFamily="2" charset="0"/>
              </a:rPr>
              <a:t>In this instance you are bound by law to do “everything within your abilities” to meet the duty of care. </a:t>
            </a:r>
            <a:br>
              <a:rPr lang="en-AU" sz="1400" dirty="0">
                <a:solidFill>
                  <a:schemeClr val="tx1">
                    <a:alpha val="80000"/>
                  </a:schemeClr>
                </a:solidFill>
                <a:effectLst/>
              </a:rPr>
            </a:br>
            <a:br>
              <a:rPr lang="en-US" sz="1400" dirty="0">
                <a:solidFill>
                  <a:schemeClr val="tx1">
                    <a:alpha val="80000"/>
                  </a:schemeClr>
                </a:solidFill>
              </a:rPr>
            </a:br>
            <a:r>
              <a:rPr lang="en-AU" sz="1400" b="1" dirty="0">
                <a:solidFill>
                  <a:schemeClr val="tx1">
                    <a:alpha val="80000"/>
                  </a:schemeClr>
                </a:solidFill>
                <a:effectLst/>
                <a:latin typeface="Helvetica" pitchFamily="2" charset="0"/>
              </a:rPr>
              <a:t>Occupational health and safety </a:t>
            </a:r>
            <a:r>
              <a:rPr lang="en-AU" sz="1400" dirty="0">
                <a:solidFill>
                  <a:schemeClr val="tx1">
                    <a:alpha val="80000"/>
                  </a:schemeClr>
                </a:solidFill>
                <a:effectLst/>
                <a:latin typeface="Helvetica" pitchFamily="2" charset="0"/>
              </a:rPr>
              <a:t>dictate that you must ensure the safety and health or yourself and others; this means not placing yourself in a dangerous situation in order to assist someone else. </a:t>
            </a:r>
            <a:br>
              <a:rPr lang="en-AU" sz="1400" dirty="0">
                <a:solidFill>
                  <a:schemeClr val="tx1">
                    <a:alpha val="80000"/>
                  </a:schemeClr>
                </a:solidFill>
                <a:effectLst/>
              </a:rPr>
            </a:br>
            <a:br>
              <a:rPr lang="en-US" sz="1400" dirty="0">
                <a:solidFill>
                  <a:schemeClr val="tx1">
                    <a:alpha val="80000"/>
                  </a:schemeClr>
                </a:solidFill>
              </a:rPr>
            </a:br>
            <a:br>
              <a:rPr lang="en-US" sz="1400" dirty="0">
                <a:solidFill>
                  <a:schemeClr val="tx1">
                    <a:alpha val="80000"/>
                  </a:schemeClr>
                </a:solidFill>
              </a:rPr>
            </a:br>
            <a:r>
              <a:rPr lang="en-US" sz="1400" b="1" u="sng" dirty="0">
                <a:solidFill>
                  <a:schemeClr val="tx1">
                    <a:alpha val="80000"/>
                  </a:schemeClr>
                </a:solidFill>
              </a:rPr>
              <a:t>List 5 common injuries that you may come across in your role in sport?</a:t>
            </a:r>
            <a:br>
              <a:rPr lang="en-US" sz="1400" b="1" u="sng" dirty="0">
                <a:solidFill>
                  <a:schemeClr val="tx1">
                    <a:alpha val="80000"/>
                  </a:schemeClr>
                </a:solidFill>
              </a:rPr>
            </a:br>
            <a:br>
              <a:rPr lang="en-US" sz="1400" b="1" dirty="0">
                <a:effectLst/>
              </a:rPr>
            </a:br>
            <a:br>
              <a:rPr lang="en-US" sz="1400" dirty="0">
                <a:effectLst/>
              </a:rPr>
            </a:br>
            <a:br>
              <a:rPr lang="en-US" sz="1400" dirty="0">
                <a:effectLst/>
              </a:rPr>
            </a:br>
            <a:br>
              <a:rPr lang="en-US" sz="1400" dirty="0">
                <a:effectLst/>
              </a:rPr>
            </a:br>
            <a:br>
              <a:rPr lang="en-US" sz="1400" dirty="0">
                <a:effectLst/>
              </a:rPr>
            </a:br>
            <a:endParaRPr lang="en-US" sz="1400" dirty="0"/>
          </a:p>
        </p:txBody>
      </p:sp>
      <p:pic>
        <p:nvPicPr>
          <p:cNvPr id="9" name="Picture 8" descr="A person and person swimming in a pool&#10;&#10;Description automatically generated with low confidence">
            <a:extLst>
              <a:ext uri="{FF2B5EF4-FFF2-40B4-BE49-F238E27FC236}">
                <a16:creationId xmlns:a16="http://schemas.microsoft.com/office/drawing/2014/main" id="{1D1DC504-E1AC-A70F-6350-1FC4EA764AF4}"/>
              </a:ext>
            </a:extLst>
          </p:cNvPr>
          <p:cNvPicPr>
            <a:picLocks noChangeAspect="1"/>
          </p:cNvPicPr>
          <p:nvPr/>
        </p:nvPicPr>
        <p:blipFill rotWithShape="1">
          <a:blip r:embed="rId2"/>
          <a:srcRect l="46369" r="1662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470E73-06DD-196D-ED03-F04F8BAD9DE6}"/>
              </a:ext>
            </a:extLst>
          </p:cNvPr>
          <p:cNvSpPr txBox="1"/>
          <p:nvPr/>
        </p:nvSpPr>
        <p:spPr>
          <a:xfrm>
            <a:off x="8678487" y="1152143"/>
            <a:ext cx="3044207" cy="4663440"/>
          </a:xfrm>
          <a:prstGeom prst="rect">
            <a:avLst/>
          </a:prstGeom>
        </p:spPr>
        <p:txBody>
          <a:bodyPr vert="horz" lIns="91440" tIns="45720" rIns="91440" bIns="45720" rtlCol="0" anchor="ctr">
            <a:normAutofit/>
          </a:bodyPr>
          <a:lstStyle/>
          <a:p>
            <a:pPr>
              <a:lnSpc>
                <a:spcPct val="90000"/>
              </a:lnSpc>
              <a:spcBef>
                <a:spcPts val="1000"/>
              </a:spcBef>
            </a:pPr>
            <a:endParaRPr lang="en-US" sz="3200" kern="1200" dirty="0">
              <a:solidFill>
                <a:schemeClr val="tx1"/>
              </a:solidFill>
              <a:latin typeface="+mn-lt"/>
              <a:ea typeface="+mn-ea"/>
              <a:cs typeface="+mn-cs"/>
            </a:endParaRPr>
          </a:p>
        </p:txBody>
      </p:sp>
      <p:pic>
        <p:nvPicPr>
          <p:cNvPr id="4" name="Content Placeholder 3" descr="Logo&#10;&#10;Description automatically generated">
            <a:extLst>
              <a:ext uri="{FF2B5EF4-FFF2-40B4-BE49-F238E27FC236}">
                <a16:creationId xmlns:a16="http://schemas.microsoft.com/office/drawing/2014/main" id="{36007B70-FA25-A215-14B8-0DDE49900502}"/>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2" name="TextBox 11">
            <a:extLst>
              <a:ext uri="{FF2B5EF4-FFF2-40B4-BE49-F238E27FC236}">
                <a16:creationId xmlns:a16="http://schemas.microsoft.com/office/drawing/2014/main" id="{21D6FE84-7E78-2A1C-4AA2-0B13E4FAD752}"/>
              </a:ext>
            </a:extLst>
          </p:cNvPr>
          <p:cNvSpPr txBox="1"/>
          <p:nvPr/>
        </p:nvSpPr>
        <p:spPr>
          <a:xfrm>
            <a:off x="5163401" y="1187225"/>
            <a:ext cx="6097656" cy="1077218"/>
          </a:xfrm>
          <a:prstGeom prst="rect">
            <a:avLst/>
          </a:prstGeom>
          <a:noFill/>
        </p:spPr>
        <p:txBody>
          <a:bodyPr wrap="square">
            <a:spAutoFit/>
          </a:bodyPr>
          <a:lstStyle/>
          <a:p>
            <a:r>
              <a:rPr lang="en-US" sz="3200" dirty="0"/>
              <a:t>Organisational policies and procedures </a:t>
            </a:r>
          </a:p>
        </p:txBody>
      </p:sp>
      <p:sp>
        <p:nvSpPr>
          <p:cNvPr id="3" name="TextBox 2">
            <a:extLst>
              <a:ext uri="{FF2B5EF4-FFF2-40B4-BE49-F238E27FC236}">
                <a16:creationId xmlns:a16="http://schemas.microsoft.com/office/drawing/2014/main" id="{7C45C588-E2B4-0ACA-CCBA-B69BB33077D1}"/>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solidFill>
                  <a:schemeClr val="bg1"/>
                </a:solidFill>
              </a:rPr>
              <a:t>SISSSPT001</a:t>
            </a:r>
          </a:p>
        </p:txBody>
      </p:sp>
    </p:spTree>
    <p:extLst>
      <p:ext uri="{BB962C8B-B14F-4D97-AF65-F5344CB8AC3E}">
        <p14:creationId xmlns:p14="http://schemas.microsoft.com/office/powerpoint/2010/main" val="2905319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E26DCD-6A0F-FFED-F38A-D9A92C0D6CC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Reporting and Documentation </a:t>
            </a:r>
          </a:p>
        </p:txBody>
      </p:sp>
      <p:sp>
        <p:nvSpPr>
          <p:cNvPr id="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664E55-352C-FE85-E268-684209E42BEB}"/>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SISSSPT001</a:t>
            </a:r>
          </a:p>
        </p:txBody>
      </p:sp>
      <p:pic>
        <p:nvPicPr>
          <p:cNvPr id="7" name="Content Placeholder 3" descr="Logo&#10;&#10;Description automatically generated">
            <a:extLst>
              <a:ext uri="{FF2B5EF4-FFF2-40B4-BE49-F238E27FC236}">
                <a16:creationId xmlns:a16="http://schemas.microsoft.com/office/drawing/2014/main" id="{FA35BB1B-1F48-9053-914B-B8C91BE23190}"/>
              </a:ext>
            </a:extLst>
          </p:cNvPr>
          <p:cNvPicPr>
            <a:picLocks noChangeAspect="1"/>
          </p:cNvPicPr>
          <p:nvPr/>
        </p:nvPicPr>
        <p:blipFill>
          <a:blip r:embed="rId2"/>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graphicFrame>
        <p:nvGraphicFramePr>
          <p:cNvPr id="33" name="Content Placeholder 5">
            <a:extLst>
              <a:ext uri="{FF2B5EF4-FFF2-40B4-BE49-F238E27FC236}">
                <a16:creationId xmlns:a16="http://schemas.microsoft.com/office/drawing/2014/main" id="{EA703072-A775-741D-2CA1-9B480FC27EA0}"/>
              </a:ext>
            </a:extLst>
          </p:cNvPr>
          <p:cNvGraphicFramePr>
            <a:graphicFrameLocks noGrp="1"/>
          </p:cNvGraphicFramePr>
          <p:nvPr>
            <p:ph idx="1"/>
            <p:extLst>
              <p:ext uri="{D42A27DB-BD31-4B8C-83A1-F6EECF244321}">
                <p14:modId xmlns:p14="http://schemas.microsoft.com/office/powerpoint/2010/main" val="1454468903"/>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Diagram&#10;&#10;Description automatically generated">
            <a:extLst>
              <a:ext uri="{FF2B5EF4-FFF2-40B4-BE49-F238E27FC236}">
                <a16:creationId xmlns:a16="http://schemas.microsoft.com/office/drawing/2014/main" id="{4847E027-E515-4541-4459-030CBCDF35F2}"/>
              </a:ext>
            </a:extLst>
          </p:cNvPr>
          <p:cNvPicPr>
            <a:picLocks noChangeAspect="1"/>
          </p:cNvPicPr>
          <p:nvPr/>
        </p:nvPicPr>
        <p:blipFill>
          <a:blip r:embed="rId8"/>
          <a:stretch>
            <a:fillRect/>
          </a:stretch>
        </p:blipFill>
        <p:spPr>
          <a:xfrm>
            <a:off x="6734888" y="0"/>
            <a:ext cx="4817032" cy="6858000"/>
          </a:xfrm>
          <a:prstGeom prst="rect">
            <a:avLst/>
          </a:prstGeom>
        </p:spPr>
      </p:pic>
    </p:spTree>
    <p:extLst>
      <p:ext uri="{BB962C8B-B14F-4D97-AF65-F5344CB8AC3E}">
        <p14:creationId xmlns:p14="http://schemas.microsoft.com/office/powerpoint/2010/main" val="438817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01BBB-8E91-9268-D028-8754DB51950D}"/>
              </a:ext>
            </a:extLst>
          </p:cNvPr>
          <p:cNvSpPr>
            <a:spLocks noGrp="1"/>
          </p:cNvSpPr>
          <p:nvPr>
            <p:ph type="title"/>
          </p:nvPr>
        </p:nvSpPr>
        <p:spPr>
          <a:xfrm>
            <a:off x="838200" y="365125"/>
            <a:ext cx="5558489" cy="1325563"/>
          </a:xfrm>
        </p:spPr>
        <p:txBody>
          <a:bodyPr>
            <a:normAutofit/>
          </a:bodyPr>
          <a:lstStyle/>
          <a:p>
            <a:r>
              <a:rPr lang="en-US" b="1"/>
              <a:t>When do I have to report?</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E54F2E1-A98F-7697-0124-3601EA1463C9}"/>
              </a:ext>
            </a:extLst>
          </p:cNvPr>
          <p:cNvSpPr>
            <a:spLocks noGrp="1"/>
          </p:cNvSpPr>
          <p:nvPr>
            <p:ph idx="1"/>
          </p:nvPr>
        </p:nvSpPr>
        <p:spPr>
          <a:xfrm>
            <a:off x="838200" y="1825625"/>
            <a:ext cx="5558489" cy="4351338"/>
          </a:xfrm>
        </p:spPr>
        <p:txBody>
          <a:bodyPr>
            <a:normAutofit/>
          </a:bodyPr>
          <a:lstStyle/>
          <a:p>
            <a:pPr marL="0" indent="0">
              <a:buNone/>
            </a:pPr>
            <a:r>
              <a:rPr lang="en-AU" sz="1500">
                <a:effectLst/>
                <a:latin typeface="Helvetica" pitchFamily="2" charset="0"/>
              </a:rPr>
              <a:t>The Act requires organisations/sporting clubs and workplaces to report serious incidents or accidents, keep up to date and comprehensive reports of equipment servicing, as well as obtaining specific licenses based on the nature and role of the workplace. </a:t>
            </a:r>
          </a:p>
          <a:p>
            <a:pPr marL="0" indent="0">
              <a:buNone/>
            </a:pPr>
            <a:endParaRPr lang="en-AU" sz="1500">
              <a:effectLst/>
              <a:latin typeface="Helvetica" pitchFamily="2" charset="0"/>
            </a:endParaRPr>
          </a:p>
          <a:p>
            <a:pPr marL="0" indent="0">
              <a:buNone/>
            </a:pPr>
            <a:r>
              <a:rPr lang="en-AU" sz="1500">
                <a:effectLst/>
                <a:latin typeface="Helvetica" pitchFamily="2" charset="0"/>
              </a:rPr>
              <a:t>There are serious penalties and consequences for workplaces that fail to comply with all legislative requirements for their industry. These penalties may include hefty fines and suspension of license for a period of time. </a:t>
            </a:r>
          </a:p>
          <a:p>
            <a:pPr marL="0" indent="0">
              <a:buNone/>
            </a:pPr>
            <a:endParaRPr lang="en-US" sz="1500">
              <a:latin typeface="Helvetica" pitchFamily="2" charset="0"/>
            </a:endParaRPr>
          </a:p>
          <a:p>
            <a:pPr marL="0" indent="0">
              <a:buNone/>
            </a:pPr>
            <a:r>
              <a:rPr lang="en-US" sz="1500">
                <a:latin typeface="Helvetica" pitchFamily="2" charset="0"/>
              </a:rPr>
              <a:t>Do you know how long you have to report an incident that requires hospitalization to work safe?</a:t>
            </a:r>
          </a:p>
          <a:p>
            <a:pPr marL="0" indent="0">
              <a:buNone/>
            </a:pPr>
            <a:r>
              <a:rPr lang="en-US" sz="1500">
                <a:latin typeface="Helvetica" pitchFamily="2" charset="0"/>
              </a:rPr>
              <a:t>48 hours</a:t>
            </a:r>
          </a:p>
          <a:p>
            <a:pPr marL="0" indent="0">
              <a:buNone/>
            </a:pPr>
            <a:endParaRPr lang="en-US" sz="1500">
              <a:latin typeface="Helvetica" pitchFamily="2" charset="0"/>
            </a:endParaRPr>
          </a:p>
          <a:p>
            <a:pPr marL="0" indent="0">
              <a:buNone/>
            </a:pPr>
            <a:r>
              <a:rPr lang="en-US" sz="1500">
                <a:latin typeface="Helvetica" pitchFamily="2" charset="0"/>
              </a:rPr>
              <a:t>Complete Activity 2A</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34CF7E-155C-9785-3F72-BB958B7186CE}"/>
              </a:ext>
            </a:extLst>
          </p:cNvPr>
          <p:cNvSpPr txBox="1"/>
          <p:nvPr/>
        </p:nvSpPr>
        <p:spPr>
          <a:xfrm>
            <a:off x="929898" y="6488668"/>
            <a:ext cx="1596326" cy="246221"/>
          </a:xfrm>
          <a:prstGeom prst="rect">
            <a:avLst/>
          </a:prstGeom>
          <a:noFill/>
        </p:spPr>
        <p:txBody>
          <a:bodyPr wrap="square" rtlCol="0">
            <a:spAutoFit/>
          </a:bodyPr>
          <a:lstStyle/>
          <a:p>
            <a:r>
              <a:rPr lang="en-US" sz="1000" dirty="0"/>
              <a:t>SISSSCO001</a:t>
            </a:r>
          </a:p>
        </p:txBody>
      </p:sp>
      <p:pic>
        <p:nvPicPr>
          <p:cNvPr id="5" name="Picture 4" descr="Logo&#10;&#10;Description automatically generated">
            <a:extLst>
              <a:ext uri="{FF2B5EF4-FFF2-40B4-BE49-F238E27FC236}">
                <a16:creationId xmlns:a16="http://schemas.microsoft.com/office/drawing/2014/main" id="{5AA9EE83-E058-3033-7344-124910F1CFF5}"/>
              </a:ext>
            </a:extLst>
          </p:cNvPr>
          <p:cNvPicPr>
            <a:picLocks noChangeAspect="1"/>
          </p:cNvPicPr>
          <p:nvPr/>
        </p:nvPicPr>
        <p:blipFill>
          <a:blip r:embed="rId2"/>
          <a:stretch>
            <a:fillRect/>
          </a:stretch>
        </p:blipFill>
        <p:spPr>
          <a:xfrm>
            <a:off x="0" y="5993969"/>
            <a:ext cx="1152041" cy="864031"/>
          </a:xfrm>
          <a:prstGeom prst="rect">
            <a:avLst/>
          </a:prstGeom>
        </p:spPr>
      </p:pic>
    </p:spTree>
    <p:extLst>
      <p:ext uri="{BB962C8B-B14F-4D97-AF65-F5344CB8AC3E}">
        <p14:creationId xmlns:p14="http://schemas.microsoft.com/office/powerpoint/2010/main" val="333052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2536C"/>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ildren playing football">
            <a:extLst>
              <a:ext uri="{FF2B5EF4-FFF2-40B4-BE49-F238E27FC236}">
                <a16:creationId xmlns:a16="http://schemas.microsoft.com/office/drawing/2014/main" id="{8A7B830C-2A95-B1A9-8477-4FDD4FC4178B}"/>
              </a:ext>
            </a:extLst>
          </p:cNvPr>
          <p:cNvPicPr>
            <a:picLocks noChangeAspect="1"/>
          </p:cNvPicPr>
          <p:nvPr/>
        </p:nvPicPr>
        <p:blipFill rotWithShape="1">
          <a:blip r:embed="rId2"/>
          <a:srcRect l="3050" r="3741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331B42D1-0CCC-ED20-1C57-9606C591DEB9}"/>
              </a:ext>
            </a:extLst>
          </p:cNvPr>
          <p:cNvSpPr txBox="1"/>
          <p:nvPr/>
        </p:nvSpPr>
        <p:spPr>
          <a:xfrm>
            <a:off x="6270171" y="875211"/>
            <a:ext cx="5083627" cy="5301752"/>
          </a:xfrm>
          <a:prstGeom prst="rect">
            <a:avLst/>
          </a:prstGeom>
        </p:spPr>
        <p:txBody>
          <a:bodyPr vert="horz" lIns="91440" tIns="45720" rIns="91440" bIns="45720" rtlCol="0">
            <a:normAutofit/>
          </a:bodyPr>
          <a:lstStyle/>
          <a:p>
            <a:pPr marL="0" indent="-228600">
              <a:lnSpc>
                <a:spcPct val="90000"/>
              </a:lnSpc>
              <a:spcAft>
                <a:spcPts val="600"/>
              </a:spcAft>
              <a:buFont typeface="Arial" panose="020B0604020202020204" pitchFamily="34" charset="0"/>
              <a:buChar char="•"/>
            </a:pPr>
            <a:r>
              <a:rPr lang="en-US" sz="2000" dirty="0">
                <a:solidFill>
                  <a:schemeClr val="bg1"/>
                </a:solidFill>
              </a:rPr>
              <a:t>In sports </a:t>
            </a:r>
            <a:r>
              <a:rPr lang="en-US" sz="2000" dirty="0" err="1">
                <a:solidFill>
                  <a:schemeClr val="bg1"/>
                </a:solidFill>
              </a:rPr>
              <a:t>organisations</a:t>
            </a:r>
            <a:r>
              <a:rPr lang="en-US" sz="2000" dirty="0">
                <a:solidFill>
                  <a:schemeClr val="bg1"/>
                </a:solidFill>
              </a:rPr>
              <a:t>, a number of key stakeholders play crucial roles in the prevention and management of injuries. </a:t>
            </a:r>
          </a:p>
          <a:p>
            <a:pPr marL="0" indent="-228600">
              <a:lnSpc>
                <a:spcPct val="90000"/>
              </a:lnSpc>
              <a:spcAft>
                <a:spcPts val="600"/>
              </a:spcAft>
              <a:buFont typeface="Arial" panose="020B0604020202020204" pitchFamily="34" charset="0"/>
              <a:buChar char="•"/>
            </a:pPr>
            <a:r>
              <a:rPr lang="en-US" sz="2000" dirty="0">
                <a:solidFill>
                  <a:schemeClr val="bg1"/>
                </a:solidFill>
              </a:rPr>
              <a:t>As part of injury surveillance, you will need to keep track of injury incidence and </a:t>
            </a:r>
            <a:r>
              <a:rPr lang="en-US" sz="2000" dirty="0" err="1">
                <a:solidFill>
                  <a:schemeClr val="bg1"/>
                </a:solidFill>
              </a:rPr>
              <a:t>analyse</a:t>
            </a:r>
            <a:r>
              <a:rPr lang="en-US" sz="2000" dirty="0">
                <a:solidFill>
                  <a:schemeClr val="bg1"/>
                </a:solidFill>
              </a:rPr>
              <a:t> injury patterns in your particular sport in cooperation with the </a:t>
            </a:r>
            <a:r>
              <a:rPr lang="en-US" sz="2000" dirty="0" err="1">
                <a:solidFill>
                  <a:schemeClr val="bg1"/>
                </a:solidFill>
              </a:rPr>
              <a:t>authorised</a:t>
            </a:r>
            <a:r>
              <a:rPr lang="en-US" sz="2000" dirty="0">
                <a:solidFill>
                  <a:schemeClr val="bg1"/>
                </a:solidFill>
              </a:rPr>
              <a:t> parties. </a:t>
            </a:r>
          </a:p>
          <a:p>
            <a:pPr marL="0" indent="-228600">
              <a:lnSpc>
                <a:spcPct val="90000"/>
              </a:lnSpc>
              <a:spcAft>
                <a:spcPts val="600"/>
              </a:spcAft>
              <a:buFont typeface="Arial" panose="020B0604020202020204" pitchFamily="34" charset="0"/>
              <a:buChar char="•"/>
            </a:pPr>
            <a:r>
              <a:rPr lang="en-US" sz="2000" dirty="0">
                <a:solidFill>
                  <a:schemeClr val="bg1"/>
                </a:solidFill>
              </a:rPr>
              <a:t>Athletes, coaches, support workers, and medical experts are a few of these. </a:t>
            </a:r>
          </a:p>
          <a:p>
            <a:pPr marL="0" indent="-228600">
              <a:lnSpc>
                <a:spcPct val="90000"/>
              </a:lnSpc>
              <a:spcAft>
                <a:spcPts val="600"/>
              </a:spcAft>
              <a:buFont typeface="Arial" panose="020B0604020202020204" pitchFamily="34" charset="0"/>
              <a:buChar char="•"/>
            </a:pPr>
            <a:r>
              <a:rPr lang="en-US" sz="2000" dirty="0">
                <a:solidFill>
                  <a:schemeClr val="bg1"/>
                </a:solidFill>
              </a:rPr>
              <a:t>When it comes to the execution of sports injury management and preventive measures, each has very significant duties and obligations.</a:t>
            </a:r>
          </a:p>
          <a:p>
            <a:pPr marL="0" indent="-228600">
              <a:lnSpc>
                <a:spcPct val="90000"/>
              </a:lnSpc>
              <a:spcAft>
                <a:spcPts val="600"/>
              </a:spcAft>
              <a:buFont typeface="Arial" panose="020B0604020202020204" pitchFamily="34" charset="0"/>
              <a:buChar char="•"/>
            </a:pPr>
            <a:endParaRPr lang="en-US" sz="2000" dirty="0">
              <a:solidFill>
                <a:schemeClr val="bg1"/>
              </a:solidFill>
            </a:endParaRPr>
          </a:p>
          <a:p>
            <a:pPr marL="0" indent="-228600">
              <a:lnSpc>
                <a:spcPct val="90000"/>
              </a:lnSpc>
              <a:spcAft>
                <a:spcPts val="600"/>
              </a:spcAft>
              <a:buFont typeface="Arial" panose="020B0604020202020204" pitchFamily="34" charset="0"/>
              <a:buChar char="•"/>
            </a:pPr>
            <a:r>
              <a:rPr lang="en-US" sz="2000" b="1" i="1" u="sng" dirty="0">
                <a:solidFill>
                  <a:schemeClr val="bg1"/>
                </a:solidFill>
              </a:rPr>
              <a:t>Read page 90 – 94 and provide a summary of each. </a:t>
            </a:r>
          </a:p>
        </p:txBody>
      </p:sp>
      <p:pic>
        <p:nvPicPr>
          <p:cNvPr id="4" name="Content Placeholder 3" descr="Logo&#10;&#10;Description automatically generated">
            <a:extLst>
              <a:ext uri="{FF2B5EF4-FFF2-40B4-BE49-F238E27FC236}">
                <a16:creationId xmlns:a16="http://schemas.microsoft.com/office/drawing/2014/main" id="{22FEF8C6-206C-1F67-3F29-E4905943902A}"/>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TextBox 7">
            <a:extLst>
              <a:ext uri="{FF2B5EF4-FFF2-40B4-BE49-F238E27FC236}">
                <a16:creationId xmlns:a16="http://schemas.microsoft.com/office/drawing/2014/main" id="{21F70830-3660-5419-A9EC-B86C246497B8}"/>
              </a:ext>
            </a:extLst>
          </p:cNvPr>
          <p:cNvSpPr txBox="1"/>
          <p:nvPr/>
        </p:nvSpPr>
        <p:spPr>
          <a:xfrm>
            <a:off x="707830" y="6505400"/>
            <a:ext cx="1596326" cy="246221"/>
          </a:xfrm>
          <a:prstGeom prst="rect">
            <a:avLst/>
          </a:prstGeom>
          <a:noFill/>
        </p:spPr>
        <p:txBody>
          <a:bodyPr wrap="square" rtlCol="0">
            <a:spAutoFit/>
          </a:bodyPr>
          <a:lstStyle/>
          <a:p>
            <a:r>
              <a:rPr lang="en-US" sz="1000" dirty="0">
                <a:solidFill>
                  <a:schemeClr val="bg1"/>
                </a:solidFill>
              </a:rPr>
              <a:t>SISSSCO001</a:t>
            </a:r>
          </a:p>
        </p:txBody>
      </p:sp>
    </p:spTree>
    <p:extLst>
      <p:ext uri="{BB962C8B-B14F-4D97-AF65-F5344CB8AC3E}">
        <p14:creationId xmlns:p14="http://schemas.microsoft.com/office/powerpoint/2010/main" val="28629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2EF2-D433-CE4E-AB13-26D043FAC87C}"/>
              </a:ext>
            </a:extLst>
          </p:cNvPr>
          <p:cNvSpPr>
            <a:spLocks noGrp="1"/>
          </p:cNvSpPr>
          <p:nvPr>
            <p:ph type="title"/>
          </p:nvPr>
        </p:nvSpPr>
        <p:spPr>
          <a:xfrm>
            <a:off x="411480" y="987552"/>
            <a:ext cx="5003310" cy="1088136"/>
          </a:xfrm>
        </p:spPr>
        <p:txBody>
          <a:bodyPr anchor="b">
            <a:noAutofit/>
          </a:bodyPr>
          <a:lstStyle/>
          <a:p>
            <a:pPr algn="ctr"/>
            <a:r>
              <a:rPr lang="en-AU" sz="3600" b="1" dirty="0"/>
              <a:t>LIMITATIONS OF YOUR ROLE</a:t>
            </a:r>
            <a:endParaRPr lang="en-AU" sz="3600" dirty="0"/>
          </a:p>
        </p:txBody>
      </p:sp>
      <p:sp>
        <p:nvSpPr>
          <p:cNvPr id="3" name="Content Placeholder 2">
            <a:extLst>
              <a:ext uri="{FF2B5EF4-FFF2-40B4-BE49-F238E27FC236}">
                <a16:creationId xmlns:a16="http://schemas.microsoft.com/office/drawing/2014/main" id="{1C29AF4B-C795-3A40-8974-19214359EACF}"/>
              </a:ext>
            </a:extLst>
          </p:cNvPr>
          <p:cNvSpPr>
            <a:spLocks noGrp="1"/>
          </p:cNvSpPr>
          <p:nvPr>
            <p:ph idx="1"/>
          </p:nvPr>
        </p:nvSpPr>
        <p:spPr>
          <a:xfrm>
            <a:off x="411479" y="2688336"/>
            <a:ext cx="4498848" cy="1624301"/>
          </a:xfrm>
        </p:spPr>
        <p:txBody>
          <a:bodyPr anchor="t">
            <a:normAutofit fontScale="85000" lnSpcReduction="10000"/>
          </a:bodyPr>
          <a:lstStyle/>
          <a:p>
            <a:pPr marL="0" indent="0">
              <a:buNone/>
            </a:pPr>
            <a:r>
              <a:rPr lang="en-AU" sz="1800" dirty="0">
                <a:effectLst/>
                <a:latin typeface="Helvetica" pitchFamily="2" charset="0"/>
                <a:ea typeface="Times New Roman" panose="02020603050405020304" pitchFamily="18" charset="0"/>
                <a:cs typeface="Century Gothic" panose="020B0502020202020204" pitchFamily="34" charset="0"/>
              </a:rPr>
              <a:t>As a sports trainer, you are a professional who is trained to provided care and support to athletes. While sports trainers play an important role in the care and treatment of athletes, there are many limitations to their ability to advise on injuries, illnesses, medical conditions, medications, injury prevention and management, nutrition, and hydration.</a:t>
            </a:r>
            <a:r>
              <a:rPr lang="en-AU" sz="1100" dirty="0">
                <a:effectLst/>
              </a:rPr>
              <a:t> </a:t>
            </a:r>
            <a:endParaRPr lang="en-US" sz="1600" dirty="0"/>
          </a:p>
        </p:txBody>
      </p:sp>
      <p:pic>
        <p:nvPicPr>
          <p:cNvPr id="4" name="Picture 3" descr="Person holding a football ball">
            <a:extLst>
              <a:ext uri="{FF2B5EF4-FFF2-40B4-BE49-F238E27FC236}">
                <a16:creationId xmlns:a16="http://schemas.microsoft.com/office/drawing/2014/main" id="{770D3DD2-87A7-AA40-9809-C025973D0688}"/>
              </a:ext>
            </a:extLst>
          </p:cNvPr>
          <p:cNvPicPr>
            <a:picLocks noChangeAspect="1"/>
          </p:cNvPicPr>
          <p:nvPr/>
        </p:nvPicPr>
        <p:blipFill>
          <a:blip r:embed="rId3"/>
          <a:srcRect l="16540" r="1654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13" name="Picture 12" descr="Logo&#10;&#10;Description automatically generated">
            <a:extLst>
              <a:ext uri="{FF2B5EF4-FFF2-40B4-BE49-F238E27FC236}">
                <a16:creationId xmlns:a16="http://schemas.microsoft.com/office/drawing/2014/main" id="{AC5BB361-77EC-A04C-8341-04792F508275}"/>
              </a:ext>
            </a:extLst>
          </p:cNvPr>
          <p:cNvPicPr>
            <a:picLocks noChangeAspect="1"/>
          </p:cNvPicPr>
          <p:nvPr/>
        </p:nvPicPr>
        <p:blipFill>
          <a:blip r:embed="rId4"/>
          <a:stretch>
            <a:fillRect/>
          </a:stretch>
        </p:blipFill>
        <p:spPr>
          <a:xfrm>
            <a:off x="0" y="5993969"/>
            <a:ext cx="1152041" cy="864031"/>
          </a:xfrm>
          <a:prstGeom prst="rect">
            <a:avLst/>
          </a:prstGeom>
        </p:spPr>
      </p:pic>
      <p:sp>
        <p:nvSpPr>
          <p:cNvPr id="15" name="TextBox 14">
            <a:extLst>
              <a:ext uri="{FF2B5EF4-FFF2-40B4-BE49-F238E27FC236}">
                <a16:creationId xmlns:a16="http://schemas.microsoft.com/office/drawing/2014/main" id="{2EFFDF29-2A13-294F-9C2A-0D16361A39AB}"/>
              </a:ext>
            </a:extLst>
          </p:cNvPr>
          <p:cNvSpPr txBox="1"/>
          <p:nvPr/>
        </p:nvSpPr>
        <p:spPr>
          <a:xfrm>
            <a:off x="929898" y="6488668"/>
            <a:ext cx="1596326" cy="246221"/>
          </a:xfrm>
          <a:prstGeom prst="rect">
            <a:avLst/>
          </a:prstGeom>
          <a:noFill/>
        </p:spPr>
        <p:txBody>
          <a:bodyPr wrap="square" rtlCol="0">
            <a:spAutoFit/>
          </a:bodyPr>
          <a:lstStyle/>
          <a:p>
            <a:r>
              <a:rPr lang="en-US" sz="1000" dirty="0"/>
              <a:t>SISSSCO001</a:t>
            </a:r>
          </a:p>
        </p:txBody>
      </p:sp>
    </p:spTree>
    <p:extLst>
      <p:ext uri="{BB962C8B-B14F-4D97-AF65-F5344CB8AC3E}">
        <p14:creationId xmlns:p14="http://schemas.microsoft.com/office/powerpoint/2010/main" val="303713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3143</TotalTime>
  <Words>1329</Words>
  <Application>Microsoft Macintosh PowerPoint</Application>
  <PresentationFormat>Widescreen</PresentationFormat>
  <Paragraphs>112</Paragraphs>
  <Slides>17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Helvetica</vt:lpstr>
      <vt:lpstr>SymbolMT</vt:lpstr>
      <vt:lpstr>Office Theme</vt:lpstr>
      <vt:lpstr>  SISSSPT001  IMPLEMENT SPORTS INJURY PREVENTION AND MANAGMENT STRATEGIES </vt:lpstr>
      <vt:lpstr>PowerPoint Presentation</vt:lpstr>
      <vt:lpstr>Injury surveillance </vt:lpstr>
      <vt:lpstr> What are the effects of injury?</vt:lpstr>
      <vt:lpstr>Duty of care is about taking reasonable measures to protect the health and safety of an individual within your care.  There is no legality that exists which requires an individual to provide first aid unless a duty of care connection exists  In this instance you are bound by law to do “everything within your abilities” to meet the duty of care.   Occupational health and safety dictate that you must ensure the safety and health or yourself and others; this means not placing yourself in a dangerous situation in order to assist someone else.    List 5 common injuries that you may come across in your role in sport?      </vt:lpstr>
      <vt:lpstr>Reporting and Documentation </vt:lpstr>
      <vt:lpstr>When do I have to report?</vt:lpstr>
      <vt:lpstr>PowerPoint Presentation</vt:lpstr>
      <vt:lpstr>LIMITATIONS OF YOUR ROLE</vt:lpstr>
      <vt:lpstr>Types of sports injuries</vt:lpstr>
      <vt:lpstr>PowerPoint Presentation</vt:lpstr>
      <vt:lpstr>INFORMATION ON SPORTS INJURIES </vt:lpstr>
      <vt:lpstr>Provide a summary of key points on  1. Screening  2. Training and physical  conditioning  3. Protective equipment  4. Hydration and nutrition s Injuries risk </vt:lpstr>
      <vt:lpstr>PowerPoint Presentation</vt:lpstr>
      <vt:lpstr>Taping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Loraine</dc:creator>
  <cp:lastModifiedBy>Vanessa Loraine</cp:lastModifiedBy>
  <cp:revision>10</cp:revision>
  <dcterms:created xsi:type="dcterms:W3CDTF">2023-02-01T07:55:51Z</dcterms:created>
  <dcterms:modified xsi:type="dcterms:W3CDTF">2023-02-05T10:26:54Z</dcterms:modified>
</cp:coreProperties>
</file>