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78" r:id="rId2"/>
    <p:sldId id="279" r:id="rId3"/>
    <p:sldId id="301" r:id="rId4"/>
    <p:sldId id="280" r:id="rId5"/>
    <p:sldId id="281" r:id="rId6"/>
    <p:sldId id="282" r:id="rId7"/>
    <p:sldId id="283" r:id="rId8"/>
    <p:sldId id="302" r:id="rId9"/>
    <p:sldId id="303" r:id="rId10"/>
    <p:sldId id="304" r:id="rId11"/>
    <p:sldId id="285" r:id="rId12"/>
    <p:sldId id="286" r:id="rId13"/>
    <p:sldId id="287" r:id="rId14"/>
    <p:sldId id="288" r:id="rId15"/>
    <p:sldId id="289" r:id="rId16"/>
    <p:sldId id="290" r:id="rId17"/>
    <p:sldId id="291" r:id="rId18"/>
    <p:sldId id="292" r:id="rId19"/>
    <p:sldId id="305" r:id="rId20"/>
    <p:sldId id="293" r:id="rId21"/>
    <p:sldId id="294" r:id="rId22"/>
    <p:sldId id="295" r:id="rId23"/>
    <p:sldId id="306" r:id="rId24"/>
    <p:sldId id="296" r:id="rId25"/>
    <p:sldId id="307" r:id="rId26"/>
    <p:sldId id="297" r:id="rId27"/>
    <p:sldId id="298" r:id="rId28"/>
    <p:sldId id="299" r:id="rId29"/>
    <p:sldId id="30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8"/>
    <p:restoredTop sz="95475"/>
  </p:normalViewPr>
  <p:slideViewPr>
    <p:cSldViewPr snapToGrid="0" snapToObjects="1">
      <p:cViewPr varScale="1">
        <p:scale>
          <a:sx n="93" d="100"/>
          <a:sy n="93" d="100"/>
        </p:scale>
        <p:origin x="1296" y="51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91D7B3-5AD2-43BF-97DF-A9582250AAA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461F7A44-AC86-4E64-A723-3452496C7337}">
      <dgm:prSet/>
      <dgm:spPr/>
      <dgm:t>
        <a:bodyPr/>
        <a:lstStyle/>
        <a:p>
          <a:r>
            <a:rPr lang="en-US"/>
            <a:t>Conduct site safety audit</a:t>
          </a:r>
        </a:p>
      </dgm:t>
    </dgm:pt>
    <dgm:pt modelId="{3817F344-9B42-4A03-A5C8-B8B79AAA227A}" type="parTrans" cxnId="{672025DA-B444-43CA-A793-5CC5ABDA33D3}">
      <dgm:prSet/>
      <dgm:spPr/>
      <dgm:t>
        <a:bodyPr/>
        <a:lstStyle/>
        <a:p>
          <a:endParaRPr lang="en-US"/>
        </a:p>
      </dgm:t>
    </dgm:pt>
    <dgm:pt modelId="{FC994BCC-2F3B-4F51-BD6E-932FFE35F712}" type="sibTrans" cxnId="{672025DA-B444-43CA-A793-5CC5ABDA33D3}">
      <dgm:prSet/>
      <dgm:spPr/>
      <dgm:t>
        <a:bodyPr/>
        <a:lstStyle/>
        <a:p>
          <a:endParaRPr lang="en-US"/>
        </a:p>
      </dgm:t>
    </dgm:pt>
    <dgm:pt modelId="{4B730503-07B1-4705-B683-63E69A5DA136}">
      <dgm:prSet/>
      <dgm:spPr/>
      <dgm:t>
        <a:bodyPr/>
        <a:lstStyle/>
        <a:p>
          <a:r>
            <a:rPr lang="en-US"/>
            <a:t>Physical inspection of the premises and equipment</a:t>
          </a:r>
        </a:p>
      </dgm:t>
    </dgm:pt>
    <dgm:pt modelId="{848C0CF0-7DCA-4858-931C-E2DDDFC27503}" type="parTrans" cxnId="{0B59E4FE-152A-4F95-861A-1D90F16B355E}">
      <dgm:prSet/>
      <dgm:spPr/>
      <dgm:t>
        <a:bodyPr/>
        <a:lstStyle/>
        <a:p>
          <a:endParaRPr lang="en-US"/>
        </a:p>
      </dgm:t>
    </dgm:pt>
    <dgm:pt modelId="{08B38CC2-A7F9-46B6-A824-9C2F9BA8A28C}" type="sibTrans" cxnId="{0B59E4FE-152A-4F95-861A-1D90F16B355E}">
      <dgm:prSet/>
      <dgm:spPr/>
      <dgm:t>
        <a:bodyPr/>
        <a:lstStyle/>
        <a:p>
          <a:endParaRPr lang="en-US"/>
        </a:p>
      </dgm:t>
    </dgm:pt>
    <dgm:pt modelId="{A98B387D-9026-4B37-AC31-250223FDA198}">
      <dgm:prSet/>
      <dgm:spPr/>
      <dgm:t>
        <a:bodyPr/>
        <a:lstStyle/>
        <a:p>
          <a:r>
            <a:rPr lang="en-US"/>
            <a:t>Observing employees performing tasks</a:t>
          </a:r>
        </a:p>
      </dgm:t>
    </dgm:pt>
    <dgm:pt modelId="{69D440AC-F55D-43BD-987D-1B3F16443E1E}" type="parTrans" cxnId="{40FC9636-A584-41B8-97CE-5B49A4865E23}">
      <dgm:prSet/>
      <dgm:spPr/>
      <dgm:t>
        <a:bodyPr/>
        <a:lstStyle/>
        <a:p>
          <a:endParaRPr lang="en-US"/>
        </a:p>
      </dgm:t>
    </dgm:pt>
    <dgm:pt modelId="{C0C2E7DE-AD4A-4A1F-9181-9854E602954B}" type="sibTrans" cxnId="{40FC9636-A584-41B8-97CE-5B49A4865E23}">
      <dgm:prSet/>
      <dgm:spPr/>
      <dgm:t>
        <a:bodyPr/>
        <a:lstStyle/>
        <a:p>
          <a:endParaRPr lang="en-US"/>
        </a:p>
      </dgm:t>
    </dgm:pt>
    <dgm:pt modelId="{E0C2399C-9FC4-4866-840E-6D20A9106D77}">
      <dgm:prSet/>
      <dgm:spPr/>
      <dgm:t>
        <a:bodyPr/>
        <a:lstStyle/>
        <a:p>
          <a:r>
            <a:rPr lang="en-US"/>
            <a:t>Investigating accidents and past incidents </a:t>
          </a:r>
        </a:p>
      </dgm:t>
    </dgm:pt>
    <dgm:pt modelId="{0C97AB1A-5F04-48DF-9ADA-1B00203AE293}" type="parTrans" cxnId="{2D9C581E-B22D-4E3C-ABA4-3E73F7746E7A}">
      <dgm:prSet/>
      <dgm:spPr/>
      <dgm:t>
        <a:bodyPr/>
        <a:lstStyle/>
        <a:p>
          <a:endParaRPr lang="en-US"/>
        </a:p>
      </dgm:t>
    </dgm:pt>
    <dgm:pt modelId="{BEB95F36-61DA-4230-936B-ED3257F23A5C}" type="sibTrans" cxnId="{2D9C581E-B22D-4E3C-ABA4-3E73F7746E7A}">
      <dgm:prSet/>
      <dgm:spPr/>
      <dgm:t>
        <a:bodyPr/>
        <a:lstStyle/>
        <a:p>
          <a:endParaRPr lang="en-US"/>
        </a:p>
      </dgm:t>
    </dgm:pt>
    <dgm:pt modelId="{05CAC764-EBB0-4E6E-9396-71BBCADDFB91}">
      <dgm:prSet/>
      <dgm:spPr/>
      <dgm:t>
        <a:bodyPr/>
        <a:lstStyle/>
        <a:p>
          <a:r>
            <a:rPr lang="en-US"/>
            <a:t>Investigating near misses</a:t>
          </a:r>
        </a:p>
      </dgm:t>
    </dgm:pt>
    <dgm:pt modelId="{8156794A-85AF-4977-9BEE-47B58F74BAC6}" type="parTrans" cxnId="{292D59D4-E848-41DA-BF8C-58961E6A5304}">
      <dgm:prSet/>
      <dgm:spPr/>
      <dgm:t>
        <a:bodyPr/>
        <a:lstStyle/>
        <a:p>
          <a:endParaRPr lang="en-US"/>
        </a:p>
      </dgm:t>
    </dgm:pt>
    <dgm:pt modelId="{AA4071DF-6F3A-446C-8B40-89E153988D51}" type="sibTrans" cxnId="{292D59D4-E848-41DA-BF8C-58961E6A5304}">
      <dgm:prSet/>
      <dgm:spPr/>
      <dgm:t>
        <a:bodyPr/>
        <a:lstStyle/>
        <a:p>
          <a:endParaRPr lang="en-US"/>
        </a:p>
      </dgm:t>
    </dgm:pt>
    <dgm:pt modelId="{DBFF668E-9611-4F68-A31A-385BB494E068}">
      <dgm:prSet/>
      <dgm:spPr/>
      <dgm:t>
        <a:bodyPr/>
        <a:lstStyle/>
        <a:p>
          <a:r>
            <a:rPr lang="en-US"/>
            <a:t>Reviewing available documentation</a:t>
          </a:r>
        </a:p>
      </dgm:t>
    </dgm:pt>
    <dgm:pt modelId="{44E10890-E0BF-47BD-B0C4-7A9EB4874620}" type="parTrans" cxnId="{B8A9C220-B36E-4A05-8380-87F4475C25B4}">
      <dgm:prSet/>
      <dgm:spPr/>
      <dgm:t>
        <a:bodyPr/>
        <a:lstStyle/>
        <a:p>
          <a:endParaRPr lang="en-US"/>
        </a:p>
      </dgm:t>
    </dgm:pt>
    <dgm:pt modelId="{ECD4B96F-3D57-48E6-BDDE-98101FB8A043}" type="sibTrans" cxnId="{B8A9C220-B36E-4A05-8380-87F4475C25B4}">
      <dgm:prSet/>
      <dgm:spPr/>
      <dgm:t>
        <a:bodyPr/>
        <a:lstStyle/>
        <a:p>
          <a:endParaRPr lang="en-US"/>
        </a:p>
      </dgm:t>
    </dgm:pt>
    <dgm:pt modelId="{61C80221-3787-4F07-BF06-F004A7F494FD}">
      <dgm:prSet/>
      <dgm:spPr/>
      <dgm:t>
        <a:bodyPr/>
        <a:lstStyle/>
        <a:p>
          <a:r>
            <a:rPr lang="en-US"/>
            <a:t>Environmental monitoring of fumes</a:t>
          </a:r>
        </a:p>
      </dgm:t>
    </dgm:pt>
    <dgm:pt modelId="{8BC99C0D-207A-42E1-99F3-501AF6CA49F6}" type="parTrans" cxnId="{ED71917C-F8D5-4245-BBEB-A0EBAF845169}">
      <dgm:prSet/>
      <dgm:spPr/>
      <dgm:t>
        <a:bodyPr/>
        <a:lstStyle/>
        <a:p>
          <a:endParaRPr lang="en-US"/>
        </a:p>
      </dgm:t>
    </dgm:pt>
    <dgm:pt modelId="{844F3D3E-D326-457A-991B-32922F8A3EF4}" type="sibTrans" cxnId="{ED71917C-F8D5-4245-BBEB-A0EBAF845169}">
      <dgm:prSet/>
      <dgm:spPr/>
      <dgm:t>
        <a:bodyPr/>
        <a:lstStyle/>
        <a:p>
          <a:endParaRPr lang="en-US"/>
        </a:p>
      </dgm:t>
    </dgm:pt>
    <dgm:pt modelId="{B5C8F276-4A89-4BB2-8552-CE85184D16EB}">
      <dgm:prSet/>
      <dgm:spPr/>
      <dgm:t>
        <a:bodyPr/>
        <a:lstStyle/>
        <a:p>
          <a:r>
            <a:rPr lang="en-US"/>
            <a:t>Reviewing employee complaints</a:t>
          </a:r>
        </a:p>
      </dgm:t>
    </dgm:pt>
    <dgm:pt modelId="{FA557F75-CDD9-4DA3-93E2-0B6931BB96F5}" type="parTrans" cxnId="{1E3B8723-6AD7-47EC-AFDB-286E6A14B092}">
      <dgm:prSet/>
      <dgm:spPr/>
      <dgm:t>
        <a:bodyPr/>
        <a:lstStyle/>
        <a:p>
          <a:endParaRPr lang="en-US"/>
        </a:p>
      </dgm:t>
    </dgm:pt>
    <dgm:pt modelId="{E726A8FF-60BA-45AF-A049-FD664FBA4C4F}" type="sibTrans" cxnId="{1E3B8723-6AD7-47EC-AFDB-286E6A14B092}">
      <dgm:prSet/>
      <dgm:spPr/>
      <dgm:t>
        <a:bodyPr/>
        <a:lstStyle/>
        <a:p>
          <a:endParaRPr lang="en-US"/>
        </a:p>
      </dgm:t>
    </dgm:pt>
    <dgm:pt modelId="{527469B2-DDE6-4E07-A019-915B252C310D}">
      <dgm:prSet/>
      <dgm:spPr/>
      <dgm:t>
        <a:bodyPr/>
        <a:lstStyle/>
        <a:p>
          <a:r>
            <a:rPr lang="en-US"/>
            <a:t>Communicating with employees</a:t>
          </a:r>
        </a:p>
      </dgm:t>
    </dgm:pt>
    <dgm:pt modelId="{5EE980BF-A8A6-4DB2-B9EC-7B20A08075D2}" type="parTrans" cxnId="{458C760D-86DE-4CEC-AD2C-50DF23AAD32E}">
      <dgm:prSet/>
      <dgm:spPr/>
      <dgm:t>
        <a:bodyPr/>
        <a:lstStyle/>
        <a:p>
          <a:endParaRPr lang="en-US"/>
        </a:p>
      </dgm:t>
    </dgm:pt>
    <dgm:pt modelId="{3A2975B9-8AFF-4DD5-B428-BACC428BACDC}" type="sibTrans" cxnId="{458C760D-86DE-4CEC-AD2C-50DF23AAD32E}">
      <dgm:prSet/>
      <dgm:spPr/>
      <dgm:t>
        <a:bodyPr/>
        <a:lstStyle/>
        <a:p>
          <a:endParaRPr lang="en-US"/>
        </a:p>
      </dgm:t>
    </dgm:pt>
    <dgm:pt modelId="{09927C76-4FB2-4A9C-B65B-79C3E107F91E}">
      <dgm:prSet/>
      <dgm:spPr/>
      <dgm:t>
        <a:bodyPr/>
        <a:lstStyle/>
        <a:p>
          <a:r>
            <a:rPr lang="en-US"/>
            <a:t>Having an external safety consultant conduct a safety audit</a:t>
          </a:r>
        </a:p>
      </dgm:t>
    </dgm:pt>
    <dgm:pt modelId="{B80FB994-C576-430B-96D5-21413677360E}" type="parTrans" cxnId="{FD398957-6EF4-4F05-A7F0-9C72F0A84535}">
      <dgm:prSet/>
      <dgm:spPr/>
      <dgm:t>
        <a:bodyPr/>
        <a:lstStyle/>
        <a:p>
          <a:endParaRPr lang="en-US"/>
        </a:p>
      </dgm:t>
    </dgm:pt>
    <dgm:pt modelId="{7952143C-A09B-4425-8CAA-FC9A38CAB84B}" type="sibTrans" cxnId="{FD398957-6EF4-4F05-A7F0-9C72F0A84535}">
      <dgm:prSet/>
      <dgm:spPr/>
      <dgm:t>
        <a:bodyPr/>
        <a:lstStyle/>
        <a:p>
          <a:endParaRPr lang="en-US"/>
        </a:p>
      </dgm:t>
    </dgm:pt>
    <dgm:pt modelId="{D87F27B4-C8D2-9F4F-9DAB-13CA276935FF}" type="pres">
      <dgm:prSet presAssocID="{7991D7B3-5AD2-43BF-97DF-A9582250AAA2}" presName="diagram" presStyleCnt="0">
        <dgm:presLayoutVars>
          <dgm:dir/>
          <dgm:resizeHandles val="exact"/>
        </dgm:presLayoutVars>
      </dgm:prSet>
      <dgm:spPr/>
    </dgm:pt>
    <dgm:pt modelId="{E0B6A809-DDB0-CF42-8ACF-19AD8930D849}" type="pres">
      <dgm:prSet presAssocID="{461F7A44-AC86-4E64-A723-3452496C7337}" presName="node" presStyleLbl="node1" presStyleIdx="0" presStyleCnt="10">
        <dgm:presLayoutVars>
          <dgm:bulletEnabled val="1"/>
        </dgm:presLayoutVars>
      </dgm:prSet>
      <dgm:spPr/>
    </dgm:pt>
    <dgm:pt modelId="{529EC940-71EC-624E-BEED-768F1A039BF4}" type="pres">
      <dgm:prSet presAssocID="{FC994BCC-2F3B-4F51-BD6E-932FFE35F712}" presName="sibTrans" presStyleCnt="0"/>
      <dgm:spPr/>
    </dgm:pt>
    <dgm:pt modelId="{3C1DDE2A-136E-E542-945F-74F7F053528D}" type="pres">
      <dgm:prSet presAssocID="{4B730503-07B1-4705-B683-63E69A5DA136}" presName="node" presStyleLbl="node1" presStyleIdx="1" presStyleCnt="10">
        <dgm:presLayoutVars>
          <dgm:bulletEnabled val="1"/>
        </dgm:presLayoutVars>
      </dgm:prSet>
      <dgm:spPr/>
    </dgm:pt>
    <dgm:pt modelId="{99E0571D-2F8D-A948-8A1A-0C198D56F886}" type="pres">
      <dgm:prSet presAssocID="{08B38CC2-A7F9-46B6-A824-9C2F9BA8A28C}" presName="sibTrans" presStyleCnt="0"/>
      <dgm:spPr/>
    </dgm:pt>
    <dgm:pt modelId="{574E8C03-D1CB-B74F-B23A-F11F3D10A1F5}" type="pres">
      <dgm:prSet presAssocID="{A98B387D-9026-4B37-AC31-250223FDA198}" presName="node" presStyleLbl="node1" presStyleIdx="2" presStyleCnt="10">
        <dgm:presLayoutVars>
          <dgm:bulletEnabled val="1"/>
        </dgm:presLayoutVars>
      </dgm:prSet>
      <dgm:spPr/>
    </dgm:pt>
    <dgm:pt modelId="{21D70E5F-CB2A-624B-822C-9340F3F25F60}" type="pres">
      <dgm:prSet presAssocID="{C0C2E7DE-AD4A-4A1F-9181-9854E602954B}" presName="sibTrans" presStyleCnt="0"/>
      <dgm:spPr/>
    </dgm:pt>
    <dgm:pt modelId="{183B2D2A-D8D4-1841-B943-796B628D6299}" type="pres">
      <dgm:prSet presAssocID="{E0C2399C-9FC4-4866-840E-6D20A9106D77}" presName="node" presStyleLbl="node1" presStyleIdx="3" presStyleCnt="10">
        <dgm:presLayoutVars>
          <dgm:bulletEnabled val="1"/>
        </dgm:presLayoutVars>
      </dgm:prSet>
      <dgm:spPr/>
    </dgm:pt>
    <dgm:pt modelId="{4AF660E8-960A-1243-9386-7D6AB21F2EAB}" type="pres">
      <dgm:prSet presAssocID="{BEB95F36-61DA-4230-936B-ED3257F23A5C}" presName="sibTrans" presStyleCnt="0"/>
      <dgm:spPr/>
    </dgm:pt>
    <dgm:pt modelId="{5750D0F7-CF73-9440-93EB-AA94092FD047}" type="pres">
      <dgm:prSet presAssocID="{05CAC764-EBB0-4E6E-9396-71BBCADDFB91}" presName="node" presStyleLbl="node1" presStyleIdx="4" presStyleCnt="10">
        <dgm:presLayoutVars>
          <dgm:bulletEnabled val="1"/>
        </dgm:presLayoutVars>
      </dgm:prSet>
      <dgm:spPr/>
    </dgm:pt>
    <dgm:pt modelId="{A169582F-4402-544A-B4DF-2918E27FD033}" type="pres">
      <dgm:prSet presAssocID="{AA4071DF-6F3A-446C-8B40-89E153988D51}" presName="sibTrans" presStyleCnt="0"/>
      <dgm:spPr/>
    </dgm:pt>
    <dgm:pt modelId="{5B3B794F-F3FE-FD4F-AD71-B717D44621B6}" type="pres">
      <dgm:prSet presAssocID="{DBFF668E-9611-4F68-A31A-385BB494E068}" presName="node" presStyleLbl="node1" presStyleIdx="5" presStyleCnt="10">
        <dgm:presLayoutVars>
          <dgm:bulletEnabled val="1"/>
        </dgm:presLayoutVars>
      </dgm:prSet>
      <dgm:spPr/>
    </dgm:pt>
    <dgm:pt modelId="{C224E598-84AE-164B-9934-F16B7D179FC4}" type="pres">
      <dgm:prSet presAssocID="{ECD4B96F-3D57-48E6-BDDE-98101FB8A043}" presName="sibTrans" presStyleCnt="0"/>
      <dgm:spPr/>
    </dgm:pt>
    <dgm:pt modelId="{9546B29E-B872-7A48-BBBE-C8E79DBF7DA0}" type="pres">
      <dgm:prSet presAssocID="{61C80221-3787-4F07-BF06-F004A7F494FD}" presName="node" presStyleLbl="node1" presStyleIdx="6" presStyleCnt="10">
        <dgm:presLayoutVars>
          <dgm:bulletEnabled val="1"/>
        </dgm:presLayoutVars>
      </dgm:prSet>
      <dgm:spPr/>
    </dgm:pt>
    <dgm:pt modelId="{0E74F89D-FFEB-2C40-8A73-5924C0AAABD5}" type="pres">
      <dgm:prSet presAssocID="{844F3D3E-D326-457A-991B-32922F8A3EF4}" presName="sibTrans" presStyleCnt="0"/>
      <dgm:spPr/>
    </dgm:pt>
    <dgm:pt modelId="{81B487FA-6124-7A4C-9599-07D85AB21184}" type="pres">
      <dgm:prSet presAssocID="{B5C8F276-4A89-4BB2-8552-CE85184D16EB}" presName="node" presStyleLbl="node1" presStyleIdx="7" presStyleCnt="10">
        <dgm:presLayoutVars>
          <dgm:bulletEnabled val="1"/>
        </dgm:presLayoutVars>
      </dgm:prSet>
      <dgm:spPr/>
    </dgm:pt>
    <dgm:pt modelId="{FB88D715-7E8D-934E-B0C4-5C8CD7F3EB2E}" type="pres">
      <dgm:prSet presAssocID="{E726A8FF-60BA-45AF-A049-FD664FBA4C4F}" presName="sibTrans" presStyleCnt="0"/>
      <dgm:spPr/>
    </dgm:pt>
    <dgm:pt modelId="{D983DFFA-5700-1940-9AC5-A4DB0115B23B}" type="pres">
      <dgm:prSet presAssocID="{527469B2-DDE6-4E07-A019-915B252C310D}" presName="node" presStyleLbl="node1" presStyleIdx="8" presStyleCnt="10">
        <dgm:presLayoutVars>
          <dgm:bulletEnabled val="1"/>
        </dgm:presLayoutVars>
      </dgm:prSet>
      <dgm:spPr/>
    </dgm:pt>
    <dgm:pt modelId="{1860FFFA-104E-D242-B944-1A55E20FD95B}" type="pres">
      <dgm:prSet presAssocID="{3A2975B9-8AFF-4DD5-B428-BACC428BACDC}" presName="sibTrans" presStyleCnt="0"/>
      <dgm:spPr/>
    </dgm:pt>
    <dgm:pt modelId="{AB127662-15A5-2147-B706-8A04725C421E}" type="pres">
      <dgm:prSet presAssocID="{09927C76-4FB2-4A9C-B65B-79C3E107F91E}" presName="node" presStyleLbl="node1" presStyleIdx="9" presStyleCnt="10">
        <dgm:presLayoutVars>
          <dgm:bulletEnabled val="1"/>
        </dgm:presLayoutVars>
      </dgm:prSet>
      <dgm:spPr/>
    </dgm:pt>
  </dgm:ptLst>
  <dgm:cxnLst>
    <dgm:cxn modelId="{A62EF109-97B3-8F47-86FB-6A2DE861D1ED}" type="presOf" srcId="{E0C2399C-9FC4-4866-840E-6D20A9106D77}" destId="{183B2D2A-D8D4-1841-B943-796B628D6299}" srcOrd="0" destOrd="0" presId="urn:microsoft.com/office/officeart/2005/8/layout/default"/>
    <dgm:cxn modelId="{458C760D-86DE-4CEC-AD2C-50DF23AAD32E}" srcId="{7991D7B3-5AD2-43BF-97DF-A9582250AAA2}" destId="{527469B2-DDE6-4E07-A019-915B252C310D}" srcOrd="8" destOrd="0" parTransId="{5EE980BF-A8A6-4DB2-B9EC-7B20A08075D2}" sibTransId="{3A2975B9-8AFF-4DD5-B428-BACC428BACDC}"/>
    <dgm:cxn modelId="{2D9C581E-B22D-4E3C-ABA4-3E73F7746E7A}" srcId="{7991D7B3-5AD2-43BF-97DF-A9582250AAA2}" destId="{E0C2399C-9FC4-4866-840E-6D20A9106D77}" srcOrd="3" destOrd="0" parTransId="{0C97AB1A-5F04-48DF-9ADA-1B00203AE293}" sibTransId="{BEB95F36-61DA-4230-936B-ED3257F23A5C}"/>
    <dgm:cxn modelId="{B8A9C220-B36E-4A05-8380-87F4475C25B4}" srcId="{7991D7B3-5AD2-43BF-97DF-A9582250AAA2}" destId="{DBFF668E-9611-4F68-A31A-385BB494E068}" srcOrd="5" destOrd="0" parTransId="{44E10890-E0BF-47BD-B0C4-7A9EB4874620}" sibTransId="{ECD4B96F-3D57-48E6-BDDE-98101FB8A043}"/>
    <dgm:cxn modelId="{1E3B8723-6AD7-47EC-AFDB-286E6A14B092}" srcId="{7991D7B3-5AD2-43BF-97DF-A9582250AAA2}" destId="{B5C8F276-4A89-4BB2-8552-CE85184D16EB}" srcOrd="7" destOrd="0" parTransId="{FA557F75-CDD9-4DA3-93E2-0B6931BB96F5}" sibTransId="{E726A8FF-60BA-45AF-A049-FD664FBA4C4F}"/>
    <dgm:cxn modelId="{7E94EE35-C5B2-0B4C-8451-AF2F29B12EA7}" type="presOf" srcId="{09927C76-4FB2-4A9C-B65B-79C3E107F91E}" destId="{AB127662-15A5-2147-B706-8A04725C421E}" srcOrd="0" destOrd="0" presId="urn:microsoft.com/office/officeart/2005/8/layout/default"/>
    <dgm:cxn modelId="{40FC9636-A584-41B8-97CE-5B49A4865E23}" srcId="{7991D7B3-5AD2-43BF-97DF-A9582250AAA2}" destId="{A98B387D-9026-4B37-AC31-250223FDA198}" srcOrd="2" destOrd="0" parTransId="{69D440AC-F55D-43BD-987D-1B3F16443E1E}" sibTransId="{C0C2E7DE-AD4A-4A1F-9181-9854E602954B}"/>
    <dgm:cxn modelId="{16207E42-010C-2E4B-A229-5BADE2ECE421}" type="presOf" srcId="{B5C8F276-4A89-4BB2-8552-CE85184D16EB}" destId="{81B487FA-6124-7A4C-9599-07D85AB21184}" srcOrd="0" destOrd="0" presId="urn:microsoft.com/office/officeart/2005/8/layout/default"/>
    <dgm:cxn modelId="{FD398957-6EF4-4F05-A7F0-9C72F0A84535}" srcId="{7991D7B3-5AD2-43BF-97DF-A9582250AAA2}" destId="{09927C76-4FB2-4A9C-B65B-79C3E107F91E}" srcOrd="9" destOrd="0" parTransId="{B80FB994-C576-430B-96D5-21413677360E}" sibTransId="{7952143C-A09B-4425-8CAA-FC9A38CAB84B}"/>
    <dgm:cxn modelId="{164E3966-8AD4-DB49-A242-B77335240211}" type="presOf" srcId="{61C80221-3787-4F07-BF06-F004A7F494FD}" destId="{9546B29E-B872-7A48-BBBE-C8E79DBF7DA0}" srcOrd="0" destOrd="0" presId="urn:microsoft.com/office/officeart/2005/8/layout/default"/>
    <dgm:cxn modelId="{A2A6B579-430F-4A4B-863D-2C9C5C75CD8C}" type="presOf" srcId="{527469B2-DDE6-4E07-A019-915B252C310D}" destId="{D983DFFA-5700-1940-9AC5-A4DB0115B23B}" srcOrd="0" destOrd="0" presId="urn:microsoft.com/office/officeart/2005/8/layout/default"/>
    <dgm:cxn modelId="{728E757A-1EFE-B94A-86A9-5C4D566BE397}" type="presOf" srcId="{05CAC764-EBB0-4E6E-9396-71BBCADDFB91}" destId="{5750D0F7-CF73-9440-93EB-AA94092FD047}" srcOrd="0" destOrd="0" presId="urn:microsoft.com/office/officeart/2005/8/layout/default"/>
    <dgm:cxn modelId="{ED71917C-F8D5-4245-BBEB-A0EBAF845169}" srcId="{7991D7B3-5AD2-43BF-97DF-A9582250AAA2}" destId="{61C80221-3787-4F07-BF06-F004A7F494FD}" srcOrd="6" destOrd="0" parTransId="{8BC99C0D-207A-42E1-99F3-501AF6CA49F6}" sibTransId="{844F3D3E-D326-457A-991B-32922F8A3EF4}"/>
    <dgm:cxn modelId="{38D45AB2-88B6-6F48-8C95-11AF9BF6A1A5}" type="presOf" srcId="{A98B387D-9026-4B37-AC31-250223FDA198}" destId="{574E8C03-D1CB-B74F-B23A-F11F3D10A1F5}" srcOrd="0" destOrd="0" presId="urn:microsoft.com/office/officeart/2005/8/layout/default"/>
    <dgm:cxn modelId="{804FF7BB-3F1F-F449-9332-E573E640DA30}" type="presOf" srcId="{7991D7B3-5AD2-43BF-97DF-A9582250AAA2}" destId="{D87F27B4-C8D2-9F4F-9DAB-13CA276935FF}" srcOrd="0" destOrd="0" presId="urn:microsoft.com/office/officeart/2005/8/layout/default"/>
    <dgm:cxn modelId="{143A59CC-2615-BD4B-8E06-93A622842110}" type="presOf" srcId="{461F7A44-AC86-4E64-A723-3452496C7337}" destId="{E0B6A809-DDB0-CF42-8ACF-19AD8930D849}" srcOrd="0" destOrd="0" presId="urn:microsoft.com/office/officeart/2005/8/layout/default"/>
    <dgm:cxn modelId="{292D59D4-E848-41DA-BF8C-58961E6A5304}" srcId="{7991D7B3-5AD2-43BF-97DF-A9582250AAA2}" destId="{05CAC764-EBB0-4E6E-9396-71BBCADDFB91}" srcOrd="4" destOrd="0" parTransId="{8156794A-85AF-4977-9BEE-47B58F74BAC6}" sibTransId="{AA4071DF-6F3A-446C-8B40-89E153988D51}"/>
    <dgm:cxn modelId="{76B284D6-7AB8-D944-A11D-5FC4DF90973A}" type="presOf" srcId="{4B730503-07B1-4705-B683-63E69A5DA136}" destId="{3C1DDE2A-136E-E542-945F-74F7F053528D}" srcOrd="0" destOrd="0" presId="urn:microsoft.com/office/officeart/2005/8/layout/default"/>
    <dgm:cxn modelId="{672025DA-B444-43CA-A793-5CC5ABDA33D3}" srcId="{7991D7B3-5AD2-43BF-97DF-A9582250AAA2}" destId="{461F7A44-AC86-4E64-A723-3452496C7337}" srcOrd="0" destOrd="0" parTransId="{3817F344-9B42-4A03-A5C8-B8B79AAA227A}" sibTransId="{FC994BCC-2F3B-4F51-BD6E-932FFE35F712}"/>
    <dgm:cxn modelId="{C891A0FD-3F75-1241-BF40-A2A152065D05}" type="presOf" srcId="{DBFF668E-9611-4F68-A31A-385BB494E068}" destId="{5B3B794F-F3FE-FD4F-AD71-B717D44621B6}" srcOrd="0" destOrd="0" presId="urn:microsoft.com/office/officeart/2005/8/layout/default"/>
    <dgm:cxn modelId="{0B59E4FE-152A-4F95-861A-1D90F16B355E}" srcId="{7991D7B3-5AD2-43BF-97DF-A9582250AAA2}" destId="{4B730503-07B1-4705-B683-63E69A5DA136}" srcOrd="1" destOrd="0" parTransId="{848C0CF0-7DCA-4858-931C-E2DDDFC27503}" sibTransId="{08B38CC2-A7F9-46B6-A824-9C2F9BA8A28C}"/>
    <dgm:cxn modelId="{8588A23A-39B3-FE46-9E23-B8C7CF813EDA}" type="presParOf" srcId="{D87F27B4-C8D2-9F4F-9DAB-13CA276935FF}" destId="{E0B6A809-DDB0-CF42-8ACF-19AD8930D849}" srcOrd="0" destOrd="0" presId="urn:microsoft.com/office/officeart/2005/8/layout/default"/>
    <dgm:cxn modelId="{E7F65D2C-2ED0-1B49-AF2E-8AE41864A73A}" type="presParOf" srcId="{D87F27B4-C8D2-9F4F-9DAB-13CA276935FF}" destId="{529EC940-71EC-624E-BEED-768F1A039BF4}" srcOrd="1" destOrd="0" presId="urn:microsoft.com/office/officeart/2005/8/layout/default"/>
    <dgm:cxn modelId="{AE0C037B-4DB7-9E46-8847-978E88211ABF}" type="presParOf" srcId="{D87F27B4-C8D2-9F4F-9DAB-13CA276935FF}" destId="{3C1DDE2A-136E-E542-945F-74F7F053528D}" srcOrd="2" destOrd="0" presId="urn:microsoft.com/office/officeart/2005/8/layout/default"/>
    <dgm:cxn modelId="{616DE3A0-6B28-9948-80D5-C5EA3D49D67B}" type="presParOf" srcId="{D87F27B4-C8D2-9F4F-9DAB-13CA276935FF}" destId="{99E0571D-2F8D-A948-8A1A-0C198D56F886}" srcOrd="3" destOrd="0" presId="urn:microsoft.com/office/officeart/2005/8/layout/default"/>
    <dgm:cxn modelId="{9EFE9F5A-456C-7346-8C7B-CFD1AA7171AD}" type="presParOf" srcId="{D87F27B4-C8D2-9F4F-9DAB-13CA276935FF}" destId="{574E8C03-D1CB-B74F-B23A-F11F3D10A1F5}" srcOrd="4" destOrd="0" presId="urn:microsoft.com/office/officeart/2005/8/layout/default"/>
    <dgm:cxn modelId="{E14848EE-5291-6243-B822-01E5BDF5F871}" type="presParOf" srcId="{D87F27B4-C8D2-9F4F-9DAB-13CA276935FF}" destId="{21D70E5F-CB2A-624B-822C-9340F3F25F60}" srcOrd="5" destOrd="0" presId="urn:microsoft.com/office/officeart/2005/8/layout/default"/>
    <dgm:cxn modelId="{012B0B98-8EB8-5F44-A06A-5D6C31CD02AC}" type="presParOf" srcId="{D87F27B4-C8D2-9F4F-9DAB-13CA276935FF}" destId="{183B2D2A-D8D4-1841-B943-796B628D6299}" srcOrd="6" destOrd="0" presId="urn:microsoft.com/office/officeart/2005/8/layout/default"/>
    <dgm:cxn modelId="{6B2089B5-7455-8645-AE51-835EE5164EA0}" type="presParOf" srcId="{D87F27B4-C8D2-9F4F-9DAB-13CA276935FF}" destId="{4AF660E8-960A-1243-9386-7D6AB21F2EAB}" srcOrd="7" destOrd="0" presId="urn:microsoft.com/office/officeart/2005/8/layout/default"/>
    <dgm:cxn modelId="{6BC57C8D-F2B5-C344-A13E-70B663D87701}" type="presParOf" srcId="{D87F27B4-C8D2-9F4F-9DAB-13CA276935FF}" destId="{5750D0F7-CF73-9440-93EB-AA94092FD047}" srcOrd="8" destOrd="0" presId="urn:microsoft.com/office/officeart/2005/8/layout/default"/>
    <dgm:cxn modelId="{4681D285-3637-7143-917C-970B402C1A98}" type="presParOf" srcId="{D87F27B4-C8D2-9F4F-9DAB-13CA276935FF}" destId="{A169582F-4402-544A-B4DF-2918E27FD033}" srcOrd="9" destOrd="0" presId="urn:microsoft.com/office/officeart/2005/8/layout/default"/>
    <dgm:cxn modelId="{4486AFFD-C903-9F4B-ADFA-92ECDE0D05D9}" type="presParOf" srcId="{D87F27B4-C8D2-9F4F-9DAB-13CA276935FF}" destId="{5B3B794F-F3FE-FD4F-AD71-B717D44621B6}" srcOrd="10" destOrd="0" presId="urn:microsoft.com/office/officeart/2005/8/layout/default"/>
    <dgm:cxn modelId="{2808C6AE-BCA2-AF48-A5D4-C1F874A03F60}" type="presParOf" srcId="{D87F27B4-C8D2-9F4F-9DAB-13CA276935FF}" destId="{C224E598-84AE-164B-9934-F16B7D179FC4}" srcOrd="11" destOrd="0" presId="urn:microsoft.com/office/officeart/2005/8/layout/default"/>
    <dgm:cxn modelId="{0F9D07A1-5D67-4745-A1F2-65112549E3E6}" type="presParOf" srcId="{D87F27B4-C8D2-9F4F-9DAB-13CA276935FF}" destId="{9546B29E-B872-7A48-BBBE-C8E79DBF7DA0}" srcOrd="12" destOrd="0" presId="urn:microsoft.com/office/officeart/2005/8/layout/default"/>
    <dgm:cxn modelId="{6DEC2BCA-A339-A34E-A586-4D970E5C35CA}" type="presParOf" srcId="{D87F27B4-C8D2-9F4F-9DAB-13CA276935FF}" destId="{0E74F89D-FFEB-2C40-8A73-5924C0AAABD5}" srcOrd="13" destOrd="0" presId="urn:microsoft.com/office/officeart/2005/8/layout/default"/>
    <dgm:cxn modelId="{F3A0AE6A-63AA-DE4F-8346-4F8EDDD835C8}" type="presParOf" srcId="{D87F27B4-C8D2-9F4F-9DAB-13CA276935FF}" destId="{81B487FA-6124-7A4C-9599-07D85AB21184}" srcOrd="14" destOrd="0" presId="urn:microsoft.com/office/officeart/2005/8/layout/default"/>
    <dgm:cxn modelId="{EB507BD6-10B2-FC4B-9423-1A5F6597CFB5}" type="presParOf" srcId="{D87F27B4-C8D2-9F4F-9DAB-13CA276935FF}" destId="{FB88D715-7E8D-934E-B0C4-5C8CD7F3EB2E}" srcOrd="15" destOrd="0" presId="urn:microsoft.com/office/officeart/2005/8/layout/default"/>
    <dgm:cxn modelId="{EDB3F232-F926-DD42-8D51-71577782006B}" type="presParOf" srcId="{D87F27B4-C8D2-9F4F-9DAB-13CA276935FF}" destId="{D983DFFA-5700-1940-9AC5-A4DB0115B23B}" srcOrd="16" destOrd="0" presId="urn:microsoft.com/office/officeart/2005/8/layout/default"/>
    <dgm:cxn modelId="{F649AFCF-A01E-B34E-AB9D-81FF750194A8}" type="presParOf" srcId="{D87F27B4-C8D2-9F4F-9DAB-13CA276935FF}" destId="{1860FFFA-104E-D242-B944-1A55E20FD95B}" srcOrd="17" destOrd="0" presId="urn:microsoft.com/office/officeart/2005/8/layout/default"/>
    <dgm:cxn modelId="{5E44B712-4E03-2D42-9A1E-5570318D3369}" type="presParOf" srcId="{D87F27B4-C8D2-9F4F-9DAB-13CA276935FF}" destId="{AB127662-15A5-2147-B706-8A04725C421E}" srcOrd="1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22F0F8-BB02-4FFF-ADD6-FEA638B0E3B3}" type="doc">
      <dgm:prSet loTypeId="urn:microsoft.com/office/officeart/2005/8/layout/default" loCatId="list" qsTypeId="urn:microsoft.com/office/officeart/2005/8/quickstyle/simple1" qsCatId="simple" csTypeId="urn:microsoft.com/office/officeart/2005/8/colors/colorful2" csCatId="colorful"/>
      <dgm:spPr/>
      <dgm:t>
        <a:bodyPr/>
        <a:lstStyle/>
        <a:p>
          <a:endParaRPr lang="en-US"/>
        </a:p>
      </dgm:t>
    </dgm:pt>
    <dgm:pt modelId="{FA132AA1-C5D8-4889-BF11-2544349751A5}">
      <dgm:prSet/>
      <dgm:spPr/>
      <dgm:t>
        <a:bodyPr/>
        <a:lstStyle/>
        <a:p>
          <a:r>
            <a:rPr lang="en-AU"/>
            <a:t>Every employee within an organisation should know how to adhere to safe work practices. </a:t>
          </a:r>
          <a:endParaRPr lang="en-US"/>
        </a:p>
      </dgm:t>
    </dgm:pt>
    <dgm:pt modelId="{8F87B548-1FCB-483E-8E74-7F6247A0CB7F}" type="parTrans" cxnId="{7B5ED574-56C5-4FB5-91D1-2BEC0D036FBA}">
      <dgm:prSet/>
      <dgm:spPr/>
      <dgm:t>
        <a:bodyPr/>
        <a:lstStyle/>
        <a:p>
          <a:endParaRPr lang="en-US"/>
        </a:p>
      </dgm:t>
    </dgm:pt>
    <dgm:pt modelId="{1800BC8C-4290-4949-9EAD-C9962D4D1ADE}" type="sibTrans" cxnId="{7B5ED574-56C5-4FB5-91D1-2BEC0D036FBA}">
      <dgm:prSet/>
      <dgm:spPr/>
      <dgm:t>
        <a:bodyPr/>
        <a:lstStyle/>
        <a:p>
          <a:endParaRPr lang="en-US"/>
        </a:p>
      </dgm:t>
    </dgm:pt>
    <dgm:pt modelId="{700BF82E-5C51-40F5-9FBC-FEB607F90A81}">
      <dgm:prSet/>
      <dgm:spPr/>
      <dgm:t>
        <a:bodyPr/>
        <a:lstStyle/>
        <a:p>
          <a:r>
            <a:rPr lang="en-US"/>
            <a:t>Some examples of safe work practices from a variety of workplaces include:</a:t>
          </a:r>
        </a:p>
      </dgm:t>
    </dgm:pt>
    <dgm:pt modelId="{9EE39751-4A88-4C80-99B3-F4A4F5D714FD}" type="parTrans" cxnId="{B21AC625-18E8-4650-8974-BC5ED2A047CC}">
      <dgm:prSet/>
      <dgm:spPr/>
      <dgm:t>
        <a:bodyPr/>
        <a:lstStyle/>
        <a:p>
          <a:endParaRPr lang="en-US"/>
        </a:p>
      </dgm:t>
    </dgm:pt>
    <dgm:pt modelId="{1D3A12BF-D62B-40B7-B76F-2D2ADB0D203B}" type="sibTrans" cxnId="{B21AC625-18E8-4650-8974-BC5ED2A047CC}">
      <dgm:prSet/>
      <dgm:spPr/>
      <dgm:t>
        <a:bodyPr/>
        <a:lstStyle/>
        <a:p>
          <a:endParaRPr lang="en-US"/>
        </a:p>
      </dgm:t>
    </dgm:pt>
    <dgm:pt modelId="{042A3B7F-5E9F-4CAD-9EF0-72541BBDC8AC}">
      <dgm:prSet/>
      <dgm:spPr/>
      <dgm:t>
        <a:bodyPr/>
        <a:lstStyle/>
        <a:p>
          <a:r>
            <a:rPr lang="en-US"/>
            <a:t>Correctly wearing the required PPE equipment ensuring that it is clean, in good condition and functional.</a:t>
          </a:r>
        </a:p>
      </dgm:t>
    </dgm:pt>
    <dgm:pt modelId="{BDB08FE1-A53C-424B-AFF6-B2D51ADD94A0}" type="parTrans" cxnId="{E1A8A985-8E0E-4710-A4C7-17F2E0BE004C}">
      <dgm:prSet/>
      <dgm:spPr/>
      <dgm:t>
        <a:bodyPr/>
        <a:lstStyle/>
        <a:p>
          <a:endParaRPr lang="en-US"/>
        </a:p>
      </dgm:t>
    </dgm:pt>
    <dgm:pt modelId="{E6D53287-D63D-42A9-AF4A-C6391A87B09B}" type="sibTrans" cxnId="{E1A8A985-8E0E-4710-A4C7-17F2E0BE004C}">
      <dgm:prSet/>
      <dgm:spPr/>
      <dgm:t>
        <a:bodyPr/>
        <a:lstStyle/>
        <a:p>
          <a:endParaRPr lang="en-US"/>
        </a:p>
      </dgm:t>
    </dgm:pt>
    <dgm:pt modelId="{C4653570-FFD8-430B-97B7-95BC762DD8B7}">
      <dgm:prSet/>
      <dgm:spPr/>
      <dgm:t>
        <a:bodyPr/>
        <a:lstStyle/>
        <a:p>
          <a:r>
            <a:rPr lang="en-US"/>
            <a:t>Ensuring that you are not fatigued at work or under the influence of alcohol or other drugs.</a:t>
          </a:r>
        </a:p>
      </dgm:t>
    </dgm:pt>
    <dgm:pt modelId="{13B79E41-8118-4584-A827-C3649DDEAD17}" type="parTrans" cxnId="{FA36B1BF-6FCF-4E59-8964-D4EE750B337F}">
      <dgm:prSet/>
      <dgm:spPr/>
      <dgm:t>
        <a:bodyPr/>
        <a:lstStyle/>
        <a:p>
          <a:endParaRPr lang="en-US"/>
        </a:p>
      </dgm:t>
    </dgm:pt>
    <dgm:pt modelId="{32CA22F7-C326-408F-9146-32E6860B711D}" type="sibTrans" cxnId="{FA36B1BF-6FCF-4E59-8964-D4EE750B337F}">
      <dgm:prSet/>
      <dgm:spPr/>
      <dgm:t>
        <a:bodyPr/>
        <a:lstStyle/>
        <a:p>
          <a:endParaRPr lang="en-US"/>
        </a:p>
      </dgm:t>
    </dgm:pt>
    <dgm:pt modelId="{C7B7C097-3A76-476C-A2D4-66F3D5336705}">
      <dgm:prSet/>
      <dgm:spPr/>
      <dgm:t>
        <a:bodyPr/>
        <a:lstStyle/>
        <a:p>
          <a:r>
            <a:rPr lang="en-US"/>
            <a:t>Ensure that you take designated breaks</a:t>
          </a:r>
        </a:p>
      </dgm:t>
    </dgm:pt>
    <dgm:pt modelId="{93B23FC4-4B8A-43D3-8E9C-5165D974F02D}" type="parTrans" cxnId="{F85D7DCA-2B2E-4149-B674-B6D0D9438BD1}">
      <dgm:prSet/>
      <dgm:spPr/>
      <dgm:t>
        <a:bodyPr/>
        <a:lstStyle/>
        <a:p>
          <a:endParaRPr lang="en-US"/>
        </a:p>
      </dgm:t>
    </dgm:pt>
    <dgm:pt modelId="{EA0164B9-38E2-4AB1-BA16-DE9F9D1D3682}" type="sibTrans" cxnId="{F85D7DCA-2B2E-4149-B674-B6D0D9438BD1}">
      <dgm:prSet/>
      <dgm:spPr/>
      <dgm:t>
        <a:bodyPr/>
        <a:lstStyle/>
        <a:p>
          <a:endParaRPr lang="en-US"/>
        </a:p>
      </dgm:t>
    </dgm:pt>
    <dgm:pt modelId="{FAEC6341-1F79-4535-B7D5-C41837D20987}">
      <dgm:prSet/>
      <dgm:spPr/>
      <dgm:t>
        <a:bodyPr/>
        <a:lstStyle/>
        <a:p>
          <a:r>
            <a:rPr lang="en-US"/>
            <a:t>Handle chemicals, poisons and other dangerous materials carefully as in accordance with workplace procedures.</a:t>
          </a:r>
        </a:p>
      </dgm:t>
    </dgm:pt>
    <dgm:pt modelId="{F22158DC-1B23-4411-9C3F-67ACD8501291}" type="parTrans" cxnId="{416EB38F-0E9A-439F-8D3F-6F4F4C27AF4B}">
      <dgm:prSet/>
      <dgm:spPr/>
      <dgm:t>
        <a:bodyPr/>
        <a:lstStyle/>
        <a:p>
          <a:endParaRPr lang="en-US"/>
        </a:p>
      </dgm:t>
    </dgm:pt>
    <dgm:pt modelId="{36169731-A2F2-4916-8CC1-35A00F297980}" type="sibTrans" cxnId="{416EB38F-0E9A-439F-8D3F-6F4F4C27AF4B}">
      <dgm:prSet/>
      <dgm:spPr/>
      <dgm:t>
        <a:bodyPr/>
        <a:lstStyle/>
        <a:p>
          <a:endParaRPr lang="en-US"/>
        </a:p>
      </dgm:t>
    </dgm:pt>
    <dgm:pt modelId="{0D257693-AA18-4901-A8DE-01D9AB10F531}">
      <dgm:prSet/>
      <dgm:spPr/>
      <dgm:t>
        <a:bodyPr/>
        <a:lstStyle/>
        <a:p>
          <a:r>
            <a:rPr lang="en-US"/>
            <a:t>Safely use any machinery in accordance with workplace procedures.</a:t>
          </a:r>
        </a:p>
      </dgm:t>
    </dgm:pt>
    <dgm:pt modelId="{AE814509-237F-46AC-B709-706A85FB252F}" type="parTrans" cxnId="{FC4E2E4E-1FFF-41B9-9283-27F9DE1CBBC8}">
      <dgm:prSet/>
      <dgm:spPr/>
      <dgm:t>
        <a:bodyPr/>
        <a:lstStyle/>
        <a:p>
          <a:endParaRPr lang="en-US"/>
        </a:p>
      </dgm:t>
    </dgm:pt>
    <dgm:pt modelId="{4A0E2987-D03C-4357-B321-5CB5A8AEC0B3}" type="sibTrans" cxnId="{FC4E2E4E-1FFF-41B9-9283-27F9DE1CBBC8}">
      <dgm:prSet/>
      <dgm:spPr/>
      <dgm:t>
        <a:bodyPr/>
        <a:lstStyle/>
        <a:p>
          <a:endParaRPr lang="en-US"/>
        </a:p>
      </dgm:t>
    </dgm:pt>
    <dgm:pt modelId="{C759953B-EB32-4ADD-9210-C15E86CB7EB5}">
      <dgm:prSet/>
      <dgm:spPr/>
      <dgm:t>
        <a:bodyPr/>
        <a:lstStyle/>
        <a:p>
          <a:r>
            <a:rPr lang="en-US"/>
            <a:t>Ensuring safe posture and movements.</a:t>
          </a:r>
        </a:p>
      </dgm:t>
    </dgm:pt>
    <dgm:pt modelId="{656B03CC-97FB-4849-AC38-DED34DDFB31B}" type="parTrans" cxnId="{FA29E143-A17C-446F-A6D1-51BC9994B1B4}">
      <dgm:prSet/>
      <dgm:spPr/>
      <dgm:t>
        <a:bodyPr/>
        <a:lstStyle/>
        <a:p>
          <a:endParaRPr lang="en-US"/>
        </a:p>
      </dgm:t>
    </dgm:pt>
    <dgm:pt modelId="{738DC40F-F863-42B5-8239-6DBB84196366}" type="sibTrans" cxnId="{FA29E143-A17C-446F-A6D1-51BC9994B1B4}">
      <dgm:prSet/>
      <dgm:spPr/>
      <dgm:t>
        <a:bodyPr/>
        <a:lstStyle/>
        <a:p>
          <a:endParaRPr lang="en-US"/>
        </a:p>
      </dgm:t>
    </dgm:pt>
    <dgm:pt modelId="{EEF04FFA-355C-4307-B861-594C52E4EADA}">
      <dgm:prSet/>
      <dgm:spPr/>
      <dgm:t>
        <a:bodyPr/>
        <a:lstStyle/>
        <a:p>
          <a:r>
            <a:rPr lang="en-US"/>
            <a:t>Working ergonomically and setting up safe workstations </a:t>
          </a:r>
        </a:p>
      </dgm:t>
    </dgm:pt>
    <dgm:pt modelId="{E2C02139-5506-4702-AE54-D159C8A98698}" type="parTrans" cxnId="{49C97C72-DBD6-46EC-8844-37F39D6E02E2}">
      <dgm:prSet/>
      <dgm:spPr/>
      <dgm:t>
        <a:bodyPr/>
        <a:lstStyle/>
        <a:p>
          <a:endParaRPr lang="en-US"/>
        </a:p>
      </dgm:t>
    </dgm:pt>
    <dgm:pt modelId="{121CBD85-DF42-4DB5-ABF8-1881AB190B30}" type="sibTrans" cxnId="{49C97C72-DBD6-46EC-8844-37F39D6E02E2}">
      <dgm:prSet/>
      <dgm:spPr/>
      <dgm:t>
        <a:bodyPr/>
        <a:lstStyle/>
        <a:p>
          <a:endParaRPr lang="en-US"/>
        </a:p>
      </dgm:t>
    </dgm:pt>
    <dgm:pt modelId="{0C7DBD4E-BFAB-9D40-BD54-08304A7280F7}" type="pres">
      <dgm:prSet presAssocID="{E722F0F8-BB02-4FFF-ADD6-FEA638B0E3B3}" presName="diagram" presStyleCnt="0">
        <dgm:presLayoutVars>
          <dgm:dir/>
          <dgm:resizeHandles val="exact"/>
        </dgm:presLayoutVars>
      </dgm:prSet>
      <dgm:spPr/>
    </dgm:pt>
    <dgm:pt modelId="{D5305ACA-5887-B64A-A2AD-A7F5F71A2D1B}" type="pres">
      <dgm:prSet presAssocID="{FA132AA1-C5D8-4889-BF11-2544349751A5}" presName="node" presStyleLbl="node1" presStyleIdx="0" presStyleCnt="9">
        <dgm:presLayoutVars>
          <dgm:bulletEnabled val="1"/>
        </dgm:presLayoutVars>
      </dgm:prSet>
      <dgm:spPr/>
    </dgm:pt>
    <dgm:pt modelId="{241002CB-0F9D-5F48-A2DA-D147DAC73393}" type="pres">
      <dgm:prSet presAssocID="{1800BC8C-4290-4949-9EAD-C9962D4D1ADE}" presName="sibTrans" presStyleCnt="0"/>
      <dgm:spPr/>
    </dgm:pt>
    <dgm:pt modelId="{D79539DD-0DC5-A84F-8002-19117301B1E6}" type="pres">
      <dgm:prSet presAssocID="{700BF82E-5C51-40F5-9FBC-FEB607F90A81}" presName="node" presStyleLbl="node1" presStyleIdx="1" presStyleCnt="9">
        <dgm:presLayoutVars>
          <dgm:bulletEnabled val="1"/>
        </dgm:presLayoutVars>
      </dgm:prSet>
      <dgm:spPr/>
    </dgm:pt>
    <dgm:pt modelId="{CDD8960E-BD0E-5D47-932A-B159CD0A2DDF}" type="pres">
      <dgm:prSet presAssocID="{1D3A12BF-D62B-40B7-B76F-2D2ADB0D203B}" presName="sibTrans" presStyleCnt="0"/>
      <dgm:spPr/>
    </dgm:pt>
    <dgm:pt modelId="{0C417E2E-4A4A-084A-9052-586839CA3A34}" type="pres">
      <dgm:prSet presAssocID="{042A3B7F-5E9F-4CAD-9EF0-72541BBDC8AC}" presName="node" presStyleLbl="node1" presStyleIdx="2" presStyleCnt="9">
        <dgm:presLayoutVars>
          <dgm:bulletEnabled val="1"/>
        </dgm:presLayoutVars>
      </dgm:prSet>
      <dgm:spPr/>
    </dgm:pt>
    <dgm:pt modelId="{20199553-F2B4-9D43-8F1D-BF2ECD5FB99E}" type="pres">
      <dgm:prSet presAssocID="{E6D53287-D63D-42A9-AF4A-C6391A87B09B}" presName="sibTrans" presStyleCnt="0"/>
      <dgm:spPr/>
    </dgm:pt>
    <dgm:pt modelId="{A88CB46D-2061-4D4E-A30F-903C00FC01CD}" type="pres">
      <dgm:prSet presAssocID="{C4653570-FFD8-430B-97B7-95BC762DD8B7}" presName="node" presStyleLbl="node1" presStyleIdx="3" presStyleCnt="9">
        <dgm:presLayoutVars>
          <dgm:bulletEnabled val="1"/>
        </dgm:presLayoutVars>
      </dgm:prSet>
      <dgm:spPr/>
    </dgm:pt>
    <dgm:pt modelId="{BF8FEAF6-DDC5-394E-943E-CF1AE1C69B1E}" type="pres">
      <dgm:prSet presAssocID="{32CA22F7-C326-408F-9146-32E6860B711D}" presName="sibTrans" presStyleCnt="0"/>
      <dgm:spPr/>
    </dgm:pt>
    <dgm:pt modelId="{88D130A5-BB5E-CF4E-8C02-27374C39DE6C}" type="pres">
      <dgm:prSet presAssocID="{C7B7C097-3A76-476C-A2D4-66F3D5336705}" presName="node" presStyleLbl="node1" presStyleIdx="4" presStyleCnt="9">
        <dgm:presLayoutVars>
          <dgm:bulletEnabled val="1"/>
        </dgm:presLayoutVars>
      </dgm:prSet>
      <dgm:spPr/>
    </dgm:pt>
    <dgm:pt modelId="{D5E9DA1D-EF49-7A4A-B1F6-318432D8B8C4}" type="pres">
      <dgm:prSet presAssocID="{EA0164B9-38E2-4AB1-BA16-DE9F9D1D3682}" presName="sibTrans" presStyleCnt="0"/>
      <dgm:spPr/>
    </dgm:pt>
    <dgm:pt modelId="{00C825DC-8749-B94F-BB60-2B978990D476}" type="pres">
      <dgm:prSet presAssocID="{FAEC6341-1F79-4535-B7D5-C41837D20987}" presName="node" presStyleLbl="node1" presStyleIdx="5" presStyleCnt="9">
        <dgm:presLayoutVars>
          <dgm:bulletEnabled val="1"/>
        </dgm:presLayoutVars>
      </dgm:prSet>
      <dgm:spPr/>
    </dgm:pt>
    <dgm:pt modelId="{B206E765-2801-2A45-AD4E-1EDDAC105123}" type="pres">
      <dgm:prSet presAssocID="{36169731-A2F2-4916-8CC1-35A00F297980}" presName="sibTrans" presStyleCnt="0"/>
      <dgm:spPr/>
    </dgm:pt>
    <dgm:pt modelId="{605C1A41-39AA-364B-96B4-0947521D564C}" type="pres">
      <dgm:prSet presAssocID="{0D257693-AA18-4901-A8DE-01D9AB10F531}" presName="node" presStyleLbl="node1" presStyleIdx="6" presStyleCnt="9">
        <dgm:presLayoutVars>
          <dgm:bulletEnabled val="1"/>
        </dgm:presLayoutVars>
      </dgm:prSet>
      <dgm:spPr/>
    </dgm:pt>
    <dgm:pt modelId="{D357134F-3996-C748-8A0D-5D293E883D96}" type="pres">
      <dgm:prSet presAssocID="{4A0E2987-D03C-4357-B321-5CB5A8AEC0B3}" presName="sibTrans" presStyleCnt="0"/>
      <dgm:spPr/>
    </dgm:pt>
    <dgm:pt modelId="{EFB686A4-D8EB-474B-8E1D-5CD9D8A226A5}" type="pres">
      <dgm:prSet presAssocID="{C759953B-EB32-4ADD-9210-C15E86CB7EB5}" presName="node" presStyleLbl="node1" presStyleIdx="7" presStyleCnt="9">
        <dgm:presLayoutVars>
          <dgm:bulletEnabled val="1"/>
        </dgm:presLayoutVars>
      </dgm:prSet>
      <dgm:spPr/>
    </dgm:pt>
    <dgm:pt modelId="{76D59B7A-72A4-B647-9C9E-149061ABCD37}" type="pres">
      <dgm:prSet presAssocID="{738DC40F-F863-42B5-8239-6DBB84196366}" presName="sibTrans" presStyleCnt="0"/>
      <dgm:spPr/>
    </dgm:pt>
    <dgm:pt modelId="{2A41228B-4515-9642-9C96-8DA6B49EDE33}" type="pres">
      <dgm:prSet presAssocID="{EEF04FFA-355C-4307-B861-594C52E4EADA}" presName="node" presStyleLbl="node1" presStyleIdx="8" presStyleCnt="9">
        <dgm:presLayoutVars>
          <dgm:bulletEnabled val="1"/>
        </dgm:presLayoutVars>
      </dgm:prSet>
      <dgm:spPr/>
    </dgm:pt>
  </dgm:ptLst>
  <dgm:cxnLst>
    <dgm:cxn modelId="{B21AC625-18E8-4650-8974-BC5ED2A047CC}" srcId="{E722F0F8-BB02-4FFF-ADD6-FEA638B0E3B3}" destId="{700BF82E-5C51-40F5-9FBC-FEB607F90A81}" srcOrd="1" destOrd="0" parTransId="{9EE39751-4A88-4C80-99B3-F4A4F5D714FD}" sibTransId="{1D3A12BF-D62B-40B7-B76F-2D2ADB0D203B}"/>
    <dgm:cxn modelId="{3C323D2A-6671-2C47-A3FA-8D6400D5D239}" type="presOf" srcId="{700BF82E-5C51-40F5-9FBC-FEB607F90A81}" destId="{D79539DD-0DC5-A84F-8002-19117301B1E6}" srcOrd="0" destOrd="0" presId="urn:microsoft.com/office/officeart/2005/8/layout/default"/>
    <dgm:cxn modelId="{438EA23F-E11D-0E4A-83EC-90F28486E9A6}" type="presOf" srcId="{EEF04FFA-355C-4307-B861-594C52E4EADA}" destId="{2A41228B-4515-9642-9C96-8DA6B49EDE33}" srcOrd="0" destOrd="0" presId="urn:microsoft.com/office/officeart/2005/8/layout/default"/>
    <dgm:cxn modelId="{FA29E143-A17C-446F-A6D1-51BC9994B1B4}" srcId="{E722F0F8-BB02-4FFF-ADD6-FEA638B0E3B3}" destId="{C759953B-EB32-4ADD-9210-C15E86CB7EB5}" srcOrd="7" destOrd="0" parTransId="{656B03CC-97FB-4849-AC38-DED34DDFB31B}" sibTransId="{738DC40F-F863-42B5-8239-6DBB84196366}"/>
    <dgm:cxn modelId="{AF71EE49-782B-184F-89E7-BE99621F6348}" type="presOf" srcId="{0D257693-AA18-4901-A8DE-01D9AB10F531}" destId="{605C1A41-39AA-364B-96B4-0947521D564C}" srcOrd="0" destOrd="0" presId="urn:microsoft.com/office/officeart/2005/8/layout/default"/>
    <dgm:cxn modelId="{FC4E2E4E-1FFF-41B9-9283-27F9DE1CBBC8}" srcId="{E722F0F8-BB02-4FFF-ADD6-FEA638B0E3B3}" destId="{0D257693-AA18-4901-A8DE-01D9AB10F531}" srcOrd="6" destOrd="0" parTransId="{AE814509-237F-46AC-B709-706A85FB252F}" sibTransId="{4A0E2987-D03C-4357-B321-5CB5A8AEC0B3}"/>
    <dgm:cxn modelId="{4CB4BF54-87DE-DA4D-9625-B0D10999B7A5}" type="presOf" srcId="{FA132AA1-C5D8-4889-BF11-2544349751A5}" destId="{D5305ACA-5887-B64A-A2AD-A7F5F71A2D1B}" srcOrd="0" destOrd="0" presId="urn:microsoft.com/office/officeart/2005/8/layout/default"/>
    <dgm:cxn modelId="{A9D0AA6E-B88B-7A4D-BC3F-EF8FB55D68E3}" type="presOf" srcId="{C7B7C097-3A76-476C-A2D4-66F3D5336705}" destId="{88D130A5-BB5E-CF4E-8C02-27374C39DE6C}" srcOrd="0" destOrd="0" presId="urn:microsoft.com/office/officeart/2005/8/layout/default"/>
    <dgm:cxn modelId="{49C97C72-DBD6-46EC-8844-37F39D6E02E2}" srcId="{E722F0F8-BB02-4FFF-ADD6-FEA638B0E3B3}" destId="{EEF04FFA-355C-4307-B861-594C52E4EADA}" srcOrd="8" destOrd="0" parTransId="{E2C02139-5506-4702-AE54-D159C8A98698}" sibTransId="{121CBD85-DF42-4DB5-ABF8-1881AB190B30}"/>
    <dgm:cxn modelId="{7B5ED574-56C5-4FB5-91D1-2BEC0D036FBA}" srcId="{E722F0F8-BB02-4FFF-ADD6-FEA638B0E3B3}" destId="{FA132AA1-C5D8-4889-BF11-2544349751A5}" srcOrd="0" destOrd="0" parTransId="{8F87B548-1FCB-483E-8E74-7F6247A0CB7F}" sibTransId="{1800BC8C-4290-4949-9EAD-C9962D4D1ADE}"/>
    <dgm:cxn modelId="{E1A8A985-8E0E-4710-A4C7-17F2E0BE004C}" srcId="{E722F0F8-BB02-4FFF-ADD6-FEA638B0E3B3}" destId="{042A3B7F-5E9F-4CAD-9EF0-72541BBDC8AC}" srcOrd="2" destOrd="0" parTransId="{BDB08FE1-A53C-424B-AFF6-B2D51ADD94A0}" sibTransId="{E6D53287-D63D-42A9-AF4A-C6391A87B09B}"/>
    <dgm:cxn modelId="{416EB38F-0E9A-439F-8D3F-6F4F4C27AF4B}" srcId="{E722F0F8-BB02-4FFF-ADD6-FEA638B0E3B3}" destId="{FAEC6341-1F79-4535-B7D5-C41837D20987}" srcOrd="5" destOrd="0" parTransId="{F22158DC-1B23-4411-9C3F-67ACD8501291}" sibTransId="{36169731-A2F2-4916-8CC1-35A00F297980}"/>
    <dgm:cxn modelId="{FA36B1BF-6FCF-4E59-8964-D4EE750B337F}" srcId="{E722F0F8-BB02-4FFF-ADD6-FEA638B0E3B3}" destId="{C4653570-FFD8-430B-97B7-95BC762DD8B7}" srcOrd="3" destOrd="0" parTransId="{13B79E41-8118-4584-A827-C3649DDEAD17}" sibTransId="{32CA22F7-C326-408F-9146-32E6860B711D}"/>
    <dgm:cxn modelId="{F85D7DCA-2B2E-4149-B674-B6D0D9438BD1}" srcId="{E722F0F8-BB02-4FFF-ADD6-FEA638B0E3B3}" destId="{C7B7C097-3A76-476C-A2D4-66F3D5336705}" srcOrd="4" destOrd="0" parTransId="{93B23FC4-4B8A-43D3-8E9C-5165D974F02D}" sibTransId="{EA0164B9-38E2-4AB1-BA16-DE9F9D1D3682}"/>
    <dgm:cxn modelId="{C04DC6CA-FFE4-9341-AD1E-A1541FBA65B2}" type="presOf" srcId="{FAEC6341-1F79-4535-B7D5-C41837D20987}" destId="{00C825DC-8749-B94F-BB60-2B978990D476}" srcOrd="0" destOrd="0" presId="urn:microsoft.com/office/officeart/2005/8/layout/default"/>
    <dgm:cxn modelId="{8B732ED7-766B-2C4D-92D5-0286EA444834}" type="presOf" srcId="{C4653570-FFD8-430B-97B7-95BC762DD8B7}" destId="{A88CB46D-2061-4D4E-A30F-903C00FC01CD}" srcOrd="0" destOrd="0" presId="urn:microsoft.com/office/officeart/2005/8/layout/default"/>
    <dgm:cxn modelId="{BEF9E8EC-7B97-D047-ACC2-AF0C74BED6EB}" type="presOf" srcId="{042A3B7F-5E9F-4CAD-9EF0-72541BBDC8AC}" destId="{0C417E2E-4A4A-084A-9052-586839CA3A34}" srcOrd="0" destOrd="0" presId="urn:microsoft.com/office/officeart/2005/8/layout/default"/>
    <dgm:cxn modelId="{DDB58BF4-49D1-3D4B-B374-CC5D7E22F034}" type="presOf" srcId="{C759953B-EB32-4ADD-9210-C15E86CB7EB5}" destId="{EFB686A4-D8EB-474B-8E1D-5CD9D8A226A5}" srcOrd="0" destOrd="0" presId="urn:microsoft.com/office/officeart/2005/8/layout/default"/>
    <dgm:cxn modelId="{AFC23CF9-ED51-404A-B583-A9E11AE710DA}" type="presOf" srcId="{E722F0F8-BB02-4FFF-ADD6-FEA638B0E3B3}" destId="{0C7DBD4E-BFAB-9D40-BD54-08304A7280F7}" srcOrd="0" destOrd="0" presId="urn:microsoft.com/office/officeart/2005/8/layout/default"/>
    <dgm:cxn modelId="{C1B98230-E1EB-1C4E-A61A-00E1A1F539C5}" type="presParOf" srcId="{0C7DBD4E-BFAB-9D40-BD54-08304A7280F7}" destId="{D5305ACA-5887-B64A-A2AD-A7F5F71A2D1B}" srcOrd="0" destOrd="0" presId="urn:microsoft.com/office/officeart/2005/8/layout/default"/>
    <dgm:cxn modelId="{6D6818B4-80B8-C349-9A81-8E6C4D75B300}" type="presParOf" srcId="{0C7DBD4E-BFAB-9D40-BD54-08304A7280F7}" destId="{241002CB-0F9D-5F48-A2DA-D147DAC73393}" srcOrd="1" destOrd="0" presId="urn:microsoft.com/office/officeart/2005/8/layout/default"/>
    <dgm:cxn modelId="{19366EC8-40EB-5745-8F82-A11F49A8C30A}" type="presParOf" srcId="{0C7DBD4E-BFAB-9D40-BD54-08304A7280F7}" destId="{D79539DD-0DC5-A84F-8002-19117301B1E6}" srcOrd="2" destOrd="0" presId="urn:microsoft.com/office/officeart/2005/8/layout/default"/>
    <dgm:cxn modelId="{491F1277-7BB1-A441-B602-6B2E61041A09}" type="presParOf" srcId="{0C7DBD4E-BFAB-9D40-BD54-08304A7280F7}" destId="{CDD8960E-BD0E-5D47-932A-B159CD0A2DDF}" srcOrd="3" destOrd="0" presId="urn:microsoft.com/office/officeart/2005/8/layout/default"/>
    <dgm:cxn modelId="{28BD5BE1-4111-E347-8423-2BC908AA2932}" type="presParOf" srcId="{0C7DBD4E-BFAB-9D40-BD54-08304A7280F7}" destId="{0C417E2E-4A4A-084A-9052-586839CA3A34}" srcOrd="4" destOrd="0" presId="urn:microsoft.com/office/officeart/2005/8/layout/default"/>
    <dgm:cxn modelId="{85A6AF82-E15B-6D4C-B74F-4019A481F53B}" type="presParOf" srcId="{0C7DBD4E-BFAB-9D40-BD54-08304A7280F7}" destId="{20199553-F2B4-9D43-8F1D-BF2ECD5FB99E}" srcOrd="5" destOrd="0" presId="urn:microsoft.com/office/officeart/2005/8/layout/default"/>
    <dgm:cxn modelId="{05E5D01F-EABB-AE4A-85BF-EADC1FC56E57}" type="presParOf" srcId="{0C7DBD4E-BFAB-9D40-BD54-08304A7280F7}" destId="{A88CB46D-2061-4D4E-A30F-903C00FC01CD}" srcOrd="6" destOrd="0" presId="urn:microsoft.com/office/officeart/2005/8/layout/default"/>
    <dgm:cxn modelId="{2C14DDF7-08C2-D84F-91B8-C73875382F9A}" type="presParOf" srcId="{0C7DBD4E-BFAB-9D40-BD54-08304A7280F7}" destId="{BF8FEAF6-DDC5-394E-943E-CF1AE1C69B1E}" srcOrd="7" destOrd="0" presId="urn:microsoft.com/office/officeart/2005/8/layout/default"/>
    <dgm:cxn modelId="{15C541EB-98B7-6449-AAEF-843982C990EB}" type="presParOf" srcId="{0C7DBD4E-BFAB-9D40-BD54-08304A7280F7}" destId="{88D130A5-BB5E-CF4E-8C02-27374C39DE6C}" srcOrd="8" destOrd="0" presId="urn:microsoft.com/office/officeart/2005/8/layout/default"/>
    <dgm:cxn modelId="{BE4ABF25-433B-3F4E-93E5-B1BDE352AA1B}" type="presParOf" srcId="{0C7DBD4E-BFAB-9D40-BD54-08304A7280F7}" destId="{D5E9DA1D-EF49-7A4A-B1F6-318432D8B8C4}" srcOrd="9" destOrd="0" presId="urn:microsoft.com/office/officeart/2005/8/layout/default"/>
    <dgm:cxn modelId="{ADF083C5-B1F9-B64F-B949-AE1857B9244B}" type="presParOf" srcId="{0C7DBD4E-BFAB-9D40-BD54-08304A7280F7}" destId="{00C825DC-8749-B94F-BB60-2B978990D476}" srcOrd="10" destOrd="0" presId="urn:microsoft.com/office/officeart/2005/8/layout/default"/>
    <dgm:cxn modelId="{47D22978-3208-B440-925F-423CB9F361A2}" type="presParOf" srcId="{0C7DBD4E-BFAB-9D40-BD54-08304A7280F7}" destId="{B206E765-2801-2A45-AD4E-1EDDAC105123}" srcOrd="11" destOrd="0" presId="urn:microsoft.com/office/officeart/2005/8/layout/default"/>
    <dgm:cxn modelId="{BD701300-3D9A-AD42-9DEC-E097C731F5AF}" type="presParOf" srcId="{0C7DBD4E-BFAB-9D40-BD54-08304A7280F7}" destId="{605C1A41-39AA-364B-96B4-0947521D564C}" srcOrd="12" destOrd="0" presId="urn:microsoft.com/office/officeart/2005/8/layout/default"/>
    <dgm:cxn modelId="{0820D6E2-2339-4E4A-A9C2-B74D3707ABCE}" type="presParOf" srcId="{0C7DBD4E-BFAB-9D40-BD54-08304A7280F7}" destId="{D357134F-3996-C748-8A0D-5D293E883D96}" srcOrd="13" destOrd="0" presId="urn:microsoft.com/office/officeart/2005/8/layout/default"/>
    <dgm:cxn modelId="{7CA6CC40-69FF-A546-B6F2-5BCACC36FD2A}" type="presParOf" srcId="{0C7DBD4E-BFAB-9D40-BD54-08304A7280F7}" destId="{EFB686A4-D8EB-474B-8E1D-5CD9D8A226A5}" srcOrd="14" destOrd="0" presId="urn:microsoft.com/office/officeart/2005/8/layout/default"/>
    <dgm:cxn modelId="{5F7A210E-09B7-794D-800C-02084EF6158E}" type="presParOf" srcId="{0C7DBD4E-BFAB-9D40-BD54-08304A7280F7}" destId="{76D59B7A-72A4-B647-9C9E-149061ABCD37}" srcOrd="15" destOrd="0" presId="urn:microsoft.com/office/officeart/2005/8/layout/default"/>
    <dgm:cxn modelId="{58EBCB8E-DED6-EA49-B1C8-CDA9DD27860C}" type="presParOf" srcId="{0C7DBD4E-BFAB-9D40-BD54-08304A7280F7}" destId="{2A41228B-4515-9642-9C96-8DA6B49EDE33}"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6A809-DDB0-CF42-8ACF-19AD8930D849}">
      <dsp:nvSpPr>
        <dsp:cNvPr id="0" name=""/>
        <dsp:cNvSpPr/>
      </dsp:nvSpPr>
      <dsp:spPr>
        <a:xfrm>
          <a:off x="582645" y="1178"/>
          <a:ext cx="2174490" cy="13046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Conduct site safety audit</a:t>
          </a:r>
        </a:p>
      </dsp:txBody>
      <dsp:txXfrm>
        <a:off x="582645" y="1178"/>
        <a:ext cx="2174490" cy="1304694"/>
      </dsp:txXfrm>
    </dsp:sp>
    <dsp:sp modelId="{3C1DDE2A-136E-E542-945F-74F7F053528D}">
      <dsp:nvSpPr>
        <dsp:cNvPr id="0" name=""/>
        <dsp:cNvSpPr/>
      </dsp:nvSpPr>
      <dsp:spPr>
        <a:xfrm>
          <a:off x="2974584" y="1178"/>
          <a:ext cx="2174490" cy="13046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Physical inspection of the premises and equipment</a:t>
          </a:r>
        </a:p>
      </dsp:txBody>
      <dsp:txXfrm>
        <a:off x="2974584" y="1178"/>
        <a:ext cx="2174490" cy="1304694"/>
      </dsp:txXfrm>
    </dsp:sp>
    <dsp:sp modelId="{574E8C03-D1CB-B74F-B23A-F11F3D10A1F5}">
      <dsp:nvSpPr>
        <dsp:cNvPr id="0" name=""/>
        <dsp:cNvSpPr/>
      </dsp:nvSpPr>
      <dsp:spPr>
        <a:xfrm>
          <a:off x="5366524" y="1178"/>
          <a:ext cx="2174490" cy="13046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Observing employees performing tasks</a:t>
          </a:r>
        </a:p>
      </dsp:txBody>
      <dsp:txXfrm>
        <a:off x="5366524" y="1178"/>
        <a:ext cx="2174490" cy="1304694"/>
      </dsp:txXfrm>
    </dsp:sp>
    <dsp:sp modelId="{183B2D2A-D8D4-1841-B943-796B628D6299}">
      <dsp:nvSpPr>
        <dsp:cNvPr id="0" name=""/>
        <dsp:cNvSpPr/>
      </dsp:nvSpPr>
      <dsp:spPr>
        <a:xfrm>
          <a:off x="7758464" y="1178"/>
          <a:ext cx="2174490" cy="13046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Investigating accidents and past incidents </a:t>
          </a:r>
        </a:p>
      </dsp:txBody>
      <dsp:txXfrm>
        <a:off x="7758464" y="1178"/>
        <a:ext cx="2174490" cy="1304694"/>
      </dsp:txXfrm>
    </dsp:sp>
    <dsp:sp modelId="{5750D0F7-CF73-9440-93EB-AA94092FD047}">
      <dsp:nvSpPr>
        <dsp:cNvPr id="0" name=""/>
        <dsp:cNvSpPr/>
      </dsp:nvSpPr>
      <dsp:spPr>
        <a:xfrm>
          <a:off x="582645" y="1523321"/>
          <a:ext cx="2174490" cy="13046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Investigating near misses</a:t>
          </a:r>
        </a:p>
      </dsp:txBody>
      <dsp:txXfrm>
        <a:off x="582645" y="1523321"/>
        <a:ext cx="2174490" cy="1304694"/>
      </dsp:txXfrm>
    </dsp:sp>
    <dsp:sp modelId="{5B3B794F-F3FE-FD4F-AD71-B717D44621B6}">
      <dsp:nvSpPr>
        <dsp:cNvPr id="0" name=""/>
        <dsp:cNvSpPr/>
      </dsp:nvSpPr>
      <dsp:spPr>
        <a:xfrm>
          <a:off x="2974584" y="1523321"/>
          <a:ext cx="2174490" cy="130469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Reviewing available documentation</a:t>
          </a:r>
        </a:p>
      </dsp:txBody>
      <dsp:txXfrm>
        <a:off x="2974584" y="1523321"/>
        <a:ext cx="2174490" cy="1304694"/>
      </dsp:txXfrm>
    </dsp:sp>
    <dsp:sp modelId="{9546B29E-B872-7A48-BBBE-C8E79DBF7DA0}">
      <dsp:nvSpPr>
        <dsp:cNvPr id="0" name=""/>
        <dsp:cNvSpPr/>
      </dsp:nvSpPr>
      <dsp:spPr>
        <a:xfrm>
          <a:off x="5366524" y="1523321"/>
          <a:ext cx="2174490" cy="130469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Environmental monitoring of fumes</a:t>
          </a:r>
        </a:p>
      </dsp:txBody>
      <dsp:txXfrm>
        <a:off x="5366524" y="1523321"/>
        <a:ext cx="2174490" cy="1304694"/>
      </dsp:txXfrm>
    </dsp:sp>
    <dsp:sp modelId="{81B487FA-6124-7A4C-9599-07D85AB21184}">
      <dsp:nvSpPr>
        <dsp:cNvPr id="0" name=""/>
        <dsp:cNvSpPr/>
      </dsp:nvSpPr>
      <dsp:spPr>
        <a:xfrm>
          <a:off x="7758464" y="1523321"/>
          <a:ext cx="2174490" cy="130469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Reviewing employee complaints</a:t>
          </a:r>
        </a:p>
      </dsp:txBody>
      <dsp:txXfrm>
        <a:off x="7758464" y="1523321"/>
        <a:ext cx="2174490" cy="1304694"/>
      </dsp:txXfrm>
    </dsp:sp>
    <dsp:sp modelId="{D983DFFA-5700-1940-9AC5-A4DB0115B23B}">
      <dsp:nvSpPr>
        <dsp:cNvPr id="0" name=""/>
        <dsp:cNvSpPr/>
      </dsp:nvSpPr>
      <dsp:spPr>
        <a:xfrm>
          <a:off x="2974584" y="3045465"/>
          <a:ext cx="2174490" cy="130469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Communicating with employees</a:t>
          </a:r>
        </a:p>
      </dsp:txBody>
      <dsp:txXfrm>
        <a:off x="2974584" y="3045465"/>
        <a:ext cx="2174490" cy="1304694"/>
      </dsp:txXfrm>
    </dsp:sp>
    <dsp:sp modelId="{AB127662-15A5-2147-B706-8A04725C421E}">
      <dsp:nvSpPr>
        <dsp:cNvPr id="0" name=""/>
        <dsp:cNvSpPr/>
      </dsp:nvSpPr>
      <dsp:spPr>
        <a:xfrm>
          <a:off x="5366524" y="3045465"/>
          <a:ext cx="2174490" cy="130469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Having an external safety consultant conduct a safety audit</a:t>
          </a:r>
        </a:p>
      </dsp:txBody>
      <dsp:txXfrm>
        <a:off x="5366524" y="3045465"/>
        <a:ext cx="2174490" cy="1304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05ACA-5887-B64A-A2AD-A7F5F71A2D1B}">
      <dsp:nvSpPr>
        <dsp:cNvPr id="0" name=""/>
        <dsp:cNvSpPr/>
      </dsp:nvSpPr>
      <dsp:spPr>
        <a:xfrm>
          <a:off x="1013179" y="195"/>
          <a:ext cx="1974242" cy="1184545"/>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AU" sz="1300" kern="1200"/>
            <a:t>Every employee within an organisation should know how to adhere to safe work practices. </a:t>
          </a:r>
          <a:endParaRPr lang="en-US" sz="1300" kern="1200"/>
        </a:p>
      </dsp:txBody>
      <dsp:txXfrm>
        <a:off x="1013179" y="195"/>
        <a:ext cx="1974242" cy="1184545"/>
      </dsp:txXfrm>
    </dsp:sp>
    <dsp:sp modelId="{D79539DD-0DC5-A84F-8002-19117301B1E6}">
      <dsp:nvSpPr>
        <dsp:cNvPr id="0" name=""/>
        <dsp:cNvSpPr/>
      </dsp:nvSpPr>
      <dsp:spPr>
        <a:xfrm>
          <a:off x="3184845" y="195"/>
          <a:ext cx="1974242" cy="1184545"/>
        </a:xfrm>
        <a:prstGeom prst="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Some examples of safe work practices from a variety of workplaces include:</a:t>
          </a:r>
        </a:p>
      </dsp:txBody>
      <dsp:txXfrm>
        <a:off x="3184845" y="195"/>
        <a:ext cx="1974242" cy="1184545"/>
      </dsp:txXfrm>
    </dsp:sp>
    <dsp:sp modelId="{0C417E2E-4A4A-084A-9052-586839CA3A34}">
      <dsp:nvSpPr>
        <dsp:cNvPr id="0" name=""/>
        <dsp:cNvSpPr/>
      </dsp:nvSpPr>
      <dsp:spPr>
        <a:xfrm>
          <a:off x="5356512" y="195"/>
          <a:ext cx="1974242" cy="1184545"/>
        </a:xfrm>
        <a:prstGeom prst="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Correctly wearing the required PPE equipment ensuring that it is clean, in good condition and functional.</a:t>
          </a:r>
        </a:p>
      </dsp:txBody>
      <dsp:txXfrm>
        <a:off x="5356512" y="195"/>
        <a:ext cx="1974242" cy="1184545"/>
      </dsp:txXfrm>
    </dsp:sp>
    <dsp:sp modelId="{A88CB46D-2061-4D4E-A30F-903C00FC01CD}">
      <dsp:nvSpPr>
        <dsp:cNvPr id="0" name=""/>
        <dsp:cNvSpPr/>
      </dsp:nvSpPr>
      <dsp:spPr>
        <a:xfrm>
          <a:off x="7528178" y="195"/>
          <a:ext cx="1974242" cy="1184545"/>
        </a:xfrm>
        <a:prstGeom prst="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Ensuring that you are not fatigued at work or under the influence of alcohol or other drugs.</a:t>
          </a:r>
        </a:p>
      </dsp:txBody>
      <dsp:txXfrm>
        <a:off x="7528178" y="195"/>
        <a:ext cx="1974242" cy="1184545"/>
      </dsp:txXfrm>
    </dsp:sp>
    <dsp:sp modelId="{88D130A5-BB5E-CF4E-8C02-27374C39DE6C}">
      <dsp:nvSpPr>
        <dsp:cNvPr id="0" name=""/>
        <dsp:cNvSpPr/>
      </dsp:nvSpPr>
      <dsp:spPr>
        <a:xfrm>
          <a:off x="1013179" y="1382165"/>
          <a:ext cx="1974242" cy="1184545"/>
        </a:xfrm>
        <a:prstGeom prst="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Ensure that you take designated breaks</a:t>
          </a:r>
        </a:p>
      </dsp:txBody>
      <dsp:txXfrm>
        <a:off x="1013179" y="1382165"/>
        <a:ext cx="1974242" cy="1184545"/>
      </dsp:txXfrm>
    </dsp:sp>
    <dsp:sp modelId="{00C825DC-8749-B94F-BB60-2B978990D476}">
      <dsp:nvSpPr>
        <dsp:cNvPr id="0" name=""/>
        <dsp:cNvSpPr/>
      </dsp:nvSpPr>
      <dsp:spPr>
        <a:xfrm>
          <a:off x="3184845" y="1382165"/>
          <a:ext cx="1974242" cy="1184545"/>
        </a:xfrm>
        <a:prstGeom prst="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Handle chemicals, poisons and other dangerous materials carefully as in accordance with workplace procedures.</a:t>
          </a:r>
        </a:p>
      </dsp:txBody>
      <dsp:txXfrm>
        <a:off x="3184845" y="1382165"/>
        <a:ext cx="1974242" cy="1184545"/>
      </dsp:txXfrm>
    </dsp:sp>
    <dsp:sp modelId="{605C1A41-39AA-364B-96B4-0947521D564C}">
      <dsp:nvSpPr>
        <dsp:cNvPr id="0" name=""/>
        <dsp:cNvSpPr/>
      </dsp:nvSpPr>
      <dsp:spPr>
        <a:xfrm>
          <a:off x="5356512" y="1382165"/>
          <a:ext cx="1974242" cy="1184545"/>
        </a:xfrm>
        <a:prstGeom prst="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Safely use any machinery in accordance with workplace procedures.</a:t>
          </a:r>
        </a:p>
      </dsp:txBody>
      <dsp:txXfrm>
        <a:off x="5356512" y="1382165"/>
        <a:ext cx="1974242" cy="1184545"/>
      </dsp:txXfrm>
    </dsp:sp>
    <dsp:sp modelId="{EFB686A4-D8EB-474B-8E1D-5CD9D8A226A5}">
      <dsp:nvSpPr>
        <dsp:cNvPr id="0" name=""/>
        <dsp:cNvSpPr/>
      </dsp:nvSpPr>
      <dsp:spPr>
        <a:xfrm>
          <a:off x="7528178" y="1382165"/>
          <a:ext cx="1974242" cy="1184545"/>
        </a:xfrm>
        <a:prstGeom prst="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Ensuring safe posture and movements.</a:t>
          </a:r>
        </a:p>
      </dsp:txBody>
      <dsp:txXfrm>
        <a:off x="7528178" y="1382165"/>
        <a:ext cx="1974242" cy="1184545"/>
      </dsp:txXfrm>
    </dsp:sp>
    <dsp:sp modelId="{2A41228B-4515-9642-9C96-8DA6B49EDE33}">
      <dsp:nvSpPr>
        <dsp:cNvPr id="0" name=""/>
        <dsp:cNvSpPr/>
      </dsp:nvSpPr>
      <dsp:spPr>
        <a:xfrm>
          <a:off x="4270678" y="2764134"/>
          <a:ext cx="1974242" cy="1184545"/>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Working ergonomically and setting up safe workstations </a:t>
          </a:r>
        </a:p>
      </dsp:txBody>
      <dsp:txXfrm>
        <a:off x="4270678" y="2764134"/>
        <a:ext cx="1974242" cy="118454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9DB957-8B68-7846-968F-56E79F78C096}" type="datetimeFigureOut">
              <a:rPr lang="en-US" smtClean="0"/>
              <a:t>1/30/25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0470B6-DA19-8B42-8E86-9E5B787973E4}" type="slidenum">
              <a:rPr lang="en-US" smtClean="0"/>
              <a:t>‹#›</a:t>
            </a:fld>
            <a:endParaRPr lang="en-US"/>
          </a:p>
        </p:txBody>
      </p:sp>
    </p:spTree>
    <p:extLst>
      <p:ext uri="{BB962C8B-B14F-4D97-AF65-F5344CB8AC3E}">
        <p14:creationId xmlns:p14="http://schemas.microsoft.com/office/powerpoint/2010/main" val="2073399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46AA-D9F6-9A4A-9B67-7B4C85C979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55CAEB-7808-7549-BCA6-1A8F400F8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FBF3F6-3E55-1A47-837C-E75D06D872E5}"/>
              </a:ext>
            </a:extLst>
          </p:cNvPr>
          <p:cNvSpPr>
            <a:spLocks noGrp="1"/>
          </p:cNvSpPr>
          <p:nvPr>
            <p:ph type="dt" sz="half" idx="10"/>
          </p:nvPr>
        </p:nvSpPr>
        <p:spPr/>
        <p:txBody>
          <a:bodyPr/>
          <a:lstStyle/>
          <a:p>
            <a:fld id="{D40BD36A-AB62-CB43-8D0F-99F7D9E8463A}" type="datetimeFigureOut">
              <a:rPr lang="en-US" smtClean="0"/>
              <a:t>1/30/25</a:t>
            </a:fld>
            <a:endParaRPr lang="en-US"/>
          </a:p>
        </p:txBody>
      </p:sp>
      <p:sp>
        <p:nvSpPr>
          <p:cNvPr id="5" name="Footer Placeholder 4">
            <a:extLst>
              <a:ext uri="{FF2B5EF4-FFF2-40B4-BE49-F238E27FC236}">
                <a16:creationId xmlns:a16="http://schemas.microsoft.com/office/drawing/2014/main" id="{671E3D52-27AD-C842-8A02-C950B5173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CD76B-1B35-564C-AE65-D4498D7730CD}"/>
              </a:ext>
            </a:extLst>
          </p:cNvPr>
          <p:cNvSpPr>
            <a:spLocks noGrp="1"/>
          </p:cNvSpPr>
          <p:nvPr>
            <p:ph type="sldNum" sz="quarter" idx="12"/>
          </p:nvPr>
        </p:nvSpPr>
        <p:spPr/>
        <p:txBody>
          <a:bodyPr/>
          <a:lstStyle/>
          <a:p>
            <a:fld id="{98B30FD9-0FDE-6F48-BEA1-AA8E32377850}" type="slidenum">
              <a:rPr lang="en-US" smtClean="0"/>
              <a:t>‹#›</a:t>
            </a:fld>
            <a:endParaRPr lang="en-US"/>
          </a:p>
        </p:txBody>
      </p:sp>
    </p:spTree>
    <p:extLst>
      <p:ext uri="{BB962C8B-B14F-4D97-AF65-F5344CB8AC3E}">
        <p14:creationId xmlns:p14="http://schemas.microsoft.com/office/powerpoint/2010/main" val="351786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C0D6D-AB49-F646-BAC3-C2A4D47A47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B35E3E8-E544-5549-AF65-6C67D242EB0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87F04-350B-E64C-8322-AC2B70FE1DD4}"/>
              </a:ext>
            </a:extLst>
          </p:cNvPr>
          <p:cNvSpPr>
            <a:spLocks noGrp="1"/>
          </p:cNvSpPr>
          <p:nvPr>
            <p:ph type="dt" sz="half" idx="10"/>
          </p:nvPr>
        </p:nvSpPr>
        <p:spPr/>
        <p:txBody>
          <a:bodyPr/>
          <a:lstStyle/>
          <a:p>
            <a:fld id="{D40BD36A-AB62-CB43-8D0F-99F7D9E8463A}" type="datetimeFigureOut">
              <a:rPr lang="en-US" smtClean="0"/>
              <a:t>1/30/25</a:t>
            </a:fld>
            <a:endParaRPr lang="en-US"/>
          </a:p>
        </p:txBody>
      </p:sp>
      <p:sp>
        <p:nvSpPr>
          <p:cNvPr id="5" name="Footer Placeholder 4">
            <a:extLst>
              <a:ext uri="{FF2B5EF4-FFF2-40B4-BE49-F238E27FC236}">
                <a16:creationId xmlns:a16="http://schemas.microsoft.com/office/drawing/2014/main" id="{17DCA73D-9FD9-4B45-850E-AD94B9A08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DF4F9-A0A5-EE41-B009-CACFD8630046}"/>
              </a:ext>
            </a:extLst>
          </p:cNvPr>
          <p:cNvSpPr>
            <a:spLocks noGrp="1"/>
          </p:cNvSpPr>
          <p:nvPr>
            <p:ph type="sldNum" sz="quarter" idx="12"/>
          </p:nvPr>
        </p:nvSpPr>
        <p:spPr/>
        <p:txBody>
          <a:bodyPr/>
          <a:lstStyle/>
          <a:p>
            <a:fld id="{98B30FD9-0FDE-6F48-BEA1-AA8E32377850}" type="slidenum">
              <a:rPr lang="en-US" smtClean="0"/>
              <a:t>‹#›</a:t>
            </a:fld>
            <a:endParaRPr lang="en-US"/>
          </a:p>
        </p:txBody>
      </p:sp>
    </p:spTree>
    <p:extLst>
      <p:ext uri="{BB962C8B-B14F-4D97-AF65-F5344CB8AC3E}">
        <p14:creationId xmlns:p14="http://schemas.microsoft.com/office/powerpoint/2010/main" val="255772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9F6EC7-31B5-B743-AC8C-FBEB5DA5A7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EAE709-B361-2849-BFDE-4CF8F1F2FC7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B193C-0AFA-A040-A67E-A3E7FAC26611}"/>
              </a:ext>
            </a:extLst>
          </p:cNvPr>
          <p:cNvSpPr>
            <a:spLocks noGrp="1"/>
          </p:cNvSpPr>
          <p:nvPr>
            <p:ph type="dt" sz="half" idx="10"/>
          </p:nvPr>
        </p:nvSpPr>
        <p:spPr/>
        <p:txBody>
          <a:bodyPr/>
          <a:lstStyle/>
          <a:p>
            <a:fld id="{D40BD36A-AB62-CB43-8D0F-99F7D9E8463A}" type="datetimeFigureOut">
              <a:rPr lang="en-US" smtClean="0"/>
              <a:t>1/30/25</a:t>
            </a:fld>
            <a:endParaRPr lang="en-US"/>
          </a:p>
        </p:txBody>
      </p:sp>
      <p:sp>
        <p:nvSpPr>
          <p:cNvPr id="5" name="Footer Placeholder 4">
            <a:extLst>
              <a:ext uri="{FF2B5EF4-FFF2-40B4-BE49-F238E27FC236}">
                <a16:creationId xmlns:a16="http://schemas.microsoft.com/office/drawing/2014/main" id="{580EB52E-6DD0-3A40-8CE0-14CFBB350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FA9C0-14AF-D045-941C-F56250FA503B}"/>
              </a:ext>
            </a:extLst>
          </p:cNvPr>
          <p:cNvSpPr>
            <a:spLocks noGrp="1"/>
          </p:cNvSpPr>
          <p:nvPr>
            <p:ph type="sldNum" sz="quarter" idx="12"/>
          </p:nvPr>
        </p:nvSpPr>
        <p:spPr/>
        <p:txBody>
          <a:bodyPr/>
          <a:lstStyle/>
          <a:p>
            <a:fld id="{98B30FD9-0FDE-6F48-BEA1-AA8E32377850}" type="slidenum">
              <a:rPr lang="en-US" smtClean="0"/>
              <a:t>‹#›</a:t>
            </a:fld>
            <a:endParaRPr lang="en-US"/>
          </a:p>
        </p:txBody>
      </p:sp>
    </p:spTree>
    <p:extLst>
      <p:ext uri="{BB962C8B-B14F-4D97-AF65-F5344CB8AC3E}">
        <p14:creationId xmlns:p14="http://schemas.microsoft.com/office/powerpoint/2010/main" val="384600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3FDFE-F913-A74A-A94A-8F1EB9D5A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14849F-B9B2-CE41-BF6E-3F4227B12B3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E7E8BD-E294-F246-8440-016B083C39AB}"/>
              </a:ext>
            </a:extLst>
          </p:cNvPr>
          <p:cNvSpPr>
            <a:spLocks noGrp="1"/>
          </p:cNvSpPr>
          <p:nvPr>
            <p:ph type="dt" sz="half" idx="10"/>
          </p:nvPr>
        </p:nvSpPr>
        <p:spPr/>
        <p:txBody>
          <a:bodyPr/>
          <a:lstStyle/>
          <a:p>
            <a:fld id="{D40BD36A-AB62-CB43-8D0F-99F7D9E8463A}" type="datetimeFigureOut">
              <a:rPr lang="en-US" smtClean="0"/>
              <a:t>1/30/25</a:t>
            </a:fld>
            <a:endParaRPr lang="en-US"/>
          </a:p>
        </p:txBody>
      </p:sp>
      <p:sp>
        <p:nvSpPr>
          <p:cNvPr id="5" name="Footer Placeholder 4">
            <a:extLst>
              <a:ext uri="{FF2B5EF4-FFF2-40B4-BE49-F238E27FC236}">
                <a16:creationId xmlns:a16="http://schemas.microsoft.com/office/drawing/2014/main" id="{1F5463DA-F0DA-0A41-98F6-AB61833E91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4C904F-9872-3E4E-B5EC-5044B66D3FFF}"/>
              </a:ext>
            </a:extLst>
          </p:cNvPr>
          <p:cNvSpPr>
            <a:spLocks noGrp="1"/>
          </p:cNvSpPr>
          <p:nvPr>
            <p:ph type="sldNum" sz="quarter" idx="12"/>
          </p:nvPr>
        </p:nvSpPr>
        <p:spPr/>
        <p:txBody>
          <a:bodyPr/>
          <a:lstStyle/>
          <a:p>
            <a:fld id="{98B30FD9-0FDE-6F48-BEA1-AA8E32377850}" type="slidenum">
              <a:rPr lang="en-US" smtClean="0"/>
              <a:t>‹#›</a:t>
            </a:fld>
            <a:endParaRPr lang="en-US"/>
          </a:p>
        </p:txBody>
      </p:sp>
    </p:spTree>
    <p:extLst>
      <p:ext uri="{BB962C8B-B14F-4D97-AF65-F5344CB8AC3E}">
        <p14:creationId xmlns:p14="http://schemas.microsoft.com/office/powerpoint/2010/main" val="2286067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8E468-1112-A141-A932-C2D4044F9C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F4C752-2B73-684A-B577-4815F152E1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10E278-8F2E-834F-82E8-13A0F0102863}"/>
              </a:ext>
            </a:extLst>
          </p:cNvPr>
          <p:cNvSpPr>
            <a:spLocks noGrp="1"/>
          </p:cNvSpPr>
          <p:nvPr>
            <p:ph type="dt" sz="half" idx="10"/>
          </p:nvPr>
        </p:nvSpPr>
        <p:spPr/>
        <p:txBody>
          <a:bodyPr/>
          <a:lstStyle/>
          <a:p>
            <a:fld id="{D40BD36A-AB62-CB43-8D0F-99F7D9E8463A}" type="datetimeFigureOut">
              <a:rPr lang="en-US" smtClean="0"/>
              <a:t>1/30/25</a:t>
            </a:fld>
            <a:endParaRPr lang="en-US"/>
          </a:p>
        </p:txBody>
      </p:sp>
      <p:sp>
        <p:nvSpPr>
          <p:cNvPr id="5" name="Footer Placeholder 4">
            <a:extLst>
              <a:ext uri="{FF2B5EF4-FFF2-40B4-BE49-F238E27FC236}">
                <a16:creationId xmlns:a16="http://schemas.microsoft.com/office/drawing/2014/main" id="{0C4FDB3D-F5DB-DB41-99E3-95A5C39F3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72CC4-9C60-0341-916F-09DCE73ADBDB}"/>
              </a:ext>
            </a:extLst>
          </p:cNvPr>
          <p:cNvSpPr>
            <a:spLocks noGrp="1"/>
          </p:cNvSpPr>
          <p:nvPr>
            <p:ph type="sldNum" sz="quarter" idx="12"/>
          </p:nvPr>
        </p:nvSpPr>
        <p:spPr/>
        <p:txBody>
          <a:bodyPr/>
          <a:lstStyle/>
          <a:p>
            <a:fld id="{98B30FD9-0FDE-6F48-BEA1-AA8E32377850}" type="slidenum">
              <a:rPr lang="en-US" smtClean="0"/>
              <a:t>‹#›</a:t>
            </a:fld>
            <a:endParaRPr lang="en-US"/>
          </a:p>
        </p:txBody>
      </p:sp>
    </p:spTree>
    <p:extLst>
      <p:ext uri="{BB962C8B-B14F-4D97-AF65-F5344CB8AC3E}">
        <p14:creationId xmlns:p14="http://schemas.microsoft.com/office/powerpoint/2010/main" val="2379185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2EA13-D43F-0B4F-8D7B-E34DC9AF22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CB06B4-8B60-D147-804C-6EDF119E1F7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FF5A6D-E1DB-5B47-B412-2439D2BC43B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E0C611-6EF7-3A41-94D5-B535C8B388D9}"/>
              </a:ext>
            </a:extLst>
          </p:cNvPr>
          <p:cNvSpPr>
            <a:spLocks noGrp="1"/>
          </p:cNvSpPr>
          <p:nvPr>
            <p:ph type="dt" sz="half" idx="10"/>
          </p:nvPr>
        </p:nvSpPr>
        <p:spPr/>
        <p:txBody>
          <a:bodyPr/>
          <a:lstStyle/>
          <a:p>
            <a:fld id="{D40BD36A-AB62-CB43-8D0F-99F7D9E8463A}" type="datetimeFigureOut">
              <a:rPr lang="en-US" smtClean="0"/>
              <a:t>1/30/25</a:t>
            </a:fld>
            <a:endParaRPr lang="en-US"/>
          </a:p>
        </p:txBody>
      </p:sp>
      <p:sp>
        <p:nvSpPr>
          <p:cNvPr id="6" name="Footer Placeholder 5">
            <a:extLst>
              <a:ext uri="{FF2B5EF4-FFF2-40B4-BE49-F238E27FC236}">
                <a16:creationId xmlns:a16="http://schemas.microsoft.com/office/drawing/2014/main" id="{DC2B6D86-1333-FA40-8648-119A1D604B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B89771-18FD-8443-9AF9-842B08F4A3BF}"/>
              </a:ext>
            </a:extLst>
          </p:cNvPr>
          <p:cNvSpPr>
            <a:spLocks noGrp="1"/>
          </p:cNvSpPr>
          <p:nvPr>
            <p:ph type="sldNum" sz="quarter" idx="12"/>
          </p:nvPr>
        </p:nvSpPr>
        <p:spPr/>
        <p:txBody>
          <a:bodyPr/>
          <a:lstStyle/>
          <a:p>
            <a:fld id="{98B30FD9-0FDE-6F48-BEA1-AA8E32377850}" type="slidenum">
              <a:rPr lang="en-US" smtClean="0"/>
              <a:t>‹#›</a:t>
            </a:fld>
            <a:endParaRPr lang="en-US"/>
          </a:p>
        </p:txBody>
      </p:sp>
    </p:spTree>
    <p:extLst>
      <p:ext uri="{BB962C8B-B14F-4D97-AF65-F5344CB8AC3E}">
        <p14:creationId xmlns:p14="http://schemas.microsoft.com/office/powerpoint/2010/main" val="2032372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76F47-D74F-9948-B335-ADE9E52E0A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86530B-855F-444B-9948-AD41C71085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3F12E6-C580-7D4E-8DFC-4C15EC40013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D433D0-2A60-674A-91AF-7DC1DDE184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BB5DB15-2EB4-6F4D-9F19-9751E396468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CC4800-DFDB-6B4A-A063-D39A5DB8328A}"/>
              </a:ext>
            </a:extLst>
          </p:cNvPr>
          <p:cNvSpPr>
            <a:spLocks noGrp="1"/>
          </p:cNvSpPr>
          <p:nvPr>
            <p:ph type="dt" sz="half" idx="10"/>
          </p:nvPr>
        </p:nvSpPr>
        <p:spPr/>
        <p:txBody>
          <a:bodyPr/>
          <a:lstStyle/>
          <a:p>
            <a:fld id="{D40BD36A-AB62-CB43-8D0F-99F7D9E8463A}" type="datetimeFigureOut">
              <a:rPr lang="en-US" smtClean="0"/>
              <a:t>1/30/25</a:t>
            </a:fld>
            <a:endParaRPr lang="en-US"/>
          </a:p>
        </p:txBody>
      </p:sp>
      <p:sp>
        <p:nvSpPr>
          <p:cNvPr id="8" name="Footer Placeholder 7">
            <a:extLst>
              <a:ext uri="{FF2B5EF4-FFF2-40B4-BE49-F238E27FC236}">
                <a16:creationId xmlns:a16="http://schemas.microsoft.com/office/drawing/2014/main" id="{0C2786E2-96E8-7348-8E22-CA156D9C7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0FFB88-C528-5943-ABAF-406F4913CDDE}"/>
              </a:ext>
            </a:extLst>
          </p:cNvPr>
          <p:cNvSpPr>
            <a:spLocks noGrp="1"/>
          </p:cNvSpPr>
          <p:nvPr>
            <p:ph type="sldNum" sz="quarter" idx="12"/>
          </p:nvPr>
        </p:nvSpPr>
        <p:spPr/>
        <p:txBody>
          <a:bodyPr/>
          <a:lstStyle/>
          <a:p>
            <a:fld id="{98B30FD9-0FDE-6F48-BEA1-AA8E32377850}" type="slidenum">
              <a:rPr lang="en-US" smtClean="0"/>
              <a:t>‹#›</a:t>
            </a:fld>
            <a:endParaRPr lang="en-US"/>
          </a:p>
        </p:txBody>
      </p:sp>
    </p:spTree>
    <p:extLst>
      <p:ext uri="{BB962C8B-B14F-4D97-AF65-F5344CB8AC3E}">
        <p14:creationId xmlns:p14="http://schemas.microsoft.com/office/powerpoint/2010/main" val="2127014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354-75E5-DD4D-A7C6-48F8E9B754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AD211D2-5A2F-1746-B8D0-F61EF0435B31}"/>
              </a:ext>
            </a:extLst>
          </p:cNvPr>
          <p:cNvSpPr>
            <a:spLocks noGrp="1"/>
          </p:cNvSpPr>
          <p:nvPr>
            <p:ph type="dt" sz="half" idx="10"/>
          </p:nvPr>
        </p:nvSpPr>
        <p:spPr/>
        <p:txBody>
          <a:bodyPr/>
          <a:lstStyle/>
          <a:p>
            <a:fld id="{D40BD36A-AB62-CB43-8D0F-99F7D9E8463A}" type="datetimeFigureOut">
              <a:rPr lang="en-US" smtClean="0"/>
              <a:t>1/30/25</a:t>
            </a:fld>
            <a:endParaRPr lang="en-US"/>
          </a:p>
        </p:txBody>
      </p:sp>
      <p:sp>
        <p:nvSpPr>
          <p:cNvPr id="4" name="Footer Placeholder 3">
            <a:extLst>
              <a:ext uri="{FF2B5EF4-FFF2-40B4-BE49-F238E27FC236}">
                <a16:creationId xmlns:a16="http://schemas.microsoft.com/office/drawing/2014/main" id="{6F026B8B-DB10-7548-9B04-6C83725683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F9F51-E05C-E843-A7E6-BD74314EA741}"/>
              </a:ext>
            </a:extLst>
          </p:cNvPr>
          <p:cNvSpPr>
            <a:spLocks noGrp="1"/>
          </p:cNvSpPr>
          <p:nvPr>
            <p:ph type="sldNum" sz="quarter" idx="12"/>
          </p:nvPr>
        </p:nvSpPr>
        <p:spPr/>
        <p:txBody>
          <a:bodyPr/>
          <a:lstStyle/>
          <a:p>
            <a:fld id="{98B30FD9-0FDE-6F48-BEA1-AA8E32377850}" type="slidenum">
              <a:rPr lang="en-US" smtClean="0"/>
              <a:t>‹#›</a:t>
            </a:fld>
            <a:endParaRPr lang="en-US"/>
          </a:p>
        </p:txBody>
      </p:sp>
    </p:spTree>
    <p:extLst>
      <p:ext uri="{BB962C8B-B14F-4D97-AF65-F5344CB8AC3E}">
        <p14:creationId xmlns:p14="http://schemas.microsoft.com/office/powerpoint/2010/main" val="3522352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FBC9BC-F361-C440-BEC9-0ECC5769A042}"/>
              </a:ext>
            </a:extLst>
          </p:cNvPr>
          <p:cNvSpPr>
            <a:spLocks noGrp="1"/>
          </p:cNvSpPr>
          <p:nvPr>
            <p:ph type="dt" sz="half" idx="10"/>
          </p:nvPr>
        </p:nvSpPr>
        <p:spPr/>
        <p:txBody>
          <a:bodyPr/>
          <a:lstStyle/>
          <a:p>
            <a:fld id="{D40BD36A-AB62-CB43-8D0F-99F7D9E8463A}" type="datetimeFigureOut">
              <a:rPr lang="en-US" smtClean="0"/>
              <a:t>1/30/25</a:t>
            </a:fld>
            <a:endParaRPr lang="en-US"/>
          </a:p>
        </p:txBody>
      </p:sp>
      <p:sp>
        <p:nvSpPr>
          <p:cNvPr id="3" name="Footer Placeholder 2">
            <a:extLst>
              <a:ext uri="{FF2B5EF4-FFF2-40B4-BE49-F238E27FC236}">
                <a16:creationId xmlns:a16="http://schemas.microsoft.com/office/drawing/2014/main" id="{E29BBBB4-223F-C940-8A48-2931105AD9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7AFE20-3042-4E40-B4F9-726437270728}"/>
              </a:ext>
            </a:extLst>
          </p:cNvPr>
          <p:cNvSpPr>
            <a:spLocks noGrp="1"/>
          </p:cNvSpPr>
          <p:nvPr>
            <p:ph type="sldNum" sz="quarter" idx="12"/>
          </p:nvPr>
        </p:nvSpPr>
        <p:spPr/>
        <p:txBody>
          <a:bodyPr/>
          <a:lstStyle/>
          <a:p>
            <a:fld id="{98B30FD9-0FDE-6F48-BEA1-AA8E32377850}" type="slidenum">
              <a:rPr lang="en-US" smtClean="0"/>
              <a:t>‹#›</a:t>
            </a:fld>
            <a:endParaRPr lang="en-US"/>
          </a:p>
        </p:txBody>
      </p:sp>
    </p:spTree>
    <p:extLst>
      <p:ext uri="{BB962C8B-B14F-4D97-AF65-F5344CB8AC3E}">
        <p14:creationId xmlns:p14="http://schemas.microsoft.com/office/powerpoint/2010/main" val="44531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1AAD6-8A99-E54C-8F8E-F1C0CE29F3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BB70FD-5F99-A247-8A26-21D91DD127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3651C4-3E6F-F943-BAB9-3537A706AB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834341-0F17-F34B-A25E-B55932894889}"/>
              </a:ext>
            </a:extLst>
          </p:cNvPr>
          <p:cNvSpPr>
            <a:spLocks noGrp="1"/>
          </p:cNvSpPr>
          <p:nvPr>
            <p:ph type="dt" sz="half" idx="10"/>
          </p:nvPr>
        </p:nvSpPr>
        <p:spPr/>
        <p:txBody>
          <a:bodyPr/>
          <a:lstStyle/>
          <a:p>
            <a:fld id="{D40BD36A-AB62-CB43-8D0F-99F7D9E8463A}" type="datetimeFigureOut">
              <a:rPr lang="en-US" smtClean="0"/>
              <a:t>1/30/25</a:t>
            </a:fld>
            <a:endParaRPr lang="en-US"/>
          </a:p>
        </p:txBody>
      </p:sp>
      <p:sp>
        <p:nvSpPr>
          <p:cNvPr id="6" name="Footer Placeholder 5">
            <a:extLst>
              <a:ext uri="{FF2B5EF4-FFF2-40B4-BE49-F238E27FC236}">
                <a16:creationId xmlns:a16="http://schemas.microsoft.com/office/drawing/2014/main" id="{76A12475-4E5F-DA44-9332-A7C206B0CC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4B680A-7D7B-3245-968D-42F5429B1F2F}"/>
              </a:ext>
            </a:extLst>
          </p:cNvPr>
          <p:cNvSpPr>
            <a:spLocks noGrp="1"/>
          </p:cNvSpPr>
          <p:nvPr>
            <p:ph type="sldNum" sz="quarter" idx="12"/>
          </p:nvPr>
        </p:nvSpPr>
        <p:spPr/>
        <p:txBody>
          <a:bodyPr/>
          <a:lstStyle/>
          <a:p>
            <a:fld id="{98B30FD9-0FDE-6F48-BEA1-AA8E32377850}" type="slidenum">
              <a:rPr lang="en-US" smtClean="0"/>
              <a:t>‹#›</a:t>
            </a:fld>
            <a:endParaRPr lang="en-US"/>
          </a:p>
        </p:txBody>
      </p:sp>
    </p:spTree>
    <p:extLst>
      <p:ext uri="{BB962C8B-B14F-4D97-AF65-F5344CB8AC3E}">
        <p14:creationId xmlns:p14="http://schemas.microsoft.com/office/powerpoint/2010/main" val="11391794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BDA3A-7A7C-EB47-AAB6-164EEE10F2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83C8F9-83E6-DC4F-A8C6-2867AEBF28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0EF84E-2A1A-424D-90F3-C3E48A2068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DAAB81C-87E3-104A-B0E4-5AD02292AA72}"/>
              </a:ext>
            </a:extLst>
          </p:cNvPr>
          <p:cNvSpPr>
            <a:spLocks noGrp="1"/>
          </p:cNvSpPr>
          <p:nvPr>
            <p:ph type="dt" sz="half" idx="10"/>
          </p:nvPr>
        </p:nvSpPr>
        <p:spPr/>
        <p:txBody>
          <a:bodyPr/>
          <a:lstStyle/>
          <a:p>
            <a:fld id="{D40BD36A-AB62-CB43-8D0F-99F7D9E8463A}" type="datetimeFigureOut">
              <a:rPr lang="en-US" smtClean="0"/>
              <a:t>1/30/25</a:t>
            </a:fld>
            <a:endParaRPr lang="en-US"/>
          </a:p>
        </p:txBody>
      </p:sp>
      <p:sp>
        <p:nvSpPr>
          <p:cNvPr id="6" name="Footer Placeholder 5">
            <a:extLst>
              <a:ext uri="{FF2B5EF4-FFF2-40B4-BE49-F238E27FC236}">
                <a16:creationId xmlns:a16="http://schemas.microsoft.com/office/drawing/2014/main" id="{58ED3B30-FDDF-5743-B842-A4F2160AB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E8F541-7BDD-A44F-A54F-D729EC7932F5}"/>
              </a:ext>
            </a:extLst>
          </p:cNvPr>
          <p:cNvSpPr>
            <a:spLocks noGrp="1"/>
          </p:cNvSpPr>
          <p:nvPr>
            <p:ph type="sldNum" sz="quarter" idx="12"/>
          </p:nvPr>
        </p:nvSpPr>
        <p:spPr/>
        <p:txBody>
          <a:bodyPr/>
          <a:lstStyle/>
          <a:p>
            <a:fld id="{98B30FD9-0FDE-6F48-BEA1-AA8E32377850}" type="slidenum">
              <a:rPr lang="en-US" smtClean="0"/>
              <a:t>‹#›</a:t>
            </a:fld>
            <a:endParaRPr lang="en-US"/>
          </a:p>
        </p:txBody>
      </p:sp>
    </p:spTree>
    <p:extLst>
      <p:ext uri="{BB962C8B-B14F-4D97-AF65-F5344CB8AC3E}">
        <p14:creationId xmlns:p14="http://schemas.microsoft.com/office/powerpoint/2010/main" val="3629197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27FFD1-97A7-C64E-83C9-3571DF6B70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D0A952-6D9E-7C42-A3A6-01858248FC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77D90A-DD9F-0C40-B4D3-4A622E687C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0BD36A-AB62-CB43-8D0F-99F7D9E8463A}" type="datetimeFigureOut">
              <a:rPr lang="en-US" smtClean="0"/>
              <a:t>1/30/25</a:t>
            </a:fld>
            <a:endParaRPr lang="en-US"/>
          </a:p>
        </p:txBody>
      </p:sp>
      <p:sp>
        <p:nvSpPr>
          <p:cNvPr id="5" name="Footer Placeholder 4">
            <a:extLst>
              <a:ext uri="{FF2B5EF4-FFF2-40B4-BE49-F238E27FC236}">
                <a16:creationId xmlns:a16="http://schemas.microsoft.com/office/drawing/2014/main" id="{49C0ABEC-9BF3-C24A-B7CE-8DB95B3098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94CE1BC-86B9-6544-B59B-963A3128A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B30FD9-0FDE-6F48-BEA1-AA8E32377850}" type="slidenum">
              <a:rPr lang="en-US" smtClean="0"/>
              <a:t>‹#›</a:t>
            </a:fld>
            <a:endParaRPr lang="en-US"/>
          </a:p>
        </p:txBody>
      </p:sp>
    </p:spTree>
    <p:extLst>
      <p:ext uri="{BB962C8B-B14F-4D97-AF65-F5344CB8AC3E}">
        <p14:creationId xmlns:p14="http://schemas.microsoft.com/office/powerpoint/2010/main" val="2807849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ale workers walking in factory">
            <a:extLst>
              <a:ext uri="{FF2B5EF4-FFF2-40B4-BE49-F238E27FC236}">
                <a16:creationId xmlns:a16="http://schemas.microsoft.com/office/drawing/2014/main" id="{AD96BDD8-DF51-7144-B16C-FE05FA56C95E}"/>
              </a:ext>
            </a:extLst>
          </p:cNvPr>
          <p:cNvPicPr>
            <a:picLocks noChangeAspect="1"/>
          </p:cNvPicPr>
          <p:nvPr/>
        </p:nvPicPr>
        <p:blipFill rotWithShape="1">
          <a:blip r:embed="rId2">
            <a:alphaModFix amt="50000"/>
          </a:blip>
          <a:srcRect t="15730"/>
          <a:stretch/>
        </p:blipFill>
        <p:spPr>
          <a:xfrm>
            <a:off x="20" y="1"/>
            <a:ext cx="12191980" cy="6857999"/>
          </a:xfrm>
          <a:prstGeom prst="rect">
            <a:avLst/>
          </a:prstGeom>
        </p:spPr>
      </p:pic>
      <p:sp>
        <p:nvSpPr>
          <p:cNvPr id="2" name="Title 1">
            <a:extLst>
              <a:ext uri="{FF2B5EF4-FFF2-40B4-BE49-F238E27FC236}">
                <a16:creationId xmlns:a16="http://schemas.microsoft.com/office/drawing/2014/main" id="{CF8ECD04-378F-924D-8ECA-6979DDCF8470}"/>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HLTWHS001</a:t>
            </a:r>
            <a:br>
              <a:rPr lang="en-US" sz="6000">
                <a:solidFill>
                  <a:srgbClr val="FFFFFF"/>
                </a:solidFill>
              </a:rPr>
            </a:br>
            <a:r>
              <a:rPr lang="en-US" sz="6000">
                <a:solidFill>
                  <a:srgbClr val="FFFFFF"/>
                </a:solidFill>
              </a:rPr>
              <a:t>PARTICIPATE IN WORKPLACE HEALTH AND SAFETY</a:t>
            </a:r>
          </a:p>
        </p:txBody>
      </p:sp>
      <p:pic>
        <p:nvPicPr>
          <p:cNvPr id="6" name="Picture 5" descr="Logo&#10;&#10;Description automatically generated">
            <a:extLst>
              <a:ext uri="{FF2B5EF4-FFF2-40B4-BE49-F238E27FC236}">
                <a16:creationId xmlns:a16="http://schemas.microsoft.com/office/drawing/2014/main" id="{D6DC5955-1581-F74D-B727-F94E5B45FA93}"/>
              </a:ext>
            </a:extLst>
          </p:cNvPr>
          <p:cNvPicPr>
            <a:picLocks noChangeAspect="1"/>
          </p:cNvPicPr>
          <p:nvPr/>
        </p:nvPicPr>
        <p:blipFill>
          <a:blip r:embed="rId3"/>
          <a:stretch>
            <a:fillRect/>
          </a:stretch>
        </p:blipFill>
        <p:spPr>
          <a:xfrm>
            <a:off x="88393" y="5855270"/>
            <a:ext cx="1151464" cy="863598"/>
          </a:xfrm>
          <a:prstGeom prst="rect">
            <a:avLst/>
          </a:prstGeom>
        </p:spPr>
      </p:pic>
    </p:spTree>
    <p:extLst>
      <p:ext uri="{BB962C8B-B14F-4D97-AF65-F5344CB8AC3E}">
        <p14:creationId xmlns:p14="http://schemas.microsoft.com/office/powerpoint/2010/main" val="375315192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EA2623-5AAA-4E74-BEC9-4E90AE40B5BA}"/>
              </a:ext>
            </a:extLst>
          </p:cNvPr>
          <p:cNvSpPr>
            <a:spLocks noGrp="1"/>
          </p:cNvSpPr>
          <p:nvPr>
            <p:ph type="title"/>
          </p:nvPr>
        </p:nvSpPr>
        <p:spPr>
          <a:xfrm>
            <a:off x="686834" y="1153572"/>
            <a:ext cx="3200400" cy="4461163"/>
          </a:xfrm>
        </p:spPr>
        <p:txBody>
          <a:bodyPr>
            <a:normAutofit/>
          </a:bodyPr>
          <a:lstStyle/>
          <a:p>
            <a:r>
              <a:rPr lang="en-US">
                <a:solidFill>
                  <a:srgbClr val="FFFFFF"/>
                </a:solidFill>
              </a:rPr>
              <a:t>Hazard identification</a:t>
            </a:r>
            <a:endParaRPr lang="en-AU">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AA1203FB-1472-41D2-9801-3A29C058C86A}"/>
              </a:ext>
            </a:extLst>
          </p:cNvPr>
          <p:cNvSpPr>
            <a:spLocks noGrp="1"/>
          </p:cNvSpPr>
          <p:nvPr>
            <p:ph idx="1"/>
          </p:nvPr>
        </p:nvSpPr>
        <p:spPr>
          <a:xfrm>
            <a:off x="4447308" y="591344"/>
            <a:ext cx="6906491" cy="5585619"/>
          </a:xfrm>
        </p:spPr>
        <p:txBody>
          <a:bodyPr anchor="ctr">
            <a:normAutofit/>
          </a:bodyPr>
          <a:lstStyle/>
          <a:p>
            <a:pPr marL="0" indent="0">
              <a:buNone/>
            </a:pPr>
            <a:r>
              <a:rPr lang="en-US" dirty="0"/>
              <a:t>Should be conducted when:</a:t>
            </a:r>
          </a:p>
          <a:p>
            <a:r>
              <a:rPr lang="en-US" dirty="0"/>
              <a:t>An organisation is new</a:t>
            </a:r>
          </a:p>
          <a:p>
            <a:r>
              <a:rPr lang="en-US" dirty="0"/>
              <a:t>New forms of work is being implemented</a:t>
            </a:r>
          </a:p>
          <a:p>
            <a:r>
              <a:rPr lang="en-US" dirty="0"/>
              <a:t>Changes to process or practice is made</a:t>
            </a:r>
          </a:p>
          <a:p>
            <a:r>
              <a:rPr lang="en-US" dirty="0"/>
              <a:t>A hazard has been identified </a:t>
            </a:r>
          </a:p>
          <a:p>
            <a:r>
              <a:rPr lang="en-US" dirty="0"/>
              <a:t>After a near miss incident or accident </a:t>
            </a:r>
          </a:p>
          <a:p>
            <a:r>
              <a:rPr lang="en-US" dirty="0"/>
              <a:t>Concerns are voiced by staff</a:t>
            </a:r>
          </a:p>
          <a:p>
            <a:r>
              <a:rPr lang="en-US" dirty="0"/>
              <a:t>New knowledge or information about hazards becomes available</a:t>
            </a:r>
          </a:p>
          <a:p>
            <a:r>
              <a:rPr lang="en-US" dirty="0"/>
              <a:t>Changes to equipment are made </a:t>
            </a:r>
          </a:p>
          <a:p>
            <a:r>
              <a:rPr lang="en-US" dirty="0"/>
              <a:t>At regular intervals during normal operations</a:t>
            </a:r>
            <a:endParaRPr lang="en-AU" dirty="0"/>
          </a:p>
        </p:txBody>
      </p:sp>
    </p:spTree>
    <p:extLst>
      <p:ext uri="{BB962C8B-B14F-4D97-AF65-F5344CB8AC3E}">
        <p14:creationId xmlns:p14="http://schemas.microsoft.com/office/powerpoint/2010/main" val="29015764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BB7E4B5-93C2-6947-B90A-FA4A7A3AE7B9}"/>
              </a:ext>
            </a:extLst>
          </p:cNvPr>
          <p:cNvSpPr>
            <a:spLocks noGrp="1"/>
          </p:cNvSpPr>
          <p:nvPr>
            <p:ph idx="1"/>
          </p:nvPr>
        </p:nvSpPr>
        <p:spPr>
          <a:xfrm>
            <a:off x="630936" y="2807208"/>
            <a:ext cx="3429000" cy="3410712"/>
          </a:xfrm>
        </p:spPr>
        <p:txBody>
          <a:bodyPr anchor="t">
            <a:normAutofit/>
          </a:bodyPr>
          <a:lstStyle/>
          <a:p>
            <a:pPr marL="0" indent="0">
              <a:buNone/>
            </a:pPr>
            <a:r>
              <a:rPr lang="en-AU" sz="2000">
                <a:latin typeface="Arial" panose="020B0604020202020204" pitchFamily="34" charset="0"/>
                <a:cs typeface="Arial" panose="020B0604020202020204" pitchFamily="34" charset="0"/>
              </a:rPr>
              <a:t>You will need to rank each risk based on the severity of the consequences if it was to occur. </a:t>
            </a:r>
          </a:p>
          <a:p>
            <a:pPr marL="0" indent="0">
              <a:buNone/>
            </a:pPr>
            <a:r>
              <a:rPr lang="en-AU" sz="2000">
                <a:latin typeface="Arial" panose="020B0604020202020204" pitchFamily="34" charset="0"/>
                <a:cs typeface="Arial" panose="020B0604020202020204" pitchFamily="34" charset="0"/>
              </a:rPr>
              <a:t>You will need a list that identifies and describes the significance of outcomes if the risk occurs. </a:t>
            </a:r>
          </a:p>
          <a:p>
            <a:pPr marL="0" indent="0">
              <a:buNone/>
            </a:pPr>
            <a:r>
              <a:rPr lang="en-AU" sz="2000">
                <a:latin typeface="Arial" panose="020B0604020202020204" pitchFamily="34" charset="0"/>
                <a:cs typeface="Arial" panose="020B0604020202020204" pitchFamily="34" charset="0"/>
              </a:rPr>
              <a:t>For example:</a:t>
            </a:r>
          </a:p>
          <a:p>
            <a:pPr marL="0" indent="0">
              <a:buNone/>
            </a:pPr>
            <a:endParaRPr lang="en-US" sz="2000"/>
          </a:p>
        </p:txBody>
      </p:sp>
      <p:pic>
        <p:nvPicPr>
          <p:cNvPr id="5" name="Picture 4">
            <a:extLst>
              <a:ext uri="{FF2B5EF4-FFF2-40B4-BE49-F238E27FC236}">
                <a16:creationId xmlns:a16="http://schemas.microsoft.com/office/drawing/2014/main" id="{7501F5BF-185D-0842-BCC2-C97A7FCFA355}"/>
              </a:ext>
            </a:extLst>
          </p:cNvPr>
          <p:cNvPicPr>
            <a:picLocks noChangeAspect="1"/>
          </p:cNvPicPr>
          <p:nvPr/>
        </p:nvPicPr>
        <p:blipFill>
          <a:blip r:embed="rId2"/>
          <a:stretch>
            <a:fillRect/>
          </a:stretch>
        </p:blipFill>
        <p:spPr>
          <a:xfrm>
            <a:off x="4654296" y="986810"/>
            <a:ext cx="6903720" cy="4884380"/>
          </a:xfrm>
          <a:prstGeom prst="rect">
            <a:avLst/>
          </a:prstGeom>
        </p:spPr>
      </p:pic>
      <p:pic>
        <p:nvPicPr>
          <p:cNvPr id="6" name="Picture 5" descr="Logo&#10;&#10;Description automatically generated">
            <a:extLst>
              <a:ext uri="{FF2B5EF4-FFF2-40B4-BE49-F238E27FC236}">
                <a16:creationId xmlns:a16="http://schemas.microsoft.com/office/drawing/2014/main" id="{6693D49B-C7B0-D649-A5CE-7723398E96EB}"/>
              </a:ext>
            </a:extLst>
          </p:cNvPr>
          <p:cNvPicPr>
            <a:picLocks noChangeAspect="1"/>
          </p:cNvPicPr>
          <p:nvPr/>
        </p:nvPicPr>
        <p:blipFill>
          <a:blip r:embed="rId3"/>
          <a:stretch>
            <a:fillRect/>
          </a:stretch>
        </p:blipFill>
        <p:spPr>
          <a:xfrm>
            <a:off x="88393" y="5855270"/>
            <a:ext cx="1151464" cy="863598"/>
          </a:xfrm>
          <a:prstGeom prst="rect">
            <a:avLst/>
          </a:prstGeom>
        </p:spPr>
      </p:pic>
      <p:sp>
        <p:nvSpPr>
          <p:cNvPr id="7" name="TextBox 6">
            <a:extLst>
              <a:ext uri="{FF2B5EF4-FFF2-40B4-BE49-F238E27FC236}">
                <a16:creationId xmlns:a16="http://schemas.microsoft.com/office/drawing/2014/main" id="{78F3B0E1-2AE4-7545-8ECD-D9E03586676D}"/>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2045984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635139-AFEC-5A4C-91CE-C2CA4B8561BD}"/>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dirty="0">
                <a:solidFill>
                  <a:schemeClr val="tx1"/>
                </a:solidFill>
                <a:latin typeface="+mj-lt"/>
                <a:ea typeface="+mj-ea"/>
                <a:cs typeface="+mj-cs"/>
              </a:rPr>
              <a:t>Risk Matrix</a:t>
            </a:r>
            <a:br>
              <a:rPr lang="en-US" sz="6600" kern="1200" dirty="0">
                <a:solidFill>
                  <a:schemeClr val="tx1"/>
                </a:solidFill>
                <a:latin typeface="+mj-lt"/>
                <a:ea typeface="+mj-ea"/>
                <a:cs typeface="+mj-cs"/>
              </a:rPr>
            </a:br>
            <a:endParaRPr lang="en-US" sz="66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CA52B5-9B13-714C-9078-858437DA8B0A}"/>
              </a:ext>
            </a:extLst>
          </p:cNvPr>
          <p:cNvPicPr>
            <a:picLocks noChangeAspect="1"/>
          </p:cNvPicPr>
          <p:nvPr/>
        </p:nvPicPr>
        <p:blipFill>
          <a:blip r:embed="rId2"/>
          <a:stretch>
            <a:fillRect/>
          </a:stretch>
        </p:blipFill>
        <p:spPr>
          <a:xfrm>
            <a:off x="3809888" y="269657"/>
            <a:ext cx="8320494" cy="5949150"/>
          </a:xfrm>
          <a:prstGeom prst="rect">
            <a:avLst/>
          </a:prstGeom>
        </p:spPr>
      </p:pic>
      <p:pic>
        <p:nvPicPr>
          <p:cNvPr id="6" name="Picture 5" descr="Logo&#10;&#10;Description automatically generated">
            <a:extLst>
              <a:ext uri="{FF2B5EF4-FFF2-40B4-BE49-F238E27FC236}">
                <a16:creationId xmlns:a16="http://schemas.microsoft.com/office/drawing/2014/main" id="{B15872C6-4321-9240-B816-CB5A8B316C54}"/>
              </a:ext>
            </a:extLst>
          </p:cNvPr>
          <p:cNvPicPr>
            <a:picLocks noChangeAspect="1"/>
          </p:cNvPicPr>
          <p:nvPr/>
        </p:nvPicPr>
        <p:blipFill>
          <a:blip r:embed="rId3"/>
          <a:stretch>
            <a:fillRect/>
          </a:stretch>
        </p:blipFill>
        <p:spPr>
          <a:xfrm>
            <a:off x="88393" y="5855270"/>
            <a:ext cx="1151464" cy="863598"/>
          </a:xfrm>
          <a:prstGeom prst="rect">
            <a:avLst/>
          </a:prstGeom>
        </p:spPr>
      </p:pic>
      <p:sp>
        <p:nvSpPr>
          <p:cNvPr id="7" name="TextBox 6">
            <a:extLst>
              <a:ext uri="{FF2B5EF4-FFF2-40B4-BE49-F238E27FC236}">
                <a16:creationId xmlns:a16="http://schemas.microsoft.com/office/drawing/2014/main" id="{74CFED83-FF73-0D40-8402-1BB8FABD51A2}"/>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2932585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D93E49-FC69-C446-A429-9149F98C2895}"/>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100" kern="1200" dirty="0">
                <a:solidFill>
                  <a:schemeClr val="tx1"/>
                </a:solidFill>
                <a:latin typeface="+mj-lt"/>
                <a:ea typeface="+mj-ea"/>
                <a:cs typeface="+mj-cs"/>
              </a:rPr>
              <a:t>The Hierarchy</a:t>
            </a:r>
            <a:br>
              <a:rPr lang="en-US" sz="6100" kern="1200" dirty="0">
                <a:solidFill>
                  <a:schemeClr val="tx1"/>
                </a:solidFill>
                <a:latin typeface="+mj-lt"/>
                <a:ea typeface="+mj-ea"/>
                <a:cs typeface="+mj-cs"/>
              </a:rPr>
            </a:br>
            <a:r>
              <a:rPr lang="en-US" sz="6100" kern="1200" dirty="0">
                <a:solidFill>
                  <a:schemeClr val="tx1"/>
                </a:solidFill>
                <a:latin typeface="+mj-lt"/>
                <a:ea typeface="+mj-ea"/>
                <a:cs typeface="+mj-cs"/>
              </a:rPr>
              <a:t> of control</a:t>
            </a:r>
            <a:br>
              <a:rPr lang="en-US" sz="6100" kern="1200" dirty="0">
                <a:solidFill>
                  <a:schemeClr val="tx1"/>
                </a:solidFill>
                <a:latin typeface="+mj-lt"/>
                <a:ea typeface="+mj-ea"/>
                <a:cs typeface="+mj-cs"/>
              </a:rPr>
            </a:br>
            <a:endParaRPr lang="en-US" sz="61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22B499F-B643-4540-AD78-80E1B7FA8054}"/>
              </a:ext>
            </a:extLst>
          </p:cNvPr>
          <p:cNvPicPr>
            <a:picLocks noChangeAspect="1"/>
          </p:cNvPicPr>
          <p:nvPr/>
        </p:nvPicPr>
        <p:blipFill>
          <a:blip r:embed="rId2"/>
          <a:stretch>
            <a:fillRect/>
          </a:stretch>
        </p:blipFill>
        <p:spPr>
          <a:xfrm>
            <a:off x="4654296" y="989370"/>
            <a:ext cx="7214616" cy="4851828"/>
          </a:xfrm>
          <a:prstGeom prst="rect">
            <a:avLst/>
          </a:prstGeom>
        </p:spPr>
      </p:pic>
      <p:pic>
        <p:nvPicPr>
          <p:cNvPr id="6" name="Picture 5" descr="Logo&#10;&#10;Description automatically generated">
            <a:extLst>
              <a:ext uri="{FF2B5EF4-FFF2-40B4-BE49-F238E27FC236}">
                <a16:creationId xmlns:a16="http://schemas.microsoft.com/office/drawing/2014/main" id="{C1E6B7CF-7CCE-754E-9F2A-62DD9D82EEFC}"/>
              </a:ext>
            </a:extLst>
          </p:cNvPr>
          <p:cNvPicPr>
            <a:picLocks noChangeAspect="1"/>
          </p:cNvPicPr>
          <p:nvPr/>
        </p:nvPicPr>
        <p:blipFill>
          <a:blip r:embed="rId3"/>
          <a:stretch>
            <a:fillRect/>
          </a:stretch>
        </p:blipFill>
        <p:spPr>
          <a:xfrm>
            <a:off x="88393" y="5855270"/>
            <a:ext cx="1151464" cy="863598"/>
          </a:xfrm>
          <a:prstGeom prst="rect">
            <a:avLst/>
          </a:prstGeom>
        </p:spPr>
      </p:pic>
      <p:sp>
        <p:nvSpPr>
          <p:cNvPr id="7" name="TextBox 6">
            <a:extLst>
              <a:ext uri="{FF2B5EF4-FFF2-40B4-BE49-F238E27FC236}">
                <a16:creationId xmlns:a16="http://schemas.microsoft.com/office/drawing/2014/main" id="{23A1C6F4-581D-764B-A6C7-AA9DA4D6C3E0}"/>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203896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761BA8-E84F-7147-85A6-24F39833D693}"/>
              </a:ext>
            </a:extLst>
          </p:cNvPr>
          <p:cNvSpPr>
            <a:spLocks noGrp="1"/>
          </p:cNvSpPr>
          <p:nvPr>
            <p:ph type="title"/>
          </p:nvPr>
        </p:nvSpPr>
        <p:spPr>
          <a:xfrm>
            <a:off x="572493" y="238539"/>
            <a:ext cx="11018520" cy="1434415"/>
          </a:xfrm>
        </p:spPr>
        <p:txBody>
          <a:bodyPr anchor="b">
            <a:normAutofit/>
          </a:bodyPr>
          <a:lstStyle/>
          <a:p>
            <a:r>
              <a:rPr lang="en-US" sz="5400" b="1">
                <a:latin typeface="Arial" panose="020B0604020202020204" pitchFamily="34" charset="0"/>
                <a:cs typeface="Arial" panose="020B0604020202020204" pitchFamily="34" charset="0"/>
              </a:rPr>
              <a:t>Reduce the risk</a:t>
            </a:r>
            <a:endParaRPr lang="en-US" sz="5400">
              <a:latin typeface="Arial" panose="020B0604020202020204" pitchFamily="34" charset="0"/>
              <a:cs typeface="Arial" panose="020B0604020202020204" pitchFamily="34" charset="0"/>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AB0AB7F-ABD7-AE46-8FD9-A787C5ADCED8}"/>
              </a:ext>
            </a:extLst>
          </p:cNvPr>
          <p:cNvSpPr>
            <a:spLocks noGrp="1"/>
          </p:cNvSpPr>
          <p:nvPr>
            <p:ph idx="1"/>
          </p:nvPr>
        </p:nvSpPr>
        <p:spPr>
          <a:xfrm>
            <a:off x="572493" y="2071316"/>
            <a:ext cx="6713552" cy="4119172"/>
          </a:xfrm>
        </p:spPr>
        <p:txBody>
          <a:bodyPr anchor="t">
            <a:normAutofit/>
          </a:bodyPr>
          <a:lstStyle/>
          <a:p>
            <a:pPr lvl="0"/>
            <a:r>
              <a:rPr lang="en-US" sz="2000" b="1">
                <a:latin typeface="Arial" panose="020B0604020202020204" pitchFamily="34" charset="0"/>
                <a:cs typeface="Arial" panose="020B0604020202020204" pitchFamily="34" charset="0"/>
              </a:rPr>
              <a:t>Substitution</a:t>
            </a:r>
            <a:endParaRPr lang="en-AU" sz="2000">
              <a:latin typeface="Arial" panose="020B0604020202020204" pitchFamily="34" charset="0"/>
              <a:cs typeface="Arial" panose="020B0604020202020204" pitchFamily="34" charset="0"/>
            </a:endParaRPr>
          </a:p>
          <a:p>
            <a:pPr marL="0" indent="0">
              <a:buNone/>
            </a:pPr>
            <a:r>
              <a:rPr lang="en-US" sz="2000" u="sng">
                <a:latin typeface="Arial" panose="020B0604020202020204" pitchFamily="34" charset="0"/>
                <a:cs typeface="Arial" panose="020B0604020202020204" pitchFamily="34" charset="0"/>
              </a:rPr>
              <a:t>Replace</a:t>
            </a:r>
            <a:r>
              <a:rPr lang="en-US" sz="2000">
                <a:latin typeface="Arial" panose="020B0604020202020204" pitchFamily="34" charset="0"/>
                <a:cs typeface="Arial" panose="020B0604020202020204" pitchFamily="34" charset="0"/>
              </a:rPr>
              <a:t> the hazard. Substitute the risk with a lesser risk	</a:t>
            </a:r>
            <a:endParaRPr lang="en-AU" sz="2000">
              <a:latin typeface="Arial" panose="020B0604020202020204" pitchFamily="34" charset="0"/>
              <a:cs typeface="Arial" panose="020B0604020202020204" pitchFamily="34" charset="0"/>
            </a:endParaRPr>
          </a:p>
          <a:p>
            <a:endParaRPr lang="en-AU" sz="2000">
              <a:latin typeface="Arial" panose="020B0604020202020204" pitchFamily="34" charset="0"/>
              <a:cs typeface="Arial" panose="020B0604020202020204" pitchFamily="34" charset="0"/>
            </a:endParaRPr>
          </a:p>
          <a:p>
            <a:pPr lvl="0"/>
            <a:r>
              <a:rPr lang="en-US" sz="2000" b="1">
                <a:latin typeface="Arial" panose="020B0604020202020204" pitchFamily="34" charset="0"/>
                <a:cs typeface="Arial" panose="020B0604020202020204" pitchFamily="34" charset="0"/>
              </a:rPr>
              <a:t>Isolation</a:t>
            </a:r>
            <a:endParaRPr lang="en-AU" sz="2000">
              <a:latin typeface="Arial" panose="020B0604020202020204" pitchFamily="34" charset="0"/>
              <a:cs typeface="Arial" panose="020B0604020202020204" pitchFamily="34" charset="0"/>
            </a:endParaRPr>
          </a:p>
          <a:p>
            <a:pPr marL="0" indent="0">
              <a:buNone/>
            </a:pPr>
            <a:r>
              <a:rPr lang="en-US" sz="2000" u="sng">
                <a:latin typeface="Arial" panose="020B0604020202020204" pitchFamily="34" charset="0"/>
                <a:cs typeface="Arial" panose="020B0604020202020204" pitchFamily="34" charset="0"/>
              </a:rPr>
              <a:t>Isolate</a:t>
            </a:r>
            <a:r>
              <a:rPr lang="en-US" sz="2000">
                <a:latin typeface="Arial" panose="020B0604020202020204" pitchFamily="34" charset="0"/>
                <a:cs typeface="Arial" panose="020B0604020202020204" pitchFamily="34" charset="0"/>
              </a:rPr>
              <a:t> the risk by separating people from the risk</a:t>
            </a:r>
            <a:endParaRPr lang="en-AU" sz="2000">
              <a:latin typeface="Arial" panose="020B0604020202020204" pitchFamily="34" charset="0"/>
              <a:cs typeface="Arial" panose="020B0604020202020204" pitchFamily="34" charset="0"/>
            </a:endParaRPr>
          </a:p>
          <a:p>
            <a:pPr marL="0" indent="0">
              <a:buNone/>
            </a:pPr>
            <a:endParaRPr lang="en-AU" sz="2000">
              <a:latin typeface="Arial" panose="020B0604020202020204" pitchFamily="34" charset="0"/>
              <a:cs typeface="Arial" panose="020B0604020202020204" pitchFamily="34" charset="0"/>
            </a:endParaRPr>
          </a:p>
          <a:p>
            <a:pPr lvl="0"/>
            <a:r>
              <a:rPr lang="en-US" sz="2000" b="1">
                <a:latin typeface="Arial" panose="020B0604020202020204" pitchFamily="34" charset="0"/>
                <a:cs typeface="Arial" panose="020B0604020202020204" pitchFamily="34" charset="0"/>
              </a:rPr>
              <a:t>Engineering Controls</a:t>
            </a:r>
            <a:endParaRPr lang="en-AU" sz="2000">
              <a:latin typeface="Arial" panose="020B0604020202020204" pitchFamily="34" charset="0"/>
              <a:cs typeface="Arial" panose="020B0604020202020204" pitchFamily="34" charset="0"/>
            </a:endParaRPr>
          </a:p>
          <a:p>
            <a:pPr marL="0" indent="0">
              <a:buNone/>
            </a:pPr>
            <a:r>
              <a:rPr lang="en-US" sz="2000">
                <a:latin typeface="Arial" panose="020B0604020202020204" pitchFamily="34" charset="0"/>
                <a:cs typeface="Arial" panose="020B0604020202020204" pitchFamily="34" charset="0"/>
              </a:rPr>
              <a:t>Make </a:t>
            </a:r>
            <a:r>
              <a:rPr lang="en-US" sz="2000" u="sng">
                <a:latin typeface="Arial" panose="020B0604020202020204" pitchFamily="34" charset="0"/>
                <a:cs typeface="Arial" panose="020B0604020202020204" pitchFamily="34" charset="0"/>
              </a:rPr>
              <a:t>physical changes</a:t>
            </a:r>
            <a:r>
              <a:rPr lang="en-US" sz="2000">
                <a:latin typeface="Arial" panose="020B0604020202020204" pitchFamily="34" charset="0"/>
                <a:cs typeface="Arial" panose="020B0604020202020204" pitchFamily="34" charset="0"/>
              </a:rPr>
              <a:t> to reduce the risk. Reduce the risks through engineering changes or changes to systems of work </a:t>
            </a:r>
            <a:endParaRPr lang="en-AU" sz="2000">
              <a:latin typeface="Arial" panose="020B0604020202020204" pitchFamily="34" charset="0"/>
              <a:cs typeface="Arial" panose="020B0604020202020204" pitchFamily="34" charset="0"/>
            </a:endParaRPr>
          </a:p>
          <a:p>
            <a:endParaRPr lang="en-US" sz="2000"/>
          </a:p>
        </p:txBody>
      </p:sp>
      <p:pic>
        <p:nvPicPr>
          <p:cNvPr id="4" name="Picture 3">
            <a:extLst>
              <a:ext uri="{FF2B5EF4-FFF2-40B4-BE49-F238E27FC236}">
                <a16:creationId xmlns:a16="http://schemas.microsoft.com/office/drawing/2014/main" id="{B402163C-0D86-F845-B8F7-4D6DD3105DD2}"/>
              </a:ext>
            </a:extLst>
          </p:cNvPr>
          <p:cNvPicPr>
            <a:picLocks noChangeAspect="1"/>
          </p:cNvPicPr>
          <p:nvPr/>
        </p:nvPicPr>
        <p:blipFill rotWithShape="1">
          <a:blip r:embed="rId2"/>
          <a:srcRect t="7474" r="-2" b="12536"/>
          <a:stretch/>
        </p:blipFill>
        <p:spPr>
          <a:xfrm>
            <a:off x="7675658" y="2093976"/>
            <a:ext cx="3941064" cy="4096512"/>
          </a:xfrm>
          <a:prstGeom prst="rect">
            <a:avLst/>
          </a:prstGeom>
        </p:spPr>
      </p:pic>
      <p:pic>
        <p:nvPicPr>
          <p:cNvPr id="7" name="Picture 6" descr="Logo&#10;&#10;Description automatically generated">
            <a:extLst>
              <a:ext uri="{FF2B5EF4-FFF2-40B4-BE49-F238E27FC236}">
                <a16:creationId xmlns:a16="http://schemas.microsoft.com/office/drawing/2014/main" id="{005E10C4-D6B3-844F-A87B-8010081E2FE1}"/>
              </a:ext>
            </a:extLst>
          </p:cNvPr>
          <p:cNvPicPr>
            <a:picLocks noChangeAspect="1"/>
          </p:cNvPicPr>
          <p:nvPr/>
        </p:nvPicPr>
        <p:blipFill>
          <a:blip r:embed="rId3"/>
          <a:stretch>
            <a:fillRect/>
          </a:stretch>
        </p:blipFill>
        <p:spPr>
          <a:xfrm>
            <a:off x="88393" y="5855270"/>
            <a:ext cx="1151464" cy="863598"/>
          </a:xfrm>
          <a:prstGeom prst="rect">
            <a:avLst/>
          </a:prstGeom>
        </p:spPr>
      </p:pic>
      <p:sp>
        <p:nvSpPr>
          <p:cNvPr id="8" name="TextBox 7">
            <a:extLst>
              <a:ext uri="{FF2B5EF4-FFF2-40B4-BE49-F238E27FC236}">
                <a16:creationId xmlns:a16="http://schemas.microsoft.com/office/drawing/2014/main" id="{17511920-A5C3-9E41-BA7D-2CE4062482DA}"/>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3784016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E6B60A-C8B6-8649-A6D1-AB219FD946CD}"/>
              </a:ext>
            </a:extLst>
          </p:cNvPr>
          <p:cNvSpPr>
            <a:spLocks noGrp="1"/>
          </p:cNvSpPr>
          <p:nvPr>
            <p:ph type="title"/>
          </p:nvPr>
        </p:nvSpPr>
        <p:spPr>
          <a:xfrm>
            <a:off x="638882" y="639193"/>
            <a:ext cx="3692326" cy="3573516"/>
          </a:xfrm>
        </p:spPr>
        <p:txBody>
          <a:bodyPr vert="horz" lIns="91440" tIns="45720" rIns="91440" bIns="45720" rtlCol="0" anchor="b">
            <a:normAutofit fontScale="90000"/>
          </a:bodyPr>
          <a:lstStyle/>
          <a:p>
            <a:r>
              <a:rPr lang="en-US" sz="6100" b="1" kern="1200" dirty="0">
                <a:solidFill>
                  <a:schemeClr val="tx1"/>
                </a:solidFill>
                <a:latin typeface="+mj-lt"/>
                <a:ea typeface="+mj-ea"/>
                <a:cs typeface="+mj-cs"/>
              </a:rPr>
              <a:t>Personal Protective Equipment (PPE)</a:t>
            </a:r>
            <a:br>
              <a:rPr lang="en-US" sz="6100" b="1" kern="1200" dirty="0">
                <a:solidFill>
                  <a:schemeClr val="tx1"/>
                </a:solidFill>
                <a:latin typeface="+mj-lt"/>
                <a:ea typeface="+mj-ea"/>
                <a:cs typeface="+mj-cs"/>
              </a:rPr>
            </a:br>
            <a:r>
              <a:rPr lang="en-US" sz="1400" b="1" kern="1200" dirty="0">
                <a:solidFill>
                  <a:srgbClr val="FF0000"/>
                </a:solidFill>
                <a:latin typeface="+mj-lt"/>
                <a:ea typeface="+mj-ea"/>
                <a:cs typeface="+mj-cs"/>
              </a:rPr>
              <a:t>Complete Inquiry task 4C </a:t>
            </a:r>
            <a:r>
              <a:rPr lang="en-US" sz="1400" b="1" kern="1200" dirty="0" err="1">
                <a:solidFill>
                  <a:srgbClr val="FF0000"/>
                </a:solidFill>
                <a:latin typeface="+mj-lt"/>
                <a:ea typeface="+mj-ea"/>
                <a:cs typeface="+mj-cs"/>
              </a:rPr>
              <a:t>pg</a:t>
            </a:r>
            <a:r>
              <a:rPr lang="en-US" sz="1400" b="1" kern="1200" dirty="0">
                <a:solidFill>
                  <a:srgbClr val="FF0000"/>
                </a:solidFill>
                <a:latin typeface="+mj-lt"/>
                <a:ea typeface="+mj-ea"/>
                <a:cs typeface="+mj-cs"/>
              </a:rPr>
              <a:t> 149</a:t>
            </a:r>
            <a:endParaRPr lang="en-US" sz="6100" kern="1200" dirty="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ogo&#10;&#10;Description automatically generated">
            <a:extLst>
              <a:ext uri="{FF2B5EF4-FFF2-40B4-BE49-F238E27FC236}">
                <a16:creationId xmlns:a16="http://schemas.microsoft.com/office/drawing/2014/main" id="{1FE2B661-2F50-C84D-A2D4-0B2581B49830}"/>
              </a:ext>
            </a:extLst>
          </p:cNvPr>
          <p:cNvPicPr>
            <a:picLocks noChangeAspect="1"/>
          </p:cNvPicPr>
          <p:nvPr/>
        </p:nvPicPr>
        <p:blipFill>
          <a:blip r:embed="rId2"/>
          <a:stretch>
            <a:fillRect/>
          </a:stretch>
        </p:blipFill>
        <p:spPr>
          <a:xfrm>
            <a:off x="88393" y="5855270"/>
            <a:ext cx="1151464" cy="863598"/>
          </a:xfrm>
          <a:prstGeom prst="rect">
            <a:avLst/>
          </a:prstGeom>
        </p:spPr>
      </p:pic>
      <p:sp>
        <p:nvSpPr>
          <p:cNvPr id="7" name="TextBox 6">
            <a:extLst>
              <a:ext uri="{FF2B5EF4-FFF2-40B4-BE49-F238E27FC236}">
                <a16:creationId xmlns:a16="http://schemas.microsoft.com/office/drawing/2014/main" id="{93E7ED8F-B7FF-D542-8C4F-8CEDA1170DED}"/>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pic>
        <p:nvPicPr>
          <p:cNvPr id="4" name="Picture 3" descr="Icon&#10;&#10;Description automatically generated">
            <a:extLst>
              <a:ext uri="{FF2B5EF4-FFF2-40B4-BE49-F238E27FC236}">
                <a16:creationId xmlns:a16="http://schemas.microsoft.com/office/drawing/2014/main" id="{CD4CCFE7-7AF1-9447-AA7C-E7E5AC76C3A0}"/>
              </a:ext>
            </a:extLst>
          </p:cNvPr>
          <p:cNvPicPr>
            <a:picLocks noChangeAspect="1"/>
          </p:cNvPicPr>
          <p:nvPr/>
        </p:nvPicPr>
        <p:blipFill>
          <a:blip r:embed="rId3"/>
          <a:stretch>
            <a:fillRect/>
          </a:stretch>
        </p:blipFill>
        <p:spPr>
          <a:xfrm>
            <a:off x="4716093" y="34654"/>
            <a:ext cx="7091022" cy="6788692"/>
          </a:xfrm>
          <a:prstGeom prst="rect">
            <a:avLst/>
          </a:prstGeom>
        </p:spPr>
      </p:pic>
    </p:spTree>
    <p:extLst>
      <p:ext uri="{BB962C8B-B14F-4D97-AF65-F5344CB8AC3E}">
        <p14:creationId xmlns:p14="http://schemas.microsoft.com/office/powerpoint/2010/main" val="521760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9181D4-A520-A546-9F72-1A36E930EC94}"/>
              </a:ext>
            </a:extLst>
          </p:cNvPr>
          <p:cNvSpPr>
            <a:spLocks noGrp="1"/>
          </p:cNvSpPr>
          <p:nvPr>
            <p:ph type="title"/>
          </p:nvPr>
        </p:nvSpPr>
        <p:spPr>
          <a:xfrm>
            <a:off x="630936" y="640823"/>
            <a:ext cx="3419856" cy="5583148"/>
          </a:xfrm>
        </p:spPr>
        <p:txBody>
          <a:bodyPr anchor="ctr">
            <a:normAutofit/>
          </a:bodyPr>
          <a:lstStyle/>
          <a:p>
            <a:r>
              <a:rPr lang="en-AU" sz="5400" b="1">
                <a:latin typeface="Arial" panose="020B0604020202020204" pitchFamily="34" charset="0"/>
                <a:cs typeface="Arial" panose="020B0604020202020204" pitchFamily="34" charset="0"/>
              </a:rPr>
              <a:t>What is a risk register? </a:t>
            </a:r>
            <a:endParaRPr lang="en-US" sz="5400">
              <a:latin typeface="Arial" panose="020B0604020202020204" pitchFamily="34" charset="0"/>
              <a:cs typeface="Arial" panose="020B0604020202020204" pitchFamily="34" charset="0"/>
            </a:endParaRPr>
          </a:p>
        </p:txBody>
      </p:sp>
      <p:sp>
        <p:nvSpPr>
          <p:cNvPr id="11"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67200" y="630936"/>
            <a:ext cx="18288" cy="5590381"/>
          </a:xfrm>
          <a:custGeom>
            <a:avLst/>
            <a:gdLst>
              <a:gd name="connsiteX0" fmla="*/ 0 w 18288"/>
              <a:gd name="connsiteY0" fmla="*/ 0 h 5590381"/>
              <a:gd name="connsiteX1" fmla="*/ 18288 w 18288"/>
              <a:gd name="connsiteY1" fmla="*/ 0 h 5590381"/>
              <a:gd name="connsiteX2" fmla="*/ 18288 w 18288"/>
              <a:gd name="connsiteY2" fmla="*/ 754701 h 5590381"/>
              <a:gd name="connsiteX3" fmla="*/ 18288 w 18288"/>
              <a:gd name="connsiteY3" fmla="*/ 1565307 h 5590381"/>
              <a:gd name="connsiteX4" fmla="*/ 18288 w 18288"/>
              <a:gd name="connsiteY4" fmla="*/ 2152297 h 5590381"/>
              <a:gd name="connsiteX5" fmla="*/ 18288 w 18288"/>
              <a:gd name="connsiteY5" fmla="*/ 2906998 h 5590381"/>
              <a:gd name="connsiteX6" fmla="*/ 18288 w 18288"/>
              <a:gd name="connsiteY6" fmla="*/ 3549892 h 5590381"/>
              <a:gd name="connsiteX7" fmla="*/ 18288 w 18288"/>
              <a:gd name="connsiteY7" fmla="*/ 4080978 h 5590381"/>
              <a:gd name="connsiteX8" fmla="*/ 18288 w 18288"/>
              <a:gd name="connsiteY8" fmla="*/ 4835680 h 5590381"/>
              <a:gd name="connsiteX9" fmla="*/ 18288 w 18288"/>
              <a:gd name="connsiteY9" fmla="*/ 5590381 h 5590381"/>
              <a:gd name="connsiteX10" fmla="*/ 0 w 18288"/>
              <a:gd name="connsiteY10" fmla="*/ 5590381 h 5590381"/>
              <a:gd name="connsiteX11" fmla="*/ 0 w 18288"/>
              <a:gd name="connsiteY11" fmla="*/ 4835680 h 5590381"/>
              <a:gd name="connsiteX12" fmla="*/ 0 w 18288"/>
              <a:gd name="connsiteY12" fmla="*/ 4304593 h 5590381"/>
              <a:gd name="connsiteX13" fmla="*/ 0 w 18288"/>
              <a:gd name="connsiteY13" fmla="*/ 3773507 h 5590381"/>
              <a:gd name="connsiteX14" fmla="*/ 0 w 18288"/>
              <a:gd name="connsiteY14" fmla="*/ 3186517 h 5590381"/>
              <a:gd name="connsiteX15" fmla="*/ 0 w 18288"/>
              <a:gd name="connsiteY15" fmla="*/ 2487720 h 5590381"/>
              <a:gd name="connsiteX16" fmla="*/ 0 w 18288"/>
              <a:gd name="connsiteY16" fmla="*/ 1956633 h 5590381"/>
              <a:gd name="connsiteX17" fmla="*/ 0 w 18288"/>
              <a:gd name="connsiteY17" fmla="*/ 1425547 h 5590381"/>
              <a:gd name="connsiteX18" fmla="*/ 0 w 18288"/>
              <a:gd name="connsiteY18" fmla="*/ 614942 h 5590381"/>
              <a:gd name="connsiteX19" fmla="*/ 0 w 18288"/>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288" h="5590381" fill="none" extrusionOk="0">
                <a:moveTo>
                  <a:pt x="0" y="0"/>
                </a:moveTo>
                <a:cubicBezTo>
                  <a:pt x="7726" y="-435"/>
                  <a:pt x="14198" y="437"/>
                  <a:pt x="18288" y="0"/>
                </a:cubicBezTo>
                <a:cubicBezTo>
                  <a:pt x="-5226" y="225076"/>
                  <a:pt x="46275" y="562283"/>
                  <a:pt x="18288" y="754701"/>
                </a:cubicBezTo>
                <a:cubicBezTo>
                  <a:pt x="-9699" y="947119"/>
                  <a:pt x="30081" y="1239251"/>
                  <a:pt x="18288" y="1565307"/>
                </a:cubicBezTo>
                <a:cubicBezTo>
                  <a:pt x="6495" y="1891363"/>
                  <a:pt x="7160" y="1999140"/>
                  <a:pt x="18288" y="2152297"/>
                </a:cubicBezTo>
                <a:cubicBezTo>
                  <a:pt x="29417" y="2305454"/>
                  <a:pt x="28705" y="2598333"/>
                  <a:pt x="18288" y="2906998"/>
                </a:cubicBezTo>
                <a:cubicBezTo>
                  <a:pt x="7871" y="3215663"/>
                  <a:pt x="35263" y="3327412"/>
                  <a:pt x="18288" y="3549892"/>
                </a:cubicBezTo>
                <a:cubicBezTo>
                  <a:pt x="1313" y="3772372"/>
                  <a:pt x="38561" y="3843836"/>
                  <a:pt x="18288" y="4080978"/>
                </a:cubicBezTo>
                <a:cubicBezTo>
                  <a:pt x="-1985" y="4318120"/>
                  <a:pt x="-3806" y="4511166"/>
                  <a:pt x="18288" y="4835680"/>
                </a:cubicBezTo>
                <a:cubicBezTo>
                  <a:pt x="40382" y="5160194"/>
                  <a:pt x="-13070" y="5401748"/>
                  <a:pt x="18288" y="5590381"/>
                </a:cubicBezTo>
                <a:cubicBezTo>
                  <a:pt x="12010" y="5589863"/>
                  <a:pt x="6799" y="5589982"/>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8288" h="5590381" stroke="0" extrusionOk="0">
                <a:moveTo>
                  <a:pt x="0" y="0"/>
                </a:moveTo>
                <a:cubicBezTo>
                  <a:pt x="5871" y="848"/>
                  <a:pt x="11713" y="-200"/>
                  <a:pt x="18288" y="0"/>
                </a:cubicBezTo>
                <a:cubicBezTo>
                  <a:pt x="41141" y="165299"/>
                  <a:pt x="3613" y="427555"/>
                  <a:pt x="18288" y="698798"/>
                </a:cubicBezTo>
                <a:cubicBezTo>
                  <a:pt x="32963" y="970041"/>
                  <a:pt x="19680" y="1226199"/>
                  <a:pt x="18288" y="1397595"/>
                </a:cubicBezTo>
                <a:cubicBezTo>
                  <a:pt x="16896" y="1568991"/>
                  <a:pt x="38798" y="1794517"/>
                  <a:pt x="18288" y="2152297"/>
                </a:cubicBezTo>
                <a:cubicBezTo>
                  <a:pt x="-2222" y="2510077"/>
                  <a:pt x="40846" y="2594424"/>
                  <a:pt x="18288" y="2739287"/>
                </a:cubicBezTo>
                <a:cubicBezTo>
                  <a:pt x="-4270" y="2884150"/>
                  <a:pt x="27117" y="3129706"/>
                  <a:pt x="18288" y="3493988"/>
                </a:cubicBezTo>
                <a:cubicBezTo>
                  <a:pt x="9459" y="3858270"/>
                  <a:pt x="54201" y="4041447"/>
                  <a:pt x="18288" y="4304593"/>
                </a:cubicBezTo>
                <a:cubicBezTo>
                  <a:pt x="-17625" y="4567740"/>
                  <a:pt x="49627" y="5149125"/>
                  <a:pt x="18288" y="5590381"/>
                </a:cubicBezTo>
                <a:cubicBezTo>
                  <a:pt x="10860" y="5590744"/>
                  <a:pt x="7568" y="5590157"/>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3C8BB68-0DC2-B14E-8CE3-32BAD0A7D4EE}"/>
              </a:ext>
            </a:extLst>
          </p:cNvPr>
          <p:cNvPicPr>
            <a:picLocks noChangeAspect="1"/>
          </p:cNvPicPr>
          <p:nvPr/>
        </p:nvPicPr>
        <p:blipFill>
          <a:blip r:embed="rId2"/>
          <a:stretch>
            <a:fillRect/>
          </a:stretch>
        </p:blipFill>
        <p:spPr>
          <a:xfrm>
            <a:off x="4654296" y="864108"/>
            <a:ext cx="6894576" cy="3447288"/>
          </a:xfrm>
          <a:prstGeom prst="rect">
            <a:avLst/>
          </a:prstGeom>
        </p:spPr>
      </p:pic>
      <p:sp>
        <p:nvSpPr>
          <p:cNvPr id="3" name="Content Placeholder 2">
            <a:extLst>
              <a:ext uri="{FF2B5EF4-FFF2-40B4-BE49-F238E27FC236}">
                <a16:creationId xmlns:a16="http://schemas.microsoft.com/office/drawing/2014/main" id="{CC802DEA-4EB2-EC45-9447-0CB81EB74854}"/>
              </a:ext>
            </a:extLst>
          </p:cNvPr>
          <p:cNvSpPr>
            <a:spLocks noGrp="1"/>
          </p:cNvSpPr>
          <p:nvPr>
            <p:ph idx="1"/>
          </p:nvPr>
        </p:nvSpPr>
        <p:spPr>
          <a:xfrm>
            <a:off x="4654296" y="4798577"/>
            <a:ext cx="6894576" cy="1428487"/>
          </a:xfrm>
        </p:spPr>
        <p:txBody>
          <a:bodyPr anchor="t">
            <a:normAutofit/>
          </a:bodyPr>
          <a:lstStyle/>
          <a:p>
            <a:pPr marL="0" indent="0">
              <a:buNone/>
            </a:pPr>
            <a:r>
              <a:rPr lang="en-AU" sz="2200">
                <a:latin typeface="Arial" panose="020B0604020202020204" pitchFamily="34" charset="0"/>
                <a:cs typeface="Arial" panose="020B0604020202020204" pitchFamily="34" charset="0"/>
              </a:rPr>
              <a:t>A risk register is tool for documenting risks, actioning and managing them. Each risk is logged on the register and actions taken to respond to them. </a:t>
            </a:r>
          </a:p>
          <a:p>
            <a:pPr marL="0" indent="0">
              <a:buNone/>
            </a:pPr>
            <a:r>
              <a:rPr lang="en-AU" sz="2200">
                <a:latin typeface="Arial" panose="020B0604020202020204" pitchFamily="34" charset="0"/>
                <a:cs typeface="Arial" panose="020B0604020202020204" pitchFamily="34" charset="0"/>
              </a:rPr>
              <a:t>There is no set format for a risk register.</a:t>
            </a:r>
          </a:p>
          <a:p>
            <a:endParaRPr lang="en-US" sz="2200"/>
          </a:p>
        </p:txBody>
      </p:sp>
      <p:pic>
        <p:nvPicPr>
          <p:cNvPr id="7" name="Picture 6" descr="Logo&#10;&#10;Description automatically generated">
            <a:extLst>
              <a:ext uri="{FF2B5EF4-FFF2-40B4-BE49-F238E27FC236}">
                <a16:creationId xmlns:a16="http://schemas.microsoft.com/office/drawing/2014/main" id="{21D3F6E3-7AF8-4D4C-8EC6-13C31F043A7B}"/>
              </a:ext>
            </a:extLst>
          </p:cNvPr>
          <p:cNvPicPr>
            <a:picLocks noChangeAspect="1"/>
          </p:cNvPicPr>
          <p:nvPr/>
        </p:nvPicPr>
        <p:blipFill>
          <a:blip r:embed="rId3"/>
          <a:stretch>
            <a:fillRect/>
          </a:stretch>
        </p:blipFill>
        <p:spPr>
          <a:xfrm>
            <a:off x="88393" y="5855270"/>
            <a:ext cx="1151464" cy="863598"/>
          </a:xfrm>
          <a:prstGeom prst="rect">
            <a:avLst/>
          </a:prstGeom>
        </p:spPr>
      </p:pic>
      <p:sp>
        <p:nvSpPr>
          <p:cNvPr id="8" name="TextBox 7">
            <a:extLst>
              <a:ext uri="{FF2B5EF4-FFF2-40B4-BE49-F238E27FC236}">
                <a16:creationId xmlns:a16="http://schemas.microsoft.com/office/drawing/2014/main" id="{2AE45C1F-5BB6-0341-9851-DB875816A8BC}"/>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24295798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00073C-5C11-5F48-B253-CA3FCB9CADB9}"/>
              </a:ext>
            </a:extLst>
          </p:cNvPr>
          <p:cNvSpPr>
            <a:spLocks noGrp="1"/>
          </p:cNvSpPr>
          <p:nvPr>
            <p:ph type="title"/>
          </p:nvPr>
        </p:nvSpPr>
        <p:spPr>
          <a:xfrm>
            <a:off x="630936" y="639520"/>
            <a:ext cx="3429000" cy="1719072"/>
          </a:xfrm>
        </p:spPr>
        <p:txBody>
          <a:bodyPr anchor="b">
            <a:normAutofit/>
          </a:bodyPr>
          <a:lstStyle/>
          <a:p>
            <a:r>
              <a:rPr lang="en-US" sz="3800" b="1">
                <a:latin typeface="Arial" panose="020B0604020202020204" pitchFamily="34" charset="0"/>
                <a:cs typeface="Arial" panose="020B0604020202020204" pitchFamily="34" charset="0"/>
              </a:rPr>
              <a:t>Workplace emergency procedure</a:t>
            </a:r>
            <a:endParaRPr lang="en-US" sz="3800">
              <a:latin typeface="Arial" panose="020B0604020202020204" pitchFamily="34" charset="0"/>
              <a:cs typeface="Arial" panose="020B0604020202020204" pitchFamily="34" charset="0"/>
            </a:endParaRPr>
          </a:p>
        </p:txBody>
      </p:sp>
      <p:sp>
        <p:nvSpPr>
          <p:cNvPr id="11"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6D43325-CFFC-7A45-B867-A0A35A2C6547}"/>
              </a:ext>
            </a:extLst>
          </p:cNvPr>
          <p:cNvSpPr>
            <a:spLocks noGrp="1"/>
          </p:cNvSpPr>
          <p:nvPr>
            <p:ph idx="1"/>
          </p:nvPr>
        </p:nvSpPr>
        <p:spPr>
          <a:xfrm>
            <a:off x="630936" y="2807208"/>
            <a:ext cx="4405088" cy="4050792"/>
          </a:xfrm>
        </p:spPr>
        <p:txBody>
          <a:bodyPr anchor="t">
            <a:normAutofit/>
          </a:bodyPr>
          <a:lstStyle/>
          <a:p>
            <a:pPr marL="0" indent="0">
              <a:buNone/>
            </a:pPr>
            <a:r>
              <a:rPr lang="en-AU" sz="1500" dirty="0">
                <a:latin typeface="Arial" panose="020B0604020202020204" pitchFamily="34" charset="0"/>
                <a:cs typeface="Arial" panose="020B0604020202020204" pitchFamily="34" charset="0"/>
              </a:rPr>
              <a:t>A workplace emergency can be defined as an unforeseeable situation that threatens people within the organisation including employees, customers or the public. </a:t>
            </a:r>
          </a:p>
          <a:p>
            <a:pPr marL="0" indent="0">
              <a:buNone/>
            </a:pPr>
            <a:r>
              <a:rPr lang="en-AU" sz="1500" dirty="0">
                <a:latin typeface="Arial" panose="020B0604020202020204" pitchFamily="34" charset="0"/>
                <a:cs typeface="Arial" panose="020B0604020202020204" pitchFamily="34" charset="0"/>
              </a:rPr>
              <a:t>It is often a sudden event or situation that requires an immediate response which can be really scary. In emergencies, people can panic or become confused. </a:t>
            </a:r>
          </a:p>
          <a:p>
            <a:pPr marL="0" indent="0">
              <a:buNone/>
            </a:pPr>
            <a:r>
              <a:rPr lang="en-AU" sz="1500" dirty="0">
                <a:latin typeface="Arial" panose="020B0604020202020204" pitchFamily="34" charset="0"/>
                <a:cs typeface="Arial" panose="020B0604020202020204" pitchFamily="34" charset="0"/>
              </a:rPr>
              <a:t>The best way to make sure emergency situations are handled as well as possible, is to plan, prepare and practise for them. </a:t>
            </a:r>
          </a:p>
          <a:p>
            <a:endParaRPr lang="en-US" sz="1500" dirty="0"/>
          </a:p>
        </p:txBody>
      </p:sp>
      <p:pic>
        <p:nvPicPr>
          <p:cNvPr id="4" name="Picture 3">
            <a:extLst>
              <a:ext uri="{FF2B5EF4-FFF2-40B4-BE49-F238E27FC236}">
                <a16:creationId xmlns:a16="http://schemas.microsoft.com/office/drawing/2014/main" id="{E222629B-C981-7A4D-80C2-DF6A2E5E0954}"/>
              </a:ext>
            </a:extLst>
          </p:cNvPr>
          <p:cNvPicPr>
            <a:picLocks noChangeAspect="1"/>
          </p:cNvPicPr>
          <p:nvPr/>
        </p:nvPicPr>
        <p:blipFill>
          <a:blip r:embed="rId2"/>
          <a:stretch>
            <a:fillRect/>
          </a:stretch>
        </p:blipFill>
        <p:spPr>
          <a:xfrm>
            <a:off x="4654296" y="2281257"/>
            <a:ext cx="6903720" cy="2295486"/>
          </a:xfrm>
          <a:prstGeom prst="rect">
            <a:avLst/>
          </a:prstGeom>
        </p:spPr>
      </p:pic>
      <p:pic>
        <p:nvPicPr>
          <p:cNvPr id="7" name="Picture 6" descr="Logo&#10;&#10;Description automatically generated">
            <a:extLst>
              <a:ext uri="{FF2B5EF4-FFF2-40B4-BE49-F238E27FC236}">
                <a16:creationId xmlns:a16="http://schemas.microsoft.com/office/drawing/2014/main" id="{A762B176-B5F0-A243-B4CE-27F76F589557}"/>
              </a:ext>
            </a:extLst>
          </p:cNvPr>
          <p:cNvPicPr>
            <a:picLocks noChangeAspect="1"/>
          </p:cNvPicPr>
          <p:nvPr/>
        </p:nvPicPr>
        <p:blipFill>
          <a:blip r:embed="rId3"/>
          <a:stretch>
            <a:fillRect/>
          </a:stretch>
        </p:blipFill>
        <p:spPr>
          <a:xfrm>
            <a:off x="88393" y="5855270"/>
            <a:ext cx="1151464" cy="863598"/>
          </a:xfrm>
          <a:prstGeom prst="rect">
            <a:avLst/>
          </a:prstGeom>
        </p:spPr>
      </p:pic>
      <p:sp>
        <p:nvSpPr>
          <p:cNvPr id="8" name="TextBox 7">
            <a:extLst>
              <a:ext uri="{FF2B5EF4-FFF2-40B4-BE49-F238E27FC236}">
                <a16:creationId xmlns:a16="http://schemas.microsoft.com/office/drawing/2014/main" id="{1AED98CC-E38B-4249-A314-BCE949083F17}"/>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704871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79974F0-937A-754C-865C-330A9D10A578}"/>
              </a:ext>
            </a:extLst>
          </p:cNvPr>
          <p:cNvPicPr>
            <a:picLocks noChangeAspect="1"/>
          </p:cNvPicPr>
          <p:nvPr/>
        </p:nvPicPr>
        <p:blipFill>
          <a:blip r:embed="rId2"/>
          <a:stretch>
            <a:fillRect/>
          </a:stretch>
        </p:blipFill>
        <p:spPr>
          <a:xfrm>
            <a:off x="2429328" y="228600"/>
            <a:ext cx="7257144" cy="4953000"/>
          </a:xfrm>
          <a:prstGeom prst="rect">
            <a:avLst/>
          </a:prstGeom>
        </p:spPr>
      </p:pic>
      <p:pic>
        <p:nvPicPr>
          <p:cNvPr id="6" name="Picture 5" descr="Logo&#10;&#10;Description automatically generated">
            <a:extLst>
              <a:ext uri="{FF2B5EF4-FFF2-40B4-BE49-F238E27FC236}">
                <a16:creationId xmlns:a16="http://schemas.microsoft.com/office/drawing/2014/main" id="{6A3EB8EF-3F11-8B4F-B35B-FE5EC841998B}"/>
              </a:ext>
            </a:extLst>
          </p:cNvPr>
          <p:cNvPicPr>
            <a:picLocks noChangeAspect="1"/>
          </p:cNvPicPr>
          <p:nvPr/>
        </p:nvPicPr>
        <p:blipFill>
          <a:blip r:embed="rId3"/>
          <a:stretch>
            <a:fillRect/>
          </a:stretch>
        </p:blipFill>
        <p:spPr>
          <a:xfrm>
            <a:off x="88393" y="5855270"/>
            <a:ext cx="1151464" cy="863598"/>
          </a:xfrm>
          <a:prstGeom prst="rect">
            <a:avLst/>
          </a:prstGeom>
        </p:spPr>
      </p:pic>
      <p:sp>
        <p:nvSpPr>
          <p:cNvPr id="7" name="TextBox 6">
            <a:extLst>
              <a:ext uri="{FF2B5EF4-FFF2-40B4-BE49-F238E27FC236}">
                <a16:creationId xmlns:a16="http://schemas.microsoft.com/office/drawing/2014/main" id="{155CC977-02AC-EF49-82AF-7026019F7416}"/>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12170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5DB157-6990-4BDE-BDC2-3E9BFAE0E252}"/>
              </a:ext>
            </a:extLst>
          </p:cNvPr>
          <p:cNvSpPr>
            <a:spLocks noGrp="1"/>
          </p:cNvSpPr>
          <p:nvPr>
            <p:ph type="title"/>
          </p:nvPr>
        </p:nvSpPr>
        <p:spPr>
          <a:xfrm>
            <a:off x="686834" y="1153572"/>
            <a:ext cx="3200400" cy="4461163"/>
          </a:xfrm>
        </p:spPr>
        <p:txBody>
          <a:bodyPr>
            <a:normAutofit/>
          </a:bodyPr>
          <a:lstStyle/>
          <a:p>
            <a:r>
              <a:rPr lang="en-US">
                <a:solidFill>
                  <a:srgbClr val="FFFFFF"/>
                </a:solidFill>
              </a:rPr>
              <a:t>What to do in an emergency</a:t>
            </a:r>
            <a:endParaRPr lang="en-AU">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37459087-E109-4B12-A01B-700957477548}"/>
              </a:ext>
            </a:extLst>
          </p:cNvPr>
          <p:cNvSpPr>
            <a:spLocks noGrp="1"/>
          </p:cNvSpPr>
          <p:nvPr>
            <p:ph idx="1"/>
          </p:nvPr>
        </p:nvSpPr>
        <p:spPr>
          <a:xfrm>
            <a:off x="4447308" y="591344"/>
            <a:ext cx="6906491" cy="5585619"/>
          </a:xfrm>
        </p:spPr>
        <p:txBody>
          <a:bodyPr anchor="ctr">
            <a:normAutofit/>
          </a:bodyPr>
          <a:lstStyle/>
          <a:p>
            <a:r>
              <a:rPr lang="en-US" dirty="0"/>
              <a:t>Take care of self </a:t>
            </a:r>
          </a:p>
          <a:p>
            <a:endParaRPr lang="en-US" dirty="0"/>
          </a:p>
          <a:p>
            <a:r>
              <a:rPr lang="en-US" dirty="0"/>
              <a:t>Understand the situation</a:t>
            </a:r>
          </a:p>
          <a:p>
            <a:endParaRPr lang="en-US" dirty="0"/>
          </a:p>
          <a:p>
            <a:r>
              <a:rPr lang="en-US" dirty="0"/>
              <a:t>Follow your organization’s policies and procedures for acting in an emergency</a:t>
            </a:r>
          </a:p>
          <a:p>
            <a:pPr marL="0" indent="0">
              <a:buNone/>
            </a:pPr>
            <a:endParaRPr lang="en-US" dirty="0"/>
          </a:p>
          <a:p>
            <a:r>
              <a:rPr lang="en-US" dirty="0"/>
              <a:t>After the emergency </a:t>
            </a:r>
          </a:p>
        </p:txBody>
      </p:sp>
    </p:spTree>
    <p:extLst>
      <p:ext uri="{BB962C8B-B14F-4D97-AF65-F5344CB8AC3E}">
        <p14:creationId xmlns:p14="http://schemas.microsoft.com/office/powerpoint/2010/main" val="4084878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F80D8-63F4-D741-B33E-FACF3C449252}"/>
              </a:ext>
            </a:extLst>
          </p:cNvPr>
          <p:cNvSpPr>
            <a:spLocks noGrp="1"/>
          </p:cNvSpPr>
          <p:nvPr>
            <p:ph type="title"/>
          </p:nvPr>
        </p:nvSpPr>
        <p:spPr>
          <a:xfrm>
            <a:off x="481013" y="3752849"/>
            <a:ext cx="3290887" cy="2452687"/>
          </a:xfrm>
        </p:spPr>
        <p:txBody>
          <a:bodyPr anchor="ctr">
            <a:normAutofit/>
          </a:bodyPr>
          <a:lstStyle/>
          <a:p>
            <a:r>
              <a:rPr lang="en-US" sz="3600" b="1" dirty="0">
                <a:latin typeface="Arial" panose="020B0604020202020204" pitchFamily="34" charset="0"/>
                <a:cs typeface="Arial" panose="020B0604020202020204" pitchFamily="34" charset="0"/>
              </a:rPr>
              <a:t>WHS laws</a:t>
            </a:r>
            <a:endParaRPr lang="en-US" sz="3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0BA42BD-7ACB-7E4B-93D0-BCBA946CC363}"/>
              </a:ext>
            </a:extLst>
          </p:cNvPr>
          <p:cNvPicPr>
            <a:picLocks noChangeAspect="1"/>
          </p:cNvPicPr>
          <p:nvPr/>
        </p:nvPicPr>
        <p:blipFill rotWithShape="1">
          <a:blip r:embed="rId2"/>
          <a:srcRect t="39212" b="1502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B17DA6E4-6FA8-1549-83D0-2CFC916231AC}"/>
              </a:ext>
            </a:extLst>
          </p:cNvPr>
          <p:cNvSpPr>
            <a:spLocks noGrp="1"/>
          </p:cNvSpPr>
          <p:nvPr>
            <p:ph idx="1"/>
          </p:nvPr>
        </p:nvSpPr>
        <p:spPr>
          <a:xfrm>
            <a:off x="4225574" y="4266181"/>
            <a:ext cx="7485413" cy="2452687"/>
          </a:xfrm>
        </p:spPr>
        <p:txBody>
          <a:bodyPr anchor="ctr">
            <a:normAutofit/>
          </a:bodyPr>
          <a:lstStyle/>
          <a:p>
            <a:pPr marL="0" indent="0">
              <a:buNone/>
            </a:pPr>
            <a:r>
              <a:rPr lang="en-AU" sz="1800" dirty="0">
                <a:latin typeface="Arial" panose="020B0604020202020204" pitchFamily="34" charset="0"/>
                <a:cs typeface="Arial" panose="020B0604020202020204" pitchFamily="34" charset="0"/>
              </a:rPr>
              <a:t>Workplace health and safety legislation and regulations set out the health and safety requirements affecting all Australian workplaces and work activities.</a:t>
            </a:r>
          </a:p>
          <a:p>
            <a:r>
              <a:rPr lang="en-AU" sz="1800" dirty="0">
                <a:latin typeface="Arial" panose="020B0604020202020204" pitchFamily="34" charset="0"/>
                <a:cs typeface="Arial" panose="020B0604020202020204" pitchFamily="34" charset="0"/>
              </a:rPr>
              <a:t>Acts </a:t>
            </a:r>
          </a:p>
          <a:p>
            <a:r>
              <a:rPr lang="en-AU" sz="1800" dirty="0">
                <a:latin typeface="Arial" panose="020B0604020202020204" pitchFamily="34" charset="0"/>
                <a:cs typeface="Arial" panose="020B0604020202020204" pitchFamily="34" charset="0"/>
              </a:rPr>
              <a:t>Regulations</a:t>
            </a:r>
          </a:p>
          <a:p>
            <a:r>
              <a:rPr lang="en-AU" sz="1800" dirty="0">
                <a:latin typeface="Arial" panose="020B0604020202020204" pitchFamily="34" charset="0"/>
                <a:cs typeface="Arial" panose="020B0604020202020204" pitchFamily="34" charset="0"/>
              </a:rPr>
              <a:t>Regulation</a:t>
            </a:r>
          </a:p>
          <a:p>
            <a:r>
              <a:rPr lang="en-AU" sz="1800" dirty="0">
                <a:latin typeface="Arial" panose="020B0604020202020204" pitchFamily="34" charset="0"/>
                <a:cs typeface="Arial" panose="020B0604020202020204" pitchFamily="34" charset="0"/>
              </a:rPr>
              <a:t>Codes of practice (or compliance codes) </a:t>
            </a:r>
          </a:p>
          <a:p>
            <a:pPr marL="0" indent="0">
              <a:buNone/>
            </a:pPr>
            <a:endParaRPr lang="en-AU" sz="1800" dirty="0">
              <a:latin typeface="Arial" panose="020B0604020202020204" pitchFamily="34" charset="0"/>
              <a:cs typeface="Arial" panose="020B0604020202020204" pitchFamily="34" charset="0"/>
            </a:endParaRPr>
          </a:p>
          <a:p>
            <a:pPr marL="0" indent="0">
              <a:buNone/>
            </a:pPr>
            <a:endParaRPr lang="en-US" sz="1800" dirty="0"/>
          </a:p>
        </p:txBody>
      </p:sp>
      <p:pic>
        <p:nvPicPr>
          <p:cNvPr id="5" name="Picture 4" descr="Logo&#10;&#10;Description automatically generated">
            <a:extLst>
              <a:ext uri="{FF2B5EF4-FFF2-40B4-BE49-F238E27FC236}">
                <a16:creationId xmlns:a16="http://schemas.microsoft.com/office/drawing/2014/main" id="{50E6ED1E-9A86-9344-9E01-9BA2E373D8D5}"/>
              </a:ext>
            </a:extLst>
          </p:cNvPr>
          <p:cNvPicPr>
            <a:picLocks noChangeAspect="1"/>
          </p:cNvPicPr>
          <p:nvPr/>
        </p:nvPicPr>
        <p:blipFill>
          <a:blip r:embed="rId3"/>
          <a:stretch>
            <a:fillRect/>
          </a:stretch>
        </p:blipFill>
        <p:spPr>
          <a:xfrm>
            <a:off x="88393" y="5855270"/>
            <a:ext cx="1151464" cy="863598"/>
          </a:xfrm>
          <a:prstGeom prst="rect">
            <a:avLst/>
          </a:prstGeom>
        </p:spPr>
      </p:pic>
      <p:sp>
        <p:nvSpPr>
          <p:cNvPr id="6" name="TextBox 5">
            <a:extLst>
              <a:ext uri="{FF2B5EF4-FFF2-40B4-BE49-F238E27FC236}">
                <a16:creationId xmlns:a16="http://schemas.microsoft.com/office/drawing/2014/main" id="{D467E8A4-1149-EC40-893E-6EC9740CC13C}"/>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4184575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8BF598-F77A-BE41-A21E-896BDB975A04}"/>
              </a:ext>
            </a:extLst>
          </p:cNvPr>
          <p:cNvSpPr>
            <a:spLocks noGrp="1"/>
          </p:cNvSpPr>
          <p:nvPr>
            <p:ph type="title"/>
          </p:nvPr>
        </p:nvSpPr>
        <p:spPr>
          <a:xfrm>
            <a:off x="838200" y="365125"/>
            <a:ext cx="10515600" cy="1325563"/>
          </a:xfrm>
        </p:spPr>
        <p:txBody>
          <a:bodyPr>
            <a:normAutofit/>
          </a:bodyPr>
          <a:lstStyle/>
          <a:p>
            <a:r>
              <a:rPr lang="en-US" sz="4200" b="1">
                <a:latin typeface="Arial" panose="020B0604020202020204" pitchFamily="34" charset="0"/>
                <a:cs typeface="Arial" panose="020B0604020202020204" pitchFamily="34" charset="0"/>
              </a:rPr>
              <a:t>IMPLEMENT SAFE WORK PRACTICES</a:t>
            </a:r>
            <a:endParaRPr lang="en-US" sz="4200">
              <a:latin typeface="Arial" panose="020B0604020202020204" pitchFamily="34" charset="0"/>
              <a:cs typeface="Arial" panose="020B0604020202020204" pitchFamily="34" charset="0"/>
            </a:endParaRP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865313"/>
            <a:ext cx="10424160" cy="18288"/>
          </a:xfrm>
          <a:custGeom>
            <a:avLst/>
            <a:gdLst>
              <a:gd name="connsiteX0" fmla="*/ 0 w 10424160"/>
              <a:gd name="connsiteY0" fmla="*/ 0 h 18288"/>
              <a:gd name="connsiteX1" fmla="*/ 903427 w 10424160"/>
              <a:gd name="connsiteY1" fmla="*/ 0 h 18288"/>
              <a:gd name="connsiteX2" fmla="*/ 1389888 w 10424160"/>
              <a:gd name="connsiteY2" fmla="*/ 0 h 18288"/>
              <a:gd name="connsiteX3" fmla="*/ 2189074 w 10424160"/>
              <a:gd name="connsiteY3" fmla="*/ 0 h 18288"/>
              <a:gd name="connsiteX4" fmla="*/ 2675534 w 10424160"/>
              <a:gd name="connsiteY4" fmla="*/ 0 h 18288"/>
              <a:gd name="connsiteX5" fmla="*/ 3370478 w 10424160"/>
              <a:gd name="connsiteY5" fmla="*/ 0 h 18288"/>
              <a:gd name="connsiteX6" fmla="*/ 4169664 w 10424160"/>
              <a:gd name="connsiteY6" fmla="*/ 0 h 18288"/>
              <a:gd name="connsiteX7" fmla="*/ 4551883 w 10424160"/>
              <a:gd name="connsiteY7" fmla="*/ 0 h 18288"/>
              <a:gd name="connsiteX8" fmla="*/ 4934102 w 10424160"/>
              <a:gd name="connsiteY8" fmla="*/ 0 h 18288"/>
              <a:gd name="connsiteX9" fmla="*/ 5837530 w 10424160"/>
              <a:gd name="connsiteY9" fmla="*/ 0 h 18288"/>
              <a:gd name="connsiteX10" fmla="*/ 6532474 w 10424160"/>
              <a:gd name="connsiteY10" fmla="*/ 0 h 18288"/>
              <a:gd name="connsiteX11" fmla="*/ 6914693 w 10424160"/>
              <a:gd name="connsiteY11" fmla="*/ 0 h 18288"/>
              <a:gd name="connsiteX12" fmla="*/ 7609637 w 10424160"/>
              <a:gd name="connsiteY12" fmla="*/ 0 h 18288"/>
              <a:gd name="connsiteX13" fmla="*/ 8513064 w 10424160"/>
              <a:gd name="connsiteY13" fmla="*/ 0 h 18288"/>
              <a:gd name="connsiteX14" fmla="*/ 9103766 w 10424160"/>
              <a:gd name="connsiteY14" fmla="*/ 0 h 18288"/>
              <a:gd name="connsiteX15" fmla="*/ 9694469 w 10424160"/>
              <a:gd name="connsiteY15" fmla="*/ 0 h 18288"/>
              <a:gd name="connsiteX16" fmla="*/ 10424160 w 10424160"/>
              <a:gd name="connsiteY16" fmla="*/ 0 h 18288"/>
              <a:gd name="connsiteX17" fmla="*/ 10424160 w 10424160"/>
              <a:gd name="connsiteY17" fmla="*/ 18288 h 18288"/>
              <a:gd name="connsiteX18" fmla="*/ 9729216 w 10424160"/>
              <a:gd name="connsiteY18" fmla="*/ 18288 h 18288"/>
              <a:gd name="connsiteX19" fmla="*/ 8930030 w 10424160"/>
              <a:gd name="connsiteY19" fmla="*/ 18288 h 18288"/>
              <a:gd name="connsiteX20" fmla="*/ 8130845 w 10424160"/>
              <a:gd name="connsiteY20" fmla="*/ 18288 h 18288"/>
              <a:gd name="connsiteX21" fmla="*/ 7644384 w 10424160"/>
              <a:gd name="connsiteY21" fmla="*/ 18288 h 18288"/>
              <a:gd name="connsiteX22" fmla="*/ 6740957 w 10424160"/>
              <a:gd name="connsiteY22" fmla="*/ 18288 h 18288"/>
              <a:gd name="connsiteX23" fmla="*/ 6046013 w 10424160"/>
              <a:gd name="connsiteY23" fmla="*/ 18288 h 18288"/>
              <a:gd name="connsiteX24" fmla="*/ 5663794 w 10424160"/>
              <a:gd name="connsiteY24" fmla="*/ 18288 h 18288"/>
              <a:gd name="connsiteX25" fmla="*/ 4968850 w 10424160"/>
              <a:gd name="connsiteY25" fmla="*/ 18288 h 18288"/>
              <a:gd name="connsiteX26" fmla="*/ 4378147 w 10424160"/>
              <a:gd name="connsiteY26" fmla="*/ 18288 h 18288"/>
              <a:gd name="connsiteX27" fmla="*/ 3787445 w 10424160"/>
              <a:gd name="connsiteY27" fmla="*/ 18288 h 18288"/>
              <a:gd name="connsiteX28" fmla="*/ 3196742 w 10424160"/>
              <a:gd name="connsiteY28" fmla="*/ 18288 h 18288"/>
              <a:gd name="connsiteX29" fmla="*/ 2606040 w 10424160"/>
              <a:gd name="connsiteY29" fmla="*/ 18288 h 18288"/>
              <a:gd name="connsiteX30" fmla="*/ 1806854 w 10424160"/>
              <a:gd name="connsiteY30" fmla="*/ 18288 h 18288"/>
              <a:gd name="connsiteX31" fmla="*/ 1111910 w 10424160"/>
              <a:gd name="connsiteY31" fmla="*/ 18288 h 18288"/>
              <a:gd name="connsiteX32" fmla="*/ 729691 w 10424160"/>
              <a:gd name="connsiteY32" fmla="*/ 18288 h 18288"/>
              <a:gd name="connsiteX33" fmla="*/ 0 w 10424160"/>
              <a:gd name="connsiteY33" fmla="*/ 18288 h 18288"/>
              <a:gd name="connsiteX34" fmla="*/ 0 w 10424160"/>
              <a:gd name="connsiteY3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24160" h="18288" fill="none" extrusionOk="0">
                <a:moveTo>
                  <a:pt x="0" y="0"/>
                </a:moveTo>
                <a:cubicBezTo>
                  <a:pt x="251416" y="-3874"/>
                  <a:pt x="479411" y="-20508"/>
                  <a:pt x="903427" y="0"/>
                </a:cubicBezTo>
                <a:cubicBezTo>
                  <a:pt x="1327443" y="20508"/>
                  <a:pt x="1177990" y="-7387"/>
                  <a:pt x="1389888" y="0"/>
                </a:cubicBezTo>
                <a:cubicBezTo>
                  <a:pt x="1601786" y="7387"/>
                  <a:pt x="1928602" y="-6697"/>
                  <a:pt x="2189074" y="0"/>
                </a:cubicBezTo>
                <a:cubicBezTo>
                  <a:pt x="2449546" y="6697"/>
                  <a:pt x="2440085" y="-21144"/>
                  <a:pt x="2675534" y="0"/>
                </a:cubicBezTo>
                <a:cubicBezTo>
                  <a:pt x="2910983" y="21144"/>
                  <a:pt x="3026158" y="-11124"/>
                  <a:pt x="3370478" y="0"/>
                </a:cubicBezTo>
                <a:cubicBezTo>
                  <a:pt x="3714798" y="11124"/>
                  <a:pt x="3864539" y="-10660"/>
                  <a:pt x="4169664" y="0"/>
                </a:cubicBezTo>
                <a:cubicBezTo>
                  <a:pt x="4474789" y="10660"/>
                  <a:pt x="4471218" y="16488"/>
                  <a:pt x="4551883" y="0"/>
                </a:cubicBezTo>
                <a:cubicBezTo>
                  <a:pt x="4632548" y="-16488"/>
                  <a:pt x="4786830" y="7986"/>
                  <a:pt x="4934102" y="0"/>
                </a:cubicBezTo>
                <a:cubicBezTo>
                  <a:pt x="5081374" y="-7986"/>
                  <a:pt x="5575881" y="-33003"/>
                  <a:pt x="5837530" y="0"/>
                </a:cubicBezTo>
                <a:cubicBezTo>
                  <a:pt x="6099179" y="33003"/>
                  <a:pt x="6305895" y="14170"/>
                  <a:pt x="6532474" y="0"/>
                </a:cubicBezTo>
                <a:cubicBezTo>
                  <a:pt x="6759053" y="-14170"/>
                  <a:pt x="6726707" y="16121"/>
                  <a:pt x="6914693" y="0"/>
                </a:cubicBezTo>
                <a:cubicBezTo>
                  <a:pt x="7102679" y="-16121"/>
                  <a:pt x="7397857" y="32594"/>
                  <a:pt x="7609637" y="0"/>
                </a:cubicBezTo>
                <a:cubicBezTo>
                  <a:pt x="7821417" y="-32594"/>
                  <a:pt x="8141235" y="-3745"/>
                  <a:pt x="8513064" y="0"/>
                </a:cubicBezTo>
                <a:cubicBezTo>
                  <a:pt x="8884893" y="3745"/>
                  <a:pt x="8877548" y="3359"/>
                  <a:pt x="9103766" y="0"/>
                </a:cubicBezTo>
                <a:cubicBezTo>
                  <a:pt x="9329984" y="-3359"/>
                  <a:pt x="9545570" y="-17843"/>
                  <a:pt x="9694469" y="0"/>
                </a:cubicBezTo>
                <a:cubicBezTo>
                  <a:pt x="9843368" y="17843"/>
                  <a:pt x="10162477" y="-1217"/>
                  <a:pt x="10424160" y="0"/>
                </a:cubicBezTo>
                <a:cubicBezTo>
                  <a:pt x="10424498" y="7640"/>
                  <a:pt x="10423710" y="11289"/>
                  <a:pt x="10424160" y="18288"/>
                </a:cubicBezTo>
                <a:cubicBezTo>
                  <a:pt x="10184680" y="20716"/>
                  <a:pt x="10034768" y="-9357"/>
                  <a:pt x="9729216" y="18288"/>
                </a:cubicBezTo>
                <a:cubicBezTo>
                  <a:pt x="9423664" y="45933"/>
                  <a:pt x="9309220" y="36372"/>
                  <a:pt x="8930030" y="18288"/>
                </a:cubicBezTo>
                <a:cubicBezTo>
                  <a:pt x="8550840" y="204"/>
                  <a:pt x="8513376" y="34707"/>
                  <a:pt x="8130845" y="18288"/>
                </a:cubicBezTo>
                <a:cubicBezTo>
                  <a:pt x="7748315" y="1869"/>
                  <a:pt x="7864674" y="19659"/>
                  <a:pt x="7644384" y="18288"/>
                </a:cubicBezTo>
                <a:cubicBezTo>
                  <a:pt x="7424094" y="16917"/>
                  <a:pt x="6947001" y="55680"/>
                  <a:pt x="6740957" y="18288"/>
                </a:cubicBezTo>
                <a:cubicBezTo>
                  <a:pt x="6534913" y="-19104"/>
                  <a:pt x="6313809" y="33391"/>
                  <a:pt x="6046013" y="18288"/>
                </a:cubicBezTo>
                <a:cubicBezTo>
                  <a:pt x="5778217" y="3185"/>
                  <a:pt x="5786775" y="1439"/>
                  <a:pt x="5663794" y="18288"/>
                </a:cubicBezTo>
                <a:cubicBezTo>
                  <a:pt x="5540813" y="35137"/>
                  <a:pt x="5204724" y="25434"/>
                  <a:pt x="4968850" y="18288"/>
                </a:cubicBezTo>
                <a:cubicBezTo>
                  <a:pt x="4732976" y="11142"/>
                  <a:pt x="4559928" y="34568"/>
                  <a:pt x="4378147" y="18288"/>
                </a:cubicBezTo>
                <a:cubicBezTo>
                  <a:pt x="4196366" y="2008"/>
                  <a:pt x="3992200" y="35409"/>
                  <a:pt x="3787445" y="18288"/>
                </a:cubicBezTo>
                <a:cubicBezTo>
                  <a:pt x="3582690" y="1167"/>
                  <a:pt x="3488876" y="-7583"/>
                  <a:pt x="3196742" y="18288"/>
                </a:cubicBezTo>
                <a:cubicBezTo>
                  <a:pt x="2904608" y="44159"/>
                  <a:pt x="2729828" y="45906"/>
                  <a:pt x="2606040" y="18288"/>
                </a:cubicBezTo>
                <a:cubicBezTo>
                  <a:pt x="2482252" y="-9330"/>
                  <a:pt x="2000672" y="-5498"/>
                  <a:pt x="1806854" y="18288"/>
                </a:cubicBezTo>
                <a:cubicBezTo>
                  <a:pt x="1613036" y="42074"/>
                  <a:pt x="1310933" y="-4240"/>
                  <a:pt x="1111910" y="18288"/>
                </a:cubicBezTo>
                <a:cubicBezTo>
                  <a:pt x="912887" y="40816"/>
                  <a:pt x="891560" y="1701"/>
                  <a:pt x="729691" y="18288"/>
                </a:cubicBezTo>
                <a:cubicBezTo>
                  <a:pt x="567822" y="34875"/>
                  <a:pt x="203025" y="34462"/>
                  <a:pt x="0" y="18288"/>
                </a:cubicBezTo>
                <a:cubicBezTo>
                  <a:pt x="-82" y="11708"/>
                  <a:pt x="-178" y="8956"/>
                  <a:pt x="0" y="0"/>
                </a:cubicBezTo>
                <a:close/>
              </a:path>
              <a:path w="10424160" h="18288" stroke="0" extrusionOk="0">
                <a:moveTo>
                  <a:pt x="0" y="0"/>
                </a:moveTo>
                <a:cubicBezTo>
                  <a:pt x="119910" y="17195"/>
                  <a:pt x="345032" y="1652"/>
                  <a:pt x="590702" y="0"/>
                </a:cubicBezTo>
                <a:cubicBezTo>
                  <a:pt x="836372" y="-1652"/>
                  <a:pt x="830717" y="-10944"/>
                  <a:pt x="972922" y="0"/>
                </a:cubicBezTo>
                <a:cubicBezTo>
                  <a:pt x="1115127" y="10944"/>
                  <a:pt x="1638708" y="17269"/>
                  <a:pt x="1876349" y="0"/>
                </a:cubicBezTo>
                <a:cubicBezTo>
                  <a:pt x="2113990" y="-17269"/>
                  <a:pt x="2263529" y="27642"/>
                  <a:pt x="2467051" y="0"/>
                </a:cubicBezTo>
                <a:cubicBezTo>
                  <a:pt x="2670573" y="-27642"/>
                  <a:pt x="2867743" y="-1552"/>
                  <a:pt x="3057754" y="0"/>
                </a:cubicBezTo>
                <a:cubicBezTo>
                  <a:pt x="3247765" y="1552"/>
                  <a:pt x="3729099" y="45169"/>
                  <a:pt x="3961181" y="0"/>
                </a:cubicBezTo>
                <a:cubicBezTo>
                  <a:pt x="4193263" y="-45169"/>
                  <a:pt x="4313735" y="4067"/>
                  <a:pt x="4447642" y="0"/>
                </a:cubicBezTo>
                <a:cubicBezTo>
                  <a:pt x="4581549" y="-4067"/>
                  <a:pt x="5123626" y="11867"/>
                  <a:pt x="5351069" y="0"/>
                </a:cubicBezTo>
                <a:cubicBezTo>
                  <a:pt x="5578512" y="-11867"/>
                  <a:pt x="6044105" y="-19983"/>
                  <a:pt x="6254496" y="0"/>
                </a:cubicBezTo>
                <a:cubicBezTo>
                  <a:pt x="6464887" y="19983"/>
                  <a:pt x="6664731" y="4232"/>
                  <a:pt x="6949440" y="0"/>
                </a:cubicBezTo>
                <a:cubicBezTo>
                  <a:pt x="7234149" y="-4232"/>
                  <a:pt x="7497205" y="28731"/>
                  <a:pt x="7852867" y="0"/>
                </a:cubicBezTo>
                <a:cubicBezTo>
                  <a:pt x="8208529" y="-28731"/>
                  <a:pt x="8287556" y="2616"/>
                  <a:pt x="8443570" y="0"/>
                </a:cubicBezTo>
                <a:cubicBezTo>
                  <a:pt x="8599584" y="-2616"/>
                  <a:pt x="8871283" y="-14113"/>
                  <a:pt x="9034272" y="0"/>
                </a:cubicBezTo>
                <a:cubicBezTo>
                  <a:pt x="9197261" y="14113"/>
                  <a:pt x="9604978" y="-35623"/>
                  <a:pt x="9833458" y="0"/>
                </a:cubicBezTo>
                <a:cubicBezTo>
                  <a:pt x="10061938" y="35623"/>
                  <a:pt x="10231944" y="-8194"/>
                  <a:pt x="10424160" y="0"/>
                </a:cubicBezTo>
                <a:cubicBezTo>
                  <a:pt x="10424285" y="4395"/>
                  <a:pt x="10424085" y="9776"/>
                  <a:pt x="10424160" y="18288"/>
                </a:cubicBezTo>
                <a:cubicBezTo>
                  <a:pt x="10058736" y="-5772"/>
                  <a:pt x="9942989" y="-18764"/>
                  <a:pt x="9624974" y="18288"/>
                </a:cubicBezTo>
                <a:cubicBezTo>
                  <a:pt x="9306959" y="55340"/>
                  <a:pt x="9229263" y="24995"/>
                  <a:pt x="8930030" y="18288"/>
                </a:cubicBezTo>
                <a:cubicBezTo>
                  <a:pt x="8630797" y="11581"/>
                  <a:pt x="8647263" y="10931"/>
                  <a:pt x="8547811" y="18288"/>
                </a:cubicBezTo>
                <a:cubicBezTo>
                  <a:pt x="8448359" y="25645"/>
                  <a:pt x="8173221" y="219"/>
                  <a:pt x="8061350" y="18288"/>
                </a:cubicBezTo>
                <a:cubicBezTo>
                  <a:pt x="7949479" y="36357"/>
                  <a:pt x="7437002" y="17516"/>
                  <a:pt x="7157923" y="18288"/>
                </a:cubicBezTo>
                <a:cubicBezTo>
                  <a:pt x="6878844" y="19060"/>
                  <a:pt x="6610241" y="8864"/>
                  <a:pt x="6462979" y="18288"/>
                </a:cubicBezTo>
                <a:cubicBezTo>
                  <a:pt x="6315717" y="27712"/>
                  <a:pt x="6124879" y="4989"/>
                  <a:pt x="5976518" y="18288"/>
                </a:cubicBezTo>
                <a:cubicBezTo>
                  <a:pt x="5828157" y="31587"/>
                  <a:pt x="5566880" y="7112"/>
                  <a:pt x="5281574" y="18288"/>
                </a:cubicBezTo>
                <a:cubicBezTo>
                  <a:pt x="4996268" y="29464"/>
                  <a:pt x="5085614" y="20493"/>
                  <a:pt x="4899355" y="18288"/>
                </a:cubicBezTo>
                <a:cubicBezTo>
                  <a:pt x="4713096" y="16083"/>
                  <a:pt x="4606138" y="34359"/>
                  <a:pt x="4517136" y="18288"/>
                </a:cubicBezTo>
                <a:cubicBezTo>
                  <a:pt x="4428134" y="2217"/>
                  <a:pt x="4125335" y="52414"/>
                  <a:pt x="3822192" y="18288"/>
                </a:cubicBezTo>
                <a:cubicBezTo>
                  <a:pt x="3519049" y="-15838"/>
                  <a:pt x="3453132" y="3859"/>
                  <a:pt x="3335731" y="18288"/>
                </a:cubicBezTo>
                <a:cubicBezTo>
                  <a:pt x="3218330" y="32717"/>
                  <a:pt x="2718749" y="-13936"/>
                  <a:pt x="2536546" y="18288"/>
                </a:cubicBezTo>
                <a:cubicBezTo>
                  <a:pt x="2354343" y="50512"/>
                  <a:pt x="2190669" y="3238"/>
                  <a:pt x="2050085" y="18288"/>
                </a:cubicBezTo>
                <a:cubicBezTo>
                  <a:pt x="1909501" y="33338"/>
                  <a:pt x="1520975" y="3062"/>
                  <a:pt x="1250899" y="18288"/>
                </a:cubicBezTo>
                <a:cubicBezTo>
                  <a:pt x="980823" y="33514"/>
                  <a:pt x="992936" y="28036"/>
                  <a:pt x="868680" y="18288"/>
                </a:cubicBezTo>
                <a:cubicBezTo>
                  <a:pt x="744424" y="8540"/>
                  <a:pt x="230364" y="33365"/>
                  <a:pt x="0" y="18288"/>
                </a:cubicBezTo>
                <a:cubicBezTo>
                  <a:pt x="-504" y="12101"/>
                  <a:pt x="-591" y="771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950A85C-0D90-49CD-A4B5-375175E624CE}"/>
              </a:ext>
            </a:extLst>
          </p:cNvPr>
          <p:cNvGraphicFramePr>
            <a:graphicFrameLocks noGrp="1"/>
          </p:cNvGraphicFramePr>
          <p:nvPr>
            <p:ph idx="1"/>
            <p:extLst>
              <p:ext uri="{D42A27DB-BD31-4B8C-83A1-F6EECF244321}">
                <p14:modId xmlns:p14="http://schemas.microsoft.com/office/powerpoint/2010/main" val="1093157478"/>
              </p:ext>
            </p:extLst>
          </p:nvPr>
        </p:nvGraphicFramePr>
        <p:xfrm>
          <a:off x="838200" y="2228087"/>
          <a:ext cx="10515600" cy="39488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Logo&#10;&#10;Description automatically generated">
            <a:extLst>
              <a:ext uri="{FF2B5EF4-FFF2-40B4-BE49-F238E27FC236}">
                <a16:creationId xmlns:a16="http://schemas.microsoft.com/office/drawing/2014/main" id="{6F725F80-71ED-BD4B-B366-8D5665753AB9}"/>
              </a:ext>
            </a:extLst>
          </p:cNvPr>
          <p:cNvPicPr>
            <a:picLocks noChangeAspect="1"/>
          </p:cNvPicPr>
          <p:nvPr/>
        </p:nvPicPr>
        <p:blipFill>
          <a:blip r:embed="rId7"/>
          <a:stretch>
            <a:fillRect/>
          </a:stretch>
        </p:blipFill>
        <p:spPr>
          <a:xfrm>
            <a:off x="88393" y="5855270"/>
            <a:ext cx="1151464" cy="863598"/>
          </a:xfrm>
          <a:prstGeom prst="rect">
            <a:avLst/>
          </a:prstGeom>
        </p:spPr>
      </p:pic>
      <p:sp>
        <p:nvSpPr>
          <p:cNvPr id="7" name="TextBox 6">
            <a:extLst>
              <a:ext uri="{FF2B5EF4-FFF2-40B4-BE49-F238E27FC236}">
                <a16:creationId xmlns:a16="http://schemas.microsoft.com/office/drawing/2014/main" id="{F424D504-29AC-1040-B527-32E9528A8FA1}"/>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1812958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529E97A-97C3-40EA-8A04-5C02398D56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7491E4-CA65-9D4C-9BB1-DDE6D78BCB0E}"/>
              </a:ext>
            </a:extLst>
          </p:cNvPr>
          <p:cNvSpPr>
            <a:spLocks noGrp="1"/>
          </p:cNvSpPr>
          <p:nvPr>
            <p:ph type="title"/>
          </p:nvPr>
        </p:nvSpPr>
        <p:spPr>
          <a:xfrm>
            <a:off x="385277" y="672016"/>
            <a:ext cx="6684264" cy="1402580"/>
          </a:xfrm>
        </p:spPr>
        <p:txBody>
          <a:bodyPr anchor="ctr">
            <a:normAutofit/>
          </a:bodyPr>
          <a:lstStyle/>
          <a:p>
            <a:r>
              <a:rPr lang="en-US" sz="4800" b="1" dirty="0">
                <a:solidFill>
                  <a:srgbClr val="FFFFFF"/>
                </a:solidFill>
                <a:latin typeface="Arial" panose="020B0604020202020204" pitchFamily="34" charset="0"/>
                <a:cs typeface="Arial" panose="020B0604020202020204" pitchFamily="34" charset="0"/>
              </a:rPr>
              <a:t>Safety signs</a:t>
            </a:r>
            <a:endParaRPr lang="en-US" sz="4800" dirty="0">
              <a:solidFill>
                <a:srgbClr val="FFFFFF"/>
              </a:solidFill>
              <a:latin typeface="Arial" panose="020B0604020202020204" pitchFamily="34" charset="0"/>
              <a:cs typeface="Arial" panose="020B0604020202020204" pitchFamily="34" charset="0"/>
            </a:endParaRPr>
          </a:p>
        </p:txBody>
      </p:sp>
      <p:sp>
        <p:nvSpPr>
          <p:cNvPr id="16" name="sketch line">
            <a:extLst>
              <a:ext uri="{FF2B5EF4-FFF2-40B4-BE49-F238E27FC236}">
                <a16:creationId xmlns:a16="http://schemas.microsoft.com/office/drawing/2014/main" id="{59FA8C2E-A5A7-4490-927A-7CD58343ED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353312"/>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D88E51F7-5143-B64A-8761-43E9BA5D931A}"/>
              </a:ext>
            </a:extLst>
          </p:cNvPr>
          <p:cNvPicPr>
            <a:picLocks noChangeAspect="1"/>
          </p:cNvPicPr>
          <p:nvPr/>
        </p:nvPicPr>
        <p:blipFill>
          <a:blip r:embed="rId2"/>
          <a:stretch>
            <a:fillRect/>
          </a:stretch>
        </p:blipFill>
        <p:spPr>
          <a:xfrm>
            <a:off x="630936" y="3355482"/>
            <a:ext cx="10917936" cy="2511124"/>
          </a:xfrm>
          <a:prstGeom prst="rect">
            <a:avLst/>
          </a:prstGeom>
        </p:spPr>
      </p:pic>
      <p:pic>
        <p:nvPicPr>
          <p:cNvPr id="7" name="Picture 6" descr="Logo&#10;&#10;Description automatically generated">
            <a:extLst>
              <a:ext uri="{FF2B5EF4-FFF2-40B4-BE49-F238E27FC236}">
                <a16:creationId xmlns:a16="http://schemas.microsoft.com/office/drawing/2014/main" id="{BB68E00F-423D-DD46-91AB-5B9A40CDE4AC}"/>
              </a:ext>
            </a:extLst>
          </p:cNvPr>
          <p:cNvPicPr>
            <a:picLocks noChangeAspect="1"/>
          </p:cNvPicPr>
          <p:nvPr/>
        </p:nvPicPr>
        <p:blipFill>
          <a:blip r:embed="rId3"/>
          <a:stretch>
            <a:fillRect/>
          </a:stretch>
        </p:blipFill>
        <p:spPr>
          <a:xfrm>
            <a:off x="88393" y="5855270"/>
            <a:ext cx="1151464" cy="863598"/>
          </a:xfrm>
          <a:prstGeom prst="rect">
            <a:avLst/>
          </a:prstGeom>
        </p:spPr>
      </p:pic>
      <p:sp>
        <p:nvSpPr>
          <p:cNvPr id="8" name="TextBox 7">
            <a:extLst>
              <a:ext uri="{FF2B5EF4-FFF2-40B4-BE49-F238E27FC236}">
                <a16:creationId xmlns:a16="http://schemas.microsoft.com/office/drawing/2014/main" id="{49C0F4F2-F3A8-9B47-91DA-A4F3A0F7A4B3}"/>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14180821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190335-F136-FF4F-8B79-10006BDCAE12}"/>
              </a:ext>
            </a:extLst>
          </p:cNvPr>
          <p:cNvSpPr>
            <a:spLocks noGrp="1"/>
          </p:cNvSpPr>
          <p:nvPr>
            <p:ph type="title"/>
          </p:nvPr>
        </p:nvSpPr>
        <p:spPr>
          <a:xfrm>
            <a:off x="630936" y="639520"/>
            <a:ext cx="3429000" cy="1719072"/>
          </a:xfrm>
        </p:spPr>
        <p:txBody>
          <a:bodyPr anchor="b">
            <a:normAutofit/>
          </a:bodyPr>
          <a:lstStyle/>
          <a:p>
            <a:r>
              <a:rPr lang="en-US" sz="5400" b="1">
                <a:latin typeface="Arial" panose="020B0604020202020204" pitchFamily="34" charset="0"/>
                <a:cs typeface="Arial" panose="020B0604020202020204" pitchFamily="34" charset="0"/>
              </a:rPr>
              <a:t>Reporting incidents</a:t>
            </a:r>
            <a:endParaRPr lang="en-US" sz="5400">
              <a:latin typeface="Arial" panose="020B0604020202020204" pitchFamily="34" charset="0"/>
              <a:cs typeface="Arial" panose="020B0604020202020204" pitchFamily="34" charset="0"/>
            </a:endParaRPr>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A07C11-75F2-D942-A832-A05A01796DC0}"/>
              </a:ext>
            </a:extLst>
          </p:cNvPr>
          <p:cNvSpPr>
            <a:spLocks noGrp="1"/>
          </p:cNvSpPr>
          <p:nvPr>
            <p:ph idx="1"/>
          </p:nvPr>
        </p:nvSpPr>
        <p:spPr>
          <a:xfrm>
            <a:off x="630936" y="2807208"/>
            <a:ext cx="3429000" cy="3410712"/>
          </a:xfrm>
        </p:spPr>
        <p:txBody>
          <a:bodyPr anchor="t">
            <a:normAutofit/>
          </a:bodyPr>
          <a:lstStyle/>
          <a:p>
            <a:pPr marL="0" indent="0">
              <a:buNone/>
            </a:pPr>
            <a:r>
              <a:rPr lang="en-AU" sz="2000" dirty="0">
                <a:latin typeface="Arial" panose="020B0604020202020204" pitchFamily="34" charset="0"/>
                <a:cs typeface="Arial" panose="020B0604020202020204" pitchFamily="34" charset="0"/>
              </a:rPr>
              <a:t>Where an incident or injury occurs in the workplace it is important to report it to the designated person in accordance with workplace procedures. </a:t>
            </a:r>
          </a:p>
          <a:p>
            <a:pPr marL="0" indent="0">
              <a:buNone/>
            </a:pPr>
            <a:r>
              <a:rPr lang="en-AU" sz="2000" dirty="0">
                <a:latin typeface="Arial" panose="020B0604020202020204" pitchFamily="34" charset="0"/>
                <a:cs typeface="Arial" panose="020B0604020202020204" pitchFamily="34" charset="0"/>
              </a:rPr>
              <a:t>WHS legislation mandates that workplaces report and keep records of serious accidents, emergencies or health incidents that occur.</a:t>
            </a:r>
          </a:p>
          <a:p>
            <a:pPr marL="0" indent="0">
              <a:buNone/>
            </a:pPr>
            <a:endParaRPr lang="en-US" sz="2000" dirty="0"/>
          </a:p>
        </p:txBody>
      </p:sp>
      <p:pic>
        <p:nvPicPr>
          <p:cNvPr id="5" name="Picture 4">
            <a:extLst>
              <a:ext uri="{FF2B5EF4-FFF2-40B4-BE49-F238E27FC236}">
                <a16:creationId xmlns:a16="http://schemas.microsoft.com/office/drawing/2014/main" id="{1B39A580-7702-9742-BE98-01EA0055B5D0}"/>
              </a:ext>
            </a:extLst>
          </p:cNvPr>
          <p:cNvPicPr>
            <a:picLocks noChangeAspect="1"/>
          </p:cNvPicPr>
          <p:nvPr/>
        </p:nvPicPr>
        <p:blipFill>
          <a:blip r:embed="rId2"/>
          <a:stretch>
            <a:fillRect/>
          </a:stretch>
        </p:blipFill>
        <p:spPr>
          <a:xfrm>
            <a:off x="6119051" y="640080"/>
            <a:ext cx="3974210" cy="5577840"/>
          </a:xfrm>
          <a:prstGeom prst="rect">
            <a:avLst/>
          </a:prstGeom>
        </p:spPr>
      </p:pic>
      <p:pic>
        <p:nvPicPr>
          <p:cNvPr id="7" name="Picture 6" descr="Logo&#10;&#10;Description automatically generated">
            <a:extLst>
              <a:ext uri="{FF2B5EF4-FFF2-40B4-BE49-F238E27FC236}">
                <a16:creationId xmlns:a16="http://schemas.microsoft.com/office/drawing/2014/main" id="{FB656A10-717B-894B-993A-1E1108C4F3E3}"/>
              </a:ext>
            </a:extLst>
          </p:cNvPr>
          <p:cNvPicPr>
            <a:picLocks noChangeAspect="1"/>
          </p:cNvPicPr>
          <p:nvPr/>
        </p:nvPicPr>
        <p:blipFill>
          <a:blip r:embed="rId3"/>
          <a:stretch>
            <a:fillRect/>
          </a:stretch>
        </p:blipFill>
        <p:spPr>
          <a:xfrm>
            <a:off x="88393" y="5931560"/>
            <a:ext cx="1049743" cy="787307"/>
          </a:xfrm>
          <a:prstGeom prst="rect">
            <a:avLst/>
          </a:prstGeom>
        </p:spPr>
      </p:pic>
      <p:sp>
        <p:nvSpPr>
          <p:cNvPr id="8" name="TextBox 7">
            <a:extLst>
              <a:ext uri="{FF2B5EF4-FFF2-40B4-BE49-F238E27FC236}">
                <a16:creationId xmlns:a16="http://schemas.microsoft.com/office/drawing/2014/main" id="{E6DDFAA0-847A-B648-BBFC-19E07B4F0AA0}"/>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1125009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E460DB-96B3-411B-9788-31117F26654D}"/>
              </a:ext>
            </a:extLst>
          </p:cNvPr>
          <p:cNvSpPr>
            <a:spLocks noGrp="1"/>
          </p:cNvSpPr>
          <p:nvPr>
            <p:ph type="title"/>
          </p:nvPr>
        </p:nvSpPr>
        <p:spPr>
          <a:xfrm>
            <a:off x="838200" y="365125"/>
            <a:ext cx="5558489" cy="1325563"/>
          </a:xfrm>
        </p:spPr>
        <p:txBody>
          <a:bodyPr>
            <a:normAutofit/>
          </a:bodyPr>
          <a:lstStyle/>
          <a:p>
            <a:r>
              <a:rPr lang="en-US" dirty="0"/>
              <a:t>What is a notifiable incident</a:t>
            </a:r>
            <a:endParaRPr lang="en-AU" dirty="0"/>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C1E200C-5E6D-43CA-9D2D-FABA7A4CBFD2}"/>
              </a:ext>
            </a:extLst>
          </p:cNvPr>
          <p:cNvSpPr>
            <a:spLocks noGrp="1"/>
          </p:cNvSpPr>
          <p:nvPr>
            <p:ph idx="1"/>
          </p:nvPr>
        </p:nvSpPr>
        <p:spPr>
          <a:xfrm>
            <a:off x="838200" y="1825625"/>
            <a:ext cx="5558489" cy="4351338"/>
          </a:xfrm>
        </p:spPr>
        <p:txBody>
          <a:bodyPr>
            <a:normAutofit/>
          </a:bodyPr>
          <a:lstStyle/>
          <a:p>
            <a:pPr marL="0" indent="0">
              <a:buNone/>
            </a:pPr>
            <a:r>
              <a:rPr lang="en-US" sz="2400"/>
              <a:t>The following must be reported to WorkSafe:</a:t>
            </a:r>
          </a:p>
          <a:p>
            <a:r>
              <a:rPr lang="en-US" sz="2400"/>
              <a:t>Death</a:t>
            </a:r>
          </a:p>
          <a:p>
            <a:r>
              <a:rPr lang="en-US" sz="2400"/>
              <a:t>Person needing treatment within 48 hours of being exposed to a substance</a:t>
            </a:r>
          </a:p>
          <a:p>
            <a:r>
              <a:rPr lang="en-US" sz="2400"/>
              <a:t>Person needing immediate treatment as an in-patient in hospital</a:t>
            </a:r>
          </a:p>
          <a:p>
            <a:r>
              <a:rPr lang="en-US" sz="2400"/>
              <a:t>Amputation, head injury, eye injury, degloving, electric shock, spinal injury, loss of bodily function, serious lacerations</a:t>
            </a:r>
            <a:endParaRPr lang="en-AU" sz="240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08608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190335-F136-FF4F-8B79-10006BDCAE12}"/>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Incident report</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136D92A-5BE5-6B42-AEC6-8140A6B9942E}"/>
              </a:ext>
            </a:extLst>
          </p:cNvPr>
          <p:cNvPicPr>
            <a:picLocks noChangeAspect="1"/>
          </p:cNvPicPr>
          <p:nvPr/>
        </p:nvPicPr>
        <p:blipFill>
          <a:blip r:embed="rId2"/>
          <a:stretch>
            <a:fillRect/>
          </a:stretch>
        </p:blipFill>
        <p:spPr>
          <a:xfrm>
            <a:off x="6055317" y="640080"/>
            <a:ext cx="4412574" cy="5550408"/>
          </a:xfrm>
          <a:prstGeom prst="rect">
            <a:avLst/>
          </a:prstGeom>
        </p:spPr>
      </p:pic>
      <p:pic>
        <p:nvPicPr>
          <p:cNvPr id="6" name="Picture 5" descr="Logo&#10;&#10;Description automatically generated">
            <a:extLst>
              <a:ext uri="{FF2B5EF4-FFF2-40B4-BE49-F238E27FC236}">
                <a16:creationId xmlns:a16="http://schemas.microsoft.com/office/drawing/2014/main" id="{DA7D0961-D646-FB41-9CE1-9CFD7D4B025F}"/>
              </a:ext>
            </a:extLst>
          </p:cNvPr>
          <p:cNvPicPr>
            <a:picLocks noChangeAspect="1"/>
          </p:cNvPicPr>
          <p:nvPr/>
        </p:nvPicPr>
        <p:blipFill>
          <a:blip r:embed="rId3"/>
          <a:stretch>
            <a:fillRect/>
          </a:stretch>
        </p:blipFill>
        <p:spPr>
          <a:xfrm>
            <a:off x="88393" y="5855270"/>
            <a:ext cx="1151464" cy="863598"/>
          </a:xfrm>
          <a:prstGeom prst="rect">
            <a:avLst/>
          </a:prstGeom>
        </p:spPr>
      </p:pic>
      <p:sp>
        <p:nvSpPr>
          <p:cNvPr id="7" name="TextBox 6">
            <a:extLst>
              <a:ext uri="{FF2B5EF4-FFF2-40B4-BE49-F238E27FC236}">
                <a16:creationId xmlns:a16="http://schemas.microsoft.com/office/drawing/2014/main" id="{AD005ABE-0C26-C040-B0C6-24B1668CA0FA}"/>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3318863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837543A-6020-4505-A233-C9DB4BF740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44E24A-E42A-4DD2-B319-7118B18C7E37}"/>
              </a:ext>
            </a:extLst>
          </p:cNvPr>
          <p:cNvSpPr>
            <a:spLocks noGrp="1"/>
          </p:cNvSpPr>
          <p:nvPr>
            <p:ph type="title"/>
          </p:nvPr>
        </p:nvSpPr>
        <p:spPr>
          <a:xfrm>
            <a:off x="838200" y="365125"/>
            <a:ext cx="5558489" cy="1325563"/>
          </a:xfrm>
        </p:spPr>
        <p:txBody>
          <a:bodyPr>
            <a:normAutofit/>
          </a:bodyPr>
          <a:lstStyle/>
          <a:p>
            <a:r>
              <a:rPr lang="en-US" dirty="0"/>
              <a:t>Housekeeping Practice</a:t>
            </a:r>
            <a:endParaRPr lang="en-AU" dirty="0"/>
          </a:p>
        </p:txBody>
      </p:sp>
      <p:sp>
        <p:nvSpPr>
          <p:cNvPr id="10" name="Freeform: Shape 9">
            <a:extLst>
              <a:ext uri="{FF2B5EF4-FFF2-40B4-BE49-F238E27FC236}">
                <a16:creationId xmlns:a16="http://schemas.microsoft.com/office/drawing/2014/main" id="{35B16301-FB18-48BA-A6DD-C37CAF6F9A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DF81F737-79FD-4814-A583-7A7BA75F4C81}"/>
              </a:ext>
            </a:extLst>
          </p:cNvPr>
          <p:cNvSpPr>
            <a:spLocks noGrp="1"/>
          </p:cNvSpPr>
          <p:nvPr>
            <p:ph idx="1"/>
          </p:nvPr>
        </p:nvSpPr>
        <p:spPr>
          <a:xfrm>
            <a:off x="838200" y="1825625"/>
            <a:ext cx="5558489" cy="4351338"/>
          </a:xfrm>
        </p:spPr>
        <p:txBody>
          <a:bodyPr>
            <a:normAutofit/>
          </a:bodyPr>
          <a:lstStyle/>
          <a:p>
            <a:r>
              <a:rPr lang="en-US" sz="2400" dirty="0"/>
              <a:t>Clean up spills as soon as they are identified</a:t>
            </a:r>
          </a:p>
          <a:p>
            <a:r>
              <a:rPr lang="en-US" sz="2400" dirty="0"/>
              <a:t>Regular floor cleaning, vacuuming, sweeping, and mopping</a:t>
            </a:r>
          </a:p>
          <a:p>
            <a:r>
              <a:rPr lang="en-US" sz="2400" dirty="0"/>
              <a:t>Regular floor checks looking for damage</a:t>
            </a:r>
          </a:p>
          <a:p>
            <a:r>
              <a:rPr lang="en-US" sz="2400" dirty="0"/>
              <a:t>Not leaving items lying around the floor </a:t>
            </a:r>
          </a:p>
          <a:p>
            <a:r>
              <a:rPr lang="en-US" sz="2400" dirty="0"/>
              <a:t>Create a checklist </a:t>
            </a:r>
          </a:p>
          <a:p>
            <a:endParaRPr lang="en-US" sz="2400" dirty="0"/>
          </a:p>
        </p:txBody>
      </p:sp>
      <p:sp>
        <p:nvSpPr>
          <p:cNvPr id="12" name="Oval 11">
            <a:extLst>
              <a:ext uri="{FF2B5EF4-FFF2-40B4-BE49-F238E27FC236}">
                <a16:creationId xmlns:a16="http://schemas.microsoft.com/office/drawing/2014/main" id="{C3C0D90E-074A-4F52-9B11-B52BEF4BCB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Block Arc 13">
            <a:extLst>
              <a:ext uri="{FF2B5EF4-FFF2-40B4-BE49-F238E27FC236}">
                <a16:creationId xmlns:a16="http://schemas.microsoft.com/office/drawing/2014/main" id="{CABBD4C1-E6F8-46F6-8152-A8A97490B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18531"/>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Freeform: Shape 15">
            <a:extLst>
              <a:ext uri="{FF2B5EF4-FFF2-40B4-BE49-F238E27FC236}">
                <a16:creationId xmlns:a16="http://schemas.microsoft.com/office/drawing/2014/main" id="{83BA5EF5-1FE9-4BF9-83BB-269BCDDF61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18" name="Straight Connector 17">
            <a:extLst>
              <a:ext uri="{FF2B5EF4-FFF2-40B4-BE49-F238E27FC236}">
                <a16:creationId xmlns:a16="http://schemas.microsoft.com/office/drawing/2014/main" id="{4B3BCACB-5880-460B-9606-8C433A9AF9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88853921-7BC9-4BDE-ACAB-133C683C82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2" name="Arc 21">
            <a:extLst>
              <a:ext uri="{FF2B5EF4-FFF2-40B4-BE49-F238E27FC236}">
                <a16:creationId xmlns:a16="http://schemas.microsoft.com/office/drawing/2014/main" id="{09192968-3AE7-4470-A61C-97294BB927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AB72E55-43E4-4356-BFE8-E2102CB0B5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348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190335-F136-FF4F-8B79-10006BDCAE12}"/>
              </a:ext>
            </a:extLst>
          </p:cNvPr>
          <p:cNvSpPr>
            <a:spLocks noGrp="1"/>
          </p:cNvSpPr>
          <p:nvPr>
            <p:ph type="title"/>
          </p:nvPr>
        </p:nvSpPr>
        <p:spPr>
          <a:xfrm>
            <a:off x="630936" y="640080"/>
            <a:ext cx="4818888" cy="1481328"/>
          </a:xfrm>
        </p:spPr>
        <p:txBody>
          <a:bodyPr anchor="b">
            <a:normAutofit/>
          </a:bodyPr>
          <a:lstStyle/>
          <a:p>
            <a:r>
              <a:rPr lang="en-US" sz="3000" b="1">
                <a:latin typeface="Arial" panose="020B0604020202020204" pitchFamily="34" charset="0"/>
                <a:cs typeface="Arial" panose="020B0604020202020204" pitchFamily="34" charset="0"/>
              </a:rPr>
              <a:t>CONTRIBUTE TO SAFE WORK PRACTICES IN THE WORKPLACE</a:t>
            </a:r>
            <a:endParaRPr lang="en-US" sz="3000">
              <a:latin typeface="Arial" panose="020B0604020202020204" pitchFamily="34" charset="0"/>
              <a:cs typeface="Arial" panose="020B0604020202020204" pitchFamily="34" charset="0"/>
            </a:endParaRP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A07C11-75F2-D942-A832-A05A01796DC0}"/>
              </a:ext>
            </a:extLst>
          </p:cNvPr>
          <p:cNvSpPr>
            <a:spLocks noGrp="1"/>
          </p:cNvSpPr>
          <p:nvPr>
            <p:ph idx="1"/>
          </p:nvPr>
        </p:nvSpPr>
        <p:spPr>
          <a:xfrm>
            <a:off x="630936" y="2660904"/>
            <a:ext cx="4818888" cy="3547872"/>
          </a:xfrm>
        </p:spPr>
        <p:txBody>
          <a:bodyPr anchor="t">
            <a:normAutofit/>
          </a:bodyPr>
          <a:lstStyle/>
          <a:p>
            <a:pPr marL="0" indent="0">
              <a:buNone/>
            </a:pPr>
            <a:r>
              <a:rPr lang="en-AU" sz="1700" dirty="0">
                <a:latin typeface="Arial" panose="020B0604020202020204" pitchFamily="34" charset="0"/>
                <a:cs typeface="Arial" panose="020B0604020202020204" pitchFamily="34" charset="0"/>
              </a:rPr>
              <a:t>Everyone has a responsibility to identify hazards as they arise, report and act to control them within the scope of their job role. </a:t>
            </a:r>
          </a:p>
          <a:p>
            <a:pPr marL="0" indent="0">
              <a:buNone/>
            </a:pPr>
            <a:r>
              <a:rPr lang="en-AU" sz="1700" dirty="0">
                <a:latin typeface="Arial" panose="020B0604020202020204" pitchFamily="34" charset="0"/>
                <a:cs typeface="Arial" panose="020B0604020202020204" pitchFamily="34" charset="0"/>
              </a:rPr>
              <a:t>It is important that all staff are trained and led to understand that it is in their best interest to work safely and always be on the lookout for safety concerns.</a:t>
            </a:r>
          </a:p>
          <a:p>
            <a:pPr marL="0" indent="0">
              <a:buNone/>
            </a:pPr>
            <a:r>
              <a:rPr lang="en-AU" sz="1700" dirty="0">
                <a:latin typeface="Arial" panose="020B0604020202020204" pitchFamily="34" charset="0"/>
                <a:cs typeface="Arial" panose="020B0604020202020204" pitchFamily="34" charset="0"/>
              </a:rPr>
              <a:t>Workplaces should have regular staff meeting that focus on work health and safety, where staff are encouraged to contribute to the development and implementation of safe work policies and procedures within their own work area.</a:t>
            </a:r>
            <a:endParaRPr lang="en-US" sz="17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7FF44D28-A0A0-B941-A41F-C9F73B8BBBCF}"/>
              </a:ext>
            </a:extLst>
          </p:cNvPr>
          <p:cNvPicPr>
            <a:picLocks noChangeAspect="1"/>
          </p:cNvPicPr>
          <p:nvPr/>
        </p:nvPicPr>
        <p:blipFill>
          <a:blip r:embed="rId2"/>
          <a:stretch>
            <a:fillRect/>
          </a:stretch>
        </p:blipFill>
        <p:spPr>
          <a:xfrm>
            <a:off x="6099048" y="699516"/>
            <a:ext cx="5458968" cy="5458968"/>
          </a:xfrm>
          <a:prstGeom prst="rect">
            <a:avLst/>
          </a:prstGeom>
        </p:spPr>
      </p:pic>
      <p:pic>
        <p:nvPicPr>
          <p:cNvPr id="7" name="Picture 6" descr="Logo&#10;&#10;Description automatically generated">
            <a:extLst>
              <a:ext uri="{FF2B5EF4-FFF2-40B4-BE49-F238E27FC236}">
                <a16:creationId xmlns:a16="http://schemas.microsoft.com/office/drawing/2014/main" id="{0B802ECA-0158-324A-AF9E-ADAA700FCAE0}"/>
              </a:ext>
            </a:extLst>
          </p:cNvPr>
          <p:cNvPicPr>
            <a:picLocks noChangeAspect="1"/>
          </p:cNvPicPr>
          <p:nvPr/>
        </p:nvPicPr>
        <p:blipFill>
          <a:blip r:embed="rId3"/>
          <a:stretch>
            <a:fillRect/>
          </a:stretch>
        </p:blipFill>
        <p:spPr>
          <a:xfrm>
            <a:off x="88393" y="5963054"/>
            <a:ext cx="1007751" cy="755813"/>
          </a:xfrm>
          <a:prstGeom prst="rect">
            <a:avLst/>
          </a:prstGeom>
        </p:spPr>
      </p:pic>
      <p:sp>
        <p:nvSpPr>
          <p:cNvPr id="8" name="TextBox 7">
            <a:extLst>
              <a:ext uri="{FF2B5EF4-FFF2-40B4-BE49-F238E27FC236}">
                <a16:creationId xmlns:a16="http://schemas.microsoft.com/office/drawing/2014/main" id="{D0285413-4E35-1743-97FA-D01841FCFDFD}"/>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6931968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7DF7181-C756-0545-B2B0-CBC7D46DE67C}"/>
              </a:ext>
            </a:extLst>
          </p:cNvPr>
          <p:cNvPicPr>
            <a:picLocks noChangeAspect="1"/>
          </p:cNvPicPr>
          <p:nvPr/>
        </p:nvPicPr>
        <p:blipFill>
          <a:blip r:embed="rId2"/>
          <a:stretch>
            <a:fillRect/>
          </a:stretch>
        </p:blipFill>
        <p:spPr>
          <a:xfrm>
            <a:off x="2647667" y="914400"/>
            <a:ext cx="6545136" cy="5187019"/>
          </a:xfrm>
          <a:prstGeom prst="rect">
            <a:avLst/>
          </a:prstGeom>
        </p:spPr>
      </p:pic>
      <p:pic>
        <p:nvPicPr>
          <p:cNvPr id="6" name="Picture 5" descr="Logo&#10;&#10;Description automatically generated">
            <a:extLst>
              <a:ext uri="{FF2B5EF4-FFF2-40B4-BE49-F238E27FC236}">
                <a16:creationId xmlns:a16="http://schemas.microsoft.com/office/drawing/2014/main" id="{7549841F-A25B-244F-9B09-41781B93A902}"/>
              </a:ext>
            </a:extLst>
          </p:cNvPr>
          <p:cNvPicPr>
            <a:picLocks noChangeAspect="1"/>
          </p:cNvPicPr>
          <p:nvPr/>
        </p:nvPicPr>
        <p:blipFill>
          <a:blip r:embed="rId3"/>
          <a:stretch>
            <a:fillRect/>
          </a:stretch>
        </p:blipFill>
        <p:spPr>
          <a:xfrm>
            <a:off x="88393" y="6011694"/>
            <a:ext cx="942899" cy="707174"/>
          </a:xfrm>
          <a:prstGeom prst="rect">
            <a:avLst/>
          </a:prstGeom>
        </p:spPr>
      </p:pic>
      <p:sp>
        <p:nvSpPr>
          <p:cNvPr id="7" name="TextBox 6">
            <a:extLst>
              <a:ext uri="{FF2B5EF4-FFF2-40B4-BE49-F238E27FC236}">
                <a16:creationId xmlns:a16="http://schemas.microsoft.com/office/drawing/2014/main" id="{41247825-B0F5-2D4C-8FF1-B6CD771597A2}"/>
              </a:ext>
            </a:extLst>
          </p:cNvPr>
          <p:cNvSpPr txBox="1"/>
          <p:nvPr/>
        </p:nvSpPr>
        <p:spPr>
          <a:xfrm>
            <a:off x="1008351" y="6472647"/>
            <a:ext cx="832279" cy="246221"/>
          </a:xfrm>
          <a:prstGeom prst="rect">
            <a:avLst/>
          </a:prstGeom>
          <a:noFill/>
        </p:spPr>
        <p:txBody>
          <a:bodyPr wrap="square" rtlCol="0">
            <a:spAutoFit/>
          </a:bodyPr>
          <a:lstStyle/>
          <a:p>
            <a:r>
              <a:rPr lang="en-US" sz="1000" dirty="0"/>
              <a:t>HLTWHS001</a:t>
            </a:r>
          </a:p>
        </p:txBody>
      </p:sp>
    </p:spTree>
    <p:extLst>
      <p:ext uri="{BB962C8B-B14F-4D97-AF65-F5344CB8AC3E}">
        <p14:creationId xmlns:p14="http://schemas.microsoft.com/office/powerpoint/2010/main" val="2477278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190335-F136-FF4F-8B79-10006BDCAE12}"/>
              </a:ext>
            </a:extLst>
          </p:cNvPr>
          <p:cNvSpPr>
            <a:spLocks noGrp="1"/>
          </p:cNvSpPr>
          <p:nvPr>
            <p:ph type="title"/>
          </p:nvPr>
        </p:nvSpPr>
        <p:spPr>
          <a:xfrm>
            <a:off x="630936" y="639520"/>
            <a:ext cx="3429000" cy="1719072"/>
          </a:xfrm>
        </p:spPr>
        <p:txBody>
          <a:bodyPr anchor="b">
            <a:normAutofit/>
          </a:bodyPr>
          <a:lstStyle/>
          <a:p>
            <a:r>
              <a:rPr lang="en-US" sz="2600" b="1">
                <a:latin typeface="Arial" panose="020B0604020202020204" pitchFamily="34" charset="0"/>
                <a:cs typeface="Arial" panose="020B0604020202020204" pitchFamily="34" charset="0"/>
              </a:rPr>
              <a:t>REFLECT ON OWN SAFE WORK PRACTICES</a:t>
            </a:r>
            <a:endParaRPr lang="en-US" sz="2600">
              <a:latin typeface="Arial" panose="020B0604020202020204" pitchFamily="34" charset="0"/>
              <a:cs typeface="Arial" panose="020B0604020202020204" pitchFamily="34" charset="0"/>
            </a:endParaRPr>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A07C11-75F2-D942-A832-A05A01796DC0}"/>
              </a:ext>
            </a:extLst>
          </p:cNvPr>
          <p:cNvSpPr>
            <a:spLocks noGrp="1"/>
          </p:cNvSpPr>
          <p:nvPr>
            <p:ph idx="1"/>
          </p:nvPr>
        </p:nvSpPr>
        <p:spPr>
          <a:xfrm>
            <a:off x="630936" y="2669017"/>
            <a:ext cx="4473327" cy="3410712"/>
          </a:xfrm>
        </p:spPr>
        <p:txBody>
          <a:bodyPr anchor="t">
            <a:normAutofit/>
          </a:bodyPr>
          <a:lstStyle/>
          <a:p>
            <a:pPr marL="0" indent="0">
              <a:buNone/>
            </a:pPr>
            <a:r>
              <a:rPr lang="en-US" sz="1700" dirty="0">
                <a:latin typeface="Arial" panose="020B0604020202020204" pitchFamily="34" charset="0"/>
                <a:cs typeface="Arial" panose="020B0604020202020204" pitchFamily="34" charset="0"/>
              </a:rPr>
              <a:t>As an employee it is important that you take the time to reflect on your own work practices to ensure that you are being safe at all times. </a:t>
            </a:r>
          </a:p>
          <a:p>
            <a:pPr marL="0" indent="0">
              <a:buNone/>
            </a:pPr>
            <a:r>
              <a:rPr lang="en-US" sz="1700" dirty="0">
                <a:latin typeface="Arial" panose="020B0604020202020204" pitchFamily="34" charset="0"/>
                <a:cs typeface="Arial" panose="020B0604020202020204" pitchFamily="34" charset="0"/>
              </a:rPr>
              <a:t>When a person has been doing a job for a long time it is easy to become complacent and this is when accidents occur. </a:t>
            </a:r>
          </a:p>
          <a:p>
            <a:pPr marL="0" indent="0">
              <a:buNone/>
            </a:pPr>
            <a:r>
              <a:rPr lang="en-US" sz="1700" dirty="0">
                <a:latin typeface="Arial" panose="020B0604020202020204" pitchFamily="34" charset="0"/>
                <a:cs typeface="Arial" panose="020B0604020202020204" pitchFamily="34" charset="0"/>
              </a:rPr>
              <a:t>It is important that employees are encouraged and given the time needed to maintain their currency of safe work practices. </a:t>
            </a:r>
            <a:endParaRPr lang="en-AU" sz="1700" dirty="0">
              <a:latin typeface="Arial" panose="020B0604020202020204" pitchFamily="34" charset="0"/>
              <a:cs typeface="Arial" panose="020B0604020202020204" pitchFamily="34" charset="0"/>
            </a:endParaRPr>
          </a:p>
          <a:p>
            <a:pPr marL="0" indent="0">
              <a:buNone/>
            </a:pPr>
            <a:endParaRPr lang="en-US" sz="1700" dirty="0"/>
          </a:p>
        </p:txBody>
      </p:sp>
      <p:pic>
        <p:nvPicPr>
          <p:cNvPr id="5" name="Picture 4">
            <a:extLst>
              <a:ext uri="{FF2B5EF4-FFF2-40B4-BE49-F238E27FC236}">
                <a16:creationId xmlns:a16="http://schemas.microsoft.com/office/drawing/2014/main" id="{01AE4EE7-E19B-4B4B-A556-5E8710BD2ED6}"/>
              </a:ext>
            </a:extLst>
          </p:cNvPr>
          <p:cNvPicPr>
            <a:picLocks noChangeAspect="1"/>
          </p:cNvPicPr>
          <p:nvPr/>
        </p:nvPicPr>
        <p:blipFill>
          <a:blip r:embed="rId2"/>
          <a:stretch>
            <a:fillRect/>
          </a:stretch>
        </p:blipFill>
        <p:spPr>
          <a:xfrm>
            <a:off x="5023761" y="1650835"/>
            <a:ext cx="7141405" cy="2392370"/>
          </a:xfrm>
          <a:prstGeom prst="rect">
            <a:avLst/>
          </a:prstGeom>
        </p:spPr>
      </p:pic>
      <p:pic>
        <p:nvPicPr>
          <p:cNvPr id="7" name="Picture 6" descr="Logo&#10;&#10;Description automatically generated">
            <a:extLst>
              <a:ext uri="{FF2B5EF4-FFF2-40B4-BE49-F238E27FC236}">
                <a16:creationId xmlns:a16="http://schemas.microsoft.com/office/drawing/2014/main" id="{0AAAD886-8DAE-6C4B-A87B-CA8F93A7BA42}"/>
              </a:ext>
            </a:extLst>
          </p:cNvPr>
          <p:cNvPicPr>
            <a:picLocks noChangeAspect="1"/>
          </p:cNvPicPr>
          <p:nvPr/>
        </p:nvPicPr>
        <p:blipFill>
          <a:blip r:embed="rId3"/>
          <a:stretch>
            <a:fillRect/>
          </a:stretch>
        </p:blipFill>
        <p:spPr>
          <a:xfrm>
            <a:off x="88393" y="5855270"/>
            <a:ext cx="1151464" cy="863598"/>
          </a:xfrm>
          <a:prstGeom prst="rect">
            <a:avLst/>
          </a:prstGeom>
        </p:spPr>
      </p:pic>
      <p:sp>
        <p:nvSpPr>
          <p:cNvPr id="8" name="TextBox 7">
            <a:extLst>
              <a:ext uri="{FF2B5EF4-FFF2-40B4-BE49-F238E27FC236}">
                <a16:creationId xmlns:a16="http://schemas.microsoft.com/office/drawing/2014/main" id="{8E84772C-D759-A746-A2D5-0D3F1CDCE407}"/>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47001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190335-F136-FF4F-8B79-10006BDCAE12}"/>
              </a:ext>
            </a:extLst>
          </p:cNvPr>
          <p:cNvSpPr>
            <a:spLocks noGrp="1"/>
          </p:cNvSpPr>
          <p:nvPr>
            <p:ph type="title"/>
          </p:nvPr>
        </p:nvSpPr>
        <p:spPr>
          <a:xfrm>
            <a:off x="630936" y="640080"/>
            <a:ext cx="4818888" cy="1481328"/>
          </a:xfrm>
        </p:spPr>
        <p:txBody>
          <a:bodyPr anchor="b">
            <a:normAutofit/>
          </a:bodyPr>
          <a:lstStyle/>
          <a:p>
            <a:r>
              <a:rPr lang="en-US" sz="5000" b="1">
                <a:latin typeface="Arial" panose="020B0604020202020204" pitchFamily="34" charset="0"/>
                <a:cs typeface="Arial" panose="020B0604020202020204" pitchFamily="34" charset="0"/>
              </a:rPr>
              <a:t>Stress Prevention</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3A07C11-75F2-D942-A832-A05A01796DC0}"/>
              </a:ext>
            </a:extLst>
          </p:cNvPr>
          <p:cNvSpPr>
            <a:spLocks noGrp="1"/>
          </p:cNvSpPr>
          <p:nvPr>
            <p:ph idx="1"/>
          </p:nvPr>
        </p:nvSpPr>
        <p:spPr>
          <a:xfrm>
            <a:off x="630936" y="2660904"/>
            <a:ext cx="4818888" cy="3547872"/>
          </a:xfrm>
        </p:spPr>
        <p:txBody>
          <a:bodyPr anchor="t">
            <a:normAutofit/>
          </a:bodyPr>
          <a:lstStyle/>
          <a:p>
            <a:pPr marL="0" indent="0">
              <a:buNone/>
            </a:pPr>
            <a:r>
              <a:rPr lang="en-AU" sz="1200" dirty="0">
                <a:latin typeface="Arial" panose="020B0604020202020204" pitchFamily="34" charset="0"/>
                <a:cs typeface="Arial" panose="020B0604020202020204" pitchFamily="34" charset="0"/>
              </a:rPr>
              <a:t>To prevent stress in the workplace you should always:</a:t>
            </a:r>
          </a:p>
          <a:p>
            <a:pPr marL="0" lvl="0" indent="0">
              <a:buNone/>
            </a:pPr>
            <a:endParaRPr lang="en-AU" sz="1200" dirty="0">
              <a:latin typeface="Arial" panose="020B0604020202020204" pitchFamily="34" charset="0"/>
              <a:cs typeface="Arial" panose="020B0604020202020204" pitchFamily="34" charset="0"/>
            </a:endParaRPr>
          </a:p>
          <a:p>
            <a:pPr lvl="0"/>
            <a:r>
              <a:rPr lang="en-AU" sz="1200" dirty="0">
                <a:latin typeface="Arial" panose="020B0604020202020204" pitchFamily="34" charset="0"/>
                <a:cs typeface="Arial" panose="020B0604020202020204" pitchFamily="34" charset="0"/>
              </a:rPr>
              <a:t>Take your rest times and breaks when they're allocated</a:t>
            </a:r>
          </a:p>
          <a:p>
            <a:pPr lvl="0"/>
            <a:r>
              <a:rPr lang="en-AU" sz="1200" dirty="0">
                <a:latin typeface="Arial" panose="020B0604020202020204" pitchFamily="34" charset="0"/>
                <a:cs typeface="Arial" panose="020B0604020202020204" pitchFamily="34" charset="0"/>
              </a:rPr>
              <a:t>Always take the time to sit back and relax, to clear your mind and rest your body</a:t>
            </a:r>
          </a:p>
          <a:p>
            <a:pPr lvl="0"/>
            <a:r>
              <a:rPr lang="en-AU" sz="1200" dirty="0">
                <a:latin typeface="Arial" panose="020B0604020202020204" pitchFamily="34" charset="0"/>
                <a:cs typeface="Arial" panose="020B0604020202020204" pitchFamily="34" charset="0"/>
              </a:rPr>
              <a:t>Get enough fresh air; take your breaks outside</a:t>
            </a:r>
          </a:p>
          <a:p>
            <a:pPr lvl="0"/>
            <a:r>
              <a:rPr lang="en-AU" sz="1200" dirty="0">
                <a:latin typeface="Arial" panose="020B0604020202020204" pitchFamily="34" charset="0"/>
                <a:cs typeface="Arial" panose="020B0604020202020204" pitchFamily="34" charset="0"/>
              </a:rPr>
              <a:t>Do not go to work when you are sick</a:t>
            </a:r>
          </a:p>
          <a:p>
            <a:pPr lvl="0"/>
            <a:r>
              <a:rPr lang="en-AU" sz="1200" dirty="0">
                <a:latin typeface="Arial" panose="020B0604020202020204" pitchFamily="34" charset="0"/>
                <a:cs typeface="Arial" panose="020B0604020202020204" pitchFamily="34" charset="0"/>
              </a:rPr>
              <a:t>Let your supervisor know if you are feeling stressed by events or issues at work. Remember, the problem can't be resolved unless someone knows about it. Your supervisor will treat your concerns with respect and confidentiality</a:t>
            </a:r>
          </a:p>
          <a:p>
            <a:pPr lvl="0"/>
            <a:r>
              <a:rPr lang="en-AU" sz="1200" dirty="0">
                <a:latin typeface="Arial" panose="020B0604020202020204" pitchFamily="34" charset="0"/>
                <a:cs typeface="Arial" panose="020B0604020202020204" pitchFamily="34" charset="0"/>
              </a:rPr>
              <a:t>Be clear about your job responsibilities. Don't perform duties for which you are not trained and focus firstly on your own duties and areas of responsibility before helping others.</a:t>
            </a:r>
          </a:p>
          <a:p>
            <a:pPr marL="0" indent="0">
              <a:buNone/>
            </a:pPr>
            <a:endParaRPr lang="en-US" sz="1200" dirty="0"/>
          </a:p>
        </p:txBody>
      </p:sp>
      <p:pic>
        <p:nvPicPr>
          <p:cNvPr id="5" name="Picture 4">
            <a:extLst>
              <a:ext uri="{FF2B5EF4-FFF2-40B4-BE49-F238E27FC236}">
                <a16:creationId xmlns:a16="http://schemas.microsoft.com/office/drawing/2014/main" id="{9208A4F7-B133-CC42-8E29-7943377362C6}"/>
              </a:ext>
            </a:extLst>
          </p:cNvPr>
          <p:cNvPicPr>
            <a:picLocks noChangeAspect="1"/>
          </p:cNvPicPr>
          <p:nvPr/>
        </p:nvPicPr>
        <p:blipFill>
          <a:blip r:embed="rId2"/>
          <a:stretch>
            <a:fillRect/>
          </a:stretch>
        </p:blipFill>
        <p:spPr>
          <a:xfrm>
            <a:off x="6099048" y="2064258"/>
            <a:ext cx="5458968" cy="2729484"/>
          </a:xfrm>
          <a:prstGeom prst="rect">
            <a:avLst/>
          </a:prstGeom>
        </p:spPr>
      </p:pic>
      <p:pic>
        <p:nvPicPr>
          <p:cNvPr id="7" name="Picture 6" descr="Logo&#10;&#10;Description automatically generated">
            <a:extLst>
              <a:ext uri="{FF2B5EF4-FFF2-40B4-BE49-F238E27FC236}">
                <a16:creationId xmlns:a16="http://schemas.microsoft.com/office/drawing/2014/main" id="{B87A1736-50ED-8B42-A15C-979D9B529C2B}"/>
              </a:ext>
            </a:extLst>
          </p:cNvPr>
          <p:cNvPicPr>
            <a:picLocks noChangeAspect="1"/>
          </p:cNvPicPr>
          <p:nvPr/>
        </p:nvPicPr>
        <p:blipFill>
          <a:blip r:embed="rId3"/>
          <a:stretch>
            <a:fillRect/>
          </a:stretch>
        </p:blipFill>
        <p:spPr>
          <a:xfrm>
            <a:off x="88393" y="5943600"/>
            <a:ext cx="1033691" cy="775268"/>
          </a:xfrm>
          <a:prstGeom prst="rect">
            <a:avLst/>
          </a:prstGeom>
        </p:spPr>
      </p:pic>
      <p:sp>
        <p:nvSpPr>
          <p:cNvPr id="8" name="TextBox 7">
            <a:extLst>
              <a:ext uri="{FF2B5EF4-FFF2-40B4-BE49-F238E27FC236}">
                <a16:creationId xmlns:a16="http://schemas.microsoft.com/office/drawing/2014/main" id="{48E45772-E2CF-B742-A9CE-E464EC2ECD03}"/>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3249396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57B436BD-3B3C-664E-BDC0-22C0BF67E940}"/>
              </a:ext>
            </a:extLst>
          </p:cNvPr>
          <p:cNvSpPr txBox="1"/>
          <p:nvPr/>
        </p:nvSpPr>
        <p:spPr>
          <a:xfrm>
            <a:off x="664125" y="298146"/>
            <a:ext cx="3992364" cy="2031325"/>
          </a:xfrm>
          <a:prstGeom prst="rect">
            <a:avLst/>
          </a:prstGeom>
          <a:solidFill>
            <a:schemeClr val="accent2">
              <a:lumMod val="60000"/>
              <a:lumOff val="40000"/>
            </a:schemeClr>
          </a:solidFill>
        </p:spPr>
        <p:txBody>
          <a:bodyPr wrap="square" rtlCol="0">
            <a:spAutoFit/>
          </a:bodyPr>
          <a:lstStyle/>
          <a:p>
            <a:r>
              <a:rPr lang="en-AU" b="1" dirty="0"/>
              <a:t>Acts</a:t>
            </a:r>
            <a:r>
              <a:rPr lang="en-AU" dirty="0"/>
              <a:t> – This is the law (legislation) that outlines a workplace’s responsibilities and duties to ensure that the workplace they are providing is safe. The Act to be followed is different in each state/territory.  </a:t>
            </a:r>
          </a:p>
          <a:p>
            <a:endParaRPr lang="en-US" dirty="0"/>
          </a:p>
        </p:txBody>
      </p:sp>
      <p:sp>
        <p:nvSpPr>
          <p:cNvPr id="15" name="TextBox 14">
            <a:extLst>
              <a:ext uri="{FF2B5EF4-FFF2-40B4-BE49-F238E27FC236}">
                <a16:creationId xmlns:a16="http://schemas.microsoft.com/office/drawing/2014/main" id="{6CB14A2B-AB5A-F940-BEEC-B0D778FCD41A}"/>
              </a:ext>
            </a:extLst>
          </p:cNvPr>
          <p:cNvSpPr txBox="1"/>
          <p:nvPr/>
        </p:nvSpPr>
        <p:spPr>
          <a:xfrm>
            <a:off x="4656489" y="562425"/>
            <a:ext cx="4187210" cy="2585323"/>
          </a:xfrm>
          <a:prstGeom prst="rect">
            <a:avLst/>
          </a:prstGeom>
          <a:solidFill>
            <a:schemeClr val="accent4">
              <a:lumMod val="60000"/>
              <a:lumOff val="40000"/>
            </a:schemeClr>
          </a:solidFill>
        </p:spPr>
        <p:txBody>
          <a:bodyPr wrap="square" rtlCol="0">
            <a:spAutoFit/>
          </a:bodyPr>
          <a:lstStyle/>
          <a:p>
            <a:r>
              <a:rPr lang="en-US" b="1" dirty="0"/>
              <a:t>Regulations</a:t>
            </a:r>
            <a:r>
              <a:rPr lang="en-US" dirty="0"/>
              <a:t> – These are the standards that need to be met for specific risks and hazards that exist in the workplace. These may include manual handling and noise related risks. Regulations also set out the licenses needed for specific activities and any records or reports that must be documented.</a:t>
            </a:r>
            <a:endParaRPr lang="en-AU" dirty="0"/>
          </a:p>
          <a:p>
            <a:endParaRPr lang="en-US" dirty="0"/>
          </a:p>
        </p:txBody>
      </p:sp>
      <p:sp>
        <p:nvSpPr>
          <p:cNvPr id="16" name="TextBox 15">
            <a:extLst>
              <a:ext uri="{FF2B5EF4-FFF2-40B4-BE49-F238E27FC236}">
                <a16:creationId xmlns:a16="http://schemas.microsoft.com/office/drawing/2014/main" id="{36F0B382-0B61-5A4B-BF5E-E05A9EF17F1B}"/>
              </a:ext>
            </a:extLst>
          </p:cNvPr>
          <p:cNvSpPr txBox="1"/>
          <p:nvPr/>
        </p:nvSpPr>
        <p:spPr>
          <a:xfrm>
            <a:off x="1840630" y="3147748"/>
            <a:ext cx="3992364" cy="3139321"/>
          </a:xfrm>
          <a:prstGeom prst="rect">
            <a:avLst/>
          </a:prstGeom>
          <a:solidFill>
            <a:schemeClr val="accent3">
              <a:lumMod val="60000"/>
              <a:lumOff val="40000"/>
            </a:schemeClr>
          </a:solidFill>
        </p:spPr>
        <p:txBody>
          <a:bodyPr wrap="square" rtlCol="0">
            <a:spAutoFit/>
          </a:bodyPr>
          <a:lstStyle/>
          <a:p>
            <a:r>
              <a:rPr lang="en-AU" b="1" dirty="0"/>
              <a:t>Regulator</a:t>
            </a:r>
            <a:r>
              <a:rPr lang="en-AU" dirty="0"/>
              <a:t> – This is the organisation responsible for ensuring that workplaces uphold the Act and any regulations required. They are responsible for workplace inspections and providing advice and information relating to workplace health and safety. They also administer penalties when required. The regulator is different in every state/territory. </a:t>
            </a:r>
          </a:p>
          <a:p>
            <a:endParaRPr lang="en-US" dirty="0"/>
          </a:p>
        </p:txBody>
      </p:sp>
      <p:sp>
        <p:nvSpPr>
          <p:cNvPr id="17" name="TextBox 16">
            <a:extLst>
              <a:ext uri="{FF2B5EF4-FFF2-40B4-BE49-F238E27FC236}">
                <a16:creationId xmlns:a16="http://schemas.microsoft.com/office/drawing/2014/main" id="{B673F65F-F056-6143-8648-ECF56E661E33}"/>
              </a:ext>
            </a:extLst>
          </p:cNvPr>
          <p:cNvSpPr txBox="1"/>
          <p:nvPr/>
        </p:nvSpPr>
        <p:spPr>
          <a:xfrm>
            <a:off x="7554428" y="3147748"/>
            <a:ext cx="4187210" cy="3693319"/>
          </a:xfrm>
          <a:prstGeom prst="rect">
            <a:avLst/>
          </a:prstGeom>
          <a:solidFill>
            <a:schemeClr val="accent5">
              <a:lumMod val="60000"/>
              <a:lumOff val="40000"/>
            </a:schemeClr>
          </a:solidFill>
        </p:spPr>
        <p:txBody>
          <a:bodyPr wrap="square" rtlCol="0">
            <a:spAutoFit/>
          </a:bodyPr>
          <a:lstStyle/>
          <a:p>
            <a:r>
              <a:rPr lang="en-US" b="1" dirty="0"/>
              <a:t>Codes of practice (or compliance codes) </a:t>
            </a:r>
            <a:r>
              <a:rPr lang="en-US" dirty="0"/>
              <a:t> – These provide guidance and advice for specific elements of workplace health and safety. These codes are easy to read and provide practical advice for employers on how to implement and act in accordance with required legislation and regulations. If the codes of practice are implemented and applied correctly a workplace will have complied with their workplace health and safety obligations. Once again these are state and territory specific</a:t>
            </a:r>
            <a:r>
              <a:rPr lang="en-US" b="1" dirty="0"/>
              <a:t>.</a:t>
            </a:r>
            <a:endParaRPr lang="en-AU" dirty="0"/>
          </a:p>
          <a:p>
            <a:endParaRPr lang="en-US" dirty="0"/>
          </a:p>
        </p:txBody>
      </p:sp>
      <p:pic>
        <p:nvPicPr>
          <p:cNvPr id="19" name="Picture 18" descr="Logo&#10;&#10;Description automatically generated">
            <a:extLst>
              <a:ext uri="{FF2B5EF4-FFF2-40B4-BE49-F238E27FC236}">
                <a16:creationId xmlns:a16="http://schemas.microsoft.com/office/drawing/2014/main" id="{181D0E3B-0C01-7E4C-9658-7F06F8CB601D}"/>
              </a:ext>
            </a:extLst>
          </p:cNvPr>
          <p:cNvPicPr>
            <a:picLocks noChangeAspect="1"/>
          </p:cNvPicPr>
          <p:nvPr/>
        </p:nvPicPr>
        <p:blipFill>
          <a:blip r:embed="rId2"/>
          <a:stretch>
            <a:fillRect/>
          </a:stretch>
        </p:blipFill>
        <p:spPr>
          <a:xfrm>
            <a:off x="88393" y="5855270"/>
            <a:ext cx="1151464" cy="863598"/>
          </a:xfrm>
          <a:prstGeom prst="rect">
            <a:avLst/>
          </a:prstGeom>
        </p:spPr>
      </p:pic>
      <p:sp>
        <p:nvSpPr>
          <p:cNvPr id="20" name="TextBox 19">
            <a:extLst>
              <a:ext uri="{FF2B5EF4-FFF2-40B4-BE49-F238E27FC236}">
                <a16:creationId xmlns:a16="http://schemas.microsoft.com/office/drawing/2014/main" id="{90D120E5-571C-1C49-B2A5-C296E45A31AC}"/>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1062080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BE5AB-2BB5-2146-9C7F-76C5A815B411}"/>
              </a:ext>
            </a:extLst>
          </p:cNvPr>
          <p:cNvSpPr>
            <a:spLocks noGrp="1"/>
          </p:cNvSpPr>
          <p:nvPr>
            <p:ph type="title"/>
          </p:nvPr>
        </p:nvSpPr>
        <p:spPr>
          <a:xfrm>
            <a:off x="481013" y="3752849"/>
            <a:ext cx="3290887" cy="2452687"/>
          </a:xfrm>
        </p:spPr>
        <p:txBody>
          <a:bodyPr anchor="ctr">
            <a:normAutofit/>
          </a:bodyPr>
          <a:lstStyle/>
          <a:p>
            <a:r>
              <a:rPr lang="en-US" sz="3300" b="1">
                <a:latin typeface="Arial" panose="020B0604020202020204" pitchFamily="34" charset="0"/>
                <a:cs typeface="Arial" panose="020B0604020202020204" pitchFamily="34" charset="0"/>
              </a:rPr>
              <a:t>The rights and responsibilities of employers and employees</a:t>
            </a:r>
            <a:endParaRPr lang="en-US" sz="33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C7500C5-B5B6-594B-A972-C6AFB84F28F0}"/>
              </a:ext>
            </a:extLst>
          </p:cNvPr>
          <p:cNvPicPr>
            <a:picLocks noChangeAspect="1"/>
          </p:cNvPicPr>
          <p:nvPr/>
        </p:nvPicPr>
        <p:blipFill rotWithShape="1">
          <a:blip r:embed="rId2"/>
          <a:srcRect t="37415" b="1228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6520B9CD-F18B-5249-8549-7088DCB77477}"/>
              </a:ext>
            </a:extLst>
          </p:cNvPr>
          <p:cNvSpPr>
            <a:spLocks noGrp="1"/>
          </p:cNvSpPr>
          <p:nvPr>
            <p:ph idx="1"/>
          </p:nvPr>
        </p:nvSpPr>
        <p:spPr>
          <a:xfrm>
            <a:off x="4223982" y="3752850"/>
            <a:ext cx="7485413" cy="2452687"/>
          </a:xfrm>
        </p:spPr>
        <p:txBody>
          <a:bodyPr anchor="ctr">
            <a:normAutofit/>
          </a:bodyPr>
          <a:lstStyle/>
          <a:p>
            <a:pPr marL="0" indent="0">
              <a:buNone/>
            </a:pPr>
            <a:r>
              <a:rPr lang="en-AU" sz="1800">
                <a:latin typeface="Arial" panose="020B0604020202020204" pitchFamily="34" charset="0"/>
                <a:cs typeface="Arial" panose="020B0604020202020204" pitchFamily="34" charset="0"/>
              </a:rPr>
              <a:t>Workplace Health and Safety legislation contains obligations to exercise a ‘duty of care’ in relation to health and safety in the workplace. </a:t>
            </a:r>
          </a:p>
          <a:p>
            <a:pPr marL="0" indent="0">
              <a:buNone/>
            </a:pPr>
            <a:r>
              <a:rPr lang="en-AU" sz="1800">
                <a:latin typeface="Arial" panose="020B0604020202020204" pitchFamily="34" charset="0"/>
                <a:cs typeface="Arial" panose="020B0604020202020204" pitchFamily="34" charset="0"/>
              </a:rPr>
              <a:t>Duty of care places into a legal form a moral duty to anticipate possible causes of injury and illness and to do everything reasonably practicable to remove or minimise these possible causes of harm. </a:t>
            </a:r>
          </a:p>
          <a:p>
            <a:pPr marL="0" indent="0">
              <a:buNone/>
            </a:pPr>
            <a:endParaRPr lang="en-US" sz="1800"/>
          </a:p>
        </p:txBody>
      </p:sp>
      <p:pic>
        <p:nvPicPr>
          <p:cNvPr id="5" name="Picture 4" descr="Logo&#10;&#10;Description automatically generated">
            <a:extLst>
              <a:ext uri="{FF2B5EF4-FFF2-40B4-BE49-F238E27FC236}">
                <a16:creationId xmlns:a16="http://schemas.microsoft.com/office/drawing/2014/main" id="{E41336A4-6494-654E-B364-4947C837D5AD}"/>
              </a:ext>
            </a:extLst>
          </p:cNvPr>
          <p:cNvPicPr>
            <a:picLocks noChangeAspect="1"/>
          </p:cNvPicPr>
          <p:nvPr/>
        </p:nvPicPr>
        <p:blipFill>
          <a:blip r:embed="rId3"/>
          <a:stretch>
            <a:fillRect/>
          </a:stretch>
        </p:blipFill>
        <p:spPr>
          <a:xfrm>
            <a:off x="88393" y="5855270"/>
            <a:ext cx="1151464" cy="863598"/>
          </a:xfrm>
          <a:prstGeom prst="rect">
            <a:avLst/>
          </a:prstGeom>
        </p:spPr>
      </p:pic>
      <p:sp>
        <p:nvSpPr>
          <p:cNvPr id="6" name="TextBox 5">
            <a:extLst>
              <a:ext uri="{FF2B5EF4-FFF2-40B4-BE49-F238E27FC236}">
                <a16:creationId xmlns:a16="http://schemas.microsoft.com/office/drawing/2014/main" id="{CDCC2079-1E81-0F4B-A416-8D27083CC80A}"/>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3002775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B4F9728-E478-A049-8A99-F4CE3C6F070F}"/>
              </a:ext>
            </a:extLst>
          </p:cNvPr>
          <p:cNvSpPr txBox="1"/>
          <p:nvPr/>
        </p:nvSpPr>
        <p:spPr>
          <a:xfrm>
            <a:off x="638882" y="639193"/>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100" kern="1200" dirty="0">
                <a:solidFill>
                  <a:schemeClr val="tx1"/>
                </a:solidFill>
                <a:latin typeface="+mj-lt"/>
                <a:ea typeface="+mj-ea"/>
                <a:cs typeface="+mj-cs"/>
              </a:rPr>
              <a:t>Under WHS legislation a workplace </a:t>
            </a:r>
            <a:r>
              <a:rPr lang="en-US" sz="4100" b="1" kern="1200" dirty="0">
                <a:solidFill>
                  <a:schemeClr val="tx1"/>
                </a:solidFill>
                <a:latin typeface="+mj-lt"/>
                <a:ea typeface="+mj-ea"/>
                <a:cs typeface="+mj-cs"/>
              </a:rPr>
              <a:t>(the employer)</a:t>
            </a:r>
            <a:r>
              <a:rPr lang="en-US" sz="4100" kern="1200" dirty="0">
                <a:solidFill>
                  <a:schemeClr val="tx1"/>
                </a:solidFill>
                <a:latin typeface="+mj-lt"/>
                <a:ea typeface="+mj-ea"/>
                <a:cs typeface="+mj-cs"/>
              </a:rPr>
              <a:t> is required to:</a:t>
            </a:r>
          </a:p>
          <a:p>
            <a:pPr>
              <a:lnSpc>
                <a:spcPct val="90000"/>
              </a:lnSpc>
              <a:spcBef>
                <a:spcPct val="0"/>
              </a:spcBef>
              <a:spcAft>
                <a:spcPts val="600"/>
              </a:spcAft>
            </a:pPr>
            <a:endParaRPr lang="en-US" sz="4100" kern="1200" dirty="0">
              <a:solidFill>
                <a:schemeClr val="tx1"/>
              </a:solidFill>
              <a:latin typeface="+mj-lt"/>
              <a:ea typeface="+mj-ea"/>
              <a:cs typeface="+mj-cs"/>
            </a:endParaRPr>
          </a:p>
        </p:txBody>
      </p:sp>
      <p:sp>
        <p:nvSpPr>
          <p:cNvPr id="13"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6CA075B-65C6-324F-96D0-A790AADBC323}"/>
              </a:ext>
            </a:extLst>
          </p:cNvPr>
          <p:cNvPicPr>
            <a:picLocks noGrp="1" noChangeAspect="1"/>
          </p:cNvPicPr>
          <p:nvPr>
            <p:ph idx="1"/>
          </p:nvPr>
        </p:nvPicPr>
        <p:blipFill>
          <a:blip r:embed="rId2"/>
          <a:stretch>
            <a:fillRect/>
          </a:stretch>
        </p:blipFill>
        <p:spPr>
          <a:xfrm>
            <a:off x="3898373" y="-200360"/>
            <a:ext cx="8205234" cy="7097527"/>
          </a:xfrm>
          <a:prstGeom prst="rect">
            <a:avLst/>
          </a:prstGeom>
        </p:spPr>
      </p:pic>
      <p:pic>
        <p:nvPicPr>
          <p:cNvPr id="7" name="Picture 6" descr="Logo&#10;&#10;Description automatically generated">
            <a:extLst>
              <a:ext uri="{FF2B5EF4-FFF2-40B4-BE49-F238E27FC236}">
                <a16:creationId xmlns:a16="http://schemas.microsoft.com/office/drawing/2014/main" id="{9FC9665E-B566-E747-9D1E-80D7C6F5ED21}"/>
              </a:ext>
            </a:extLst>
          </p:cNvPr>
          <p:cNvPicPr>
            <a:picLocks noChangeAspect="1"/>
          </p:cNvPicPr>
          <p:nvPr/>
        </p:nvPicPr>
        <p:blipFill>
          <a:blip r:embed="rId3"/>
          <a:stretch>
            <a:fillRect/>
          </a:stretch>
        </p:blipFill>
        <p:spPr>
          <a:xfrm>
            <a:off x="88393" y="5855270"/>
            <a:ext cx="1151464" cy="863598"/>
          </a:xfrm>
          <a:prstGeom prst="rect">
            <a:avLst/>
          </a:prstGeom>
        </p:spPr>
      </p:pic>
      <p:sp>
        <p:nvSpPr>
          <p:cNvPr id="8" name="TextBox 7">
            <a:extLst>
              <a:ext uri="{FF2B5EF4-FFF2-40B4-BE49-F238E27FC236}">
                <a16:creationId xmlns:a16="http://schemas.microsoft.com/office/drawing/2014/main" id="{BB0F3BB3-793F-3A4E-8EDD-610BCEFF70ED}"/>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13833896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BBE59D7-C44A-5B44-A3A5-9664F060259B}"/>
              </a:ext>
            </a:extLst>
          </p:cNvPr>
          <p:cNvSpPr>
            <a:spLocks noGrp="1"/>
          </p:cNvSpPr>
          <p:nvPr>
            <p:ph idx="1"/>
          </p:nvPr>
        </p:nvSpPr>
        <p:spPr>
          <a:xfrm>
            <a:off x="0" y="1147065"/>
            <a:ext cx="3090333" cy="3498333"/>
          </a:xfrm>
          <a:solidFill>
            <a:srgbClr val="FFC000"/>
          </a:solidFill>
        </p:spPr>
        <p:txBody>
          <a:bodyPr anchor="t">
            <a:normAutofit/>
          </a:bodyPr>
          <a:lstStyle/>
          <a:p>
            <a:pPr marL="0" indent="0">
              <a:buNone/>
            </a:pPr>
            <a:r>
              <a:rPr lang="en-AU" sz="2200" dirty="0">
                <a:latin typeface="Arial" panose="020B0604020202020204" pitchFamily="34" charset="0"/>
                <a:cs typeface="Arial" panose="020B0604020202020204" pitchFamily="34" charset="0"/>
              </a:rPr>
              <a:t>Within a workplace </a:t>
            </a:r>
            <a:r>
              <a:rPr lang="en-AU" sz="2200" b="1" dirty="0">
                <a:latin typeface="Arial" panose="020B0604020202020204" pitchFamily="34" charset="0"/>
                <a:cs typeface="Arial" panose="020B0604020202020204" pitchFamily="34" charset="0"/>
              </a:rPr>
              <a:t>employees </a:t>
            </a:r>
            <a:r>
              <a:rPr lang="en-AU" sz="2200" dirty="0">
                <a:latin typeface="Arial" panose="020B0604020202020204" pitchFamily="34" charset="0"/>
                <a:cs typeface="Arial" panose="020B0604020202020204" pitchFamily="34" charset="0"/>
              </a:rPr>
              <a:t>also have responsibilities to ensure workplace health and safety to prevent injuries to themselves and others in the workplace. </a:t>
            </a:r>
          </a:p>
          <a:p>
            <a:pPr marL="0" indent="0">
              <a:buNone/>
            </a:pPr>
            <a:r>
              <a:rPr lang="en-AU" sz="2200" dirty="0">
                <a:latin typeface="Arial" panose="020B0604020202020204" pitchFamily="34" charset="0"/>
                <a:cs typeface="Arial" panose="020B0604020202020204" pitchFamily="34" charset="0"/>
              </a:rPr>
              <a:t>They are required to:</a:t>
            </a:r>
          </a:p>
          <a:p>
            <a:pPr marL="0" indent="0">
              <a:buNone/>
            </a:pPr>
            <a:endParaRPr lang="en-US" sz="2200" dirty="0"/>
          </a:p>
        </p:txBody>
      </p:sp>
      <p:pic>
        <p:nvPicPr>
          <p:cNvPr id="6" name="Picture 5" descr="Logo&#10;&#10;Description automatically generated">
            <a:extLst>
              <a:ext uri="{FF2B5EF4-FFF2-40B4-BE49-F238E27FC236}">
                <a16:creationId xmlns:a16="http://schemas.microsoft.com/office/drawing/2014/main" id="{E23AE007-8AC0-7246-94ED-74C2D4548649}"/>
              </a:ext>
            </a:extLst>
          </p:cNvPr>
          <p:cNvPicPr>
            <a:picLocks noChangeAspect="1"/>
          </p:cNvPicPr>
          <p:nvPr/>
        </p:nvPicPr>
        <p:blipFill>
          <a:blip r:embed="rId2"/>
          <a:stretch>
            <a:fillRect/>
          </a:stretch>
        </p:blipFill>
        <p:spPr>
          <a:xfrm>
            <a:off x="88393" y="5855270"/>
            <a:ext cx="1151464" cy="863598"/>
          </a:xfrm>
          <a:prstGeom prst="rect">
            <a:avLst/>
          </a:prstGeom>
        </p:spPr>
      </p:pic>
      <p:sp>
        <p:nvSpPr>
          <p:cNvPr id="7" name="TextBox 6">
            <a:extLst>
              <a:ext uri="{FF2B5EF4-FFF2-40B4-BE49-F238E27FC236}">
                <a16:creationId xmlns:a16="http://schemas.microsoft.com/office/drawing/2014/main" id="{D67281AC-B37C-BB49-AD45-CA0269BB07C1}"/>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pic>
        <p:nvPicPr>
          <p:cNvPr id="5" name="Picture 4">
            <a:extLst>
              <a:ext uri="{FF2B5EF4-FFF2-40B4-BE49-F238E27FC236}">
                <a16:creationId xmlns:a16="http://schemas.microsoft.com/office/drawing/2014/main" id="{77BA798C-50BE-E64E-BECD-995A1AA42273}"/>
              </a:ext>
            </a:extLst>
          </p:cNvPr>
          <p:cNvPicPr>
            <a:picLocks noChangeAspect="1"/>
          </p:cNvPicPr>
          <p:nvPr/>
        </p:nvPicPr>
        <p:blipFill>
          <a:blip r:embed="rId3"/>
          <a:stretch>
            <a:fillRect/>
          </a:stretch>
        </p:blipFill>
        <p:spPr>
          <a:xfrm>
            <a:off x="2928026" y="204877"/>
            <a:ext cx="9498472" cy="6448246"/>
          </a:xfrm>
          <a:prstGeom prst="rect">
            <a:avLst/>
          </a:prstGeom>
        </p:spPr>
      </p:pic>
    </p:spTree>
    <p:extLst>
      <p:ext uri="{BB962C8B-B14F-4D97-AF65-F5344CB8AC3E}">
        <p14:creationId xmlns:p14="http://schemas.microsoft.com/office/powerpoint/2010/main" val="1108123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2AEEBC8-9D30-42EF-95F2-386C2653FB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A4142B-30FE-944C-9335-089004182EED}"/>
              </a:ext>
            </a:extLst>
          </p:cNvPr>
          <p:cNvSpPr>
            <a:spLocks noGrp="1"/>
          </p:cNvSpPr>
          <p:nvPr>
            <p:ph type="title"/>
          </p:nvPr>
        </p:nvSpPr>
        <p:spPr>
          <a:xfrm>
            <a:off x="630936" y="502920"/>
            <a:ext cx="3419856" cy="1463040"/>
          </a:xfrm>
        </p:spPr>
        <p:txBody>
          <a:bodyPr anchor="ctr">
            <a:normAutofit/>
          </a:bodyPr>
          <a:lstStyle/>
          <a:p>
            <a:r>
              <a:rPr lang="en-US" sz="3000" b="1">
                <a:latin typeface="Arial" panose="020B0604020202020204" pitchFamily="34" charset="0"/>
                <a:cs typeface="Arial" panose="020B0604020202020204" pitchFamily="34" charset="0"/>
              </a:rPr>
              <a:t>Risk management and assessment</a:t>
            </a:r>
            <a:endParaRPr lang="en-US" sz="3000">
              <a:latin typeface="Arial" panose="020B0604020202020204" pitchFamily="34" charset="0"/>
              <a:cs typeface="Arial" panose="020B0604020202020204" pitchFamily="34" charset="0"/>
            </a:endParaRPr>
          </a:p>
        </p:txBody>
      </p:sp>
      <p:sp>
        <p:nvSpPr>
          <p:cNvPr id="12" name="sketch line">
            <a:extLst>
              <a:ext uri="{FF2B5EF4-FFF2-40B4-BE49-F238E27FC236}">
                <a16:creationId xmlns:a16="http://schemas.microsoft.com/office/drawing/2014/main" id="{2E92FA66-67D7-4CB4-94D3-E643A9AD4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66159" y="122529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825607E-9DFE-6442-94C4-4AC38C2B5A85}"/>
              </a:ext>
            </a:extLst>
          </p:cNvPr>
          <p:cNvSpPr>
            <a:spLocks noGrp="1"/>
          </p:cNvSpPr>
          <p:nvPr>
            <p:ph idx="1"/>
          </p:nvPr>
        </p:nvSpPr>
        <p:spPr>
          <a:xfrm>
            <a:off x="4654295" y="502920"/>
            <a:ext cx="6894576" cy="1463040"/>
          </a:xfrm>
        </p:spPr>
        <p:txBody>
          <a:bodyPr anchor="ctr">
            <a:normAutofit/>
          </a:bodyPr>
          <a:lstStyle/>
          <a:p>
            <a:pPr marL="0" indent="0">
              <a:buNone/>
            </a:pPr>
            <a:r>
              <a:rPr lang="en-AU" sz="2200" dirty="0">
                <a:latin typeface="Arial" panose="020B0604020202020204" pitchFamily="34" charset="0"/>
                <a:cs typeface="Arial" panose="020B0604020202020204" pitchFamily="34" charset="0"/>
              </a:rPr>
              <a:t>Risk management is an organisational issue, and a successful program requires the commitment and cooperation of all.</a:t>
            </a:r>
            <a:endParaRPr lang="en-US" sz="22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FB5684D-7207-7E48-BABA-67208C58AF8F}"/>
              </a:ext>
            </a:extLst>
          </p:cNvPr>
          <p:cNvPicPr>
            <a:picLocks noChangeAspect="1"/>
          </p:cNvPicPr>
          <p:nvPr/>
        </p:nvPicPr>
        <p:blipFill>
          <a:blip r:embed="rId2"/>
          <a:stretch>
            <a:fillRect/>
          </a:stretch>
        </p:blipFill>
        <p:spPr>
          <a:xfrm>
            <a:off x="630936" y="2455506"/>
            <a:ext cx="10917936" cy="3630211"/>
          </a:xfrm>
          <a:prstGeom prst="rect">
            <a:avLst/>
          </a:prstGeom>
          <a:noFill/>
        </p:spPr>
      </p:pic>
      <p:pic>
        <p:nvPicPr>
          <p:cNvPr id="7" name="Picture 6" descr="Logo&#10;&#10;Description automatically generated">
            <a:extLst>
              <a:ext uri="{FF2B5EF4-FFF2-40B4-BE49-F238E27FC236}">
                <a16:creationId xmlns:a16="http://schemas.microsoft.com/office/drawing/2014/main" id="{EF79BC20-EB33-5A45-8B98-AD7B902CCEE4}"/>
              </a:ext>
            </a:extLst>
          </p:cNvPr>
          <p:cNvPicPr>
            <a:picLocks noChangeAspect="1"/>
          </p:cNvPicPr>
          <p:nvPr/>
        </p:nvPicPr>
        <p:blipFill>
          <a:blip r:embed="rId3"/>
          <a:stretch>
            <a:fillRect/>
          </a:stretch>
        </p:blipFill>
        <p:spPr>
          <a:xfrm>
            <a:off x="88393" y="5855270"/>
            <a:ext cx="1151464" cy="863598"/>
          </a:xfrm>
          <a:prstGeom prst="rect">
            <a:avLst/>
          </a:prstGeom>
        </p:spPr>
      </p:pic>
      <p:sp>
        <p:nvSpPr>
          <p:cNvPr id="8" name="TextBox 7">
            <a:extLst>
              <a:ext uri="{FF2B5EF4-FFF2-40B4-BE49-F238E27FC236}">
                <a16:creationId xmlns:a16="http://schemas.microsoft.com/office/drawing/2014/main" id="{34BB698B-F735-1D4C-857E-A9EDAA27A840}"/>
              </a:ext>
            </a:extLst>
          </p:cNvPr>
          <p:cNvSpPr txBox="1"/>
          <p:nvPr/>
        </p:nvSpPr>
        <p:spPr>
          <a:xfrm>
            <a:off x="1008351" y="6472647"/>
            <a:ext cx="832279" cy="246221"/>
          </a:xfrm>
          <a:prstGeom prst="rect">
            <a:avLst/>
          </a:prstGeom>
          <a:noFill/>
        </p:spPr>
        <p:txBody>
          <a:bodyPr wrap="none" rtlCol="0">
            <a:spAutoFit/>
          </a:bodyPr>
          <a:lstStyle/>
          <a:p>
            <a:r>
              <a:rPr lang="en-US" sz="1000" dirty="0"/>
              <a:t>HLTWHS001</a:t>
            </a:r>
          </a:p>
        </p:txBody>
      </p:sp>
    </p:spTree>
    <p:extLst>
      <p:ext uri="{BB962C8B-B14F-4D97-AF65-F5344CB8AC3E}">
        <p14:creationId xmlns:p14="http://schemas.microsoft.com/office/powerpoint/2010/main" val="22062539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A3313E-75F1-44F2-92BD-99CEC561FBD3}"/>
              </a:ext>
            </a:extLst>
          </p:cNvPr>
          <p:cNvSpPr>
            <a:spLocks noGrp="1"/>
          </p:cNvSpPr>
          <p:nvPr>
            <p:ph type="title"/>
          </p:nvPr>
        </p:nvSpPr>
        <p:spPr>
          <a:xfrm>
            <a:off x="5297762" y="329184"/>
            <a:ext cx="6251110" cy="1783080"/>
          </a:xfrm>
        </p:spPr>
        <p:txBody>
          <a:bodyPr anchor="b">
            <a:normAutofit/>
          </a:bodyPr>
          <a:lstStyle/>
          <a:p>
            <a:r>
              <a:rPr lang="en-US" sz="5400"/>
              <a:t>Hazards can be:</a:t>
            </a:r>
            <a:endParaRPr lang="en-AU" sz="5400"/>
          </a:p>
        </p:txBody>
      </p:sp>
      <p:pic>
        <p:nvPicPr>
          <p:cNvPr id="5" name="Picture 4" descr="Chemical formulae are written on paper">
            <a:extLst>
              <a:ext uri="{FF2B5EF4-FFF2-40B4-BE49-F238E27FC236}">
                <a16:creationId xmlns:a16="http://schemas.microsoft.com/office/drawing/2014/main" id="{D31C5056-68FC-6773-D50E-6D27E52F3805}"/>
              </a:ext>
            </a:extLst>
          </p:cNvPr>
          <p:cNvPicPr>
            <a:picLocks noChangeAspect="1"/>
          </p:cNvPicPr>
          <p:nvPr/>
        </p:nvPicPr>
        <p:blipFill rotWithShape="1">
          <a:blip r:embed="rId2"/>
          <a:srcRect l="30672" r="31128"/>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29B2EE-16AF-4606-9B33-17F22259DE19}"/>
              </a:ext>
            </a:extLst>
          </p:cNvPr>
          <p:cNvSpPr>
            <a:spLocks noGrp="1"/>
          </p:cNvSpPr>
          <p:nvPr>
            <p:ph idx="1"/>
          </p:nvPr>
        </p:nvSpPr>
        <p:spPr>
          <a:xfrm>
            <a:off x="5297762" y="2706624"/>
            <a:ext cx="6251110" cy="3483864"/>
          </a:xfrm>
        </p:spPr>
        <p:txBody>
          <a:bodyPr>
            <a:normAutofit/>
          </a:bodyPr>
          <a:lstStyle/>
          <a:p>
            <a:r>
              <a:rPr lang="en-US" sz="1900"/>
              <a:t>Physical </a:t>
            </a:r>
          </a:p>
          <a:p>
            <a:endParaRPr lang="en-US" sz="1900"/>
          </a:p>
          <a:p>
            <a:r>
              <a:rPr lang="en-US" sz="1900"/>
              <a:t>Biological </a:t>
            </a:r>
          </a:p>
          <a:p>
            <a:endParaRPr lang="en-US" sz="1900"/>
          </a:p>
          <a:p>
            <a:r>
              <a:rPr lang="en-US" sz="1900"/>
              <a:t>Chemical </a:t>
            </a:r>
          </a:p>
          <a:p>
            <a:endParaRPr lang="en-US" sz="1900"/>
          </a:p>
          <a:p>
            <a:r>
              <a:rPr lang="en-US" sz="1900"/>
              <a:t>Ergonomic </a:t>
            </a:r>
          </a:p>
          <a:p>
            <a:endParaRPr lang="en-US" sz="1900"/>
          </a:p>
          <a:p>
            <a:r>
              <a:rPr lang="en-US" sz="1900"/>
              <a:t>Psychosocial </a:t>
            </a:r>
            <a:endParaRPr lang="en-AU" sz="1900"/>
          </a:p>
        </p:txBody>
      </p:sp>
    </p:spTree>
    <p:extLst>
      <p:ext uri="{BB962C8B-B14F-4D97-AF65-F5344CB8AC3E}">
        <p14:creationId xmlns:p14="http://schemas.microsoft.com/office/powerpoint/2010/main" val="3062402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A98D2A2-94BE-4F57-9236-D71C7C1538BF}"/>
              </a:ext>
            </a:extLst>
          </p:cNvPr>
          <p:cNvSpPr>
            <a:spLocks noGrp="1"/>
          </p:cNvSpPr>
          <p:nvPr>
            <p:ph type="title"/>
          </p:nvPr>
        </p:nvSpPr>
        <p:spPr>
          <a:xfrm>
            <a:off x="643467" y="321734"/>
            <a:ext cx="10905066" cy="1135737"/>
          </a:xfrm>
        </p:spPr>
        <p:txBody>
          <a:bodyPr>
            <a:normAutofit/>
          </a:bodyPr>
          <a:lstStyle/>
          <a:p>
            <a:r>
              <a:rPr lang="en-US" sz="3600"/>
              <a:t>Identifying Hazards</a:t>
            </a:r>
            <a:endParaRPr lang="en-AU" sz="3600"/>
          </a:p>
        </p:txBody>
      </p:sp>
      <p:sp>
        <p:nvSpPr>
          <p:cNvPr id="11" name="Rectangle 10">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08BD3FD2-E801-712D-2110-0D78A4FCFE9F}"/>
              </a:ext>
            </a:extLst>
          </p:cNvPr>
          <p:cNvGraphicFramePr>
            <a:graphicFrameLocks noGrp="1"/>
          </p:cNvGraphicFramePr>
          <p:nvPr>
            <p:ph idx="1"/>
            <p:extLst>
              <p:ext uri="{D42A27DB-BD31-4B8C-83A1-F6EECF244321}">
                <p14:modId xmlns:p14="http://schemas.microsoft.com/office/powerpoint/2010/main" val="284806765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6416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5104</TotalTime>
  <Words>1376</Words>
  <Application>Microsoft Macintosh PowerPoint</Application>
  <PresentationFormat>Widescreen</PresentationFormat>
  <Paragraphs>147</Paragraphs>
  <Slides>29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HLTWHS001 PARTICIPATE IN WORKPLACE HEALTH AND SAFETY</vt:lpstr>
      <vt:lpstr>WHS laws</vt:lpstr>
      <vt:lpstr>PowerPoint Presentation</vt:lpstr>
      <vt:lpstr>The rights and responsibilities of employers and employees</vt:lpstr>
      <vt:lpstr>PowerPoint Presentation</vt:lpstr>
      <vt:lpstr>PowerPoint Presentation</vt:lpstr>
      <vt:lpstr>Risk management and assessment</vt:lpstr>
      <vt:lpstr>Hazards can be:</vt:lpstr>
      <vt:lpstr>Identifying Hazards</vt:lpstr>
      <vt:lpstr>Hazard identification</vt:lpstr>
      <vt:lpstr>PowerPoint Presentation</vt:lpstr>
      <vt:lpstr>Risk Matrix </vt:lpstr>
      <vt:lpstr>The Hierarchy  of control </vt:lpstr>
      <vt:lpstr>Reduce the risk</vt:lpstr>
      <vt:lpstr>Personal Protective Equipment (PPE) Complete Inquiry task 4C pg 149</vt:lpstr>
      <vt:lpstr>What is a risk register? </vt:lpstr>
      <vt:lpstr>Workplace emergency procedure</vt:lpstr>
      <vt:lpstr>PowerPoint Presentation</vt:lpstr>
      <vt:lpstr>What to do in an emergency</vt:lpstr>
      <vt:lpstr>IMPLEMENT SAFE WORK PRACTICES</vt:lpstr>
      <vt:lpstr>Safety signs</vt:lpstr>
      <vt:lpstr>Reporting incidents</vt:lpstr>
      <vt:lpstr>What is a notifiable incident</vt:lpstr>
      <vt:lpstr>Incident report</vt:lpstr>
      <vt:lpstr>Housekeeping Practice</vt:lpstr>
      <vt:lpstr>CONTRIBUTE TO SAFE WORK PRACTICES IN THE WORKPLACE</vt:lpstr>
      <vt:lpstr>PowerPoint Presentation</vt:lpstr>
      <vt:lpstr>REFLECT ON OWN SAFE WORK PRACTICES</vt:lpstr>
      <vt:lpstr>Stress Prevention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OLYMPICS QUIZ 2021</dc:title>
  <dc:creator>Microsoft Office User</dc:creator>
  <cp:lastModifiedBy>Joshua Miller</cp:lastModifiedBy>
  <cp:revision>140</cp:revision>
  <dcterms:created xsi:type="dcterms:W3CDTF">2021-04-29T23:15:29Z</dcterms:created>
  <dcterms:modified xsi:type="dcterms:W3CDTF">2025-01-29T22:34:51Z</dcterms:modified>
</cp:coreProperties>
</file>