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124"/>
  </p:notesMasterIdLst>
  <p:sldIdLst>
    <p:sldId id="256" r:id="rId2"/>
    <p:sldId id="257" r:id="rId3"/>
    <p:sldId id="258" r:id="rId4"/>
    <p:sldId id="259" r:id="rId5"/>
    <p:sldId id="260" r:id="rId6"/>
    <p:sldId id="261" r:id="rId7"/>
    <p:sldId id="263" r:id="rId8"/>
    <p:sldId id="264" r:id="rId9"/>
    <p:sldId id="266" r:id="rId10"/>
    <p:sldId id="327" r:id="rId11"/>
    <p:sldId id="268" r:id="rId12"/>
    <p:sldId id="269" r:id="rId13"/>
    <p:sldId id="270" r:id="rId14"/>
    <p:sldId id="271" r:id="rId15"/>
    <p:sldId id="328" r:id="rId16"/>
    <p:sldId id="272" r:id="rId17"/>
    <p:sldId id="273" r:id="rId18"/>
    <p:sldId id="274" r:id="rId19"/>
    <p:sldId id="329" r:id="rId20"/>
    <p:sldId id="330" r:id="rId21"/>
    <p:sldId id="276" r:id="rId22"/>
    <p:sldId id="277" r:id="rId23"/>
    <p:sldId id="331" r:id="rId24"/>
    <p:sldId id="278" r:id="rId25"/>
    <p:sldId id="283" r:id="rId26"/>
    <p:sldId id="284" r:id="rId27"/>
    <p:sldId id="285" r:id="rId28"/>
    <p:sldId id="332" r:id="rId29"/>
    <p:sldId id="286" r:id="rId30"/>
    <p:sldId id="333" r:id="rId31"/>
    <p:sldId id="287" r:id="rId32"/>
    <p:sldId id="288" r:id="rId33"/>
    <p:sldId id="334" r:id="rId34"/>
    <p:sldId id="289" r:id="rId35"/>
    <p:sldId id="292" r:id="rId36"/>
    <p:sldId id="335" r:id="rId37"/>
    <p:sldId id="293" r:id="rId38"/>
    <p:sldId id="290" r:id="rId39"/>
    <p:sldId id="291" r:id="rId40"/>
    <p:sldId id="294" r:id="rId41"/>
    <p:sldId id="336" r:id="rId42"/>
    <p:sldId id="296" r:id="rId43"/>
    <p:sldId id="337" r:id="rId44"/>
    <p:sldId id="338" r:id="rId45"/>
    <p:sldId id="339" r:id="rId46"/>
    <p:sldId id="297" r:id="rId47"/>
    <p:sldId id="340" r:id="rId48"/>
    <p:sldId id="341" r:id="rId49"/>
    <p:sldId id="342" r:id="rId50"/>
    <p:sldId id="343" r:id="rId51"/>
    <p:sldId id="344" r:id="rId52"/>
    <p:sldId id="299" r:id="rId53"/>
    <p:sldId id="345" r:id="rId54"/>
    <p:sldId id="346" r:id="rId55"/>
    <p:sldId id="347" r:id="rId56"/>
    <p:sldId id="348" r:id="rId57"/>
    <p:sldId id="349" r:id="rId58"/>
    <p:sldId id="350" r:id="rId59"/>
    <p:sldId id="300" r:id="rId60"/>
    <p:sldId id="351" r:id="rId61"/>
    <p:sldId id="302" r:id="rId62"/>
    <p:sldId id="303" r:id="rId63"/>
    <p:sldId id="352" r:id="rId64"/>
    <p:sldId id="353" r:id="rId65"/>
    <p:sldId id="307" r:id="rId66"/>
    <p:sldId id="354" r:id="rId67"/>
    <p:sldId id="355" r:id="rId68"/>
    <p:sldId id="309" r:id="rId69"/>
    <p:sldId id="310" r:id="rId70"/>
    <p:sldId id="356" r:id="rId71"/>
    <p:sldId id="311" r:id="rId72"/>
    <p:sldId id="312" r:id="rId73"/>
    <p:sldId id="357" r:id="rId74"/>
    <p:sldId id="313" r:id="rId75"/>
    <p:sldId id="358" r:id="rId76"/>
    <p:sldId id="359" r:id="rId77"/>
    <p:sldId id="360" r:id="rId78"/>
    <p:sldId id="361" r:id="rId79"/>
    <p:sldId id="362" r:id="rId80"/>
    <p:sldId id="363" r:id="rId81"/>
    <p:sldId id="314" r:id="rId82"/>
    <p:sldId id="315" r:id="rId83"/>
    <p:sldId id="364" r:id="rId84"/>
    <p:sldId id="365" r:id="rId85"/>
    <p:sldId id="366" r:id="rId86"/>
    <p:sldId id="367" r:id="rId87"/>
    <p:sldId id="368" r:id="rId88"/>
    <p:sldId id="369" r:id="rId89"/>
    <p:sldId id="317" r:id="rId90"/>
    <p:sldId id="370" r:id="rId91"/>
    <p:sldId id="318" r:id="rId92"/>
    <p:sldId id="371" r:id="rId93"/>
    <p:sldId id="320" r:id="rId94"/>
    <p:sldId id="372" r:id="rId95"/>
    <p:sldId id="373" r:id="rId96"/>
    <p:sldId id="374" r:id="rId97"/>
    <p:sldId id="375" r:id="rId98"/>
    <p:sldId id="321" r:id="rId99"/>
    <p:sldId id="377" r:id="rId100"/>
    <p:sldId id="378" r:id="rId101"/>
    <p:sldId id="379" r:id="rId102"/>
    <p:sldId id="380" r:id="rId103"/>
    <p:sldId id="381" r:id="rId104"/>
    <p:sldId id="382" r:id="rId105"/>
    <p:sldId id="383" r:id="rId106"/>
    <p:sldId id="384" r:id="rId107"/>
    <p:sldId id="396" r:id="rId108"/>
    <p:sldId id="385" r:id="rId109"/>
    <p:sldId id="376" r:id="rId110"/>
    <p:sldId id="322" r:id="rId111"/>
    <p:sldId id="386" r:id="rId112"/>
    <p:sldId id="323" r:id="rId113"/>
    <p:sldId id="387" r:id="rId114"/>
    <p:sldId id="388" r:id="rId115"/>
    <p:sldId id="389" r:id="rId116"/>
    <p:sldId id="390" r:id="rId117"/>
    <p:sldId id="391" r:id="rId118"/>
    <p:sldId id="392" r:id="rId119"/>
    <p:sldId id="393" r:id="rId120"/>
    <p:sldId id="394" r:id="rId121"/>
    <p:sldId id="395" r:id="rId122"/>
    <p:sldId id="325" r:id="rId1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03" autoAdjust="0"/>
    <p:restoredTop sz="64171" autoAdjust="0"/>
  </p:normalViewPr>
  <p:slideViewPr>
    <p:cSldViewPr snapToGrid="0">
      <p:cViewPr varScale="1">
        <p:scale>
          <a:sx n="52" d="100"/>
          <a:sy n="52" d="100"/>
        </p:scale>
        <p:origin x="221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F34D1-67E4-471A-ABAE-DC1E81CA2A3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7415BE3-B73A-421C-B9FA-32ED0FA02E5A}">
      <dgm:prSet/>
      <dgm:spPr/>
      <dgm:t>
        <a:bodyPr/>
        <a:lstStyle/>
        <a:p>
          <a:r>
            <a:rPr lang="en-AU"/>
            <a:t>By the end of the first Section, you will understand:</a:t>
          </a:r>
          <a:endParaRPr lang="en-US"/>
        </a:p>
      </dgm:t>
    </dgm:pt>
    <dgm:pt modelId="{2BE551DA-0EED-4577-A179-17E60763EF34}" type="parTrans" cxnId="{1CCA81C0-8DCE-497D-BA93-75B55AAD0629}">
      <dgm:prSet/>
      <dgm:spPr/>
      <dgm:t>
        <a:bodyPr/>
        <a:lstStyle/>
        <a:p>
          <a:endParaRPr lang="en-US"/>
        </a:p>
      </dgm:t>
    </dgm:pt>
    <dgm:pt modelId="{C454B4AF-1378-4F68-8120-BE286824FC3C}" type="sibTrans" cxnId="{1CCA81C0-8DCE-497D-BA93-75B55AAD0629}">
      <dgm:prSet/>
      <dgm:spPr/>
      <dgm:t>
        <a:bodyPr/>
        <a:lstStyle/>
        <a:p>
          <a:endParaRPr lang="en-US"/>
        </a:p>
      </dgm:t>
    </dgm:pt>
    <dgm:pt modelId="{00162C35-FA02-408F-89B4-04DBCDA3B2FC}">
      <dgm:prSet/>
      <dgm:spPr/>
      <dgm:t>
        <a:bodyPr/>
        <a:lstStyle/>
        <a:p>
          <a:r>
            <a:rPr lang="en-AU"/>
            <a:t>Working in the sector</a:t>
          </a:r>
          <a:endParaRPr lang="en-US"/>
        </a:p>
      </dgm:t>
    </dgm:pt>
    <dgm:pt modelId="{0B85BB87-11E0-48C3-BAF7-EC1A9F243CB7}" type="parTrans" cxnId="{7F68DADD-AE58-4A23-BE8B-6F2E645A2E6C}">
      <dgm:prSet/>
      <dgm:spPr/>
      <dgm:t>
        <a:bodyPr/>
        <a:lstStyle/>
        <a:p>
          <a:endParaRPr lang="en-US"/>
        </a:p>
      </dgm:t>
    </dgm:pt>
    <dgm:pt modelId="{1C331128-DFE0-43AC-82D0-B93F6C86E176}" type="sibTrans" cxnId="{7F68DADD-AE58-4A23-BE8B-6F2E645A2E6C}">
      <dgm:prSet/>
      <dgm:spPr/>
      <dgm:t>
        <a:bodyPr/>
        <a:lstStyle/>
        <a:p>
          <a:endParaRPr lang="en-US"/>
        </a:p>
      </dgm:t>
    </dgm:pt>
    <dgm:pt modelId="{C2A4BDB2-0489-446E-940F-952D7C443E16}">
      <dgm:prSet/>
      <dgm:spPr/>
      <dgm:t>
        <a:bodyPr/>
        <a:lstStyle/>
        <a:p>
          <a:r>
            <a:rPr lang="en-AU"/>
            <a:t>Day to day tasks</a:t>
          </a:r>
          <a:endParaRPr lang="en-US"/>
        </a:p>
      </dgm:t>
    </dgm:pt>
    <dgm:pt modelId="{33AFEBFC-A58C-42B2-B420-1E40C1385663}" type="parTrans" cxnId="{00503112-C2F7-417A-8935-A5A82EF0F341}">
      <dgm:prSet/>
      <dgm:spPr/>
      <dgm:t>
        <a:bodyPr/>
        <a:lstStyle/>
        <a:p>
          <a:endParaRPr lang="en-US"/>
        </a:p>
      </dgm:t>
    </dgm:pt>
    <dgm:pt modelId="{3EDA3C25-05FA-436E-8C94-4949259FAC9A}" type="sibTrans" cxnId="{00503112-C2F7-417A-8935-A5A82EF0F341}">
      <dgm:prSet/>
      <dgm:spPr/>
      <dgm:t>
        <a:bodyPr/>
        <a:lstStyle/>
        <a:p>
          <a:endParaRPr lang="en-US"/>
        </a:p>
      </dgm:t>
    </dgm:pt>
    <dgm:pt modelId="{F88874C9-A7D4-4434-9F8F-31D8DCE67009}">
      <dgm:prSet/>
      <dgm:spPr/>
      <dgm:t>
        <a:bodyPr/>
        <a:lstStyle/>
        <a:p>
          <a:r>
            <a:rPr lang="en-AU"/>
            <a:t>Roles, duties and responsibilities</a:t>
          </a:r>
          <a:endParaRPr lang="en-US"/>
        </a:p>
      </dgm:t>
    </dgm:pt>
    <dgm:pt modelId="{25A5F182-EF95-40E5-9993-AF254D83F12E}" type="parTrans" cxnId="{F5948493-4874-4B1B-945D-AD0658A4BEDB}">
      <dgm:prSet/>
      <dgm:spPr/>
      <dgm:t>
        <a:bodyPr/>
        <a:lstStyle/>
        <a:p>
          <a:endParaRPr lang="en-US"/>
        </a:p>
      </dgm:t>
    </dgm:pt>
    <dgm:pt modelId="{3A4B0402-C191-476F-993E-71F88E80F686}" type="sibTrans" cxnId="{F5948493-4874-4B1B-945D-AD0658A4BEDB}">
      <dgm:prSet/>
      <dgm:spPr/>
      <dgm:t>
        <a:bodyPr/>
        <a:lstStyle/>
        <a:p>
          <a:endParaRPr lang="en-US"/>
        </a:p>
      </dgm:t>
    </dgm:pt>
    <dgm:pt modelId="{F571F49E-6606-483D-AAE8-C6A6950130A6}">
      <dgm:prSet/>
      <dgm:spPr/>
      <dgm:t>
        <a:bodyPr/>
        <a:lstStyle/>
        <a:p>
          <a:r>
            <a:rPr lang="en-AU"/>
            <a:t>Organisational policies and procedures</a:t>
          </a:r>
          <a:endParaRPr lang="en-US"/>
        </a:p>
      </dgm:t>
    </dgm:pt>
    <dgm:pt modelId="{E7777C74-CF8C-4198-9FFF-34A65530A027}" type="parTrans" cxnId="{E4AB80F5-99AF-4CC3-9B10-42C50D02909D}">
      <dgm:prSet/>
      <dgm:spPr/>
      <dgm:t>
        <a:bodyPr/>
        <a:lstStyle/>
        <a:p>
          <a:endParaRPr lang="en-US"/>
        </a:p>
      </dgm:t>
    </dgm:pt>
    <dgm:pt modelId="{0FD291FD-DD50-47B4-B9F8-0C2C70290E7A}" type="sibTrans" cxnId="{E4AB80F5-99AF-4CC3-9B10-42C50D02909D}">
      <dgm:prSet/>
      <dgm:spPr/>
      <dgm:t>
        <a:bodyPr/>
        <a:lstStyle/>
        <a:p>
          <a:endParaRPr lang="en-US"/>
        </a:p>
      </dgm:t>
    </dgm:pt>
    <dgm:pt modelId="{78DFB1E8-EA60-445A-AFEA-C8A49E8BDD5A}" type="pres">
      <dgm:prSet presAssocID="{25BF34D1-67E4-471A-ABAE-DC1E81CA2A35}" presName="linear" presStyleCnt="0">
        <dgm:presLayoutVars>
          <dgm:animLvl val="lvl"/>
          <dgm:resizeHandles val="exact"/>
        </dgm:presLayoutVars>
      </dgm:prSet>
      <dgm:spPr/>
    </dgm:pt>
    <dgm:pt modelId="{7981AF9C-EA9C-452C-BC2B-FBC830D32093}" type="pres">
      <dgm:prSet presAssocID="{27415BE3-B73A-421C-B9FA-32ED0FA02E5A}" presName="parentText" presStyleLbl="node1" presStyleIdx="0" presStyleCnt="5">
        <dgm:presLayoutVars>
          <dgm:chMax val="0"/>
          <dgm:bulletEnabled val="1"/>
        </dgm:presLayoutVars>
      </dgm:prSet>
      <dgm:spPr/>
    </dgm:pt>
    <dgm:pt modelId="{A5499381-E1FD-43D7-9B9D-F6D7B0B4BDE5}" type="pres">
      <dgm:prSet presAssocID="{C454B4AF-1378-4F68-8120-BE286824FC3C}" presName="spacer" presStyleCnt="0"/>
      <dgm:spPr/>
    </dgm:pt>
    <dgm:pt modelId="{A8215F6E-E217-4615-BEB4-E1EFDB137E82}" type="pres">
      <dgm:prSet presAssocID="{00162C35-FA02-408F-89B4-04DBCDA3B2FC}" presName="parentText" presStyleLbl="node1" presStyleIdx="1" presStyleCnt="5">
        <dgm:presLayoutVars>
          <dgm:chMax val="0"/>
          <dgm:bulletEnabled val="1"/>
        </dgm:presLayoutVars>
      </dgm:prSet>
      <dgm:spPr/>
    </dgm:pt>
    <dgm:pt modelId="{084589E1-C9BC-4182-A90E-010BE9DB4821}" type="pres">
      <dgm:prSet presAssocID="{1C331128-DFE0-43AC-82D0-B93F6C86E176}" presName="spacer" presStyleCnt="0"/>
      <dgm:spPr/>
    </dgm:pt>
    <dgm:pt modelId="{FB492CCF-F0D6-4C2D-8636-729B88F4B605}" type="pres">
      <dgm:prSet presAssocID="{C2A4BDB2-0489-446E-940F-952D7C443E16}" presName="parentText" presStyleLbl="node1" presStyleIdx="2" presStyleCnt="5">
        <dgm:presLayoutVars>
          <dgm:chMax val="0"/>
          <dgm:bulletEnabled val="1"/>
        </dgm:presLayoutVars>
      </dgm:prSet>
      <dgm:spPr/>
    </dgm:pt>
    <dgm:pt modelId="{7E9F0AB9-80A3-4E7A-9EC9-D6A9F0BB224F}" type="pres">
      <dgm:prSet presAssocID="{3EDA3C25-05FA-436E-8C94-4949259FAC9A}" presName="spacer" presStyleCnt="0"/>
      <dgm:spPr/>
    </dgm:pt>
    <dgm:pt modelId="{1880BD81-77A6-457C-8859-AF5071875183}" type="pres">
      <dgm:prSet presAssocID="{F88874C9-A7D4-4434-9F8F-31D8DCE67009}" presName="parentText" presStyleLbl="node1" presStyleIdx="3" presStyleCnt="5">
        <dgm:presLayoutVars>
          <dgm:chMax val="0"/>
          <dgm:bulletEnabled val="1"/>
        </dgm:presLayoutVars>
      </dgm:prSet>
      <dgm:spPr/>
    </dgm:pt>
    <dgm:pt modelId="{7DC7780E-075A-4DC2-B265-1E22D2D57532}" type="pres">
      <dgm:prSet presAssocID="{3A4B0402-C191-476F-993E-71F88E80F686}" presName="spacer" presStyleCnt="0"/>
      <dgm:spPr/>
    </dgm:pt>
    <dgm:pt modelId="{4E5950EA-1AB2-411A-AFA5-8CDD2EE35BE7}" type="pres">
      <dgm:prSet presAssocID="{F571F49E-6606-483D-AAE8-C6A6950130A6}" presName="parentText" presStyleLbl="node1" presStyleIdx="4" presStyleCnt="5">
        <dgm:presLayoutVars>
          <dgm:chMax val="0"/>
          <dgm:bulletEnabled val="1"/>
        </dgm:presLayoutVars>
      </dgm:prSet>
      <dgm:spPr/>
    </dgm:pt>
  </dgm:ptLst>
  <dgm:cxnLst>
    <dgm:cxn modelId="{00503112-C2F7-417A-8935-A5A82EF0F341}" srcId="{25BF34D1-67E4-471A-ABAE-DC1E81CA2A35}" destId="{C2A4BDB2-0489-446E-940F-952D7C443E16}" srcOrd="2" destOrd="0" parTransId="{33AFEBFC-A58C-42B2-B420-1E40C1385663}" sibTransId="{3EDA3C25-05FA-436E-8C94-4949259FAC9A}"/>
    <dgm:cxn modelId="{30B2E257-C352-474C-91ED-452179682ABF}" type="presOf" srcId="{27415BE3-B73A-421C-B9FA-32ED0FA02E5A}" destId="{7981AF9C-EA9C-452C-BC2B-FBC830D32093}" srcOrd="0" destOrd="0" presId="urn:microsoft.com/office/officeart/2005/8/layout/vList2"/>
    <dgm:cxn modelId="{C0ED575C-43F6-4BC1-A8A7-E8C41D088F51}" type="presOf" srcId="{25BF34D1-67E4-471A-ABAE-DC1E81CA2A35}" destId="{78DFB1E8-EA60-445A-AFEA-C8A49E8BDD5A}" srcOrd="0" destOrd="0" presId="urn:microsoft.com/office/officeart/2005/8/layout/vList2"/>
    <dgm:cxn modelId="{4B313E69-024E-4D92-A06C-FA7B9A29C7EA}" type="presOf" srcId="{00162C35-FA02-408F-89B4-04DBCDA3B2FC}" destId="{A8215F6E-E217-4615-BEB4-E1EFDB137E82}" srcOrd="0" destOrd="0" presId="urn:microsoft.com/office/officeart/2005/8/layout/vList2"/>
    <dgm:cxn modelId="{C5E3E07E-CACC-4C2E-B1B3-9673B9EF4C0F}" type="presOf" srcId="{F88874C9-A7D4-4434-9F8F-31D8DCE67009}" destId="{1880BD81-77A6-457C-8859-AF5071875183}" srcOrd="0" destOrd="0" presId="urn:microsoft.com/office/officeart/2005/8/layout/vList2"/>
    <dgm:cxn modelId="{F5948493-4874-4B1B-945D-AD0658A4BEDB}" srcId="{25BF34D1-67E4-471A-ABAE-DC1E81CA2A35}" destId="{F88874C9-A7D4-4434-9F8F-31D8DCE67009}" srcOrd="3" destOrd="0" parTransId="{25A5F182-EF95-40E5-9993-AF254D83F12E}" sibTransId="{3A4B0402-C191-476F-993E-71F88E80F686}"/>
    <dgm:cxn modelId="{E0453BA9-8D2F-4E78-B03F-3E3896CED7D8}" type="presOf" srcId="{C2A4BDB2-0489-446E-940F-952D7C443E16}" destId="{FB492CCF-F0D6-4C2D-8636-729B88F4B605}" srcOrd="0" destOrd="0" presId="urn:microsoft.com/office/officeart/2005/8/layout/vList2"/>
    <dgm:cxn modelId="{ED5B3EAB-17C4-41C3-944A-F3BDCF0A436B}" type="presOf" srcId="{F571F49E-6606-483D-AAE8-C6A6950130A6}" destId="{4E5950EA-1AB2-411A-AFA5-8CDD2EE35BE7}" srcOrd="0" destOrd="0" presId="urn:microsoft.com/office/officeart/2005/8/layout/vList2"/>
    <dgm:cxn modelId="{1CCA81C0-8DCE-497D-BA93-75B55AAD0629}" srcId="{25BF34D1-67E4-471A-ABAE-DC1E81CA2A35}" destId="{27415BE3-B73A-421C-B9FA-32ED0FA02E5A}" srcOrd="0" destOrd="0" parTransId="{2BE551DA-0EED-4577-A179-17E60763EF34}" sibTransId="{C454B4AF-1378-4F68-8120-BE286824FC3C}"/>
    <dgm:cxn modelId="{7F68DADD-AE58-4A23-BE8B-6F2E645A2E6C}" srcId="{25BF34D1-67E4-471A-ABAE-DC1E81CA2A35}" destId="{00162C35-FA02-408F-89B4-04DBCDA3B2FC}" srcOrd="1" destOrd="0" parTransId="{0B85BB87-11E0-48C3-BAF7-EC1A9F243CB7}" sibTransId="{1C331128-DFE0-43AC-82D0-B93F6C86E176}"/>
    <dgm:cxn modelId="{E4AB80F5-99AF-4CC3-9B10-42C50D02909D}" srcId="{25BF34D1-67E4-471A-ABAE-DC1E81CA2A35}" destId="{F571F49E-6606-483D-AAE8-C6A6950130A6}" srcOrd="4" destOrd="0" parTransId="{E7777C74-CF8C-4198-9FFF-34A65530A027}" sibTransId="{0FD291FD-DD50-47B4-B9F8-0C2C70290E7A}"/>
    <dgm:cxn modelId="{A44FF48D-76CC-4B33-BF8A-34C8AFA626BF}" type="presParOf" srcId="{78DFB1E8-EA60-445A-AFEA-C8A49E8BDD5A}" destId="{7981AF9C-EA9C-452C-BC2B-FBC830D32093}" srcOrd="0" destOrd="0" presId="urn:microsoft.com/office/officeart/2005/8/layout/vList2"/>
    <dgm:cxn modelId="{FD615C14-B7F8-49C6-8E84-002450B5DE42}" type="presParOf" srcId="{78DFB1E8-EA60-445A-AFEA-C8A49E8BDD5A}" destId="{A5499381-E1FD-43D7-9B9D-F6D7B0B4BDE5}" srcOrd="1" destOrd="0" presId="urn:microsoft.com/office/officeart/2005/8/layout/vList2"/>
    <dgm:cxn modelId="{80A3F06A-052B-4B46-8DB4-EA6D4CB7FD2E}" type="presParOf" srcId="{78DFB1E8-EA60-445A-AFEA-C8A49E8BDD5A}" destId="{A8215F6E-E217-4615-BEB4-E1EFDB137E82}" srcOrd="2" destOrd="0" presId="urn:microsoft.com/office/officeart/2005/8/layout/vList2"/>
    <dgm:cxn modelId="{3966DA92-33BC-4855-889D-232A62D43523}" type="presParOf" srcId="{78DFB1E8-EA60-445A-AFEA-C8A49E8BDD5A}" destId="{084589E1-C9BC-4182-A90E-010BE9DB4821}" srcOrd="3" destOrd="0" presId="urn:microsoft.com/office/officeart/2005/8/layout/vList2"/>
    <dgm:cxn modelId="{3C80B523-DD68-41F8-B3A1-F45496E1118B}" type="presParOf" srcId="{78DFB1E8-EA60-445A-AFEA-C8A49E8BDD5A}" destId="{FB492CCF-F0D6-4C2D-8636-729B88F4B605}" srcOrd="4" destOrd="0" presId="urn:microsoft.com/office/officeart/2005/8/layout/vList2"/>
    <dgm:cxn modelId="{6F30650C-A25C-4209-B88F-42169085C3C8}" type="presParOf" srcId="{78DFB1E8-EA60-445A-AFEA-C8A49E8BDD5A}" destId="{7E9F0AB9-80A3-4E7A-9EC9-D6A9F0BB224F}" srcOrd="5" destOrd="0" presId="urn:microsoft.com/office/officeart/2005/8/layout/vList2"/>
    <dgm:cxn modelId="{10C8A297-20C1-4A7C-B566-28323E270027}" type="presParOf" srcId="{78DFB1E8-EA60-445A-AFEA-C8A49E8BDD5A}" destId="{1880BD81-77A6-457C-8859-AF5071875183}" srcOrd="6" destOrd="0" presId="urn:microsoft.com/office/officeart/2005/8/layout/vList2"/>
    <dgm:cxn modelId="{B2C03638-AACB-49F6-B324-742523ECF1B4}" type="presParOf" srcId="{78DFB1E8-EA60-445A-AFEA-C8A49E8BDD5A}" destId="{7DC7780E-075A-4DC2-B265-1E22D2D57532}" srcOrd="7" destOrd="0" presId="urn:microsoft.com/office/officeart/2005/8/layout/vList2"/>
    <dgm:cxn modelId="{4D30123E-6411-4574-B0AE-E3904C0C71A8}" type="presParOf" srcId="{78DFB1E8-EA60-445A-AFEA-C8A49E8BDD5A}" destId="{4E5950EA-1AB2-411A-AFA5-8CDD2EE35BE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29B396-B36A-47C7-BBD9-728D8F44F08F}"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BBCDAA0-63F4-475F-918F-5AB6099E581A}">
      <dgm:prSet/>
      <dgm:spPr/>
      <dgm:t>
        <a:bodyPr/>
        <a:lstStyle/>
        <a:p>
          <a:pPr>
            <a:defRPr cap="all"/>
          </a:pPr>
          <a:r>
            <a:rPr lang="en-US" b="0" i="0"/>
            <a:t>Assume limited prior knowledge: Clients may encounter the information for the first time, so avoid assuming they understand it fully or can retain all details easily.  </a:t>
          </a:r>
          <a:endParaRPr lang="en-US"/>
        </a:p>
      </dgm:t>
    </dgm:pt>
    <dgm:pt modelId="{D2528F54-2ADF-4749-8B6B-B754676668AA}" type="parTrans" cxnId="{7BBBA381-1C23-4395-8BD0-A61978562181}">
      <dgm:prSet/>
      <dgm:spPr/>
      <dgm:t>
        <a:bodyPr/>
        <a:lstStyle/>
        <a:p>
          <a:endParaRPr lang="en-US"/>
        </a:p>
      </dgm:t>
    </dgm:pt>
    <dgm:pt modelId="{474A04A4-E296-4080-B01B-CEF497A1D19E}" type="sibTrans" cxnId="{7BBBA381-1C23-4395-8BD0-A61978562181}">
      <dgm:prSet/>
      <dgm:spPr/>
      <dgm:t>
        <a:bodyPr/>
        <a:lstStyle/>
        <a:p>
          <a:endParaRPr lang="en-US"/>
        </a:p>
      </dgm:t>
    </dgm:pt>
    <dgm:pt modelId="{2BBF96CD-F9F1-46AE-B8A8-B100280FEC2A}">
      <dgm:prSet/>
      <dgm:spPr/>
      <dgm:t>
        <a:bodyPr/>
        <a:lstStyle/>
        <a:p>
          <a:pPr>
            <a:defRPr cap="all"/>
          </a:pPr>
          <a:r>
            <a:rPr lang="en-US" b="0" i="0"/>
            <a:t>Chunk information: People process and remember information better when it is presented in manageable chunks rather than overwhelming amounts.  </a:t>
          </a:r>
          <a:endParaRPr lang="en-US"/>
        </a:p>
      </dgm:t>
    </dgm:pt>
    <dgm:pt modelId="{A7BE9E90-ACE6-47D8-B469-2CB9BCC30DAB}" type="parTrans" cxnId="{32AEDE06-ED98-4491-AB05-6A7889D168BF}">
      <dgm:prSet/>
      <dgm:spPr/>
      <dgm:t>
        <a:bodyPr/>
        <a:lstStyle/>
        <a:p>
          <a:endParaRPr lang="en-US"/>
        </a:p>
      </dgm:t>
    </dgm:pt>
    <dgm:pt modelId="{8249EA84-636F-4340-88AC-892F6237280A}" type="sibTrans" cxnId="{32AEDE06-ED98-4491-AB05-6A7889D168BF}">
      <dgm:prSet/>
      <dgm:spPr/>
      <dgm:t>
        <a:bodyPr/>
        <a:lstStyle/>
        <a:p>
          <a:endParaRPr lang="en-US"/>
        </a:p>
      </dgm:t>
    </dgm:pt>
    <dgm:pt modelId="{57992D8D-A2ED-4DA2-9635-181E880470FA}">
      <dgm:prSet/>
      <dgm:spPr/>
      <dgm:t>
        <a:bodyPr/>
        <a:lstStyle/>
        <a:p>
          <a:pPr>
            <a:defRPr cap="all"/>
          </a:pPr>
          <a:r>
            <a:rPr lang="en-US" b="0" i="0"/>
            <a:t>Use practical examples: Case studies or stories illustrating the information in real-life scenarios can make it more relevant and memorable.  </a:t>
          </a:r>
          <a:endParaRPr lang="en-US"/>
        </a:p>
      </dgm:t>
    </dgm:pt>
    <dgm:pt modelId="{B7E8939C-2E2C-4AC2-BB1B-E5ED4EB97CC8}" type="parTrans" cxnId="{E1B62C1C-0AB5-4248-8747-679CB03682F3}">
      <dgm:prSet/>
      <dgm:spPr/>
      <dgm:t>
        <a:bodyPr/>
        <a:lstStyle/>
        <a:p>
          <a:endParaRPr lang="en-US"/>
        </a:p>
      </dgm:t>
    </dgm:pt>
    <dgm:pt modelId="{74AB1549-AFDE-4A96-88DB-0199C66B3591}" type="sibTrans" cxnId="{E1B62C1C-0AB5-4248-8747-679CB03682F3}">
      <dgm:prSet/>
      <dgm:spPr/>
      <dgm:t>
        <a:bodyPr/>
        <a:lstStyle/>
        <a:p>
          <a:endParaRPr lang="en-US"/>
        </a:p>
      </dgm:t>
    </dgm:pt>
    <dgm:pt modelId="{7630316C-69BC-429C-9668-1194A547DA74}">
      <dgm:prSet/>
      <dgm:spPr/>
      <dgm:t>
        <a:bodyPr/>
        <a:lstStyle/>
        <a:p>
          <a:pPr>
            <a:defRPr cap="all"/>
          </a:pPr>
          <a:r>
            <a:rPr lang="en-US" b="0" i="0" dirty="0"/>
            <a:t>Incorporate visuals and captions: Pictures can help convey key points effectively, and captions are an excellent tool to highlight critical details.  </a:t>
          </a:r>
          <a:endParaRPr lang="en-US" dirty="0"/>
        </a:p>
      </dgm:t>
    </dgm:pt>
    <dgm:pt modelId="{3DEC2186-3FF6-4EC0-A075-D5A61F40BD00}" type="parTrans" cxnId="{B91D294A-40DB-4394-B248-95A95B10D7D8}">
      <dgm:prSet/>
      <dgm:spPr/>
      <dgm:t>
        <a:bodyPr/>
        <a:lstStyle/>
        <a:p>
          <a:endParaRPr lang="en-US"/>
        </a:p>
      </dgm:t>
    </dgm:pt>
    <dgm:pt modelId="{BDE24085-F45A-4F09-B4C3-9E93587D8ECF}" type="sibTrans" cxnId="{B91D294A-40DB-4394-B248-95A95B10D7D8}">
      <dgm:prSet/>
      <dgm:spPr/>
      <dgm:t>
        <a:bodyPr/>
        <a:lstStyle/>
        <a:p>
          <a:endParaRPr lang="en-US"/>
        </a:p>
      </dgm:t>
    </dgm:pt>
    <dgm:pt modelId="{83D3FD1C-1F76-4EE4-874A-6900DE95CACB}">
      <dgm:prSet/>
      <dgm:spPr/>
      <dgm:t>
        <a:bodyPr/>
        <a:lstStyle/>
        <a:p>
          <a:pPr>
            <a:defRPr cap="all"/>
          </a:pPr>
          <a:r>
            <a:rPr lang="en-US" b="0" i="0"/>
            <a:t>Keep it concise: Avoid overloading with unnecessary details, as simplicity aids retention.  </a:t>
          </a:r>
          <a:endParaRPr lang="en-US"/>
        </a:p>
      </dgm:t>
    </dgm:pt>
    <dgm:pt modelId="{4FE16565-C766-4236-954E-5C2091667A6A}" type="parTrans" cxnId="{F9C65BAC-9462-4782-8273-94F9A1C66CE5}">
      <dgm:prSet/>
      <dgm:spPr/>
      <dgm:t>
        <a:bodyPr/>
        <a:lstStyle/>
        <a:p>
          <a:endParaRPr lang="en-US"/>
        </a:p>
      </dgm:t>
    </dgm:pt>
    <dgm:pt modelId="{3115A215-3FE0-41DB-A2AF-7ABCE2083D4B}" type="sibTrans" cxnId="{F9C65BAC-9462-4782-8273-94F9A1C66CE5}">
      <dgm:prSet/>
      <dgm:spPr/>
      <dgm:t>
        <a:bodyPr/>
        <a:lstStyle/>
        <a:p>
          <a:endParaRPr lang="en-US"/>
        </a:p>
      </dgm:t>
    </dgm:pt>
    <dgm:pt modelId="{4785863E-707C-4A7D-BA3D-DCC03C4381F6}">
      <dgm:prSet/>
      <dgm:spPr/>
      <dgm:t>
        <a:bodyPr/>
        <a:lstStyle/>
        <a:p>
          <a:pPr>
            <a:defRPr cap="all"/>
          </a:pPr>
          <a:r>
            <a:rPr lang="en-US" b="0" i="0"/>
            <a:t>Reinforce with reminders: Periodically recap or emphasize key points to help reinforce understanding and retention.</a:t>
          </a:r>
          <a:endParaRPr lang="en-US"/>
        </a:p>
      </dgm:t>
    </dgm:pt>
    <dgm:pt modelId="{4F955AB7-1D35-4A6B-AE47-C462851FDA13}" type="parTrans" cxnId="{3DA75115-DCA3-41EC-AE96-6051BE588357}">
      <dgm:prSet/>
      <dgm:spPr/>
      <dgm:t>
        <a:bodyPr/>
        <a:lstStyle/>
        <a:p>
          <a:endParaRPr lang="en-US"/>
        </a:p>
      </dgm:t>
    </dgm:pt>
    <dgm:pt modelId="{07235644-F7E5-40EA-B07E-25A9949FC7A8}" type="sibTrans" cxnId="{3DA75115-DCA3-41EC-AE96-6051BE588357}">
      <dgm:prSet/>
      <dgm:spPr/>
      <dgm:t>
        <a:bodyPr/>
        <a:lstStyle/>
        <a:p>
          <a:endParaRPr lang="en-US"/>
        </a:p>
      </dgm:t>
    </dgm:pt>
    <dgm:pt modelId="{1C5EE129-F940-4AB4-9DC0-3AD2F85283EA}" type="pres">
      <dgm:prSet presAssocID="{5029B396-B36A-47C7-BBD9-728D8F44F08F}" presName="root" presStyleCnt="0">
        <dgm:presLayoutVars>
          <dgm:dir/>
          <dgm:resizeHandles val="exact"/>
        </dgm:presLayoutVars>
      </dgm:prSet>
      <dgm:spPr/>
    </dgm:pt>
    <dgm:pt modelId="{6290B98A-C14D-4ED9-847A-EF64800CA523}" type="pres">
      <dgm:prSet presAssocID="{4BBCDAA0-63F4-475F-918F-5AB6099E581A}" presName="compNode" presStyleCnt="0"/>
      <dgm:spPr/>
    </dgm:pt>
    <dgm:pt modelId="{05EF4D39-7553-42B3-82B2-235E3B62B19A}" type="pres">
      <dgm:prSet presAssocID="{4BBCDAA0-63F4-475F-918F-5AB6099E581A}" presName="iconBgRect" presStyleLbl="bgShp" presStyleIdx="0" presStyleCnt="6"/>
      <dgm:spPr>
        <a:prstGeom prst="round2DiagRect">
          <a:avLst>
            <a:gd name="adj1" fmla="val 29727"/>
            <a:gd name="adj2" fmla="val 0"/>
          </a:avLst>
        </a:prstGeom>
      </dgm:spPr>
    </dgm:pt>
    <dgm:pt modelId="{32C2576A-999D-469F-8C28-51C17C455266}" type="pres">
      <dgm:prSet presAssocID="{4BBCDAA0-63F4-475F-918F-5AB6099E581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0454A805-404F-49BB-A545-8BE64A866720}" type="pres">
      <dgm:prSet presAssocID="{4BBCDAA0-63F4-475F-918F-5AB6099E581A}" presName="spaceRect" presStyleCnt="0"/>
      <dgm:spPr/>
    </dgm:pt>
    <dgm:pt modelId="{4FA91852-694A-408F-809C-CE72AA04E060}" type="pres">
      <dgm:prSet presAssocID="{4BBCDAA0-63F4-475F-918F-5AB6099E581A}" presName="textRect" presStyleLbl="revTx" presStyleIdx="0" presStyleCnt="6">
        <dgm:presLayoutVars>
          <dgm:chMax val="1"/>
          <dgm:chPref val="1"/>
        </dgm:presLayoutVars>
      </dgm:prSet>
      <dgm:spPr/>
    </dgm:pt>
    <dgm:pt modelId="{9D43E207-6640-4163-BF9D-4EC656ED3B5A}" type="pres">
      <dgm:prSet presAssocID="{474A04A4-E296-4080-B01B-CEF497A1D19E}" presName="sibTrans" presStyleCnt="0"/>
      <dgm:spPr/>
    </dgm:pt>
    <dgm:pt modelId="{32B25220-48CF-4D9B-9321-541B96ABE043}" type="pres">
      <dgm:prSet presAssocID="{2BBF96CD-F9F1-46AE-B8A8-B100280FEC2A}" presName="compNode" presStyleCnt="0"/>
      <dgm:spPr/>
    </dgm:pt>
    <dgm:pt modelId="{F926595A-D1D7-49EC-86B8-6026A0820E1E}" type="pres">
      <dgm:prSet presAssocID="{2BBF96CD-F9F1-46AE-B8A8-B100280FEC2A}" presName="iconBgRect" presStyleLbl="bgShp" presStyleIdx="1" presStyleCnt="6"/>
      <dgm:spPr>
        <a:prstGeom prst="round2DiagRect">
          <a:avLst>
            <a:gd name="adj1" fmla="val 29727"/>
            <a:gd name="adj2" fmla="val 0"/>
          </a:avLst>
        </a:prstGeom>
      </dgm:spPr>
    </dgm:pt>
    <dgm:pt modelId="{26084263-FA1A-4FA5-8D65-581AECA8E4C9}" type="pres">
      <dgm:prSet presAssocID="{2BBF96CD-F9F1-46AE-B8A8-B100280FEC2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D89AB81C-CEDB-4D51-B4F3-2D86BBEF7C07}" type="pres">
      <dgm:prSet presAssocID="{2BBF96CD-F9F1-46AE-B8A8-B100280FEC2A}" presName="spaceRect" presStyleCnt="0"/>
      <dgm:spPr/>
    </dgm:pt>
    <dgm:pt modelId="{D39DA5F4-D059-4178-BEC0-7A95264A2E75}" type="pres">
      <dgm:prSet presAssocID="{2BBF96CD-F9F1-46AE-B8A8-B100280FEC2A}" presName="textRect" presStyleLbl="revTx" presStyleIdx="1" presStyleCnt="6">
        <dgm:presLayoutVars>
          <dgm:chMax val="1"/>
          <dgm:chPref val="1"/>
        </dgm:presLayoutVars>
      </dgm:prSet>
      <dgm:spPr/>
    </dgm:pt>
    <dgm:pt modelId="{E279DED7-531E-44A6-B88C-A03C2ECA4FF3}" type="pres">
      <dgm:prSet presAssocID="{8249EA84-636F-4340-88AC-892F6237280A}" presName="sibTrans" presStyleCnt="0"/>
      <dgm:spPr/>
    </dgm:pt>
    <dgm:pt modelId="{6F9A61A2-D90D-4D81-A19D-6731E9A5DFC4}" type="pres">
      <dgm:prSet presAssocID="{57992D8D-A2ED-4DA2-9635-181E880470FA}" presName="compNode" presStyleCnt="0"/>
      <dgm:spPr/>
    </dgm:pt>
    <dgm:pt modelId="{51B9C7CD-DF2D-4603-81B2-4E797E629DD3}" type="pres">
      <dgm:prSet presAssocID="{57992D8D-A2ED-4DA2-9635-181E880470FA}" presName="iconBgRect" presStyleLbl="bgShp" presStyleIdx="2" presStyleCnt="6"/>
      <dgm:spPr>
        <a:prstGeom prst="round2DiagRect">
          <a:avLst>
            <a:gd name="adj1" fmla="val 29727"/>
            <a:gd name="adj2" fmla="val 0"/>
          </a:avLst>
        </a:prstGeom>
      </dgm:spPr>
    </dgm:pt>
    <dgm:pt modelId="{FACEE7DC-F665-4AF1-A19E-80A57CA0F846}" type="pres">
      <dgm:prSet presAssocID="{57992D8D-A2ED-4DA2-9635-181E880470F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oker Hat"/>
        </a:ext>
      </dgm:extLst>
    </dgm:pt>
    <dgm:pt modelId="{7DFCF027-436A-4260-B6EB-F57B6D0A2F12}" type="pres">
      <dgm:prSet presAssocID="{57992D8D-A2ED-4DA2-9635-181E880470FA}" presName="spaceRect" presStyleCnt="0"/>
      <dgm:spPr/>
    </dgm:pt>
    <dgm:pt modelId="{AD6BEB71-2B3B-4817-8852-D12C8FD99905}" type="pres">
      <dgm:prSet presAssocID="{57992D8D-A2ED-4DA2-9635-181E880470FA}" presName="textRect" presStyleLbl="revTx" presStyleIdx="2" presStyleCnt="6">
        <dgm:presLayoutVars>
          <dgm:chMax val="1"/>
          <dgm:chPref val="1"/>
        </dgm:presLayoutVars>
      </dgm:prSet>
      <dgm:spPr/>
    </dgm:pt>
    <dgm:pt modelId="{0EAA86A5-749B-4B38-A049-B4A5CDE6E8D7}" type="pres">
      <dgm:prSet presAssocID="{74AB1549-AFDE-4A96-88DB-0199C66B3591}" presName="sibTrans" presStyleCnt="0"/>
      <dgm:spPr/>
    </dgm:pt>
    <dgm:pt modelId="{88FFBDEE-1202-4382-81CF-1EFDF34C0F70}" type="pres">
      <dgm:prSet presAssocID="{7630316C-69BC-429C-9668-1194A547DA74}" presName="compNode" presStyleCnt="0"/>
      <dgm:spPr/>
    </dgm:pt>
    <dgm:pt modelId="{25FB3E7C-B70D-46B7-9033-C89F82D12B43}" type="pres">
      <dgm:prSet presAssocID="{7630316C-69BC-429C-9668-1194A547DA74}" presName="iconBgRect" presStyleLbl="bgShp" presStyleIdx="3" presStyleCnt="6"/>
      <dgm:spPr>
        <a:prstGeom prst="round2DiagRect">
          <a:avLst>
            <a:gd name="adj1" fmla="val 29727"/>
            <a:gd name="adj2" fmla="val 0"/>
          </a:avLst>
        </a:prstGeom>
      </dgm:spPr>
    </dgm:pt>
    <dgm:pt modelId="{92BD4A1C-D3EB-46C0-AE74-F64293E61B12}" type="pres">
      <dgm:prSet presAssocID="{7630316C-69BC-429C-9668-1194A547DA7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btitles"/>
        </a:ext>
      </dgm:extLst>
    </dgm:pt>
    <dgm:pt modelId="{15DD5E36-19DC-4EED-BA37-C7985416CE2E}" type="pres">
      <dgm:prSet presAssocID="{7630316C-69BC-429C-9668-1194A547DA74}" presName="spaceRect" presStyleCnt="0"/>
      <dgm:spPr/>
    </dgm:pt>
    <dgm:pt modelId="{C0344A77-8136-4A51-91F0-4799800AC771}" type="pres">
      <dgm:prSet presAssocID="{7630316C-69BC-429C-9668-1194A547DA74}" presName="textRect" presStyleLbl="revTx" presStyleIdx="3" presStyleCnt="6">
        <dgm:presLayoutVars>
          <dgm:chMax val="1"/>
          <dgm:chPref val="1"/>
        </dgm:presLayoutVars>
      </dgm:prSet>
      <dgm:spPr/>
    </dgm:pt>
    <dgm:pt modelId="{D0390CA6-1B9E-4FD6-855C-B322748080CE}" type="pres">
      <dgm:prSet presAssocID="{BDE24085-F45A-4F09-B4C3-9E93587D8ECF}" presName="sibTrans" presStyleCnt="0"/>
      <dgm:spPr/>
    </dgm:pt>
    <dgm:pt modelId="{07892D4E-9742-4245-973A-7C5E6B29E64B}" type="pres">
      <dgm:prSet presAssocID="{83D3FD1C-1F76-4EE4-874A-6900DE95CACB}" presName="compNode" presStyleCnt="0"/>
      <dgm:spPr/>
    </dgm:pt>
    <dgm:pt modelId="{0FBB434D-F028-4C98-ABF5-CF0432A5A870}" type="pres">
      <dgm:prSet presAssocID="{83D3FD1C-1F76-4EE4-874A-6900DE95CACB}" presName="iconBgRect" presStyleLbl="bgShp" presStyleIdx="4" presStyleCnt="6"/>
      <dgm:spPr>
        <a:prstGeom prst="round2DiagRect">
          <a:avLst>
            <a:gd name="adj1" fmla="val 29727"/>
            <a:gd name="adj2" fmla="val 0"/>
          </a:avLst>
        </a:prstGeom>
      </dgm:spPr>
    </dgm:pt>
    <dgm:pt modelId="{63ECFCF5-428E-4B26-8730-74DEAECB5F18}" type="pres">
      <dgm:prSet presAssocID="{83D3FD1C-1F76-4EE4-874A-6900DE95CAC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b Design"/>
        </a:ext>
      </dgm:extLst>
    </dgm:pt>
    <dgm:pt modelId="{991F88A9-D73E-449D-982F-A07FCF75FE33}" type="pres">
      <dgm:prSet presAssocID="{83D3FD1C-1F76-4EE4-874A-6900DE95CACB}" presName="spaceRect" presStyleCnt="0"/>
      <dgm:spPr/>
    </dgm:pt>
    <dgm:pt modelId="{7694ADA3-17DF-416C-B343-62E11C003FDC}" type="pres">
      <dgm:prSet presAssocID="{83D3FD1C-1F76-4EE4-874A-6900DE95CACB}" presName="textRect" presStyleLbl="revTx" presStyleIdx="4" presStyleCnt="6">
        <dgm:presLayoutVars>
          <dgm:chMax val="1"/>
          <dgm:chPref val="1"/>
        </dgm:presLayoutVars>
      </dgm:prSet>
      <dgm:spPr/>
    </dgm:pt>
    <dgm:pt modelId="{55AF4C57-7F68-4C93-9F48-BDA2DC971781}" type="pres">
      <dgm:prSet presAssocID="{3115A215-3FE0-41DB-A2AF-7ABCE2083D4B}" presName="sibTrans" presStyleCnt="0"/>
      <dgm:spPr/>
    </dgm:pt>
    <dgm:pt modelId="{7379E04C-11A7-490D-B28E-F26CBC601B08}" type="pres">
      <dgm:prSet presAssocID="{4785863E-707C-4A7D-BA3D-DCC03C4381F6}" presName="compNode" presStyleCnt="0"/>
      <dgm:spPr/>
    </dgm:pt>
    <dgm:pt modelId="{D5BDD414-108D-4E2A-9E5D-DC7C65F2216C}" type="pres">
      <dgm:prSet presAssocID="{4785863E-707C-4A7D-BA3D-DCC03C4381F6}" presName="iconBgRect" presStyleLbl="bgShp" presStyleIdx="5" presStyleCnt="6"/>
      <dgm:spPr>
        <a:prstGeom prst="round2DiagRect">
          <a:avLst>
            <a:gd name="adj1" fmla="val 29727"/>
            <a:gd name="adj2" fmla="val 0"/>
          </a:avLst>
        </a:prstGeom>
      </dgm:spPr>
    </dgm:pt>
    <dgm:pt modelId="{44D03093-53EC-4FB3-B15E-3EB3DFA1B76B}" type="pres">
      <dgm:prSet presAssocID="{4785863E-707C-4A7D-BA3D-DCC03C4381F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86FC893E-98BE-41D1-A7C9-D52D7EAEA1B2}" type="pres">
      <dgm:prSet presAssocID="{4785863E-707C-4A7D-BA3D-DCC03C4381F6}" presName="spaceRect" presStyleCnt="0"/>
      <dgm:spPr/>
    </dgm:pt>
    <dgm:pt modelId="{D673E4D0-27AD-4B7D-B750-FEA380FC1E12}" type="pres">
      <dgm:prSet presAssocID="{4785863E-707C-4A7D-BA3D-DCC03C4381F6}" presName="textRect" presStyleLbl="revTx" presStyleIdx="5" presStyleCnt="6">
        <dgm:presLayoutVars>
          <dgm:chMax val="1"/>
          <dgm:chPref val="1"/>
        </dgm:presLayoutVars>
      </dgm:prSet>
      <dgm:spPr/>
    </dgm:pt>
  </dgm:ptLst>
  <dgm:cxnLst>
    <dgm:cxn modelId="{32AEDE06-ED98-4491-AB05-6A7889D168BF}" srcId="{5029B396-B36A-47C7-BBD9-728D8F44F08F}" destId="{2BBF96CD-F9F1-46AE-B8A8-B100280FEC2A}" srcOrd="1" destOrd="0" parTransId="{A7BE9E90-ACE6-47D8-B469-2CB9BCC30DAB}" sibTransId="{8249EA84-636F-4340-88AC-892F6237280A}"/>
    <dgm:cxn modelId="{3DA75115-DCA3-41EC-AE96-6051BE588357}" srcId="{5029B396-B36A-47C7-BBD9-728D8F44F08F}" destId="{4785863E-707C-4A7D-BA3D-DCC03C4381F6}" srcOrd="5" destOrd="0" parTransId="{4F955AB7-1D35-4A6B-AE47-C462851FDA13}" sibTransId="{07235644-F7E5-40EA-B07E-25A9949FC7A8}"/>
    <dgm:cxn modelId="{E1B62C1C-0AB5-4248-8747-679CB03682F3}" srcId="{5029B396-B36A-47C7-BBD9-728D8F44F08F}" destId="{57992D8D-A2ED-4DA2-9635-181E880470FA}" srcOrd="2" destOrd="0" parTransId="{B7E8939C-2E2C-4AC2-BB1B-E5ED4EB97CC8}" sibTransId="{74AB1549-AFDE-4A96-88DB-0199C66B3591}"/>
    <dgm:cxn modelId="{53EC3C46-663C-48FB-9B85-5BCB5ECB17C1}" type="presOf" srcId="{7630316C-69BC-429C-9668-1194A547DA74}" destId="{C0344A77-8136-4A51-91F0-4799800AC771}" srcOrd="0" destOrd="0" presId="urn:microsoft.com/office/officeart/2018/5/layout/IconLeafLabelList"/>
    <dgm:cxn modelId="{B91D294A-40DB-4394-B248-95A95B10D7D8}" srcId="{5029B396-B36A-47C7-BBD9-728D8F44F08F}" destId="{7630316C-69BC-429C-9668-1194A547DA74}" srcOrd="3" destOrd="0" parTransId="{3DEC2186-3FF6-4EC0-A075-D5A61F40BD00}" sibTransId="{BDE24085-F45A-4F09-B4C3-9E93587D8ECF}"/>
    <dgm:cxn modelId="{7BBBA381-1C23-4395-8BD0-A61978562181}" srcId="{5029B396-B36A-47C7-BBD9-728D8F44F08F}" destId="{4BBCDAA0-63F4-475F-918F-5AB6099E581A}" srcOrd="0" destOrd="0" parTransId="{D2528F54-2ADF-4749-8B6B-B754676668AA}" sibTransId="{474A04A4-E296-4080-B01B-CEF497A1D19E}"/>
    <dgm:cxn modelId="{446B8A97-43AA-4209-B16B-6EFB2AE2BD3D}" type="presOf" srcId="{2BBF96CD-F9F1-46AE-B8A8-B100280FEC2A}" destId="{D39DA5F4-D059-4178-BEC0-7A95264A2E75}" srcOrd="0" destOrd="0" presId="urn:microsoft.com/office/officeart/2018/5/layout/IconLeafLabelList"/>
    <dgm:cxn modelId="{5413E79B-180C-4D69-9C72-DA82485EB16A}" type="presOf" srcId="{57992D8D-A2ED-4DA2-9635-181E880470FA}" destId="{AD6BEB71-2B3B-4817-8852-D12C8FD99905}" srcOrd="0" destOrd="0" presId="urn:microsoft.com/office/officeart/2018/5/layout/IconLeafLabelList"/>
    <dgm:cxn modelId="{F9C65BAC-9462-4782-8273-94F9A1C66CE5}" srcId="{5029B396-B36A-47C7-BBD9-728D8F44F08F}" destId="{83D3FD1C-1F76-4EE4-874A-6900DE95CACB}" srcOrd="4" destOrd="0" parTransId="{4FE16565-C766-4236-954E-5C2091667A6A}" sibTransId="{3115A215-3FE0-41DB-A2AF-7ABCE2083D4B}"/>
    <dgm:cxn modelId="{D74E5FB3-7C8D-49CC-9D8F-FDCAD1C4FAF3}" type="presOf" srcId="{4785863E-707C-4A7D-BA3D-DCC03C4381F6}" destId="{D673E4D0-27AD-4B7D-B750-FEA380FC1E12}" srcOrd="0" destOrd="0" presId="urn:microsoft.com/office/officeart/2018/5/layout/IconLeafLabelList"/>
    <dgm:cxn modelId="{EAB1F4DE-2BE4-4DEF-9A83-FEAC52DBA3C4}" type="presOf" srcId="{4BBCDAA0-63F4-475F-918F-5AB6099E581A}" destId="{4FA91852-694A-408F-809C-CE72AA04E060}" srcOrd="0" destOrd="0" presId="urn:microsoft.com/office/officeart/2018/5/layout/IconLeafLabelList"/>
    <dgm:cxn modelId="{743583F4-66B8-494B-8AE2-7DB56AC4F1A9}" type="presOf" srcId="{83D3FD1C-1F76-4EE4-874A-6900DE95CACB}" destId="{7694ADA3-17DF-416C-B343-62E11C003FDC}" srcOrd="0" destOrd="0" presId="urn:microsoft.com/office/officeart/2018/5/layout/IconLeafLabelList"/>
    <dgm:cxn modelId="{70D4C6F4-7E86-476F-B4F8-5B3FDA52FC98}" type="presOf" srcId="{5029B396-B36A-47C7-BBD9-728D8F44F08F}" destId="{1C5EE129-F940-4AB4-9DC0-3AD2F85283EA}" srcOrd="0" destOrd="0" presId="urn:microsoft.com/office/officeart/2018/5/layout/IconLeafLabelList"/>
    <dgm:cxn modelId="{4E223EE6-58CA-42D0-9E35-03A704D0E56D}" type="presParOf" srcId="{1C5EE129-F940-4AB4-9DC0-3AD2F85283EA}" destId="{6290B98A-C14D-4ED9-847A-EF64800CA523}" srcOrd="0" destOrd="0" presId="urn:microsoft.com/office/officeart/2018/5/layout/IconLeafLabelList"/>
    <dgm:cxn modelId="{F54C6FCE-A7AC-49C0-A2ED-CD9A339A8325}" type="presParOf" srcId="{6290B98A-C14D-4ED9-847A-EF64800CA523}" destId="{05EF4D39-7553-42B3-82B2-235E3B62B19A}" srcOrd="0" destOrd="0" presId="urn:microsoft.com/office/officeart/2018/5/layout/IconLeafLabelList"/>
    <dgm:cxn modelId="{300B2FE7-6146-47E0-A8C1-C613A2700E0E}" type="presParOf" srcId="{6290B98A-C14D-4ED9-847A-EF64800CA523}" destId="{32C2576A-999D-469F-8C28-51C17C455266}" srcOrd="1" destOrd="0" presId="urn:microsoft.com/office/officeart/2018/5/layout/IconLeafLabelList"/>
    <dgm:cxn modelId="{7156AD2A-90B6-4D4C-9706-52F1565FEE75}" type="presParOf" srcId="{6290B98A-C14D-4ED9-847A-EF64800CA523}" destId="{0454A805-404F-49BB-A545-8BE64A866720}" srcOrd="2" destOrd="0" presId="urn:microsoft.com/office/officeart/2018/5/layout/IconLeafLabelList"/>
    <dgm:cxn modelId="{AACA82B1-DC6E-48A6-931F-5560BECDCCB0}" type="presParOf" srcId="{6290B98A-C14D-4ED9-847A-EF64800CA523}" destId="{4FA91852-694A-408F-809C-CE72AA04E060}" srcOrd="3" destOrd="0" presId="urn:microsoft.com/office/officeart/2018/5/layout/IconLeafLabelList"/>
    <dgm:cxn modelId="{3AEE15B0-ED5E-4E90-95FF-3A0E3AF07042}" type="presParOf" srcId="{1C5EE129-F940-4AB4-9DC0-3AD2F85283EA}" destId="{9D43E207-6640-4163-BF9D-4EC656ED3B5A}" srcOrd="1" destOrd="0" presId="urn:microsoft.com/office/officeart/2018/5/layout/IconLeafLabelList"/>
    <dgm:cxn modelId="{DCEBB7D8-76DF-447A-9F91-35B2BC1DCC56}" type="presParOf" srcId="{1C5EE129-F940-4AB4-9DC0-3AD2F85283EA}" destId="{32B25220-48CF-4D9B-9321-541B96ABE043}" srcOrd="2" destOrd="0" presId="urn:microsoft.com/office/officeart/2018/5/layout/IconLeafLabelList"/>
    <dgm:cxn modelId="{CBF5F1D4-1958-40EC-8C61-B03991AF6F36}" type="presParOf" srcId="{32B25220-48CF-4D9B-9321-541B96ABE043}" destId="{F926595A-D1D7-49EC-86B8-6026A0820E1E}" srcOrd="0" destOrd="0" presId="urn:microsoft.com/office/officeart/2018/5/layout/IconLeafLabelList"/>
    <dgm:cxn modelId="{883E88B2-3F22-4DC3-96EF-7D8D10FE5FBF}" type="presParOf" srcId="{32B25220-48CF-4D9B-9321-541B96ABE043}" destId="{26084263-FA1A-4FA5-8D65-581AECA8E4C9}" srcOrd="1" destOrd="0" presId="urn:microsoft.com/office/officeart/2018/5/layout/IconLeafLabelList"/>
    <dgm:cxn modelId="{870610A5-DDBF-44BF-AB77-350C39B352EC}" type="presParOf" srcId="{32B25220-48CF-4D9B-9321-541B96ABE043}" destId="{D89AB81C-CEDB-4D51-B4F3-2D86BBEF7C07}" srcOrd="2" destOrd="0" presId="urn:microsoft.com/office/officeart/2018/5/layout/IconLeafLabelList"/>
    <dgm:cxn modelId="{D4E3956B-AC72-48A9-ABD5-B0A359389E4C}" type="presParOf" srcId="{32B25220-48CF-4D9B-9321-541B96ABE043}" destId="{D39DA5F4-D059-4178-BEC0-7A95264A2E75}" srcOrd="3" destOrd="0" presId="urn:microsoft.com/office/officeart/2018/5/layout/IconLeafLabelList"/>
    <dgm:cxn modelId="{8EAF9A04-BD0D-467D-93E3-7832B736E840}" type="presParOf" srcId="{1C5EE129-F940-4AB4-9DC0-3AD2F85283EA}" destId="{E279DED7-531E-44A6-B88C-A03C2ECA4FF3}" srcOrd="3" destOrd="0" presId="urn:microsoft.com/office/officeart/2018/5/layout/IconLeafLabelList"/>
    <dgm:cxn modelId="{8A70DD97-C8D9-4D07-9729-A485F9748EE3}" type="presParOf" srcId="{1C5EE129-F940-4AB4-9DC0-3AD2F85283EA}" destId="{6F9A61A2-D90D-4D81-A19D-6731E9A5DFC4}" srcOrd="4" destOrd="0" presId="urn:microsoft.com/office/officeart/2018/5/layout/IconLeafLabelList"/>
    <dgm:cxn modelId="{B19C6947-97AC-4718-AB64-1DA14CB78BAE}" type="presParOf" srcId="{6F9A61A2-D90D-4D81-A19D-6731E9A5DFC4}" destId="{51B9C7CD-DF2D-4603-81B2-4E797E629DD3}" srcOrd="0" destOrd="0" presId="urn:microsoft.com/office/officeart/2018/5/layout/IconLeafLabelList"/>
    <dgm:cxn modelId="{9B46C0FE-FBD1-40D5-8864-37565D7D7537}" type="presParOf" srcId="{6F9A61A2-D90D-4D81-A19D-6731E9A5DFC4}" destId="{FACEE7DC-F665-4AF1-A19E-80A57CA0F846}" srcOrd="1" destOrd="0" presId="urn:microsoft.com/office/officeart/2018/5/layout/IconLeafLabelList"/>
    <dgm:cxn modelId="{F3CBACA3-4BE8-4F0A-B094-838DEA286B7B}" type="presParOf" srcId="{6F9A61A2-D90D-4D81-A19D-6731E9A5DFC4}" destId="{7DFCF027-436A-4260-B6EB-F57B6D0A2F12}" srcOrd="2" destOrd="0" presId="urn:microsoft.com/office/officeart/2018/5/layout/IconLeafLabelList"/>
    <dgm:cxn modelId="{7F538385-38F8-4E5E-9402-CF9F0216DA28}" type="presParOf" srcId="{6F9A61A2-D90D-4D81-A19D-6731E9A5DFC4}" destId="{AD6BEB71-2B3B-4817-8852-D12C8FD99905}" srcOrd="3" destOrd="0" presId="urn:microsoft.com/office/officeart/2018/5/layout/IconLeafLabelList"/>
    <dgm:cxn modelId="{E62CCBFD-3EC5-4D54-B053-9CA0ED4CCC06}" type="presParOf" srcId="{1C5EE129-F940-4AB4-9DC0-3AD2F85283EA}" destId="{0EAA86A5-749B-4B38-A049-B4A5CDE6E8D7}" srcOrd="5" destOrd="0" presId="urn:microsoft.com/office/officeart/2018/5/layout/IconLeafLabelList"/>
    <dgm:cxn modelId="{43237FB5-014D-4B62-B100-C4E599201F0C}" type="presParOf" srcId="{1C5EE129-F940-4AB4-9DC0-3AD2F85283EA}" destId="{88FFBDEE-1202-4382-81CF-1EFDF34C0F70}" srcOrd="6" destOrd="0" presId="urn:microsoft.com/office/officeart/2018/5/layout/IconLeafLabelList"/>
    <dgm:cxn modelId="{66FA87CF-C572-4AAC-90AD-AFC0F4ACB0A1}" type="presParOf" srcId="{88FFBDEE-1202-4382-81CF-1EFDF34C0F70}" destId="{25FB3E7C-B70D-46B7-9033-C89F82D12B43}" srcOrd="0" destOrd="0" presId="urn:microsoft.com/office/officeart/2018/5/layout/IconLeafLabelList"/>
    <dgm:cxn modelId="{879539E1-A425-479D-8F0F-17B679F74291}" type="presParOf" srcId="{88FFBDEE-1202-4382-81CF-1EFDF34C0F70}" destId="{92BD4A1C-D3EB-46C0-AE74-F64293E61B12}" srcOrd="1" destOrd="0" presId="urn:microsoft.com/office/officeart/2018/5/layout/IconLeafLabelList"/>
    <dgm:cxn modelId="{B02437CE-9AD9-495C-895E-6DB241BF332E}" type="presParOf" srcId="{88FFBDEE-1202-4382-81CF-1EFDF34C0F70}" destId="{15DD5E36-19DC-4EED-BA37-C7985416CE2E}" srcOrd="2" destOrd="0" presId="urn:microsoft.com/office/officeart/2018/5/layout/IconLeafLabelList"/>
    <dgm:cxn modelId="{201B4C0E-ED15-4D5A-A2DD-E281FC2BA6A3}" type="presParOf" srcId="{88FFBDEE-1202-4382-81CF-1EFDF34C0F70}" destId="{C0344A77-8136-4A51-91F0-4799800AC771}" srcOrd="3" destOrd="0" presId="urn:microsoft.com/office/officeart/2018/5/layout/IconLeafLabelList"/>
    <dgm:cxn modelId="{D49CC4B7-7775-4CF4-8D73-ACBE67F6E924}" type="presParOf" srcId="{1C5EE129-F940-4AB4-9DC0-3AD2F85283EA}" destId="{D0390CA6-1B9E-4FD6-855C-B322748080CE}" srcOrd="7" destOrd="0" presId="urn:microsoft.com/office/officeart/2018/5/layout/IconLeafLabelList"/>
    <dgm:cxn modelId="{855FD9D5-FDAD-42DA-8EF8-D767146C3CCF}" type="presParOf" srcId="{1C5EE129-F940-4AB4-9DC0-3AD2F85283EA}" destId="{07892D4E-9742-4245-973A-7C5E6B29E64B}" srcOrd="8" destOrd="0" presId="urn:microsoft.com/office/officeart/2018/5/layout/IconLeafLabelList"/>
    <dgm:cxn modelId="{30F9CFA7-D470-4F35-AECD-E2EC0F9FEA63}" type="presParOf" srcId="{07892D4E-9742-4245-973A-7C5E6B29E64B}" destId="{0FBB434D-F028-4C98-ABF5-CF0432A5A870}" srcOrd="0" destOrd="0" presId="urn:microsoft.com/office/officeart/2018/5/layout/IconLeafLabelList"/>
    <dgm:cxn modelId="{60A7CD00-2D72-4F4E-A38F-C5D531C36FC1}" type="presParOf" srcId="{07892D4E-9742-4245-973A-7C5E6B29E64B}" destId="{63ECFCF5-428E-4B26-8730-74DEAECB5F18}" srcOrd="1" destOrd="0" presId="urn:microsoft.com/office/officeart/2018/5/layout/IconLeafLabelList"/>
    <dgm:cxn modelId="{624F2D57-5F63-4FC2-B593-28AF82B155FF}" type="presParOf" srcId="{07892D4E-9742-4245-973A-7C5E6B29E64B}" destId="{991F88A9-D73E-449D-982F-A07FCF75FE33}" srcOrd="2" destOrd="0" presId="urn:microsoft.com/office/officeart/2018/5/layout/IconLeafLabelList"/>
    <dgm:cxn modelId="{B2FE0935-9A39-47F1-89AE-D2E55F4D8F5D}" type="presParOf" srcId="{07892D4E-9742-4245-973A-7C5E6B29E64B}" destId="{7694ADA3-17DF-416C-B343-62E11C003FDC}" srcOrd="3" destOrd="0" presId="urn:microsoft.com/office/officeart/2018/5/layout/IconLeafLabelList"/>
    <dgm:cxn modelId="{314FA5EB-8CEF-43EB-B52E-0F578E5B62B2}" type="presParOf" srcId="{1C5EE129-F940-4AB4-9DC0-3AD2F85283EA}" destId="{55AF4C57-7F68-4C93-9F48-BDA2DC971781}" srcOrd="9" destOrd="0" presId="urn:microsoft.com/office/officeart/2018/5/layout/IconLeafLabelList"/>
    <dgm:cxn modelId="{5AAD287D-64FE-496B-BE6B-64C744F5FF2E}" type="presParOf" srcId="{1C5EE129-F940-4AB4-9DC0-3AD2F85283EA}" destId="{7379E04C-11A7-490D-B28E-F26CBC601B08}" srcOrd="10" destOrd="0" presId="urn:microsoft.com/office/officeart/2018/5/layout/IconLeafLabelList"/>
    <dgm:cxn modelId="{97040975-A878-4594-A7CC-9AB6BB5912BC}" type="presParOf" srcId="{7379E04C-11A7-490D-B28E-F26CBC601B08}" destId="{D5BDD414-108D-4E2A-9E5D-DC7C65F2216C}" srcOrd="0" destOrd="0" presId="urn:microsoft.com/office/officeart/2018/5/layout/IconLeafLabelList"/>
    <dgm:cxn modelId="{49D2E360-9AD7-426B-B229-E47D59789F7A}" type="presParOf" srcId="{7379E04C-11A7-490D-B28E-F26CBC601B08}" destId="{44D03093-53EC-4FB3-B15E-3EB3DFA1B76B}" srcOrd="1" destOrd="0" presId="urn:microsoft.com/office/officeart/2018/5/layout/IconLeafLabelList"/>
    <dgm:cxn modelId="{373BF097-7AD1-4070-8EB8-DA57DF921B5E}" type="presParOf" srcId="{7379E04C-11A7-490D-B28E-F26CBC601B08}" destId="{86FC893E-98BE-41D1-A7C9-D52D7EAEA1B2}" srcOrd="2" destOrd="0" presId="urn:microsoft.com/office/officeart/2018/5/layout/IconLeafLabelList"/>
    <dgm:cxn modelId="{85FE8C00-41EF-496F-A273-F603FF683652}" type="presParOf" srcId="{7379E04C-11A7-490D-B28E-F26CBC601B08}" destId="{D673E4D0-27AD-4B7D-B750-FEA380FC1E1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357E3-CF19-46C7-B357-9617A4019AB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3CF8F44-5A90-4920-AD16-ADB786D7290C}">
      <dgm:prSet/>
      <dgm:spPr/>
      <dgm:t>
        <a:bodyPr/>
        <a:lstStyle/>
        <a:p>
          <a:r>
            <a:rPr lang="en-AU" b="0" i="0"/>
            <a:t>Reasons for checking for understanding:</a:t>
          </a:r>
          <a:endParaRPr lang="en-US"/>
        </a:p>
      </dgm:t>
    </dgm:pt>
    <dgm:pt modelId="{52B71331-122B-452A-AC74-D2B63A6E212C}" type="parTrans" cxnId="{22776F92-9A06-458A-A0F6-86D6E9226889}">
      <dgm:prSet/>
      <dgm:spPr/>
      <dgm:t>
        <a:bodyPr/>
        <a:lstStyle/>
        <a:p>
          <a:endParaRPr lang="en-US"/>
        </a:p>
      </dgm:t>
    </dgm:pt>
    <dgm:pt modelId="{ED70FF11-5503-4173-804C-37574916612F}" type="sibTrans" cxnId="{22776F92-9A06-458A-A0F6-86D6E9226889}">
      <dgm:prSet/>
      <dgm:spPr/>
      <dgm:t>
        <a:bodyPr/>
        <a:lstStyle/>
        <a:p>
          <a:endParaRPr lang="en-US"/>
        </a:p>
      </dgm:t>
    </dgm:pt>
    <dgm:pt modelId="{0B07012A-FAB6-42C8-87F0-B91938F35502}">
      <dgm:prSet/>
      <dgm:spPr/>
      <dgm:t>
        <a:bodyPr/>
        <a:lstStyle/>
        <a:p>
          <a:r>
            <a:rPr lang="en-AU" b="0" i="0"/>
            <a:t>Doing your job well</a:t>
          </a:r>
          <a:endParaRPr lang="en-US"/>
        </a:p>
      </dgm:t>
    </dgm:pt>
    <dgm:pt modelId="{20612FE0-00CE-4B0E-9237-E842708F4D95}" type="parTrans" cxnId="{BC7D041D-55DB-4982-9FF6-7F6E4B77F203}">
      <dgm:prSet/>
      <dgm:spPr/>
      <dgm:t>
        <a:bodyPr/>
        <a:lstStyle/>
        <a:p>
          <a:endParaRPr lang="en-US"/>
        </a:p>
      </dgm:t>
    </dgm:pt>
    <dgm:pt modelId="{B0E068C4-8EC5-409C-9630-65C40E3F034E}" type="sibTrans" cxnId="{BC7D041D-55DB-4982-9FF6-7F6E4B77F203}">
      <dgm:prSet/>
      <dgm:spPr/>
      <dgm:t>
        <a:bodyPr/>
        <a:lstStyle/>
        <a:p>
          <a:endParaRPr lang="en-US"/>
        </a:p>
      </dgm:t>
    </dgm:pt>
    <dgm:pt modelId="{7D6AEDA7-7756-4107-BB48-577DE8F9B9B1}">
      <dgm:prSet/>
      <dgm:spPr/>
      <dgm:t>
        <a:bodyPr/>
        <a:lstStyle/>
        <a:p>
          <a:r>
            <a:rPr lang="en-AU" b="0" i="0"/>
            <a:t>Making sure you are being effective</a:t>
          </a:r>
          <a:endParaRPr lang="en-US"/>
        </a:p>
      </dgm:t>
    </dgm:pt>
    <dgm:pt modelId="{3D4B348B-CE4C-4F1E-A72B-8350EC35089E}" type="parTrans" cxnId="{CD610631-CB01-4D3E-A910-95114433D18C}">
      <dgm:prSet/>
      <dgm:spPr/>
      <dgm:t>
        <a:bodyPr/>
        <a:lstStyle/>
        <a:p>
          <a:endParaRPr lang="en-US"/>
        </a:p>
      </dgm:t>
    </dgm:pt>
    <dgm:pt modelId="{60CA82C5-E437-47C1-B299-13475E831084}" type="sibTrans" cxnId="{CD610631-CB01-4D3E-A910-95114433D18C}">
      <dgm:prSet/>
      <dgm:spPr/>
      <dgm:t>
        <a:bodyPr/>
        <a:lstStyle/>
        <a:p>
          <a:endParaRPr lang="en-US"/>
        </a:p>
      </dgm:t>
    </dgm:pt>
    <dgm:pt modelId="{78DAAC69-E63C-4B6F-BF3C-C2122F80883A}">
      <dgm:prSet/>
      <dgm:spPr/>
      <dgm:t>
        <a:bodyPr/>
        <a:lstStyle/>
        <a:p>
          <a:r>
            <a:rPr lang="en-AU" b="0" i="0"/>
            <a:t>Vital for the health and wellbeing of the person that you check they are completely aware of important details</a:t>
          </a:r>
          <a:endParaRPr lang="en-US"/>
        </a:p>
      </dgm:t>
    </dgm:pt>
    <dgm:pt modelId="{E095FE36-1B50-4C7E-A19A-71D7E6384D53}" type="parTrans" cxnId="{174A7E87-0217-4048-B536-5D4ABBB78C2B}">
      <dgm:prSet/>
      <dgm:spPr/>
      <dgm:t>
        <a:bodyPr/>
        <a:lstStyle/>
        <a:p>
          <a:endParaRPr lang="en-US"/>
        </a:p>
      </dgm:t>
    </dgm:pt>
    <dgm:pt modelId="{0BD502EA-9B91-4B4E-9541-587986B49040}" type="sibTrans" cxnId="{174A7E87-0217-4048-B536-5D4ABBB78C2B}">
      <dgm:prSet/>
      <dgm:spPr/>
      <dgm:t>
        <a:bodyPr/>
        <a:lstStyle/>
        <a:p>
          <a:endParaRPr lang="en-US"/>
        </a:p>
      </dgm:t>
    </dgm:pt>
    <dgm:pt modelId="{7155FFF2-ED2A-4B75-B93A-C6DDF805E093}" type="pres">
      <dgm:prSet presAssocID="{F96357E3-CF19-46C7-B357-9617A4019ABF}" presName="linear" presStyleCnt="0">
        <dgm:presLayoutVars>
          <dgm:animLvl val="lvl"/>
          <dgm:resizeHandles val="exact"/>
        </dgm:presLayoutVars>
      </dgm:prSet>
      <dgm:spPr/>
    </dgm:pt>
    <dgm:pt modelId="{244AECD6-A851-4E86-BFA1-8CB52490382C}" type="pres">
      <dgm:prSet presAssocID="{73CF8F44-5A90-4920-AD16-ADB786D7290C}" presName="parentText" presStyleLbl="node1" presStyleIdx="0" presStyleCnt="1">
        <dgm:presLayoutVars>
          <dgm:chMax val="0"/>
          <dgm:bulletEnabled val="1"/>
        </dgm:presLayoutVars>
      </dgm:prSet>
      <dgm:spPr/>
    </dgm:pt>
    <dgm:pt modelId="{A54871F0-D75F-41C2-82E9-378D90193714}" type="pres">
      <dgm:prSet presAssocID="{73CF8F44-5A90-4920-AD16-ADB786D7290C}" presName="childText" presStyleLbl="revTx" presStyleIdx="0" presStyleCnt="1">
        <dgm:presLayoutVars>
          <dgm:bulletEnabled val="1"/>
        </dgm:presLayoutVars>
      </dgm:prSet>
      <dgm:spPr/>
    </dgm:pt>
  </dgm:ptLst>
  <dgm:cxnLst>
    <dgm:cxn modelId="{BC7D041D-55DB-4982-9FF6-7F6E4B77F203}" srcId="{73CF8F44-5A90-4920-AD16-ADB786D7290C}" destId="{0B07012A-FAB6-42C8-87F0-B91938F35502}" srcOrd="0" destOrd="0" parTransId="{20612FE0-00CE-4B0E-9237-E842708F4D95}" sibTransId="{B0E068C4-8EC5-409C-9630-65C40E3F034E}"/>
    <dgm:cxn modelId="{CD610631-CB01-4D3E-A910-95114433D18C}" srcId="{73CF8F44-5A90-4920-AD16-ADB786D7290C}" destId="{7D6AEDA7-7756-4107-BB48-577DE8F9B9B1}" srcOrd="1" destOrd="0" parTransId="{3D4B348B-CE4C-4F1E-A72B-8350EC35089E}" sibTransId="{60CA82C5-E437-47C1-B299-13475E831084}"/>
    <dgm:cxn modelId="{C7409950-6D54-4D3C-80CA-0BA463834F53}" type="presOf" srcId="{F96357E3-CF19-46C7-B357-9617A4019ABF}" destId="{7155FFF2-ED2A-4B75-B93A-C6DDF805E093}" srcOrd="0" destOrd="0" presId="urn:microsoft.com/office/officeart/2005/8/layout/vList2"/>
    <dgm:cxn modelId="{4F288153-7B21-46C3-9FCB-287D93793C45}" type="presOf" srcId="{73CF8F44-5A90-4920-AD16-ADB786D7290C}" destId="{244AECD6-A851-4E86-BFA1-8CB52490382C}" srcOrd="0" destOrd="0" presId="urn:microsoft.com/office/officeart/2005/8/layout/vList2"/>
    <dgm:cxn modelId="{174A7E87-0217-4048-B536-5D4ABBB78C2B}" srcId="{73CF8F44-5A90-4920-AD16-ADB786D7290C}" destId="{78DAAC69-E63C-4B6F-BF3C-C2122F80883A}" srcOrd="2" destOrd="0" parTransId="{E095FE36-1B50-4C7E-A19A-71D7E6384D53}" sibTransId="{0BD502EA-9B91-4B4E-9541-587986B49040}"/>
    <dgm:cxn modelId="{9AF0D48D-B03C-4E5B-90B4-E5C720BE0C3A}" type="presOf" srcId="{7D6AEDA7-7756-4107-BB48-577DE8F9B9B1}" destId="{A54871F0-D75F-41C2-82E9-378D90193714}" srcOrd="0" destOrd="1" presId="urn:microsoft.com/office/officeart/2005/8/layout/vList2"/>
    <dgm:cxn modelId="{22776F92-9A06-458A-A0F6-86D6E9226889}" srcId="{F96357E3-CF19-46C7-B357-9617A4019ABF}" destId="{73CF8F44-5A90-4920-AD16-ADB786D7290C}" srcOrd="0" destOrd="0" parTransId="{52B71331-122B-452A-AC74-D2B63A6E212C}" sibTransId="{ED70FF11-5503-4173-804C-37574916612F}"/>
    <dgm:cxn modelId="{A58AA9D4-A398-4EA0-9A7D-D95FB7D453F0}" type="presOf" srcId="{0B07012A-FAB6-42C8-87F0-B91938F35502}" destId="{A54871F0-D75F-41C2-82E9-378D90193714}" srcOrd="0" destOrd="0" presId="urn:microsoft.com/office/officeart/2005/8/layout/vList2"/>
    <dgm:cxn modelId="{A4E2EBDD-E707-4F9A-9CE2-F73283102B24}" type="presOf" srcId="{78DAAC69-E63C-4B6F-BF3C-C2122F80883A}" destId="{A54871F0-D75F-41C2-82E9-378D90193714}" srcOrd="0" destOrd="2" presId="urn:microsoft.com/office/officeart/2005/8/layout/vList2"/>
    <dgm:cxn modelId="{E4032885-7861-4C0E-B45F-08CE77033750}" type="presParOf" srcId="{7155FFF2-ED2A-4B75-B93A-C6DDF805E093}" destId="{244AECD6-A851-4E86-BFA1-8CB52490382C}" srcOrd="0" destOrd="0" presId="urn:microsoft.com/office/officeart/2005/8/layout/vList2"/>
    <dgm:cxn modelId="{0F52977F-54A0-4776-9DCB-6EFD0D643AE7}" type="presParOf" srcId="{7155FFF2-ED2A-4B75-B93A-C6DDF805E093}" destId="{A54871F0-D75F-41C2-82E9-378D9019371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A27DEE-95D8-4C06-9C99-9F966B7DC45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6F8B1D9-B611-4C67-B7B6-954B5DF7758E}">
      <dgm:prSet/>
      <dgm:spPr/>
      <dgm:t>
        <a:bodyPr/>
        <a:lstStyle/>
        <a:p>
          <a:r>
            <a:rPr lang="en-US" b="1" i="0" u="sng"/>
            <a:t>Rights and Responsibilities: </a:t>
          </a:r>
          <a:r>
            <a:rPr lang="en-US" b="0" i="0"/>
            <a:t>Workers, employers, and clients all have rights and responsibilities in the workplace, which should be understood by all parties.</a:t>
          </a:r>
          <a:endParaRPr lang="en-US"/>
        </a:p>
      </dgm:t>
    </dgm:pt>
    <dgm:pt modelId="{0EEFB6C6-B47E-4F1F-B964-14DA7A829A06}" type="parTrans" cxnId="{D97A5A85-28DB-4168-BA52-C4D8253ADBD6}">
      <dgm:prSet/>
      <dgm:spPr/>
      <dgm:t>
        <a:bodyPr/>
        <a:lstStyle/>
        <a:p>
          <a:endParaRPr lang="en-US"/>
        </a:p>
      </dgm:t>
    </dgm:pt>
    <dgm:pt modelId="{47E2BBC4-0BC1-4ABE-84A5-0A795D110721}" type="sibTrans" cxnId="{D97A5A85-28DB-4168-BA52-C4D8253ADBD6}">
      <dgm:prSet/>
      <dgm:spPr/>
      <dgm:t>
        <a:bodyPr/>
        <a:lstStyle/>
        <a:p>
          <a:endParaRPr lang="en-US"/>
        </a:p>
      </dgm:t>
    </dgm:pt>
    <dgm:pt modelId="{D1B8EBE0-80CE-4E85-98D2-BEA29B626529}">
      <dgm:prSet/>
      <dgm:spPr/>
      <dgm:t>
        <a:bodyPr/>
        <a:lstStyle/>
        <a:p>
          <a:r>
            <a:rPr lang="en-US" b="1" i="0" u="sng"/>
            <a:t>Examples of Rights: </a:t>
          </a:r>
          <a:r>
            <a:rPr lang="en-US" b="0" i="0"/>
            <a:t>Clients have the right to be informed about care options, workers have the right to a safe work environment, and employers have the right to expect workers to fulfill their duties.</a:t>
          </a:r>
          <a:endParaRPr lang="en-US"/>
        </a:p>
      </dgm:t>
    </dgm:pt>
    <dgm:pt modelId="{5B314C21-AAD6-48D3-AEE9-EB1F02B0977E}" type="parTrans" cxnId="{4B7813B0-63BB-4819-9A43-7BB245652D9F}">
      <dgm:prSet/>
      <dgm:spPr/>
      <dgm:t>
        <a:bodyPr/>
        <a:lstStyle/>
        <a:p>
          <a:endParaRPr lang="en-US"/>
        </a:p>
      </dgm:t>
    </dgm:pt>
    <dgm:pt modelId="{F2533331-47A8-4991-B469-8C86EC426E51}" type="sibTrans" cxnId="{4B7813B0-63BB-4819-9A43-7BB245652D9F}">
      <dgm:prSet/>
      <dgm:spPr/>
      <dgm:t>
        <a:bodyPr/>
        <a:lstStyle/>
        <a:p>
          <a:endParaRPr lang="en-US"/>
        </a:p>
      </dgm:t>
    </dgm:pt>
    <dgm:pt modelId="{6077E7D9-E4AC-438E-AAF1-90F5EF7AFF3B}">
      <dgm:prSet/>
      <dgm:spPr/>
      <dgm:t>
        <a:bodyPr/>
        <a:lstStyle/>
        <a:p>
          <a:r>
            <a:rPr lang="en-US" b="1" i="0" u="sng"/>
            <a:t>Legislation and Expectations: </a:t>
          </a:r>
          <a:r>
            <a:rPr lang="en-US" b="0" i="0"/>
            <a:t>Some rights and responsibilities are defined by legislation, while others are based on sector-specific or organisational expectations.</a:t>
          </a:r>
          <a:endParaRPr lang="en-US"/>
        </a:p>
      </dgm:t>
    </dgm:pt>
    <dgm:pt modelId="{A03BAA2D-EA43-49A4-B552-CC9C95C9DFBC}" type="parTrans" cxnId="{16D08CD4-F8B1-4B84-89B7-737E496E0FA8}">
      <dgm:prSet/>
      <dgm:spPr/>
      <dgm:t>
        <a:bodyPr/>
        <a:lstStyle/>
        <a:p>
          <a:endParaRPr lang="en-US"/>
        </a:p>
      </dgm:t>
    </dgm:pt>
    <dgm:pt modelId="{0070DF91-87A5-4D88-AFFB-07D77E4F60D5}" type="sibTrans" cxnId="{16D08CD4-F8B1-4B84-89B7-737E496E0FA8}">
      <dgm:prSet/>
      <dgm:spPr/>
      <dgm:t>
        <a:bodyPr/>
        <a:lstStyle/>
        <a:p>
          <a:endParaRPr lang="en-US"/>
        </a:p>
      </dgm:t>
    </dgm:pt>
    <dgm:pt modelId="{671D8303-2468-45F9-9F8C-5BADE1BA5318}">
      <dgm:prSet/>
      <dgm:spPr/>
      <dgm:t>
        <a:bodyPr/>
        <a:lstStyle/>
        <a:p>
          <a:r>
            <a:rPr lang="en-US" b="1" i="0" u="sng"/>
            <a:t>Areas of Rights and Responsibilities: </a:t>
          </a:r>
          <a:r>
            <a:rPr lang="en-US" b="0" i="0"/>
            <a:t>These can relate to work health and safety, work roles, services provided, infection control, responses to incidents, and professional development.</a:t>
          </a:r>
          <a:endParaRPr lang="en-US"/>
        </a:p>
      </dgm:t>
    </dgm:pt>
    <dgm:pt modelId="{05F22F5D-3240-484A-AA50-53C80239C19E}" type="parTrans" cxnId="{25C927CB-A278-44BB-8204-800986623550}">
      <dgm:prSet/>
      <dgm:spPr/>
      <dgm:t>
        <a:bodyPr/>
        <a:lstStyle/>
        <a:p>
          <a:endParaRPr lang="en-US"/>
        </a:p>
      </dgm:t>
    </dgm:pt>
    <dgm:pt modelId="{4D2A381A-AED2-4203-91D1-6CFE634F5249}" type="sibTrans" cxnId="{25C927CB-A278-44BB-8204-800986623550}">
      <dgm:prSet/>
      <dgm:spPr/>
      <dgm:t>
        <a:bodyPr/>
        <a:lstStyle/>
        <a:p>
          <a:endParaRPr lang="en-US"/>
        </a:p>
      </dgm:t>
    </dgm:pt>
    <dgm:pt modelId="{1F512DF0-77B4-47E1-A2D5-33699A351E75}">
      <dgm:prSet/>
      <dgm:spPr/>
      <dgm:t>
        <a:bodyPr/>
        <a:lstStyle/>
        <a:p>
          <a:r>
            <a:rPr lang="en-US" b="1" i="0" u="sng"/>
            <a:t>Clear Communication:</a:t>
          </a:r>
          <a:r>
            <a:rPr lang="en-US" b="0" i="0"/>
            <a:t> Rights and responsibilities should be communicated openly and clearly to ensure everyone understands their roles.</a:t>
          </a:r>
          <a:endParaRPr lang="en-US"/>
        </a:p>
      </dgm:t>
    </dgm:pt>
    <dgm:pt modelId="{1985FA93-8A37-4B0E-B13C-A2754AAA714D}" type="parTrans" cxnId="{C9D8B2D9-B833-4E9D-AF29-6059A7BFCB3C}">
      <dgm:prSet/>
      <dgm:spPr/>
      <dgm:t>
        <a:bodyPr/>
        <a:lstStyle/>
        <a:p>
          <a:endParaRPr lang="en-US"/>
        </a:p>
      </dgm:t>
    </dgm:pt>
    <dgm:pt modelId="{E149969C-2081-4ABA-87D4-77E3D4E07601}" type="sibTrans" cxnId="{C9D8B2D9-B833-4E9D-AF29-6059A7BFCB3C}">
      <dgm:prSet/>
      <dgm:spPr/>
      <dgm:t>
        <a:bodyPr/>
        <a:lstStyle/>
        <a:p>
          <a:endParaRPr lang="en-US"/>
        </a:p>
      </dgm:t>
    </dgm:pt>
    <dgm:pt modelId="{D116BA56-0D59-496F-9502-A3BAA0D32956}">
      <dgm:prSet/>
      <dgm:spPr/>
      <dgm:t>
        <a:bodyPr/>
        <a:lstStyle/>
        <a:p>
          <a:r>
            <a:rPr lang="en-US" b="1" i="0" u="sng"/>
            <a:t>Strategies for Sharing Information: </a:t>
          </a:r>
          <a:r>
            <a:rPr lang="en-US" b="0" i="0"/>
            <a:t>Strategies include regular meetings, clear policies, client service guidelines, visual displays, and embedding sector standards in organisational procedures.</a:t>
          </a:r>
          <a:endParaRPr lang="en-US"/>
        </a:p>
      </dgm:t>
    </dgm:pt>
    <dgm:pt modelId="{5A7485FF-B24F-49D6-A3AD-F7DB1E26040B}" type="parTrans" cxnId="{0AC6C459-A04D-47F5-AC79-140D8074C30C}">
      <dgm:prSet/>
      <dgm:spPr/>
      <dgm:t>
        <a:bodyPr/>
        <a:lstStyle/>
        <a:p>
          <a:endParaRPr lang="en-US"/>
        </a:p>
      </dgm:t>
    </dgm:pt>
    <dgm:pt modelId="{589BD2F8-1CC9-42CC-8696-A86223CC86AD}" type="sibTrans" cxnId="{0AC6C459-A04D-47F5-AC79-140D8074C30C}">
      <dgm:prSet/>
      <dgm:spPr/>
      <dgm:t>
        <a:bodyPr/>
        <a:lstStyle/>
        <a:p>
          <a:endParaRPr lang="en-US"/>
        </a:p>
      </dgm:t>
    </dgm:pt>
    <dgm:pt modelId="{29283C0B-2D48-4405-84FE-3119752BF568}" type="pres">
      <dgm:prSet presAssocID="{B4A27DEE-95D8-4C06-9C99-9F966B7DC45B}" presName="diagram" presStyleCnt="0">
        <dgm:presLayoutVars>
          <dgm:dir/>
          <dgm:resizeHandles val="exact"/>
        </dgm:presLayoutVars>
      </dgm:prSet>
      <dgm:spPr/>
    </dgm:pt>
    <dgm:pt modelId="{A34BAC78-75EE-4CB2-914A-E0759959C2AB}" type="pres">
      <dgm:prSet presAssocID="{66F8B1D9-B611-4C67-B7B6-954B5DF7758E}" presName="node" presStyleLbl="node1" presStyleIdx="0" presStyleCnt="6">
        <dgm:presLayoutVars>
          <dgm:bulletEnabled val="1"/>
        </dgm:presLayoutVars>
      </dgm:prSet>
      <dgm:spPr/>
    </dgm:pt>
    <dgm:pt modelId="{484F20B5-B23B-4CAA-8942-6B7CE840F5E6}" type="pres">
      <dgm:prSet presAssocID="{47E2BBC4-0BC1-4ABE-84A5-0A795D110721}" presName="sibTrans" presStyleCnt="0"/>
      <dgm:spPr/>
    </dgm:pt>
    <dgm:pt modelId="{66BAF2DA-8A67-4597-ADA1-3F13268FD37F}" type="pres">
      <dgm:prSet presAssocID="{D1B8EBE0-80CE-4E85-98D2-BEA29B626529}" presName="node" presStyleLbl="node1" presStyleIdx="1" presStyleCnt="6">
        <dgm:presLayoutVars>
          <dgm:bulletEnabled val="1"/>
        </dgm:presLayoutVars>
      </dgm:prSet>
      <dgm:spPr/>
    </dgm:pt>
    <dgm:pt modelId="{DA65C710-434D-448B-94BE-39E42E6DFD8C}" type="pres">
      <dgm:prSet presAssocID="{F2533331-47A8-4991-B469-8C86EC426E51}" presName="sibTrans" presStyleCnt="0"/>
      <dgm:spPr/>
    </dgm:pt>
    <dgm:pt modelId="{83C8659A-0B3F-43F6-A199-952ADA8FB1BC}" type="pres">
      <dgm:prSet presAssocID="{6077E7D9-E4AC-438E-AAF1-90F5EF7AFF3B}" presName="node" presStyleLbl="node1" presStyleIdx="2" presStyleCnt="6">
        <dgm:presLayoutVars>
          <dgm:bulletEnabled val="1"/>
        </dgm:presLayoutVars>
      </dgm:prSet>
      <dgm:spPr/>
    </dgm:pt>
    <dgm:pt modelId="{6D441EA7-7B32-40FC-B346-C985B2FFD884}" type="pres">
      <dgm:prSet presAssocID="{0070DF91-87A5-4D88-AFFB-07D77E4F60D5}" presName="sibTrans" presStyleCnt="0"/>
      <dgm:spPr/>
    </dgm:pt>
    <dgm:pt modelId="{80FC7D5D-3FB3-4417-A4AD-36691678BEFF}" type="pres">
      <dgm:prSet presAssocID="{671D8303-2468-45F9-9F8C-5BADE1BA5318}" presName="node" presStyleLbl="node1" presStyleIdx="3" presStyleCnt="6">
        <dgm:presLayoutVars>
          <dgm:bulletEnabled val="1"/>
        </dgm:presLayoutVars>
      </dgm:prSet>
      <dgm:spPr/>
    </dgm:pt>
    <dgm:pt modelId="{23D68D14-E75A-4EA3-B13E-A143FF8C65FB}" type="pres">
      <dgm:prSet presAssocID="{4D2A381A-AED2-4203-91D1-6CFE634F5249}" presName="sibTrans" presStyleCnt="0"/>
      <dgm:spPr/>
    </dgm:pt>
    <dgm:pt modelId="{87CE3DDC-6ED1-4FA4-AE10-219B108C40BB}" type="pres">
      <dgm:prSet presAssocID="{1F512DF0-77B4-47E1-A2D5-33699A351E75}" presName="node" presStyleLbl="node1" presStyleIdx="4" presStyleCnt="6">
        <dgm:presLayoutVars>
          <dgm:bulletEnabled val="1"/>
        </dgm:presLayoutVars>
      </dgm:prSet>
      <dgm:spPr/>
    </dgm:pt>
    <dgm:pt modelId="{5869BD06-BB6C-4602-96A2-6494B53218AD}" type="pres">
      <dgm:prSet presAssocID="{E149969C-2081-4ABA-87D4-77E3D4E07601}" presName="sibTrans" presStyleCnt="0"/>
      <dgm:spPr/>
    </dgm:pt>
    <dgm:pt modelId="{EE743AD9-319B-43A2-9E74-83938FD19C9D}" type="pres">
      <dgm:prSet presAssocID="{D116BA56-0D59-496F-9502-A3BAA0D32956}" presName="node" presStyleLbl="node1" presStyleIdx="5" presStyleCnt="6">
        <dgm:presLayoutVars>
          <dgm:bulletEnabled val="1"/>
        </dgm:presLayoutVars>
      </dgm:prSet>
      <dgm:spPr/>
    </dgm:pt>
  </dgm:ptLst>
  <dgm:cxnLst>
    <dgm:cxn modelId="{E1AD1107-E441-45A7-9D2D-6BCF8C1773FB}" type="presOf" srcId="{1F512DF0-77B4-47E1-A2D5-33699A351E75}" destId="{87CE3DDC-6ED1-4FA4-AE10-219B108C40BB}" srcOrd="0" destOrd="0" presId="urn:microsoft.com/office/officeart/2005/8/layout/default"/>
    <dgm:cxn modelId="{4345F323-90D3-463A-8E26-14DDC5FB7E4D}" type="presOf" srcId="{6077E7D9-E4AC-438E-AAF1-90F5EF7AFF3B}" destId="{83C8659A-0B3F-43F6-A199-952ADA8FB1BC}" srcOrd="0" destOrd="0" presId="urn:microsoft.com/office/officeart/2005/8/layout/default"/>
    <dgm:cxn modelId="{C9ADA126-43BA-42CD-8FA4-7DE455D26A8A}" type="presOf" srcId="{671D8303-2468-45F9-9F8C-5BADE1BA5318}" destId="{80FC7D5D-3FB3-4417-A4AD-36691678BEFF}" srcOrd="0" destOrd="0" presId="urn:microsoft.com/office/officeart/2005/8/layout/default"/>
    <dgm:cxn modelId="{922BCB28-53EC-42AA-84A6-397D18D2230B}" type="presOf" srcId="{D116BA56-0D59-496F-9502-A3BAA0D32956}" destId="{EE743AD9-319B-43A2-9E74-83938FD19C9D}" srcOrd="0" destOrd="0" presId="urn:microsoft.com/office/officeart/2005/8/layout/default"/>
    <dgm:cxn modelId="{750AAE4E-25E0-430E-A340-5394A665E961}" type="presOf" srcId="{B4A27DEE-95D8-4C06-9C99-9F966B7DC45B}" destId="{29283C0B-2D48-4405-84FE-3119752BF568}" srcOrd="0" destOrd="0" presId="urn:microsoft.com/office/officeart/2005/8/layout/default"/>
    <dgm:cxn modelId="{0AC6C459-A04D-47F5-AC79-140D8074C30C}" srcId="{B4A27DEE-95D8-4C06-9C99-9F966B7DC45B}" destId="{D116BA56-0D59-496F-9502-A3BAA0D32956}" srcOrd="5" destOrd="0" parTransId="{5A7485FF-B24F-49D6-A3AD-F7DB1E26040B}" sibTransId="{589BD2F8-1CC9-42CC-8696-A86223CC86AD}"/>
    <dgm:cxn modelId="{D97A5A85-28DB-4168-BA52-C4D8253ADBD6}" srcId="{B4A27DEE-95D8-4C06-9C99-9F966B7DC45B}" destId="{66F8B1D9-B611-4C67-B7B6-954B5DF7758E}" srcOrd="0" destOrd="0" parTransId="{0EEFB6C6-B47E-4F1F-B964-14DA7A829A06}" sibTransId="{47E2BBC4-0BC1-4ABE-84A5-0A795D110721}"/>
    <dgm:cxn modelId="{4B7813B0-63BB-4819-9A43-7BB245652D9F}" srcId="{B4A27DEE-95D8-4C06-9C99-9F966B7DC45B}" destId="{D1B8EBE0-80CE-4E85-98D2-BEA29B626529}" srcOrd="1" destOrd="0" parTransId="{5B314C21-AAD6-48D3-AEE9-EB1F02B0977E}" sibTransId="{F2533331-47A8-4991-B469-8C86EC426E51}"/>
    <dgm:cxn modelId="{25C927CB-A278-44BB-8204-800986623550}" srcId="{B4A27DEE-95D8-4C06-9C99-9F966B7DC45B}" destId="{671D8303-2468-45F9-9F8C-5BADE1BA5318}" srcOrd="3" destOrd="0" parTransId="{05F22F5D-3240-484A-AA50-53C80239C19E}" sibTransId="{4D2A381A-AED2-4203-91D1-6CFE634F5249}"/>
    <dgm:cxn modelId="{16D08CD4-F8B1-4B84-89B7-737E496E0FA8}" srcId="{B4A27DEE-95D8-4C06-9C99-9F966B7DC45B}" destId="{6077E7D9-E4AC-438E-AAF1-90F5EF7AFF3B}" srcOrd="2" destOrd="0" parTransId="{A03BAA2D-EA43-49A4-B552-CC9C95C9DFBC}" sibTransId="{0070DF91-87A5-4D88-AFFB-07D77E4F60D5}"/>
    <dgm:cxn modelId="{C9D8B2D9-B833-4E9D-AF29-6059A7BFCB3C}" srcId="{B4A27DEE-95D8-4C06-9C99-9F966B7DC45B}" destId="{1F512DF0-77B4-47E1-A2D5-33699A351E75}" srcOrd="4" destOrd="0" parTransId="{1985FA93-8A37-4B0E-B13C-A2754AAA714D}" sibTransId="{E149969C-2081-4ABA-87D4-77E3D4E07601}"/>
    <dgm:cxn modelId="{94E77CEA-8873-4E3D-9A23-F3AC5A2FF461}" type="presOf" srcId="{D1B8EBE0-80CE-4E85-98D2-BEA29B626529}" destId="{66BAF2DA-8A67-4597-ADA1-3F13268FD37F}" srcOrd="0" destOrd="0" presId="urn:microsoft.com/office/officeart/2005/8/layout/default"/>
    <dgm:cxn modelId="{A07C49F0-2A2D-4332-A1D5-B926663C0360}" type="presOf" srcId="{66F8B1D9-B611-4C67-B7B6-954B5DF7758E}" destId="{A34BAC78-75EE-4CB2-914A-E0759959C2AB}" srcOrd="0" destOrd="0" presId="urn:microsoft.com/office/officeart/2005/8/layout/default"/>
    <dgm:cxn modelId="{A0289CA2-EAF6-45BC-BA51-D79E8A5B7F6F}" type="presParOf" srcId="{29283C0B-2D48-4405-84FE-3119752BF568}" destId="{A34BAC78-75EE-4CB2-914A-E0759959C2AB}" srcOrd="0" destOrd="0" presId="urn:microsoft.com/office/officeart/2005/8/layout/default"/>
    <dgm:cxn modelId="{09DAA5DF-5C1A-460A-B604-E267D0D6AF3D}" type="presParOf" srcId="{29283C0B-2D48-4405-84FE-3119752BF568}" destId="{484F20B5-B23B-4CAA-8942-6B7CE840F5E6}" srcOrd="1" destOrd="0" presId="urn:microsoft.com/office/officeart/2005/8/layout/default"/>
    <dgm:cxn modelId="{E2B4ECBA-ECBB-4D8E-A451-F71165E89081}" type="presParOf" srcId="{29283C0B-2D48-4405-84FE-3119752BF568}" destId="{66BAF2DA-8A67-4597-ADA1-3F13268FD37F}" srcOrd="2" destOrd="0" presId="urn:microsoft.com/office/officeart/2005/8/layout/default"/>
    <dgm:cxn modelId="{E815943C-5056-42AD-AEBC-F24E50B7638E}" type="presParOf" srcId="{29283C0B-2D48-4405-84FE-3119752BF568}" destId="{DA65C710-434D-448B-94BE-39E42E6DFD8C}" srcOrd="3" destOrd="0" presId="urn:microsoft.com/office/officeart/2005/8/layout/default"/>
    <dgm:cxn modelId="{18324B0F-BA9B-4DAD-9DE9-029D0EABA27B}" type="presParOf" srcId="{29283C0B-2D48-4405-84FE-3119752BF568}" destId="{83C8659A-0B3F-43F6-A199-952ADA8FB1BC}" srcOrd="4" destOrd="0" presId="urn:microsoft.com/office/officeart/2005/8/layout/default"/>
    <dgm:cxn modelId="{06B848B9-8AEF-43AA-87DA-7D8BB8588077}" type="presParOf" srcId="{29283C0B-2D48-4405-84FE-3119752BF568}" destId="{6D441EA7-7B32-40FC-B346-C985B2FFD884}" srcOrd="5" destOrd="0" presId="urn:microsoft.com/office/officeart/2005/8/layout/default"/>
    <dgm:cxn modelId="{075CA427-CAAF-443E-867E-75765E36D524}" type="presParOf" srcId="{29283C0B-2D48-4405-84FE-3119752BF568}" destId="{80FC7D5D-3FB3-4417-A4AD-36691678BEFF}" srcOrd="6" destOrd="0" presId="urn:microsoft.com/office/officeart/2005/8/layout/default"/>
    <dgm:cxn modelId="{4BA2592B-D782-410C-B57C-B367FD27A325}" type="presParOf" srcId="{29283C0B-2D48-4405-84FE-3119752BF568}" destId="{23D68D14-E75A-4EA3-B13E-A143FF8C65FB}" srcOrd="7" destOrd="0" presId="urn:microsoft.com/office/officeart/2005/8/layout/default"/>
    <dgm:cxn modelId="{A8823B76-FF52-4AC2-A3B0-36AC836363BB}" type="presParOf" srcId="{29283C0B-2D48-4405-84FE-3119752BF568}" destId="{87CE3DDC-6ED1-4FA4-AE10-219B108C40BB}" srcOrd="8" destOrd="0" presId="urn:microsoft.com/office/officeart/2005/8/layout/default"/>
    <dgm:cxn modelId="{EED932BA-5D4D-45C7-936A-5453B5198BCB}" type="presParOf" srcId="{29283C0B-2D48-4405-84FE-3119752BF568}" destId="{5869BD06-BB6C-4602-96A2-6494B53218AD}" srcOrd="9" destOrd="0" presId="urn:microsoft.com/office/officeart/2005/8/layout/default"/>
    <dgm:cxn modelId="{8C19E41C-007B-4AFF-8DD5-1E7BE1E84C72}" type="presParOf" srcId="{29283C0B-2D48-4405-84FE-3119752BF568}" destId="{EE743AD9-319B-43A2-9E74-83938FD19C9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1AF9C-EA9C-452C-BC2B-FBC830D32093}">
      <dsp:nvSpPr>
        <dsp:cNvPr id="0" name=""/>
        <dsp:cNvSpPr/>
      </dsp:nvSpPr>
      <dsp:spPr>
        <a:xfrm>
          <a:off x="0" y="2139"/>
          <a:ext cx="6832212" cy="9945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By the end of the first Section, you will understand:</a:t>
          </a:r>
          <a:endParaRPr lang="en-US" sz="2500" kern="1200"/>
        </a:p>
      </dsp:txBody>
      <dsp:txXfrm>
        <a:off x="48547" y="50686"/>
        <a:ext cx="6735118" cy="897406"/>
      </dsp:txXfrm>
    </dsp:sp>
    <dsp:sp modelId="{A8215F6E-E217-4615-BEB4-E1EFDB137E82}">
      <dsp:nvSpPr>
        <dsp:cNvPr id="0" name=""/>
        <dsp:cNvSpPr/>
      </dsp:nvSpPr>
      <dsp:spPr>
        <a:xfrm>
          <a:off x="0" y="1068639"/>
          <a:ext cx="6832212" cy="994500"/>
        </a:xfrm>
        <a:prstGeom prst="roundRect">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Working in the sector</a:t>
          </a:r>
          <a:endParaRPr lang="en-US" sz="2500" kern="1200"/>
        </a:p>
      </dsp:txBody>
      <dsp:txXfrm>
        <a:off x="48547" y="1117186"/>
        <a:ext cx="6735118" cy="897406"/>
      </dsp:txXfrm>
    </dsp:sp>
    <dsp:sp modelId="{FB492CCF-F0D6-4C2D-8636-729B88F4B605}">
      <dsp:nvSpPr>
        <dsp:cNvPr id="0" name=""/>
        <dsp:cNvSpPr/>
      </dsp:nvSpPr>
      <dsp:spPr>
        <a:xfrm>
          <a:off x="0" y="2135139"/>
          <a:ext cx="6832212" cy="994500"/>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Day to day tasks</a:t>
          </a:r>
          <a:endParaRPr lang="en-US" sz="2500" kern="1200"/>
        </a:p>
      </dsp:txBody>
      <dsp:txXfrm>
        <a:off x="48547" y="2183686"/>
        <a:ext cx="6735118" cy="897406"/>
      </dsp:txXfrm>
    </dsp:sp>
    <dsp:sp modelId="{1880BD81-77A6-457C-8859-AF5071875183}">
      <dsp:nvSpPr>
        <dsp:cNvPr id="0" name=""/>
        <dsp:cNvSpPr/>
      </dsp:nvSpPr>
      <dsp:spPr>
        <a:xfrm>
          <a:off x="0" y="3201639"/>
          <a:ext cx="6832212" cy="994500"/>
        </a:xfrm>
        <a:prstGeom prst="roundRect">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Roles, duties and responsibilities</a:t>
          </a:r>
          <a:endParaRPr lang="en-US" sz="2500" kern="1200"/>
        </a:p>
      </dsp:txBody>
      <dsp:txXfrm>
        <a:off x="48547" y="3250186"/>
        <a:ext cx="6735118" cy="897406"/>
      </dsp:txXfrm>
    </dsp:sp>
    <dsp:sp modelId="{4E5950EA-1AB2-411A-AFA5-8CDD2EE35BE7}">
      <dsp:nvSpPr>
        <dsp:cNvPr id="0" name=""/>
        <dsp:cNvSpPr/>
      </dsp:nvSpPr>
      <dsp:spPr>
        <a:xfrm>
          <a:off x="0" y="4268139"/>
          <a:ext cx="6832212" cy="99450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Organisational policies and procedures</a:t>
          </a:r>
          <a:endParaRPr lang="en-US" sz="2500" kern="1200"/>
        </a:p>
      </dsp:txBody>
      <dsp:txXfrm>
        <a:off x="48547" y="4316686"/>
        <a:ext cx="6735118" cy="897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F4D39-7553-42B3-82B2-235E3B62B19A}">
      <dsp:nvSpPr>
        <dsp:cNvPr id="0" name=""/>
        <dsp:cNvSpPr/>
      </dsp:nvSpPr>
      <dsp:spPr>
        <a:xfrm>
          <a:off x="344766"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2576A-999D-469F-8C28-51C17C455266}">
      <dsp:nvSpPr>
        <dsp:cNvPr id="0" name=""/>
        <dsp:cNvSpPr/>
      </dsp:nvSpPr>
      <dsp:spPr>
        <a:xfrm>
          <a:off x="571910" y="971457"/>
          <a:ext cx="611542" cy="6115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FA91852-694A-408F-809C-CE72AA04E060}">
      <dsp:nvSpPr>
        <dsp:cNvPr id="0" name=""/>
        <dsp:cNvSpPr/>
      </dsp:nvSpPr>
      <dsp:spPr>
        <a:xfrm>
          <a:off x="4049"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Assume limited prior knowledge: Clients may encounter the information for the first time, so avoid assuming they understand it fully or can retain all details easily.  </a:t>
          </a:r>
          <a:endParaRPr lang="en-US" sz="1100" kern="1200"/>
        </a:p>
      </dsp:txBody>
      <dsp:txXfrm>
        <a:off x="4049" y="2142125"/>
        <a:ext cx="1747265" cy="1354130"/>
      </dsp:txXfrm>
    </dsp:sp>
    <dsp:sp modelId="{F926595A-D1D7-49EC-86B8-6026A0820E1E}">
      <dsp:nvSpPr>
        <dsp:cNvPr id="0" name=""/>
        <dsp:cNvSpPr/>
      </dsp:nvSpPr>
      <dsp:spPr>
        <a:xfrm>
          <a:off x="2397803"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84263-FA1A-4FA5-8D65-581AECA8E4C9}">
      <dsp:nvSpPr>
        <dsp:cNvPr id="0" name=""/>
        <dsp:cNvSpPr/>
      </dsp:nvSpPr>
      <dsp:spPr>
        <a:xfrm>
          <a:off x="2624947" y="971457"/>
          <a:ext cx="611542" cy="6115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9DA5F4-D059-4178-BEC0-7A95264A2E75}">
      <dsp:nvSpPr>
        <dsp:cNvPr id="0" name=""/>
        <dsp:cNvSpPr/>
      </dsp:nvSpPr>
      <dsp:spPr>
        <a:xfrm>
          <a:off x="2057086"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Chunk information: People process and remember information better when it is presented in manageable chunks rather than overwhelming amounts.  </a:t>
          </a:r>
          <a:endParaRPr lang="en-US" sz="1100" kern="1200"/>
        </a:p>
      </dsp:txBody>
      <dsp:txXfrm>
        <a:off x="2057086" y="2142125"/>
        <a:ext cx="1747265" cy="1354130"/>
      </dsp:txXfrm>
    </dsp:sp>
    <dsp:sp modelId="{51B9C7CD-DF2D-4603-81B2-4E797E629DD3}">
      <dsp:nvSpPr>
        <dsp:cNvPr id="0" name=""/>
        <dsp:cNvSpPr/>
      </dsp:nvSpPr>
      <dsp:spPr>
        <a:xfrm>
          <a:off x="4450840"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EE7DC-F665-4AF1-A19E-80A57CA0F846}">
      <dsp:nvSpPr>
        <dsp:cNvPr id="0" name=""/>
        <dsp:cNvSpPr/>
      </dsp:nvSpPr>
      <dsp:spPr>
        <a:xfrm>
          <a:off x="4677984" y="971457"/>
          <a:ext cx="611542" cy="6115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6BEB71-2B3B-4817-8852-D12C8FD99905}">
      <dsp:nvSpPr>
        <dsp:cNvPr id="0" name=""/>
        <dsp:cNvSpPr/>
      </dsp:nvSpPr>
      <dsp:spPr>
        <a:xfrm>
          <a:off x="4110123"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Use practical examples: Case studies or stories illustrating the information in real-life scenarios can make it more relevant and memorable.  </a:t>
          </a:r>
          <a:endParaRPr lang="en-US" sz="1100" kern="1200"/>
        </a:p>
      </dsp:txBody>
      <dsp:txXfrm>
        <a:off x="4110123" y="2142125"/>
        <a:ext cx="1747265" cy="1354130"/>
      </dsp:txXfrm>
    </dsp:sp>
    <dsp:sp modelId="{25FB3E7C-B70D-46B7-9033-C89F82D12B43}">
      <dsp:nvSpPr>
        <dsp:cNvPr id="0" name=""/>
        <dsp:cNvSpPr/>
      </dsp:nvSpPr>
      <dsp:spPr>
        <a:xfrm>
          <a:off x="6503877"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D4A1C-D3EB-46C0-AE74-F64293E61B12}">
      <dsp:nvSpPr>
        <dsp:cNvPr id="0" name=""/>
        <dsp:cNvSpPr/>
      </dsp:nvSpPr>
      <dsp:spPr>
        <a:xfrm>
          <a:off x="6731022" y="971457"/>
          <a:ext cx="611542" cy="6115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344A77-8136-4A51-91F0-4799800AC771}">
      <dsp:nvSpPr>
        <dsp:cNvPr id="0" name=""/>
        <dsp:cNvSpPr/>
      </dsp:nvSpPr>
      <dsp:spPr>
        <a:xfrm>
          <a:off x="6163160"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dirty="0"/>
            <a:t>Incorporate visuals and captions: Pictures can help convey key points effectively, and captions are an excellent tool to highlight critical details.  </a:t>
          </a:r>
          <a:endParaRPr lang="en-US" sz="1100" kern="1200" dirty="0"/>
        </a:p>
      </dsp:txBody>
      <dsp:txXfrm>
        <a:off x="6163160" y="2142125"/>
        <a:ext cx="1747265" cy="1354130"/>
      </dsp:txXfrm>
    </dsp:sp>
    <dsp:sp modelId="{0FBB434D-F028-4C98-ABF5-CF0432A5A870}">
      <dsp:nvSpPr>
        <dsp:cNvPr id="0" name=""/>
        <dsp:cNvSpPr/>
      </dsp:nvSpPr>
      <dsp:spPr>
        <a:xfrm>
          <a:off x="8556914"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CFCF5-428E-4B26-8730-74DEAECB5F18}">
      <dsp:nvSpPr>
        <dsp:cNvPr id="0" name=""/>
        <dsp:cNvSpPr/>
      </dsp:nvSpPr>
      <dsp:spPr>
        <a:xfrm>
          <a:off x="8784059" y="971457"/>
          <a:ext cx="611542" cy="6115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94ADA3-17DF-416C-B343-62E11C003FDC}">
      <dsp:nvSpPr>
        <dsp:cNvPr id="0" name=""/>
        <dsp:cNvSpPr/>
      </dsp:nvSpPr>
      <dsp:spPr>
        <a:xfrm>
          <a:off x="8216197"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Keep it concise: Avoid overloading with unnecessary details, as simplicity aids retention.  </a:t>
          </a:r>
          <a:endParaRPr lang="en-US" sz="1100" kern="1200"/>
        </a:p>
      </dsp:txBody>
      <dsp:txXfrm>
        <a:off x="8216197" y="2142125"/>
        <a:ext cx="1747265" cy="1354130"/>
      </dsp:txXfrm>
    </dsp:sp>
    <dsp:sp modelId="{D5BDD414-108D-4E2A-9E5D-DC7C65F2216C}">
      <dsp:nvSpPr>
        <dsp:cNvPr id="0" name=""/>
        <dsp:cNvSpPr/>
      </dsp:nvSpPr>
      <dsp:spPr>
        <a:xfrm>
          <a:off x="10609951" y="744313"/>
          <a:ext cx="1065832" cy="106583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03093-53EC-4FB3-B15E-3EB3DFA1B76B}">
      <dsp:nvSpPr>
        <dsp:cNvPr id="0" name=""/>
        <dsp:cNvSpPr/>
      </dsp:nvSpPr>
      <dsp:spPr>
        <a:xfrm>
          <a:off x="10837096" y="971457"/>
          <a:ext cx="611542" cy="61154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73E4D0-27AD-4B7D-B750-FEA380FC1E12}">
      <dsp:nvSpPr>
        <dsp:cNvPr id="0" name=""/>
        <dsp:cNvSpPr/>
      </dsp:nvSpPr>
      <dsp:spPr>
        <a:xfrm>
          <a:off x="10269234" y="2142125"/>
          <a:ext cx="1747265" cy="135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a:t>Reinforce with reminders: Periodically recap or emphasize key points to help reinforce understanding and retention.</a:t>
          </a:r>
          <a:endParaRPr lang="en-US" sz="1100" kern="1200"/>
        </a:p>
      </dsp:txBody>
      <dsp:txXfrm>
        <a:off x="10269234" y="2142125"/>
        <a:ext cx="1747265" cy="1354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AECD6-A851-4E86-BFA1-8CB52490382C}">
      <dsp:nvSpPr>
        <dsp:cNvPr id="0" name=""/>
        <dsp:cNvSpPr/>
      </dsp:nvSpPr>
      <dsp:spPr>
        <a:xfrm>
          <a:off x="0" y="84244"/>
          <a:ext cx="5122606" cy="1113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0" i="0" kern="1200"/>
            <a:t>Reasons for checking for understanding:</a:t>
          </a:r>
          <a:endParaRPr lang="en-US" sz="2800" kern="1200"/>
        </a:p>
      </dsp:txBody>
      <dsp:txXfrm>
        <a:off x="54373" y="138617"/>
        <a:ext cx="5013860" cy="1005094"/>
      </dsp:txXfrm>
    </dsp:sp>
    <dsp:sp modelId="{A54871F0-D75F-41C2-82E9-378D90193714}">
      <dsp:nvSpPr>
        <dsp:cNvPr id="0" name=""/>
        <dsp:cNvSpPr/>
      </dsp:nvSpPr>
      <dsp:spPr>
        <a:xfrm>
          <a:off x="0" y="1198084"/>
          <a:ext cx="5122606" cy="2376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43"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AU" sz="2200" b="0" i="0" kern="1200"/>
            <a:t>Doing your job well</a:t>
          </a:r>
          <a:endParaRPr lang="en-US" sz="2200" kern="1200"/>
        </a:p>
        <a:p>
          <a:pPr marL="228600" lvl="1" indent="-228600" algn="l" defTabSz="977900">
            <a:lnSpc>
              <a:spcPct val="90000"/>
            </a:lnSpc>
            <a:spcBef>
              <a:spcPct val="0"/>
            </a:spcBef>
            <a:spcAft>
              <a:spcPct val="20000"/>
            </a:spcAft>
            <a:buChar char="•"/>
          </a:pPr>
          <a:r>
            <a:rPr lang="en-AU" sz="2200" b="0" i="0" kern="1200"/>
            <a:t>Making sure you are being effective</a:t>
          </a:r>
          <a:endParaRPr lang="en-US" sz="2200" kern="1200"/>
        </a:p>
        <a:p>
          <a:pPr marL="228600" lvl="1" indent="-228600" algn="l" defTabSz="977900">
            <a:lnSpc>
              <a:spcPct val="90000"/>
            </a:lnSpc>
            <a:spcBef>
              <a:spcPct val="0"/>
            </a:spcBef>
            <a:spcAft>
              <a:spcPct val="20000"/>
            </a:spcAft>
            <a:buChar char="•"/>
          </a:pPr>
          <a:r>
            <a:rPr lang="en-AU" sz="2200" b="0" i="0" kern="1200"/>
            <a:t>Vital for the health and wellbeing of the person that you check they are completely aware of important details</a:t>
          </a:r>
          <a:endParaRPr lang="en-US" sz="2200" kern="1200"/>
        </a:p>
      </dsp:txBody>
      <dsp:txXfrm>
        <a:off x="0" y="1198084"/>
        <a:ext cx="5122606" cy="2376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BAC78-75EE-4CB2-914A-E0759959C2AB}">
      <dsp:nvSpPr>
        <dsp:cNvPr id="0" name=""/>
        <dsp:cNvSpPr/>
      </dsp:nvSpPr>
      <dsp:spPr>
        <a:xfrm>
          <a:off x="0" y="408954"/>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Rights and Responsibilities: </a:t>
          </a:r>
          <a:r>
            <a:rPr lang="en-US" sz="1600" b="0" i="0" kern="1200"/>
            <a:t>Workers, employers, and clients all have rights and responsibilities in the workplace, which should be understood by all parties.</a:t>
          </a:r>
          <a:endParaRPr lang="en-US" sz="1600" kern="1200"/>
        </a:p>
      </dsp:txBody>
      <dsp:txXfrm>
        <a:off x="0" y="408954"/>
        <a:ext cx="3268761" cy="1961257"/>
      </dsp:txXfrm>
    </dsp:sp>
    <dsp:sp modelId="{66BAF2DA-8A67-4597-ADA1-3F13268FD37F}">
      <dsp:nvSpPr>
        <dsp:cNvPr id="0" name=""/>
        <dsp:cNvSpPr/>
      </dsp:nvSpPr>
      <dsp:spPr>
        <a:xfrm>
          <a:off x="3595638" y="408954"/>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Examples of Rights: </a:t>
          </a:r>
          <a:r>
            <a:rPr lang="en-US" sz="1600" b="0" i="0" kern="1200"/>
            <a:t>Clients have the right to be informed about care options, workers have the right to a safe work environment, and employers have the right to expect workers to fulfill their duties.</a:t>
          </a:r>
          <a:endParaRPr lang="en-US" sz="1600" kern="1200"/>
        </a:p>
      </dsp:txBody>
      <dsp:txXfrm>
        <a:off x="3595638" y="408954"/>
        <a:ext cx="3268761" cy="1961257"/>
      </dsp:txXfrm>
    </dsp:sp>
    <dsp:sp modelId="{83C8659A-0B3F-43F6-A199-952ADA8FB1BC}">
      <dsp:nvSpPr>
        <dsp:cNvPr id="0" name=""/>
        <dsp:cNvSpPr/>
      </dsp:nvSpPr>
      <dsp:spPr>
        <a:xfrm>
          <a:off x="7191276" y="408954"/>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Legislation and Expectations: </a:t>
          </a:r>
          <a:r>
            <a:rPr lang="en-US" sz="1600" b="0" i="0" kern="1200"/>
            <a:t>Some rights and responsibilities are defined by legislation, while others are based on sector-specific or organisational expectations.</a:t>
          </a:r>
          <a:endParaRPr lang="en-US" sz="1600" kern="1200"/>
        </a:p>
      </dsp:txBody>
      <dsp:txXfrm>
        <a:off x="7191276" y="408954"/>
        <a:ext cx="3268761" cy="1961257"/>
      </dsp:txXfrm>
    </dsp:sp>
    <dsp:sp modelId="{80FC7D5D-3FB3-4417-A4AD-36691678BEFF}">
      <dsp:nvSpPr>
        <dsp:cNvPr id="0" name=""/>
        <dsp:cNvSpPr/>
      </dsp:nvSpPr>
      <dsp:spPr>
        <a:xfrm>
          <a:off x="0" y="2697088"/>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Areas of Rights and Responsibilities: </a:t>
          </a:r>
          <a:r>
            <a:rPr lang="en-US" sz="1600" b="0" i="0" kern="1200"/>
            <a:t>These can relate to work health and safety, work roles, services provided, infection control, responses to incidents, and professional development.</a:t>
          </a:r>
          <a:endParaRPr lang="en-US" sz="1600" kern="1200"/>
        </a:p>
      </dsp:txBody>
      <dsp:txXfrm>
        <a:off x="0" y="2697088"/>
        <a:ext cx="3268761" cy="1961257"/>
      </dsp:txXfrm>
    </dsp:sp>
    <dsp:sp modelId="{87CE3DDC-6ED1-4FA4-AE10-219B108C40BB}">
      <dsp:nvSpPr>
        <dsp:cNvPr id="0" name=""/>
        <dsp:cNvSpPr/>
      </dsp:nvSpPr>
      <dsp:spPr>
        <a:xfrm>
          <a:off x="3595638" y="2697088"/>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Clear Communication:</a:t>
          </a:r>
          <a:r>
            <a:rPr lang="en-US" sz="1600" b="0" i="0" kern="1200"/>
            <a:t> Rights and responsibilities should be communicated openly and clearly to ensure everyone understands their roles.</a:t>
          </a:r>
          <a:endParaRPr lang="en-US" sz="1600" kern="1200"/>
        </a:p>
      </dsp:txBody>
      <dsp:txXfrm>
        <a:off x="3595638" y="2697088"/>
        <a:ext cx="3268761" cy="1961257"/>
      </dsp:txXfrm>
    </dsp:sp>
    <dsp:sp modelId="{EE743AD9-319B-43A2-9E74-83938FD19C9D}">
      <dsp:nvSpPr>
        <dsp:cNvPr id="0" name=""/>
        <dsp:cNvSpPr/>
      </dsp:nvSpPr>
      <dsp:spPr>
        <a:xfrm>
          <a:off x="7191276" y="2697088"/>
          <a:ext cx="3268761" cy="196125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sng" kern="1200"/>
            <a:t>Strategies for Sharing Information: </a:t>
          </a:r>
          <a:r>
            <a:rPr lang="en-US" sz="1600" b="0" i="0" kern="1200"/>
            <a:t>Strategies include regular meetings, clear policies, client service guidelines, visual displays, and embedding sector standards in organisational procedures.</a:t>
          </a:r>
          <a:endParaRPr lang="en-US" sz="1600" kern="1200"/>
        </a:p>
      </dsp:txBody>
      <dsp:txXfrm>
        <a:off x="7191276" y="2697088"/>
        <a:ext cx="3268761" cy="19612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40687-B5A2-49E7-AAC7-5162B02B3D60}" type="datetimeFigureOut">
              <a:rPr lang="en-AU" smtClean="0"/>
              <a:t>2/2/2025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9107B-5738-4BD2-8FED-14ACA29F953E}" type="slidenum">
              <a:rPr lang="en-AU" smtClean="0"/>
              <a:t>‹#›</a:t>
            </a:fld>
            <a:endParaRPr lang="en-AU"/>
          </a:p>
        </p:txBody>
      </p:sp>
    </p:spTree>
    <p:extLst>
      <p:ext uri="{BB962C8B-B14F-4D97-AF65-F5344CB8AC3E}">
        <p14:creationId xmlns:p14="http://schemas.microsoft.com/office/powerpoint/2010/main" val="209559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r>
              <a:rPr lang="en-GB" b="0" i="0" dirty="0">
                <a:effectLst/>
                <a:latin typeface="Roboto"/>
              </a:rPr>
              <a:t>Watch and discuss: ‘</a:t>
            </a:r>
            <a:r>
              <a:rPr lang="en-AU" sz="1200" b="0" i="0" kern="1200" dirty="0">
                <a:solidFill>
                  <a:schemeClr val="tx1"/>
                </a:solidFill>
                <a:effectLst/>
                <a:latin typeface="+mn-lt"/>
                <a:ea typeface="+mn-ea"/>
                <a:cs typeface="+mn-cs"/>
              </a:rPr>
              <a:t>What it's like to work in Community Services – Part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Roboto"/>
              </a:rPr>
              <a:t>https://www.youtube.com/watch?v=HF1gzVWlRHk 5:05 mins</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6</a:t>
            </a:fld>
            <a:endParaRPr lang="en-AU"/>
          </a:p>
        </p:txBody>
      </p:sp>
    </p:spTree>
    <p:extLst>
      <p:ext uri="{BB962C8B-B14F-4D97-AF65-F5344CB8AC3E}">
        <p14:creationId xmlns:p14="http://schemas.microsoft.com/office/powerpoint/2010/main" val="4251570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r>
              <a:rPr lang="en-AU" b="1" dirty="0"/>
              <a:t>Understanding Person Centred Support </a:t>
            </a:r>
          </a:p>
          <a:p>
            <a:pPr marL="171450" indent="-171450">
              <a:buFont typeface="Wingdings" panose="05000000000000000000" pitchFamily="2" charset="2"/>
              <a:buChar char="§"/>
            </a:pPr>
            <a:r>
              <a:rPr lang="en-AU" dirty="0"/>
              <a:t>Person-centred support is a fundamental aspect of health and community services work. </a:t>
            </a:r>
          </a:p>
          <a:p>
            <a:pPr marL="171450" indent="-171450">
              <a:buFont typeface="Wingdings" panose="05000000000000000000" pitchFamily="2" charset="2"/>
              <a:buChar char="§"/>
            </a:pPr>
            <a:r>
              <a:rPr lang="en-AU" dirty="0"/>
              <a:t>It is a highly effective, evidence-based approach that places the person receiving care and support at the centre of all the planning and decision-making activities that surround them. </a:t>
            </a:r>
          </a:p>
          <a:p>
            <a:pPr marL="171450" indent="-171450">
              <a:buFont typeface="Wingdings" panose="05000000000000000000" pitchFamily="2" charset="2"/>
              <a:buChar char="§"/>
            </a:pPr>
            <a:r>
              <a:rPr lang="en-AU" dirty="0"/>
              <a:t>Person-centred support means thinking about how to individualise and focus on specific needs and requirements, as well as meeting the interests, preferences and desires of the person in the most effective way possible.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Learner Guide Ch2.1,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23</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34</a:t>
            </a:fld>
            <a:endParaRPr lang="en-AU"/>
          </a:p>
        </p:txBody>
      </p:sp>
    </p:spTree>
    <p:extLst>
      <p:ext uri="{BB962C8B-B14F-4D97-AF65-F5344CB8AC3E}">
        <p14:creationId xmlns:p14="http://schemas.microsoft.com/office/powerpoint/2010/main" val="39105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r>
              <a:rPr lang="en-GB" b="0" i="0" dirty="0">
                <a:effectLst/>
                <a:latin typeface="Roboto"/>
              </a:rPr>
              <a:t>Watch and discuss: ‘</a:t>
            </a:r>
            <a:r>
              <a:rPr lang="en-AU" sz="1200" b="0" i="0" kern="1200" dirty="0">
                <a:solidFill>
                  <a:schemeClr val="tx1"/>
                </a:solidFill>
                <a:effectLst/>
                <a:latin typeface="+mn-lt"/>
                <a:ea typeface="+mn-ea"/>
                <a:cs typeface="+mn-cs"/>
              </a:rPr>
              <a:t>What is Communication Access – Information in </a:t>
            </a:r>
            <a:r>
              <a:rPr lang="en-AU" sz="1200" b="0" i="0" kern="1200" dirty="0" err="1">
                <a:solidFill>
                  <a:schemeClr val="tx1"/>
                </a:solidFill>
                <a:effectLst/>
                <a:latin typeface="+mn-lt"/>
                <a:ea typeface="+mn-ea"/>
                <a:cs typeface="+mn-cs"/>
              </a:rPr>
              <a:t>Auslan</a:t>
            </a:r>
            <a:r>
              <a:rPr lang="en-AU"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Roboto"/>
              </a:rPr>
              <a:t>https://www.youtube.com/watch?v=UYXD5QtlE7Q 2:23 mins</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38</a:t>
            </a:fld>
            <a:endParaRPr lang="en-AU"/>
          </a:p>
        </p:txBody>
      </p:sp>
    </p:spTree>
    <p:extLst>
      <p:ext uri="{BB962C8B-B14F-4D97-AF65-F5344CB8AC3E}">
        <p14:creationId xmlns:p14="http://schemas.microsoft.com/office/powerpoint/2010/main" val="2122370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Providing Information</a:t>
            </a:r>
          </a:p>
          <a:p>
            <a:pPr marL="0" lvl="0" indent="0">
              <a:buFont typeface="Arial" panose="020B0604020202020204" pitchFamily="34" charset="0"/>
              <a:buNone/>
            </a:pPr>
            <a:r>
              <a:rPr lang="en-AU" dirty="0"/>
              <a:t>In a health or community services workplace, you may need to provide information to people in many different situations. This could include…</a:t>
            </a:r>
          </a:p>
          <a:p>
            <a:pPr lvl="0"/>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Ch2.3,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27</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39</a:t>
            </a:fld>
            <a:endParaRPr lang="en-AU"/>
          </a:p>
        </p:txBody>
      </p:sp>
    </p:spTree>
    <p:extLst>
      <p:ext uri="{BB962C8B-B14F-4D97-AF65-F5344CB8AC3E}">
        <p14:creationId xmlns:p14="http://schemas.microsoft.com/office/powerpoint/2010/main" val="169164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Checking For Understanding </a:t>
            </a:r>
          </a:p>
          <a:p>
            <a:pPr marL="171450" lvl="0" indent="-171450">
              <a:buFont typeface="Wingdings" panose="05000000000000000000" pitchFamily="2" charset="2"/>
              <a:buChar char="§"/>
            </a:pPr>
            <a:r>
              <a:rPr lang="en-AU" dirty="0"/>
              <a:t>Once you have provided information to a person, it is important to check they have understood what you meant.</a:t>
            </a:r>
          </a:p>
          <a:p>
            <a:pPr marL="171450" lvl="0" indent="-171450">
              <a:buFont typeface="Wingdings" panose="05000000000000000000" pitchFamily="2" charset="2"/>
              <a:buChar char="§"/>
            </a:pPr>
            <a:r>
              <a:rPr lang="en-AU" dirty="0"/>
              <a:t>This is not as simple as asking ‘Did you understand?’ because most people will generally respond ‘Yes’, and you will never be sure if they have understood what you intended from your communication. </a:t>
            </a:r>
          </a:p>
          <a:p>
            <a:pPr marL="171450" lvl="0" indent="-171450">
              <a:buFont typeface="Wingdings" panose="05000000000000000000" pitchFamily="2" charset="2"/>
              <a:buChar char="§"/>
            </a:pPr>
            <a:r>
              <a:rPr lang="en-AU" dirty="0"/>
              <a:t>People may not completely understand the information you have provided for reasons related to their own needs and characteristics, as well as to the situation and your own communication approach.</a:t>
            </a:r>
          </a:p>
          <a:p>
            <a:pPr lvl="0"/>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Ch2.6,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29</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42</a:t>
            </a:fld>
            <a:endParaRPr lang="en-AU"/>
          </a:p>
        </p:txBody>
      </p:sp>
    </p:spTree>
    <p:extLst>
      <p:ext uri="{BB962C8B-B14F-4D97-AF65-F5344CB8AC3E}">
        <p14:creationId xmlns:p14="http://schemas.microsoft.com/office/powerpoint/2010/main" val="139090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Influences On Communication </a:t>
            </a:r>
          </a:p>
          <a:p>
            <a:pPr lvl="0"/>
            <a:r>
              <a:rPr lang="en-AU" dirty="0"/>
              <a:t>There are many factors which can influence the way an individual responds to and participates in a communication exchange.</a:t>
            </a:r>
          </a:p>
          <a:p>
            <a:pPr lvl="0"/>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Ch2.9,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31</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46</a:t>
            </a:fld>
            <a:endParaRPr lang="en-AU"/>
          </a:p>
        </p:txBody>
      </p:sp>
    </p:spTree>
    <p:extLst>
      <p:ext uri="{BB962C8B-B14F-4D97-AF65-F5344CB8AC3E}">
        <p14:creationId xmlns:p14="http://schemas.microsoft.com/office/powerpoint/2010/main" val="94468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r>
              <a:rPr lang="en-AU" b="1" dirty="0"/>
              <a:t>Clarifying Information Through Feedback </a:t>
            </a:r>
          </a:p>
          <a:p>
            <a:pPr marL="171450" indent="-171450">
              <a:buFont typeface="Wingdings" panose="05000000000000000000" pitchFamily="2" charset="2"/>
              <a:buChar char="§"/>
            </a:pPr>
            <a:r>
              <a:rPr lang="en-AU" dirty="0"/>
              <a:t>You may not always be sure you have understood the person with whom you are communicating. </a:t>
            </a:r>
          </a:p>
          <a:p>
            <a:pPr marL="171450" indent="-171450">
              <a:buFont typeface="Wingdings" panose="05000000000000000000" pitchFamily="2" charset="2"/>
              <a:buChar char="§"/>
            </a:pPr>
            <a:r>
              <a:rPr lang="en-AU" dirty="0"/>
              <a:t>In this case, you might need to clarify the information using a technique such as feedback.</a:t>
            </a:r>
          </a:p>
          <a:p>
            <a:pPr marL="171450" indent="-171450">
              <a:buFont typeface="Wingdings" panose="05000000000000000000" pitchFamily="2" charset="2"/>
              <a:buChar char="§"/>
            </a:pPr>
            <a:r>
              <a:rPr lang="en-AU" dirty="0"/>
              <a:t>Here are some ways you can provide feedback to and clarify information with the other person…</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Learner Guide Ch2.12,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34</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52</a:t>
            </a:fld>
            <a:endParaRPr lang="en-AU"/>
          </a:p>
        </p:txBody>
      </p:sp>
    </p:spTree>
    <p:extLst>
      <p:ext uri="{BB962C8B-B14F-4D97-AF65-F5344CB8AC3E}">
        <p14:creationId xmlns:p14="http://schemas.microsoft.com/office/powerpoint/2010/main" val="251391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AU" sz="1200" dirty="0">
                <a:solidFill>
                  <a:srgbClr val="FEFFFF"/>
                </a:solidFill>
              </a:rPr>
              <a:t>Your supervisor will explain the ways your workplace protects the rights of clients and others in the workplace in relation to information privacy and confidentiality. They will tell you about:</a:t>
            </a: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AU" sz="1200" kern="1200" dirty="0">
              <a:solidFill>
                <a:srgbClr val="FEFFFF"/>
              </a:solidFill>
              <a:effectLst/>
              <a:latin typeface="+mn-lt"/>
              <a:ea typeface="+mn-ea"/>
              <a:cs typeface="+mn-cs"/>
            </a:endParaRP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sz="1200" b="1" dirty="0">
                <a:solidFill>
                  <a:srgbClr val="FEFFFF"/>
                </a:solidFill>
              </a:rPr>
              <a:t>Legislation – </a:t>
            </a:r>
            <a:r>
              <a:rPr lang="en-AU" sz="1200" dirty="0">
                <a:solidFill>
                  <a:srgbClr val="FEFFFF"/>
                </a:solidFill>
              </a:rPr>
              <a:t>These are the laws which relate to information that you might collect or use in your daily work tasks. One of the most important laws is The Australian Privacy Act (1988) and the associated Australian Privacy Principles. These principles set out how you should manage information that you collect, and who can access the information. </a:t>
            </a: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sz="1200" b="1" dirty="0">
                <a:solidFill>
                  <a:srgbClr val="FEFFFF"/>
                </a:solidFill>
              </a:rPr>
              <a:t>Policies – </a:t>
            </a:r>
            <a:r>
              <a:rPr lang="en-AU" sz="1200" dirty="0">
                <a:solidFill>
                  <a:srgbClr val="FEFFFF"/>
                </a:solidFill>
              </a:rPr>
              <a:t>These are written documents which explain how information should be managed at work and tell you about how your workplace acts to ensure it complies with legal requirements such as the Australian Privacy Act. </a:t>
            </a: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sz="1200" b="1" dirty="0">
                <a:solidFill>
                  <a:srgbClr val="FEFFFF"/>
                </a:solidFill>
              </a:rPr>
              <a:t>Procedures –</a:t>
            </a:r>
            <a:r>
              <a:rPr lang="en-AU" sz="1200" dirty="0">
                <a:solidFill>
                  <a:srgbClr val="FEFFFF"/>
                </a:solidFill>
              </a:rPr>
              <a:t> These are the step-by-step guides to help you implement a policy. Procedures give you more detail than policies and you can think of them as the ‘how to’ guide to your daily activities at work. </a:t>
            </a: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sz="1200" b="1" dirty="0">
                <a:solidFill>
                  <a:srgbClr val="FEFFFF"/>
                </a:solidFill>
              </a:rPr>
              <a:t>Checking the Requirements – </a:t>
            </a:r>
            <a:r>
              <a:rPr lang="en-AU" sz="1200" dirty="0">
                <a:solidFill>
                  <a:srgbClr val="FEFFFF"/>
                </a:solidFill>
              </a:rPr>
              <a:t>It is important to check the requirements of your workplace to make sure you are communicating correctly and appropriately. Always think about how information should be shared with others and what rules might apply.</a:t>
            </a:r>
          </a:p>
          <a:p>
            <a:pPr marL="171450" marR="0" lvl="0" indent="-171450"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AU" sz="1200" kern="1200" dirty="0">
              <a:solidFill>
                <a:srgbClr val="FEFFFF"/>
              </a:solidFill>
              <a:effectLst/>
              <a:latin typeface="+mn-lt"/>
              <a:ea typeface="+mn-ea"/>
              <a:cs typeface="+mn-cs"/>
            </a:endParaRPr>
          </a:p>
          <a:p>
            <a:pPr marL="0" lvl="0" indent="0">
              <a:lnSpc>
                <a:spcPct val="90000"/>
              </a:lnSpc>
              <a:buFont typeface="Arial" panose="020B0604020202020204" pitchFamily="34" charset="0"/>
              <a:buNone/>
            </a:pPr>
            <a:r>
              <a:rPr lang="en-AU" sz="1200" kern="1200" dirty="0">
                <a:solidFill>
                  <a:srgbClr val="FEFFFF"/>
                </a:solidFill>
                <a:effectLst/>
                <a:latin typeface="+mn-lt"/>
                <a:ea typeface="+mn-ea"/>
                <a:cs typeface="+mn-cs"/>
              </a:rPr>
              <a:t>Reference: Learner Guide Ch2.16, </a:t>
            </a:r>
            <a:r>
              <a:rPr lang="en-AU" sz="1200" kern="1200" dirty="0" err="1">
                <a:solidFill>
                  <a:srgbClr val="FEFFFF"/>
                </a:solidFill>
                <a:effectLst/>
                <a:latin typeface="+mn-lt"/>
                <a:ea typeface="+mn-ea"/>
                <a:cs typeface="+mn-cs"/>
              </a:rPr>
              <a:t>pg</a:t>
            </a:r>
            <a:r>
              <a:rPr lang="en-AU" sz="1200" kern="1200" dirty="0">
                <a:solidFill>
                  <a:srgbClr val="FEFFFF"/>
                </a:solidFill>
                <a:effectLst/>
                <a:latin typeface="+mn-lt"/>
                <a:ea typeface="+mn-ea"/>
                <a:cs typeface="+mn-cs"/>
              </a:rPr>
              <a:t> 37</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59</a:t>
            </a:fld>
            <a:endParaRPr lang="en-AU"/>
          </a:p>
        </p:txBody>
      </p:sp>
    </p:spTree>
    <p:extLst>
      <p:ext uri="{BB962C8B-B14F-4D97-AF65-F5344CB8AC3E}">
        <p14:creationId xmlns:p14="http://schemas.microsoft.com/office/powerpoint/2010/main" val="2618324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Strategies for communicating in a timely manner </a:t>
            </a:r>
          </a:p>
          <a:p>
            <a:pPr marL="171450" lvl="0" indent="-171450">
              <a:buFont typeface="Wingdings" panose="05000000000000000000" pitchFamily="2" charset="2"/>
              <a:buChar char="§"/>
            </a:pPr>
            <a:r>
              <a:rPr lang="en-AU" dirty="0"/>
              <a:t>There are many strategies which can help you organise your work and tasks so that information you need to share with others is completed in a timely manner.</a:t>
            </a:r>
          </a:p>
          <a:p>
            <a:pPr marL="171450" lvl="0" indent="-171450">
              <a:buFont typeface="Wingdings" panose="05000000000000000000" pitchFamily="2" charset="2"/>
              <a:buChar char="§"/>
            </a:pPr>
            <a:r>
              <a:rPr lang="en-AU" dirty="0"/>
              <a:t>Here are some strategies you could try to help you communicate in a timely manner in your workplace…</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Ch2.17,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38</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61</a:t>
            </a:fld>
            <a:endParaRPr lang="en-AU"/>
          </a:p>
        </p:txBody>
      </p:sp>
    </p:spTree>
    <p:extLst>
      <p:ext uri="{BB962C8B-B14F-4D97-AF65-F5344CB8AC3E}">
        <p14:creationId xmlns:p14="http://schemas.microsoft.com/office/powerpoint/2010/main" val="180390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600"/>
              </a:spcBef>
              <a:spcAft>
                <a:spcPts val="600"/>
              </a:spcAft>
              <a:buClrTx/>
              <a:buSzTx/>
              <a:buFont typeface="Arial" panose="020B0604020202020204" pitchFamily="34" charset="0"/>
              <a:buNone/>
              <a:tabLst/>
              <a:defRPr/>
            </a:pPr>
            <a:r>
              <a:rPr lang="en-AU" sz="1200" u="sng" dirty="0"/>
              <a:t>Key points: </a:t>
            </a:r>
            <a:r>
              <a:rPr lang="en-AU" sz="1200" b="0" u="sng" dirty="0">
                <a:effectLst/>
                <a:latin typeface="Arial" panose="020B0604020202020204" pitchFamily="34" charset="0"/>
                <a:ea typeface="Calibri" panose="020F0502020204030204" pitchFamily="34" charset="0"/>
                <a:cs typeface="Kalinga" panose="020B0502040204020203" pitchFamily="34" charset="0"/>
              </a:rPr>
              <a:t>Conclude Session </a:t>
            </a:r>
          </a:p>
          <a:p>
            <a:pPr marL="342900" lvl="0" indent="-342900">
              <a:lnSpc>
                <a:spcPts val="1200"/>
              </a:lnSpc>
              <a:spcBef>
                <a:spcPts val="600"/>
              </a:spcBef>
              <a:spcAft>
                <a:spcPts val="600"/>
              </a:spcAft>
              <a:buFont typeface="Wingdings" panose="05000000000000000000" pitchFamily="2" charset="2"/>
              <a:buChar char=""/>
            </a:pPr>
            <a:r>
              <a:rPr lang="en-AU" sz="1200" dirty="0">
                <a:effectLst/>
                <a:latin typeface="Arial" panose="020B0604020202020204" pitchFamily="34" charset="0"/>
                <a:ea typeface="Calibri" panose="020F0502020204030204" pitchFamily="34" charset="0"/>
                <a:cs typeface="Kalinga" panose="020B0502040204020203" pitchFamily="34" charset="0"/>
              </a:rPr>
              <a:t>Share key learnings</a:t>
            </a:r>
          </a:p>
          <a:p>
            <a:pPr marL="342900" lvl="0" indent="-342900">
              <a:lnSpc>
                <a:spcPts val="1200"/>
              </a:lnSpc>
              <a:spcBef>
                <a:spcPts val="600"/>
              </a:spcBef>
              <a:spcAft>
                <a:spcPts val="600"/>
              </a:spcAft>
              <a:buFont typeface="Wingdings" panose="05000000000000000000" pitchFamily="2" charset="2"/>
              <a:buChar char=""/>
            </a:pPr>
            <a:r>
              <a:rPr lang="en-AU" sz="1200" dirty="0">
                <a:effectLst/>
                <a:highlight>
                  <a:srgbClr val="00FFFF"/>
                </a:highlight>
                <a:latin typeface="Arial" panose="020B0604020202020204" pitchFamily="34" charset="0"/>
                <a:ea typeface="Calibri" panose="020F0502020204030204" pitchFamily="34" charset="0"/>
                <a:cs typeface="Kalinga" panose="020B0502040204020203" pitchFamily="34" charset="0"/>
              </a:rPr>
              <a:t>Homework: Outline homework tasks to complete before next session</a:t>
            </a:r>
            <a:endParaRPr lang="en-AU" sz="1200" dirty="0">
              <a:effectLst/>
              <a:latin typeface="Arial" panose="020B0604020202020204" pitchFamily="34" charset="0"/>
              <a:ea typeface="Calibri" panose="020F0502020204030204" pitchFamily="34" charset="0"/>
              <a:cs typeface="Kalinga" panose="020B0502040204020203" pitchFamily="34" charset="0"/>
            </a:endParaRPr>
          </a:p>
          <a:p>
            <a:pPr marL="342900" lvl="0" indent="-342900" algn="l" defTabSz="914400" rtl="0" eaLnBrk="1" latinLnBrk="0" hangingPunct="1">
              <a:lnSpc>
                <a:spcPts val="1200"/>
              </a:lnSpc>
              <a:spcBef>
                <a:spcPts val="600"/>
              </a:spcBef>
              <a:spcAft>
                <a:spcPts val="600"/>
              </a:spcAft>
              <a:buFont typeface="Wingdings" panose="05000000000000000000" pitchFamily="2" charset="2"/>
              <a:buChar char=""/>
            </a:pPr>
            <a:r>
              <a:rPr lang="en-US" sz="1200" kern="1200" dirty="0">
                <a:solidFill>
                  <a:schemeClr val="tx1"/>
                </a:solidFill>
                <a:effectLst/>
                <a:latin typeface="Arial" panose="020B0604020202020204" pitchFamily="34" charset="0"/>
                <a:ea typeface="Calibri" panose="020F0502020204030204" pitchFamily="34" charset="0"/>
                <a:cs typeface="Kalinga" panose="020B0502040204020203" pitchFamily="34" charset="0"/>
              </a:rPr>
              <a:t>Thank you and close</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62</a:t>
            </a:fld>
            <a:endParaRPr lang="en-AU"/>
          </a:p>
        </p:txBody>
      </p:sp>
    </p:spTree>
    <p:extLst>
      <p:ext uri="{BB962C8B-B14F-4D97-AF65-F5344CB8AC3E}">
        <p14:creationId xmlns:p14="http://schemas.microsoft.com/office/powerpoint/2010/main" val="1545328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Situations Which Challenge Us</a:t>
            </a:r>
          </a:p>
          <a:p>
            <a:pPr lvl="0"/>
            <a:r>
              <a:rPr lang="en-AU" dirty="0"/>
              <a:t>Here are some examples of situations which can be challenging to manage…</a:t>
            </a:r>
          </a:p>
          <a:p>
            <a:pPr lvl="0"/>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Ch3.2,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41</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65</a:t>
            </a:fld>
            <a:endParaRPr lang="en-AU"/>
          </a:p>
        </p:txBody>
      </p:sp>
    </p:spTree>
    <p:extLst>
      <p:ext uri="{BB962C8B-B14F-4D97-AF65-F5344CB8AC3E}">
        <p14:creationId xmlns:p14="http://schemas.microsoft.com/office/powerpoint/2010/main" val="102828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summary</a:t>
            </a:r>
          </a:p>
          <a:p>
            <a:r>
              <a:rPr lang="en-US" dirty="0"/>
              <a:t>Position responsibilities</a:t>
            </a:r>
          </a:p>
          <a:p>
            <a:r>
              <a:rPr lang="en-US" dirty="0"/>
              <a:t>Role requirements</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a:t>
            </a:fld>
            <a:endParaRPr lang="en-AU"/>
          </a:p>
        </p:txBody>
      </p:sp>
    </p:spTree>
    <p:extLst>
      <p:ext uri="{BB962C8B-B14F-4D97-AF65-F5344CB8AC3E}">
        <p14:creationId xmlns:p14="http://schemas.microsoft.com/office/powerpoint/2010/main" val="119840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Identifying Challenges Through Early Signs</a:t>
            </a:r>
          </a:p>
          <a:p>
            <a:pPr marL="171450" indent="-171450">
              <a:buFont typeface="Wingdings" panose="05000000000000000000" pitchFamily="2" charset="2"/>
              <a:buChar char="§"/>
            </a:pPr>
            <a:r>
              <a:rPr lang="en-AU" dirty="0"/>
              <a:t>Sometimes there are early signs that indicate a situation might become more complex and challenging. </a:t>
            </a:r>
          </a:p>
          <a:p>
            <a:pPr marL="171450" indent="-171450">
              <a:buFont typeface="Wingdings" panose="05000000000000000000" pitchFamily="2" charset="2"/>
              <a:buChar char="§"/>
            </a:pPr>
            <a:r>
              <a:rPr lang="en-AU" dirty="0"/>
              <a:t>It is useful to recognise these early signs, so you can respond appropriately to them. </a:t>
            </a:r>
          </a:p>
          <a:p>
            <a:pPr marL="171450" indent="-171450">
              <a:buFont typeface="Wingdings" panose="05000000000000000000" pitchFamily="2" charset="2"/>
              <a:buChar char="§"/>
            </a:pPr>
            <a:r>
              <a:rPr lang="en-AU" dirty="0"/>
              <a:t>Some early signs and their descriptions…</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A9107B-5738-4BD2-8FED-14ACA29F953E}" type="slidenum">
              <a:rPr lang="en-AU" smtClean="0"/>
              <a:t>68</a:t>
            </a:fld>
            <a:endParaRPr lang="en-AU"/>
          </a:p>
        </p:txBody>
      </p:sp>
    </p:spTree>
    <p:extLst>
      <p:ext uri="{BB962C8B-B14F-4D97-AF65-F5344CB8AC3E}">
        <p14:creationId xmlns:p14="http://schemas.microsoft.com/office/powerpoint/2010/main" val="1938771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Indicators of Risk </a:t>
            </a:r>
          </a:p>
          <a:p>
            <a:pPr marL="0" indent="0">
              <a:buFont typeface="Arial" panose="020B0604020202020204" pitchFamily="34" charset="0"/>
              <a:buNone/>
            </a:pPr>
            <a:r>
              <a:rPr lang="en-AU" dirty="0"/>
              <a:t>You need to be alert to indicators of risk which can suggest that a child, young person or adult may be experiencing abuse, harm or neglect. Some of these indicators are…</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A9107B-5738-4BD2-8FED-14ACA29F953E}" type="slidenum">
              <a:rPr lang="en-AU" smtClean="0"/>
              <a:t>69</a:t>
            </a:fld>
            <a:endParaRPr lang="en-AU"/>
          </a:p>
        </p:txBody>
      </p:sp>
    </p:spTree>
    <p:extLst>
      <p:ext uri="{BB962C8B-B14F-4D97-AF65-F5344CB8AC3E}">
        <p14:creationId xmlns:p14="http://schemas.microsoft.com/office/powerpoint/2010/main" val="2137501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70</a:t>
            </a:fld>
            <a:endParaRPr lang="en-AU"/>
          </a:p>
        </p:txBody>
      </p:sp>
    </p:spTree>
    <p:extLst>
      <p:ext uri="{BB962C8B-B14F-4D97-AF65-F5344CB8AC3E}">
        <p14:creationId xmlns:p14="http://schemas.microsoft.com/office/powerpoint/2010/main" val="3670412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dirty="0"/>
              <a:t>You should consider all aspects of duty of care in your work role:</a:t>
            </a:r>
            <a:endParaRPr lang="en-AU" sz="1200" b="1" kern="1200" dirty="0">
              <a:solidFill>
                <a:schemeClr val="tx1"/>
              </a:solidFill>
              <a:effectLst/>
              <a:latin typeface="+mn-lt"/>
              <a:ea typeface="+mn-ea"/>
              <a:cs typeface="+mn-cs"/>
            </a:endParaRPr>
          </a:p>
          <a:p>
            <a:pPr marL="171450" indent="-171450">
              <a:buFont typeface="Wingdings" panose="05000000000000000000" pitchFamily="2" charset="2"/>
              <a:buChar char="§"/>
            </a:pPr>
            <a:r>
              <a:rPr lang="en-AU" dirty="0"/>
              <a:t>Legal – what the law says you must do.</a:t>
            </a:r>
          </a:p>
          <a:p>
            <a:pPr marL="171450" indent="-171450">
              <a:buFont typeface="Wingdings" panose="05000000000000000000" pitchFamily="2" charset="2"/>
              <a:buChar char="§"/>
            </a:pPr>
            <a:r>
              <a:rPr lang="en-AU" dirty="0"/>
              <a:t>Ethical – what is morally the best course of action to take.</a:t>
            </a:r>
          </a:p>
          <a:p>
            <a:pPr marL="171450" indent="-171450">
              <a:buFont typeface="Wingdings" panose="05000000000000000000" pitchFamily="2" charset="2"/>
              <a:buChar char="§"/>
            </a:pPr>
            <a:r>
              <a:rPr lang="en-AU" dirty="0"/>
              <a:t>Organisational – what the policies, procedures and directions of your organisation require you to do.</a:t>
            </a:r>
          </a:p>
          <a:p>
            <a:pPr marL="171450" indent="-171450">
              <a:buFont typeface="Wingdings" panose="05000000000000000000" pitchFamily="2" charset="2"/>
              <a:buChar char="§"/>
            </a:pPr>
            <a:r>
              <a:rPr lang="en-AU" dirty="0"/>
              <a:t>Professional – what the expectations are for a person holding your qualifications and position.</a:t>
            </a:r>
          </a:p>
          <a:p>
            <a:pPr marL="0" indent="0">
              <a:buFont typeface="Arial" panose="020B0604020202020204" pitchFamily="34" charset="0"/>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A9107B-5738-4BD2-8FED-14ACA29F953E}" type="slidenum">
              <a:rPr lang="en-AU" smtClean="0"/>
              <a:t>71</a:t>
            </a:fld>
            <a:endParaRPr lang="en-AU"/>
          </a:p>
        </p:txBody>
      </p:sp>
    </p:spTree>
    <p:extLst>
      <p:ext uri="{BB962C8B-B14F-4D97-AF65-F5344CB8AC3E}">
        <p14:creationId xmlns:p14="http://schemas.microsoft.com/office/powerpoint/2010/main" val="281452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Activities/Discussions:</a:t>
            </a:r>
          </a:p>
          <a:p>
            <a:r>
              <a:rPr lang="en-AU" dirty="0"/>
              <a:t>Mandatory reporting is a very specific type of communication that is sometimes required in a community services or health workplace.</a:t>
            </a:r>
          </a:p>
          <a:p>
            <a:r>
              <a:rPr lang="en-AU" dirty="0"/>
              <a:t>Each state and territory have their own legislation which relates to child protection.</a:t>
            </a:r>
          </a:p>
          <a:p>
            <a:endParaRPr lang="en-AU" dirty="0"/>
          </a:p>
          <a:p>
            <a:r>
              <a:rPr lang="en-AU" dirty="0"/>
              <a:t>Research mandatory reporting requirements for your state or territory.</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72</a:t>
            </a:fld>
            <a:endParaRPr lang="en-AU"/>
          </a:p>
        </p:txBody>
      </p:sp>
    </p:spTree>
    <p:extLst>
      <p:ext uri="{BB962C8B-B14F-4D97-AF65-F5344CB8AC3E}">
        <p14:creationId xmlns:p14="http://schemas.microsoft.com/office/powerpoint/2010/main" val="403563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Resolving Communication Constraints</a:t>
            </a:r>
          </a:p>
          <a:p>
            <a:pPr marL="171450" indent="-171450">
              <a:buFont typeface="Wingdings" panose="05000000000000000000" pitchFamily="2" charset="2"/>
              <a:buChar char="§"/>
            </a:pPr>
            <a:r>
              <a:rPr lang="en-AU" dirty="0"/>
              <a:t>Once you have identified the factors which affect communication, you can take steps to resolve them. </a:t>
            </a:r>
          </a:p>
          <a:p>
            <a:pPr marL="171450" indent="-171450">
              <a:buFont typeface="Wingdings" panose="05000000000000000000" pitchFamily="2" charset="2"/>
              <a:buChar char="§"/>
            </a:pPr>
            <a:r>
              <a:rPr lang="en-AU" dirty="0"/>
              <a:t>In some cases, your response can be quite simple, while in other cases you may need to think carefully about how to respond.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74</a:t>
            </a:fld>
            <a:endParaRPr lang="en-AU"/>
          </a:p>
        </p:txBody>
      </p:sp>
    </p:spTree>
    <p:extLst>
      <p:ext uri="{BB962C8B-B14F-4D97-AF65-F5344CB8AC3E}">
        <p14:creationId xmlns:p14="http://schemas.microsoft.com/office/powerpoint/2010/main" val="265415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75</a:t>
            </a:fld>
            <a:endParaRPr lang="en-AU"/>
          </a:p>
        </p:txBody>
      </p:sp>
    </p:spTree>
    <p:extLst>
      <p:ext uri="{BB962C8B-B14F-4D97-AF65-F5344CB8AC3E}">
        <p14:creationId xmlns:p14="http://schemas.microsoft.com/office/powerpoint/2010/main" val="2721829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76</a:t>
            </a:fld>
            <a:endParaRPr lang="en-AU"/>
          </a:p>
        </p:txBody>
      </p:sp>
    </p:spTree>
    <p:extLst>
      <p:ext uri="{BB962C8B-B14F-4D97-AF65-F5344CB8AC3E}">
        <p14:creationId xmlns:p14="http://schemas.microsoft.com/office/powerpoint/2010/main" val="285655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77</a:t>
            </a:fld>
            <a:endParaRPr lang="en-AU"/>
          </a:p>
        </p:txBody>
      </p:sp>
    </p:spTree>
    <p:extLst>
      <p:ext uri="{BB962C8B-B14F-4D97-AF65-F5344CB8AC3E}">
        <p14:creationId xmlns:p14="http://schemas.microsoft.com/office/powerpoint/2010/main" val="3035030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78</a:t>
            </a:fld>
            <a:endParaRPr lang="en-AU"/>
          </a:p>
        </p:txBody>
      </p:sp>
    </p:spTree>
    <p:extLst>
      <p:ext uri="{BB962C8B-B14F-4D97-AF65-F5344CB8AC3E}">
        <p14:creationId xmlns:p14="http://schemas.microsoft.com/office/powerpoint/2010/main" val="131424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Lines of Communication </a:t>
            </a:r>
          </a:p>
          <a:p>
            <a:pPr marL="171450" indent="-171450">
              <a:buFont typeface="Wingdings" panose="05000000000000000000" pitchFamily="2" charset="2"/>
              <a:buChar char="§"/>
            </a:pPr>
            <a:r>
              <a:rPr lang="en-AU" dirty="0"/>
              <a:t>Some health and community services workplaces are very large, other workplaces are quite small, employing only a few people who provide services in specific areas and programs. </a:t>
            </a:r>
          </a:p>
          <a:p>
            <a:pPr marL="171450" indent="-171450">
              <a:buFont typeface="Wingdings" panose="05000000000000000000" pitchFamily="2" charset="2"/>
              <a:buChar char="§"/>
            </a:pPr>
            <a:r>
              <a:rPr lang="en-AU" dirty="0"/>
              <a:t>Within both large and small organisations, there will be clear lines of communication which help establish and maintain the flow of information.</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b="1" dirty="0"/>
              <a:t>Inter-Organisation Communication</a:t>
            </a:r>
          </a:p>
          <a:p>
            <a:pPr marL="171450" indent="-171450">
              <a:buFont typeface="Wingdings" panose="05000000000000000000" pitchFamily="2" charset="2"/>
              <a:buChar char="§"/>
            </a:pPr>
            <a:r>
              <a:rPr lang="en-AU" dirty="0"/>
              <a:t>In some organisations, there is capacity to communicate beyond the workplace itself and to create information links with other workplaces. </a:t>
            </a:r>
          </a:p>
          <a:p>
            <a:pPr marL="171450" indent="-171450">
              <a:buFont typeface="Wingdings" panose="05000000000000000000" pitchFamily="2" charset="2"/>
              <a:buChar char="§"/>
            </a:pPr>
            <a:r>
              <a:rPr lang="en-AU" dirty="0"/>
              <a:t>This is an effective and commonly used approach to communication and operations which fits well with capacity building and empowerment models of support.</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b="1" dirty="0"/>
              <a:t>Shared Vision and Values</a:t>
            </a:r>
          </a:p>
          <a:p>
            <a:pPr marL="171450" indent="-171450">
              <a:buFont typeface="Wingdings" panose="05000000000000000000" pitchFamily="2" charset="2"/>
              <a:buChar char="§"/>
            </a:pPr>
            <a:r>
              <a:rPr lang="en-AU" dirty="0"/>
              <a:t>Many organisations have very similar reasons for doing the sort of work they do. </a:t>
            </a:r>
          </a:p>
          <a:p>
            <a:pPr marL="171450" indent="-171450">
              <a:buFont typeface="Wingdings" panose="05000000000000000000" pitchFamily="2" charset="2"/>
              <a:buChar char="§"/>
            </a:pPr>
            <a:r>
              <a:rPr lang="en-AU" dirty="0"/>
              <a:t>They may agree on the reasons underpinning their work, hold similar values and beliefs and practice their support services in similar ways.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Ch1.7, 1.8 and 1.9,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12</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18</a:t>
            </a:fld>
            <a:endParaRPr lang="en-AU"/>
          </a:p>
        </p:txBody>
      </p:sp>
    </p:spTree>
    <p:extLst>
      <p:ext uri="{BB962C8B-B14F-4D97-AF65-F5344CB8AC3E}">
        <p14:creationId xmlns:p14="http://schemas.microsoft.com/office/powerpoint/2010/main" val="1771060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79</a:t>
            </a:fld>
            <a:endParaRPr lang="en-AU"/>
          </a:p>
        </p:txBody>
      </p:sp>
    </p:spTree>
    <p:extLst>
      <p:ext uri="{BB962C8B-B14F-4D97-AF65-F5344CB8AC3E}">
        <p14:creationId xmlns:p14="http://schemas.microsoft.com/office/powerpoint/2010/main" val="1301932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80</a:t>
            </a:fld>
            <a:endParaRPr lang="en-AU"/>
          </a:p>
        </p:txBody>
      </p:sp>
    </p:spTree>
    <p:extLst>
      <p:ext uri="{BB962C8B-B14F-4D97-AF65-F5344CB8AC3E}">
        <p14:creationId xmlns:p14="http://schemas.microsoft.com/office/powerpoint/2010/main" val="3954113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mn-lt"/>
                <a:ea typeface="+mn-ea"/>
                <a:cs typeface="+mn-cs"/>
              </a:rPr>
              <a:t>Defusing Conflict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Communication skills are fundamental to defusing a potential conflict before it escalates.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sz="1200" kern="1200" dirty="0">
                <a:solidFill>
                  <a:schemeClr val="tx1"/>
                </a:solidFill>
                <a:effectLst/>
                <a:latin typeface="+mn-lt"/>
                <a:ea typeface="+mn-ea"/>
                <a:cs typeface="+mn-cs"/>
              </a:rPr>
              <a:t>Here are steps to consider…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Reference: Learner Guide Ch3.14, </a:t>
            </a:r>
            <a:r>
              <a:rPr lang="en-AU" sz="1200" kern="1200" dirty="0" err="1">
                <a:solidFill>
                  <a:schemeClr val="tx1"/>
                </a:solidFill>
                <a:effectLst/>
                <a:latin typeface="+mn-lt"/>
                <a:ea typeface="+mn-ea"/>
                <a:cs typeface="+mn-cs"/>
              </a:rPr>
              <a:t>pg</a:t>
            </a:r>
            <a:r>
              <a:rPr lang="en-AU" sz="1200" kern="1200" dirty="0">
                <a:solidFill>
                  <a:schemeClr val="tx1"/>
                </a:solidFill>
                <a:effectLst/>
                <a:latin typeface="+mn-lt"/>
                <a:ea typeface="+mn-ea"/>
                <a:cs typeface="+mn-cs"/>
              </a:rPr>
              <a:t> 49</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81</a:t>
            </a:fld>
            <a:endParaRPr lang="en-AU"/>
          </a:p>
        </p:txBody>
      </p:sp>
    </p:spTree>
    <p:extLst>
      <p:ext uri="{BB962C8B-B14F-4D97-AF65-F5344CB8AC3E}">
        <p14:creationId xmlns:p14="http://schemas.microsoft.com/office/powerpoint/2010/main" val="3550507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mn-lt"/>
                <a:ea typeface="+mn-ea"/>
                <a:cs typeface="+mn-cs"/>
              </a:rPr>
              <a:t>Defusing Conflict</a:t>
            </a:r>
          </a:p>
          <a:p>
            <a:pPr marL="0" indent="0">
              <a:lnSpc>
                <a:spcPct val="90000"/>
              </a:lnSpc>
              <a:buNone/>
            </a:pPr>
            <a:r>
              <a:rPr lang="en-AU" dirty="0"/>
              <a:t>6. Use neutral vocabulary and a calm, relaxed but confident approach</a:t>
            </a:r>
          </a:p>
          <a:p>
            <a:pPr marL="0" indent="0">
              <a:lnSpc>
                <a:spcPct val="90000"/>
              </a:lnSpc>
              <a:buNone/>
            </a:pPr>
            <a:r>
              <a:rPr lang="en-AU" dirty="0"/>
              <a:t>7. Keep number of words to a minimum</a:t>
            </a:r>
          </a:p>
          <a:p>
            <a:pPr marL="0" indent="0">
              <a:lnSpc>
                <a:spcPct val="90000"/>
              </a:lnSpc>
              <a:buNone/>
            </a:pPr>
            <a:r>
              <a:rPr lang="en-AU" dirty="0"/>
              <a:t>8. Provide clear, direct information</a:t>
            </a:r>
          </a:p>
          <a:p>
            <a:pPr marL="0" indent="0">
              <a:lnSpc>
                <a:spcPct val="90000"/>
              </a:lnSpc>
              <a:buNone/>
            </a:pPr>
            <a:r>
              <a:rPr lang="en-AU" dirty="0"/>
              <a:t>9. Focus on what you would like the person to do first, then next</a:t>
            </a:r>
          </a:p>
          <a:p>
            <a:pPr marL="0" indent="0">
              <a:lnSpc>
                <a:spcPct val="90000"/>
              </a:lnSpc>
              <a:buNone/>
            </a:pPr>
            <a:r>
              <a:rPr lang="en-AU" dirty="0"/>
              <a:t>10. Work towards a safe, mutually beneficial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82</a:t>
            </a:fld>
            <a:endParaRPr lang="en-AU"/>
          </a:p>
        </p:txBody>
      </p:sp>
    </p:spTree>
    <p:extLst>
      <p:ext uri="{BB962C8B-B14F-4D97-AF65-F5344CB8AC3E}">
        <p14:creationId xmlns:p14="http://schemas.microsoft.com/office/powerpoint/2010/main" val="3447686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83</a:t>
            </a:fld>
            <a:endParaRPr lang="en-AU"/>
          </a:p>
        </p:txBody>
      </p:sp>
    </p:spTree>
    <p:extLst>
      <p:ext uri="{BB962C8B-B14F-4D97-AF65-F5344CB8AC3E}">
        <p14:creationId xmlns:p14="http://schemas.microsoft.com/office/powerpoint/2010/main" val="261307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84</a:t>
            </a:fld>
            <a:endParaRPr lang="en-AU"/>
          </a:p>
        </p:txBody>
      </p:sp>
    </p:spTree>
    <p:extLst>
      <p:ext uri="{BB962C8B-B14F-4D97-AF65-F5344CB8AC3E}">
        <p14:creationId xmlns:p14="http://schemas.microsoft.com/office/powerpoint/2010/main" val="2378273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85</a:t>
            </a:fld>
            <a:endParaRPr lang="en-AU"/>
          </a:p>
        </p:txBody>
      </p:sp>
    </p:spTree>
    <p:extLst>
      <p:ext uri="{BB962C8B-B14F-4D97-AF65-F5344CB8AC3E}">
        <p14:creationId xmlns:p14="http://schemas.microsoft.com/office/powerpoint/2010/main" val="2972474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86</a:t>
            </a:fld>
            <a:endParaRPr lang="en-AU"/>
          </a:p>
        </p:txBody>
      </p:sp>
    </p:spTree>
    <p:extLst>
      <p:ext uri="{BB962C8B-B14F-4D97-AF65-F5344CB8AC3E}">
        <p14:creationId xmlns:p14="http://schemas.microsoft.com/office/powerpoint/2010/main" val="1657017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Ethical Requirements </a:t>
            </a:r>
          </a:p>
          <a:p>
            <a:pPr marL="0" indent="0">
              <a:buFont typeface="Arial" panose="020B0604020202020204" pitchFamily="34" charset="0"/>
              <a:buNone/>
            </a:pPr>
            <a:r>
              <a:rPr lang="en-AU" dirty="0"/>
              <a:t>As well as legal requirements, your work in community services and health care will also involve ethical requirements and decision making. Ethical decision-making means considering…</a:t>
            </a:r>
          </a:p>
          <a:p>
            <a:pPr marL="0" indent="0">
              <a:buFont typeface="Arial" panose="020B0604020202020204" pitchFamily="34" charset="0"/>
              <a:buNone/>
            </a:pPr>
            <a:endParaRPr lang="en-GB" sz="1200" b="1"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89</a:t>
            </a:fld>
            <a:endParaRPr lang="en-AU"/>
          </a:p>
        </p:txBody>
      </p:sp>
    </p:spTree>
    <p:extLst>
      <p:ext uri="{BB962C8B-B14F-4D97-AF65-F5344CB8AC3E}">
        <p14:creationId xmlns:p14="http://schemas.microsoft.com/office/powerpoint/2010/main" val="3465820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90</a:t>
            </a:fld>
            <a:endParaRPr lang="en-AU"/>
          </a:p>
        </p:txBody>
      </p:sp>
    </p:spTree>
    <p:extLst>
      <p:ext uri="{BB962C8B-B14F-4D97-AF65-F5344CB8AC3E}">
        <p14:creationId xmlns:p14="http://schemas.microsoft.com/office/powerpoint/2010/main" val="49179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Complex and Changing Needs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We know that many of the people who utilise community services are impacted by more than one issue, and many of these issues relate each other. For example, people who are experiencing homelessness may also live in poverty and have reduced physical health and higher incidence of mental illness.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We also know that some people are affected by more than one disability or have a disability which has multiple impacts upon their activities of daily living. For example, a person who has cerebral palsy may also have epilepsy, experience vision loss and communication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People who are Aging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In Australia, one in seven people are aged over 65 years.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People who are older may have changing physical and mental health care needs, and these needs can become more complex and challenging as they increase in age. </a:t>
            </a: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Here are some strategies you can use to access expertise to meet the needs and goals of people with complex, changing or higher-level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Reference: Learner Guide Ch1.10,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13</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21</a:t>
            </a:fld>
            <a:endParaRPr lang="en-AU"/>
          </a:p>
        </p:txBody>
      </p:sp>
    </p:spTree>
    <p:extLst>
      <p:ext uri="{BB962C8B-B14F-4D97-AF65-F5344CB8AC3E}">
        <p14:creationId xmlns:p14="http://schemas.microsoft.com/office/powerpoint/2010/main" val="2042018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lvl="0"/>
            <a:r>
              <a:rPr lang="en-AU" b="1" dirty="0"/>
              <a:t>Making Links Across the Sector </a:t>
            </a:r>
          </a:p>
          <a:p>
            <a:pPr marL="171450" lvl="0" indent="-171450">
              <a:buFont typeface="Wingdings" panose="05000000000000000000" pitchFamily="2" charset="2"/>
              <a:buChar char="§"/>
            </a:pPr>
            <a:r>
              <a:rPr lang="en-AU" dirty="0"/>
              <a:t>Legal and ethical requirements can be challenging and can sometimes prompt a response in a situation where the solution is not clear cut.</a:t>
            </a:r>
          </a:p>
          <a:p>
            <a:pPr marL="171450" lvl="0" indent="-171450">
              <a:buFont typeface="Wingdings" panose="05000000000000000000" pitchFamily="2" charset="2"/>
              <a:buChar char="§"/>
            </a:pPr>
            <a:r>
              <a:rPr lang="en-AU" dirty="0"/>
              <a:t>In these situations, it may be important to refer to, and link with, other parts of the community services and health care sector. </a:t>
            </a:r>
          </a:p>
          <a:p>
            <a:pPr marL="171450" lvl="0" indent="-171450">
              <a:buFont typeface="Wingdings" panose="05000000000000000000" pitchFamily="2" charset="2"/>
              <a:buChar char="§"/>
            </a:pPr>
            <a:r>
              <a:rPr lang="en-AU" dirty="0"/>
              <a:t>You may need to access specialist information and guidance to help you resolve a legal or ethical challenge, or to find out how an aspect of the law applies to a client’s situation. </a:t>
            </a:r>
          </a:p>
          <a:p>
            <a:pPr marL="171450" lvl="0" indent="-171450">
              <a:buFont typeface="Wingdings" panose="05000000000000000000" pitchFamily="2" charset="2"/>
              <a:buChar char="§"/>
            </a:pPr>
            <a:r>
              <a:rPr lang="en-AU" dirty="0"/>
              <a:t>Over time, you will establish links with others who work in different areas of the sector, so that you are easily able to access their expertise when it is required.</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Learner Guide Ch4.3,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55</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91</a:t>
            </a:fld>
            <a:endParaRPr lang="en-AU"/>
          </a:p>
        </p:txBody>
      </p:sp>
    </p:spTree>
    <p:extLst>
      <p:ext uri="{BB962C8B-B14F-4D97-AF65-F5344CB8AC3E}">
        <p14:creationId xmlns:p14="http://schemas.microsoft.com/office/powerpoint/2010/main" val="2753433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92</a:t>
            </a:fld>
            <a:endParaRPr lang="en-AU"/>
          </a:p>
        </p:txBody>
      </p:sp>
    </p:spTree>
    <p:extLst>
      <p:ext uri="{BB962C8B-B14F-4D97-AF65-F5344CB8AC3E}">
        <p14:creationId xmlns:p14="http://schemas.microsoft.com/office/powerpoint/2010/main" val="3780065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Adverse Events</a:t>
            </a:r>
            <a:endParaRPr lang="en-AU" sz="1200" b="1" u="sng" kern="1200" dirty="0">
              <a:solidFill>
                <a:schemeClr val="tx1"/>
              </a:solidFill>
              <a:effectLst/>
              <a:latin typeface="+mn-lt"/>
              <a:ea typeface="+mn-ea"/>
              <a:cs typeface="+mn-cs"/>
            </a:endParaRPr>
          </a:p>
          <a:p>
            <a:pPr marL="0" indent="0">
              <a:buFont typeface="Arial" panose="020B0604020202020204" pitchFamily="34" charset="0"/>
              <a:buNone/>
            </a:pPr>
            <a:r>
              <a:rPr lang="en-AU" dirty="0"/>
              <a:t>Adverse events are situations where there is an outcome that was not desired or planned for, often involving a client. Examples of adverse events include:</a:t>
            </a:r>
          </a:p>
          <a:p>
            <a:r>
              <a:rPr lang="en-AU" dirty="0"/>
              <a:t>-Illness or health condition which deteriorates</a:t>
            </a:r>
          </a:p>
          <a:p>
            <a:r>
              <a:rPr lang="en-AU" dirty="0"/>
              <a:t>-Client harmed or injured</a:t>
            </a:r>
          </a:p>
          <a:p>
            <a:r>
              <a:rPr lang="en-AU" dirty="0"/>
              <a:t>-Conflict situation that escalates</a:t>
            </a:r>
          </a:p>
          <a:p>
            <a:r>
              <a:rPr lang="en-AU" dirty="0"/>
              <a:t>-Medication error which occurs</a:t>
            </a:r>
          </a:p>
          <a:p>
            <a:r>
              <a:rPr lang="en-AU" dirty="0"/>
              <a:t>-Worker injured or becomes sick due to work</a:t>
            </a:r>
          </a:p>
        </p:txBody>
      </p:sp>
      <p:sp>
        <p:nvSpPr>
          <p:cNvPr id="4" name="Slide Number Placeholder 3"/>
          <p:cNvSpPr>
            <a:spLocks noGrp="1"/>
          </p:cNvSpPr>
          <p:nvPr>
            <p:ph type="sldNum" sz="quarter" idx="5"/>
          </p:nvPr>
        </p:nvSpPr>
        <p:spPr/>
        <p:txBody>
          <a:bodyPr/>
          <a:lstStyle/>
          <a:p>
            <a:fld id="{3FA9107B-5738-4BD2-8FED-14ACA29F953E}" type="slidenum">
              <a:rPr lang="en-AU" smtClean="0"/>
              <a:t>93</a:t>
            </a:fld>
            <a:endParaRPr lang="en-AU"/>
          </a:p>
        </p:txBody>
      </p:sp>
    </p:spTree>
    <p:extLst>
      <p:ext uri="{BB962C8B-B14F-4D97-AF65-F5344CB8AC3E}">
        <p14:creationId xmlns:p14="http://schemas.microsoft.com/office/powerpoint/2010/main" val="3657769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94</a:t>
            </a:fld>
            <a:endParaRPr lang="en-AU"/>
          </a:p>
        </p:txBody>
      </p:sp>
    </p:spTree>
    <p:extLst>
      <p:ext uri="{BB962C8B-B14F-4D97-AF65-F5344CB8AC3E}">
        <p14:creationId xmlns:p14="http://schemas.microsoft.com/office/powerpoint/2010/main" val="2381714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95</a:t>
            </a:fld>
            <a:endParaRPr lang="en-AU"/>
          </a:p>
        </p:txBody>
      </p:sp>
    </p:spTree>
    <p:extLst>
      <p:ext uri="{BB962C8B-B14F-4D97-AF65-F5344CB8AC3E}">
        <p14:creationId xmlns:p14="http://schemas.microsoft.com/office/powerpoint/2010/main" val="1576593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96</a:t>
            </a:fld>
            <a:endParaRPr lang="en-AU"/>
          </a:p>
        </p:txBody>
      </p:sp>
    </p:spTree>
    <p:extLst>
      <p:ext uri="{BB962C8B-B14F-4D97-AF65-F5344CB8AC3E}">
        <p14:creationId xmlns:p14="http://schemas.microsoft.com/office/powerpoint/2010/main" val="1253010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1" dirty="0"/>
              <a:t>Workplace Documentation</a:t>
            </a:r>
          </a:p>
          <a:p>
            <a:pPr marL="0" indent="0">
              <a:buFont typeface="Arial" panose="020B0604020202020204" pitchFamily="34" charset="0"/>
              <a:buNone/>
            </a:pPr>
            <a:r>
              <a:rPr lang="en-AU" sz="1200" dirty="0"/>
              <a:t>Workplace documentation must be completed regularly, in line with the policies and procedures of your organisation.</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Recordkeeping</a:t>
            </a:r>
          </a:p>
          <a:p>
            <a:pPr marL="0" indent="0">
              <a:buFont typeface="Arial" panose="020B0604020202020204" pitchFamily="34" charset="0"/>
              <a:buNone/>
            </a:pPr>
            <a:r>
              <a:rPr lang="en-AU" sz="1200" dirty="0"/>
              <a:t>Your organisation will have specific policies and procedures which guide the way you must complete workplace documents and records. This can apply to areas of work such as…</a:t>
            </a: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pPr marL="0" indent="0">
              <a:buFont typeface="Arial" panose="020B0604020202020204" pitchFamily="34" charset="0"/>
              <a:buNone/>
            </a:pPr>
            <a:r>
              <a:rPr lang="en-AU" sz="1200" b="1" kern="1200" dirty="0">
                <a:solidFill>
                  <a:schemeClr val="tx1"/>
                </a:solidFill>
                <a:effectLst/>
                <a:latin typeface="+mn-lt"/>
                <a:ea typeface="+mn-ea"/>
                <a:cs typeface="+mn-cs"/>
              </a:rPr>
              <a:t>Role-related documents</a:t>
            </a:r>
          </a:p>
          <a:p>
            <a:pPr marL="0" indent="0">
              <a:buFont typeface="Arial" panose="020B0604020202020204" pitchFamily="34" charset="0"/>
              <a:buNone/>
            </a:pPr>
            <a:r>
              <a:rPr lang="en-AU" sz="1200" dirty="0"/>
              <a:t>When you begin in a community services or health workplace, you will mainly focus your attention on documents and information which relate specifically to your own job. Although there are likely to be other documents within your workplace, it makes sense to think first about the documents which are most relevant to you. These could include…</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Organisational standards</a:t>
            </a:r>
          </a:p>
          <a:p>
            <a:pPr marL="0" indent="0">
              <a:buFont typeface="Arial" panose="020B0604020202020204" pitchFamily="34" charset="0"/>
              <a:buNone/>
            </a:pPr>
            <a:r>
              <a:rPr lang="en-AU" sz="1200" dirty="0"/>
              <a:t>Your organisation will have an expected standard for written and electronic documents. These are often included in the policies and procedures of your workplace, but you can also ask your supervisor for guidance if needed.</a:t>
            </a: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Reference: Learner Guide Ch5.1–5.5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61–65)</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98</a:t>
            </a:fld>
            <a:endParaRPr lang="en-AU"/>
          </a:p>
        </p:txBody>
      </p:sp>
    </p:spTree>
    <p:extLst>
      <p:ext uri="{BB962C8B-B14F-4D97-AF65-F5344CB8AC3E}">
        <p14:creationId xmlns:p14="http://schemas.microsoft.com/office/powerpoint/2010/main" val="1342619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100</a:t>
            </a:fld>
            <a:endParaRPr lang="en-AU"/>
          </a:p>
        </p:txBody>
      </p:sp>
    </p:spTree>
    <p:extLst>
      <p:ext uri="{BB962C8B-B14F-4D97-AF65-F5344CB8AC3E}">
        <p14:creationId xmlns:p14="http://schemas.microsoft.com/office/powerpoint/2010/main" val="3211465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102</a:t>
            </a:fld>
            <a:endParaRPr lang="en-AU"/>
          </a:p>
        </p:txBody>
      </p:sp>
    </p:spTree>
    <p:extLst>
      <p:ext uri="{BB962C8B-B14F-4D97-AF65-F5344CB8AC3E}">
        <p14:creationId xmlns:p14="http://schemas.microsoft.com/office/powerpoint/2010/main" val="3494876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103</a:t>
            </a:fld>
            <a:endParaRPr lang="en-AU"/>
          </a:p>
        </p:txBody>
      </p:sp>
    </p:spTree>
    <p:extLst>
      <p:ext uri="{BB962C8B-B14F-4D97-AF65-F5344CB8AC3E}">
        <p14:creationId xmlns:p14="http://schemas.microsoft.com/office/powerpoint/2010/main" val="261961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Using the Correct Terminology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Like most sectors, there is a specific ‘language’ associated with the health and community services area of work.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This language can seem unfamiliar and strange at first, and it can take a while before you can use and understand the terms which are used as part of your daily work practices.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It is important to remember that, even when you do master the terminology of the community services and health sector, it will probably be unfamiliar to people who are outside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kern="1200" dirty="0">
                <a:solidFill>
                  <a:schemeClr val="tx1"/>
                </a:solidFill>
                <a:effectLst/>
                <a:latin typeface="+mn-lt"/>
                <a:ea typeface="+mn-ea"/>
                <a:cs typeface="+mn-cs"/>
              </a:rPr>
              <a:t>Reference: Learner Guide Ch1.11, </a:t>
            </a:r>
            <a:r>
              <a:rPr lang="en-AU" sz="1200" kern="1200" dirty="0" err="1">
                <a:solidFill>
                  <a:schemeClr val="tx1"/>
                </a:solidFill>
                <a:effectLst/>
                <a:latin typeface="+mn-lt"/>
                <a:ea typeface="+mn-ea"/>
                <a:cs typeface="+mn-cs"/>
              </a:rPr>
              <a:t>pg</a:t>
            </a:r>
            <a:r>
              <a:rPr lang="en-AU" sz="1200" kern="1200" dirty="0">
                <a:solidFill>
                  <a:schemeClr val="tx1"/>
                </a:solidFill>
                <a:effectLst/>
                <a:latin typeface="+mn-lt"/>
                <a:ea typeface="+mn-ea"/>
                <a:cs typeface="+mn-cs"/>
              </a:rPr>
              <a:t> 14</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22</a:t>
            </a:fld>
            <a:endParaRPr lang="en-AU"/>
          </a:p>
        </p:txBody>
      </p:sp>
    </p:spTree>
    <p:extLst>
      <p:ext uri="{BB962C8B-B14F-4D97-AF65-F5344CB8AC3E}">
        <p14:creationId xmlns:p14="http://schemas.microsoft.com/office/powerpoint/2010/main" val="4163261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106</a:t>
            </a:fld>
            <a:endParaRPr lang="en-AU"/>
          </a:p>
        </p:txBody>
      </p:sp>
    </p:spTree>
    <p:extLst>
      <p:ext uri="{BB962C8B-B14F-4D97-AF65-F5344CB8AC3E}">
        <p14:creationId xmlns:p14="http://schemas.microsoft.com/office/powerpoint/2010/main" val="2926389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109</a:t>
            </a:fld>
            <a:endParaRPr lang="en-AU"/>
          </a:p>
        </p:txBody>
      </p:sp>
    </p:spTree>
    <p:extLst>
      <p:ext uri="{BB962C8B-B14F-4D97-AF65-F5344CB8AC3E}">
        <p14:creationId xmlns:p14="http://schemas.microsoft.com/office/powerpoint/2010/main" val="1904245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Funding Body Requirements</a:t>
            </a:r>
          </a:p>
          <a:p>
            <a:pPr marL="171450" indent="-171450">
              <a:buFont typeface="Wingdings" panose="05000000000000000000" pitchFamily="2" charset="2"/>
              <a:buChar char="§"/>
            </a:pPr>
            <a:r>
              <a:rPr lang="en-AU" dirty="0"/>
              <a:t>If you are involved in working on a program which is funded by the government, you may need to complete documentation in relation to the program.</a:t>
            </a:r>
          </a:p>
          <a:p>
            <a:pPr marL="171450" indent="-171450">
              <a:buFont typeface="Wingdings" panose="05000000000000000000" pitchFamily="2" charset="2"/>
              <a:buChar char="§"/>
            </a:pPr>
            <a:r>
              <a:rPr lang="en-AU" dirty="0"/>
              <a:t>Reporting may include…</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A9107B-5738-4BD2-8FED-14ACA29F953E}" type="slidenum">
              <a:rPr lang="en-AU" smtClean="0"/>
              <a:t>110</a:t>
            </a:fld>
            <a:endParaRPr lang="en-AU"/>
          </a:p>
        </p:txBody>
      </p:sp>
    </p:spTree>
    <p:extLst>
      <p:ext uri="{BB962C8B-B14F-4D97-AF65-F5344CB8AC3E}">
        <p14:creationId xmlns:p14="http://schemas.microsoft.com/office/powerpoint/2010/main" val="973354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111</a:t>
            </a:fld>
            <a:endParaRPr lang="en-AU"/>
          </a:p>
        </p:txBody>
      </p:sp>
    </p:spTree>
    <p:extLst>
      <p:ext uri="{BB962C8B-B14F-4D97-AF65-F5344CB8AC3E}">
        <p14:creationId xmlns:p14="http://schemas.microsoft.com/office/powerpoint/2010/main" val="3357303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pPr marL="0" indent="0">
              <a:buFont typeface="Arial" panose="020B0604020202020204" pitchFamily="34" charset="0"/>
              <a:buNone/>
            </a:pPr>
            <a:r>
              <a:rPr lang="en-AU" b="1" dirty="0"/>
              <a:t>Workplace Improvements</a:t>
            </a:r>
          </a:p>
          <a:p>
            <a:pPr marL="0" indent="0">
              <a:buFont typeface="Arial" panose="020B0604020202020204" pitchFamily="34" charset="0"/>
              <a:buNone/>
            </a:pPr>
            <a:r>
              <a:rPr lang="en-AU" dirty="0"/>
              <a:t>Many workplaces participate in formal continuous improvement processes and use these processes to inform and drive positive change across the organisation.</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Reference: Learner Guide Ch6,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70</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112</a:t>
            </a:fld>
            <a:endParaRPr lang="en-AU"/>
          </a:p>
        </p:txBody>
      </p:sp>
    </p:spTree>
    <p:extLst>
      <p:ext uri="{BB962C8B-B14F-4D97-AF65-F5344CB8AC3E}">
        <p14:creationId xmlns:p14="http://schemas.microsoft.com/office/powerpoint/2010/main" val="2925634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113</a:t>
            </a:fld>
            <a:endParaRPr lang="en-AU"/>
          </a:p>
        </p:txBody>
      </p:sp>
    </p:spTree>
    <p:extLst>
      <p:ext uri="{BB962C8B-B14F-4D97-AF65-F5344CB8AC3E}">
        <p14:creationId xmlns:p14="http://schemas.microsoft.com/office/powerpoint/2010/main" val="563705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114</a:t>
            </a:fld>
            <a:endParaRPr lang="en-AU"/>
          </a:p>
        </p:txBody>
      </p:sp>
    </p:spTree>
    <p:extLst>
      <p:ext uri="{BB962C8B-B14F-4D97-AF65-F5344CB8AC3E}">
        <p14:creationId xmlns:p14="http://schemas.microsoft.com/office/powerpoint/2010/main" val="3576837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117</a:t>
            </a:fld>
            <a:endParaRPr lang="en-AU"/>
          </a:p>
        </p:txBody>
      </p:sp>
    </p:spTree>
    <p:extLst>
      <p:ext uri="{BB962C8B-B14F-4D97-AF65-F5344CB8AC3E}">
        <p14:creationId xmlns:p14="http://schemas.microsoft.com/office/powerpoint/2010/main" val="4082393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120</a:t>
            </a:fld>
            <a:endParaRPr lang="en-AU"/>
          </a:p>
        </p:txBody>
      </p:sp>
    </p:spTree>
    <p:extLst>
      <p:ext uri="{BB962C8B-B14F-4D97-AF65-F5344CB8AC3E}">
        <p14:creationId xmlns:p14="http://schemas.microsoft.com/office/powerpoint/2010/main" val="1525742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121</a:t>
            </a:fld>
            <a:endParaRPr lang="en-AU"/>
          </a:p>
        </p:txBody>
      </p:sp>
    </p:spTree>
    <p:extLst>
      <p:ext uri="{BB962C8B-B14F-4D97-AF65-F5344CB8AC3E}">
        <p14:creationId xmlns:p14="http://schemas.microsoft.com/office/powerpoint/2010/main" val="266561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Written Communication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Written communication is used frequently in most workplaces, so it is important to refine your skills and ensure you can share information effectively in your work role.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AU" dirty="0"/>
              <a:t>Each of these situations requires you to use industry terminology correctly and appropriately. You should think about the audience needs for your communication, the language which matches the audience and whether there are any privacy or confidentiality requirements you should follow.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Reference: Learner Guide Ch1.13,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16</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25</a:t>
            </a:fld>
            <a:endParaRPr lang="en-AU"/>
          </a:p>
        </p:txBody>
      </p:sp>
    </p:spTree>
    <p:extLst>
      <p:ext uri="{BB962C8B-B14F-4D97-AF65-F5344CB8AC3E}">
        <p14:creationId xmlns:p14="http://schemas.microsoft.com/office/powerpoint/2010/main" val="316742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sng" dirty="0"/>
              <a:t>Key points:</a:t>
            </a:r>
            <a:endParaRPr lang="en-AU" sz="1200" b="0" u="sng" kern="1200" dirty="0">
              <a:solidFill>
                <a:schemeClr val="tx1"/>
              </a:solidFill>
              <a:effectLst/>
              <a:latin typeface="+mn-lt"/>
              <a:ea typeface="+mn-ea"/>
              <a:cs typeface="+mn-cs"/>
            </a:endParaRPr>
          </a:p>
          <a:p>
            <a:r>
              <a:rPr lang="en-AU" b="1" dirty="0"/>
              <a:t>Verbal Communication </a:t>
            </a:r>
          </a:p>
          <a:p>
            <a:pPr marL="171450" indent="-171450">
              <a:buFont typeface="Wingdings" panose="05000000000000000000" pitchFamily="2" charset="2"/>
              <a:buChar char="§"/>
            </a:pPr>
            <a:r>
              <a:rPr lang="en-AU" dirty="0"/>
              <a:t>There are many situations when you will need to communicate verbally with your colleagues at work and you will need to be able to do this effectively to ensure the best care for your clients. </a:t>
            </a:r>
          </a:p>
          <a:p>
            <a:pPr marL="171450" indent="-171450">
              <a:buFont typeface="Wingdings" panose="05000000000000000000" pitchFamily="2" charset="2"/>
              <a:buChar char="§"/>
            </a:pPr>
            <a:r>
              <a:rPr lang="en-AU" dirty="0"/>
              <a:t>Just as with written communication, you should think about the audience with whom you are communicating. </a:t>
            </a:r>
          </a:p>
          <a:p>
            <a:pPr marL="171450" indent="-171450">
              <a:buFont typeface="Wingdings" panose="05000000000000000000" pitchFamily="2" charset="2"/>
              <a:buChar char="§"/>
            </a:pPr>
            <a:r>
              <a:rPr lang="en-AU" dirty="0"/>
              <a:t>Plan your communication so that you are using language and terminology that will be easily understood.</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Reference: Learner Guide Ch1.14,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17</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27</a:t>
            </a:fld>
            <a:endParaRPr lang="en-AU"/>
          </a:p>
        </p:txBody>
      </p:sp>
    </p:spTree>
    <p:extLst>
      <p:ext uri="{BB962C8B-B14F-4D97-AF65-F5344CB8AC3E}">
        <p14:creationId xmlns:p14="http://schemas.microsoft.com/office/powerpoint/2010/main" val="428752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AU" dirty="0"/>
              <a:t>The way you communicate with people within your organisation is important. Just like any interaction, you do not communicate with every person in the same way.</a:t>
            </a:r>
          </a:p>
          <a:p>
            <a:pPr marL="171450" indent="-171450">
              <a:buFont typeface="Wingdings" panose="05000000000000000000" pitchFamily="2" charset="2"/>
              <a:buChar char="§"/>
            </a:pPr>
            <a:r>
              <a:rPr lang="en-AU" dirty="0"/>
              <a:t>You need to manage and modify your communication to suit the needs and requirements of your audience so that you are maintaining a professional and appropriate manner that suits the situation.</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kern="1200" dirty="0">
                <a:solidFill>
                  <a:schemeClr val="tx1"/>
                </a:solidFill>
                <a:effectLst/>
                <a:latin typeface="+mn-lt"/>
                <a:ea typeface="+mn-ea"/>
                <a:cs typeface="+mn-cs"/>
              </a:rPr>
              <a:t>Reference: Learner Guide Ch1.15,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17 and 1.16,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18</a:t>
            </a: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29</a:t>
            </a:fld>
            <a:endParaRPr lang="en-AU"/>
          </a:p>
        </p:txBody>
      </p:sp>
    </p:spTree>
    <p:extLst>
      <p:ext uri="{BB962C8B-B14F-4D97-AF65-F5344CB8AC3E}">
        <p14:creationId xmlns:p14="http://schemas.microsoft.com/office/powerpoint/2010/main" val="180841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AU" dirty="0"/>
              <a:t>Often teams within an organisation will collaborate and refer clients to other organisations so that they offer the most appropriate support to meet specific needs. </a:t>
            </a:r>
          </a:p>
          <a:p>
            <a:pPr marL="171450" indent="-171450">
              <a:buFont typeface="Wingdings" panose="05000000000000000000" pitchFamily="2" charset="2"/>
              <a:buChar char="§"/>
            </a:pPr>
            <a:r>
              <a:rPr lang="en-AU" dirty="0"/>
              <a:t>To do this, there needs to be capacity to communicate between different members of the health and community services workforces. </a:t>
            </a:r>
          </a:p>
          <a:p>
            <a:pPr marL="171450" indent="-171450">
              <a:buFont typeface="Wingdings" panose="05000000000000000000" pitchFamily="2" charset="2"/>
              <a:buChar char="§"/>
            </a:pPr>
            <a:r>
              <a:rPr lang="en-AU" dirty="0"/>
              <a:t>This capacity is based on a relationship where there is mutual trust, understanding and shared agreement on outcomes, goals and directions. It is also based on a sound knowledge of the various roles provided by support services, such as…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Learner Guide Ch1.17, </a:t>
            </a:r>
            <a:r>
              <a:rPr lang="en-GB" sz="1200" kern="1200" dirty="0" err="1">
                <a:solidFill>
                  <a:schemeClr val="tx1"/>
                </a:solidFill>
                <a:effectLst/>
                <a:latin typeface="+mn-lt"/>
                <a:ea typeface="+mn-ea"/>
                <a:cs typeface="+mn-cs"/>
              </a:rPr>
              <a:t>pg</a:t>
            </a:r>
            <a:r>
              <a:rPr lang="en-GB" sz="1200" kern="1200" dirty="0">
                <a:solidFill>
                  <a:schemeClr val="tx1"/>
                </a:solidFill>
                <a:effectLst/>
                <a:latin typeface="+mn-lt"/>
                <a:ea typeface="+mn-ea"/>
                <a:cs typeface="+mn-cs"/>
              </a:rPr>
              <a:t> 19</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FA9107B-5738-4BD2-8FED-14ACA29F953E}" type="slidenum">
              <a:rPr lang="en-AU" smtClean="0"/>
              <a:t>32</a:t>
            </a:fld>
            <a:endParaRPr lang="en-AU"/>
          </a:p>
        </p:txBody>
      </p:sp>
    </p:spTree>
    <p:extLst>
      <p:ext uri="{BB962C8B-B14F-4D97-AF65-F5344CB8AC3E}">
        <p14:creationId xmlns:p14="http://schemas.microsoft.com/office/powerpoint/2010/main" val="421709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73644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299069-33F3-4835-BB6D-7AB336FB2A13}" type="datetimeFigureOut">
              <a:rPr lang="en-AU" smtClean="0"/>
              <a:t>2/2/2025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50998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4931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24305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3000579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148845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867953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271605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4272501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76547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4865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299069-33F3-4835-BB6D-7AB336FB2A13}" type="datetimeFigureOut">
              <a:rPr lang="en-AU" smtClean="0"/>
              <a:t>2/2/2025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96944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299069-33F3-4835-BB6D-7AB336FB2A13}" type="datetimeFigureOut">
              <a:rPr lang="en-AU" smtClean="0"/>
              <a:t>2/2/2025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542295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3"/>
          <p:cNvSpPr>
            <a:spLocks noGrp="1"/>
          </p:cNvSpPr>
          <p:nvPr>
            <p:ph type="ftr" sz="quarter" idx="11"/>
          </p:nvPr>
        </p:nvSpPr>
        <p:spPr/>
        <p:txBody>
          <a:bodyPr/>
          <a:lstStyle/>
          <a:p>
            <a:endParaRPr lang="en-AU"/>
          </a:p>
        </p:txBody>
      </p:sp>
      <p:sp>
        <p:nvSpPr>
          <p:cNvPr id="6" name="Slide Number Placeholder 4"/>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296778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2"/>
          <p:cNvSpPr>
            <a:spLocks noGrp="1"/>
          </p:cNvSpPr>
          <p:nvPr>
            <p:ph type="ftr" sz="quarter" idx="11"/>
          </p:nvPr>
        </p:nvSpPr>
        <p:spPr/>
        <p:txBody>
          <a:bodyPr/>
          <a:lstStyle/>
          <a:p>
            <a:endParaRPr lang="en-AU"/>
          </a:p>
        </p:txBody>
      </p:sp>
      <p:sp>
        <p:nvSpPr>
          <p:cNvPr id="6" name="Slide Number Placeholder 3"/>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413942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1299069-33F3-4835-BB6D-7AB336FB2A13}" type="datetimeFigureOut">
              <a:rPr lang="en-AU" smtClean="0"/>
              <a:t>2/2/2025</a:t>
            </a:fld>
            <a:endParaRPr lang="en-AU"/>
          </a:p>
        </p:txBody>
      </p:sp>
      <p:sp>
        <p:nvSpPr>
          <p:cNvPr id="5" name="Footer Placeholder 5"/>
          <p:cNvSpPr>
            <a:spLocks noGrp="1"/>
          </p:cNvSpPr>
          <p:nvPr>
            <p:ph type="ftr" sz="quarter" idx="11"/>
          </p:nvPr>
        </p:nvSpPr>
        <p:spPr/>
        <p:txBody>
          <a:bodyPr/>
          <a:lstStyle/>
          <a:p>
            <a:endParaRPr lang="en-AU"/>
          </a:p>
        </p:txBody>
      </p:sp>
      <p:sp>
        <p:nvSpPr>
          <p:cNvPr id="6" name="Slide Number Placeholder 6"/>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637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299069-33F3-4835-BB6D-7AB336FB2A13}" type="datetimeFigureOut">
              <a:rPr lang="en-AU" smtClean="0"/>
              <a:t>2/2/2025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DF03B8-D5C0-4BC9-83DA-C8F92A11BF6E}" type="slidenum">
              <a:rPr lang="en-AU" smtClean="0"/>
              <a:t>‹#›</a:t>
            </a:fld>
            <a:endParaRPr lang="en-AU"/>
          </a:p>
        </p:txBody>
      </p:sp>
    </p:spTree>
    <p:extLst>
      <p:ext uri="{BB962C8B-B14F-4D97-AF65-F5344CB8AC3E}">
        <p14:creationId xmlns:p14="http://schemas.microsoft.com/office/powerpoint/2010/main" val="100742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1299069-33F3-4835-BB6D-7AB336FB2A13}" type="datetimeFigureOut">
              <a:rPr lang="en-AU" smtClean="0"/>
              <a:t>2/2/2025</a:t>
            </a:fld>
            <a:endParaRPr lang="en-A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A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5DF03B8-D5C0-4BC9-83DA-C8F92A11BF6E}" type="slidenum">
              <a:rPr lang="en-AU" smtClean="0"/>
              <a:t>‹#›</a:t>
            </a:fld>
            <a:endParaRPr lang="en-AU"/>
          </a:p>
        </p:txBody>
      </p:sp>
    </p:spTree>
    <p:extLst>
      <p:ext uri="{BB962C8B-B14F-4D97-AF65-F5344CB8AC3E}">
        <p14:creationId xmlns:p14="http://schemas.microsoft.com/office/powerpoint/2010/main" val="1521229420"/>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7.png"/><Relationship Id="rId4" Type="http://schemas.openxmlformats.org/officeDocument/2006/relationships/image" Target="../media/image85.jpeg"/></Relationships>
</file>

<file path=ppt/slides/_rels/slide10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1.jpg"/></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s://www.aihw.gov.au/getmedia/a9ab60a1-8ae3-4811-b68f-c6190b198a9f/dda-mnc-c04.pdf.aspx"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myagedcare.gov.au/gloss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HF1gzVWlRHk?feature=oembed" TargetMode="External"/><Relationship Id="rId5" Type="http://schemas.openxmlformats.org/officeDocument/2006/relationships/image" Target="../media/image7.pn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3.jpeg"/><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6.jpeg"/><Relationship Id="rId7" Type="http://schemas.openxmlformats.org/officeDocument/2006/relationships/image" Target="../media/image80.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5BB4-D31D-C8B0-2077-2C3D00593B30}"/>
              </a:ext>
            </a:extLst>
          </p:cNvPr>
          <p:cNvSpPr>
            <a:spLocks noGrp="1"/>
          </p:cNvSpPr>
          <p:nvPr>
            <p:ph type="ctrTitle"/>
          </p:nvPr>
        </p:nvSpPr>
        <p:spPr>
          <a:xfrm>
            <a:off x="540279" y="1124340"/>
            <a:ext cx="3778870" cy="4873047"/>
          </a:xfrm>
        </p:spPr>
        <p:txBody>
          <a:bodyPr>
            <a:normAutofit/>
          </a:bodyPr>
          <a:lstStyle/>
          <a:p>
            <a:pPr>
              <a:lnSpc>
                <a:spcPct val="90000"/>
              </a:lnSpc>
            </a:pPr>
            <a:r>
              <a:rPr lang="en-AU" sz="3400" dirty="0"/>
              <a:t>CHCCOM005</a:t>
            </a:r>
            <a:br>
              <a:rPr lang="en-AU" sz="3400" dirty="0"/>
            </a:br>
            <a:br>
              <a:rPr lang="en-AU" sz="3400" dirty="0"/>
            </a:br>
            <a:r>
              <a:rPr lang="en-AU" sz="3400" dirty="0"/>
              <a:t>Communicate and work in health or community services</a:t>
            </a:r>
          </a:p>
        </p:txBody>
      </p:sp>
      <p:sp>
        <p:nvSpPr>
          <p:cNvPr id="3" name="Subtitle 2">
            <a:extLst>
              <a:ext uri="{FF2B5EF4-FFF2-40B4-BE49-F238E27FC236}">
                <a16:creationId xmlns:a16="http://schemas.microsoft.com/office/drawing/2014/main" id="{B1EA88D4-2ADE-8C94-F270-A55509DA86FC}"/>
              </a:ext>
            </a:extLst>
          </p:cNvPr>
          <p:cNvSpPr>
            <a:spLocks noGrp="1"/>
          </p:cNvSpPr>
          <p:nvPr>
            <p:ph type="subTitle" idx="1"/>
          </p:nvPr>
        </p:nvSpPr>
        <p:spPr>
          <a:xfrm>
            <a:off x="540279" y="5189400"/>
            <a:ext cx="3778870" cy="544260"/>
          </a:xfrm>
        </p:spPr>
        <p:txBody>
          <a:bodyPr anchor="ctr">
            <a:normAutofit/>
          </a:bodyPr>
          <a:lstStyle/>
          <a:p>
            <a:endParaRPr lang="en-AU" sz="1600">
              <a:solidFill>
                <a:srgbClr val="FEFFFF"/>
              </a:solidFill>
            </a:endParaRPr>
          </a:p>
          <a:p>
            <a:endParaRPr lang="en-AU" sz="1600">
              <a:solidFill>
                <a:srgbClr val="FEFFFF"/>
              </a:solidFill>
            </a:endParaRPr>
          </a:p>
        </p:txBody>
      </p:sp>
      <p:pic>
        <p:nvPicPr>
          <p:cNvPr id="5" name="Picture Placeholder 5" descr="A group of people sitting on a couch&#10;&#10;Description automatically generated">
            <a:extLst>
              <a:ext uri="{FF2B5EF4-FFF2-40B4-BE49-F238E27FC236}">
                <a16:creationId xmlns:a16="http://schemas.microsoft.com/office/drawing/2014/main" id="{05903240-676C-C123-8B4D-74AE1CA6C0FF}"/>
              </a:ext>
            </a:extLst>
          </p:cNvPr>
          <p:cNvPicPr>
            <a:picLocks noChangeAspect="1"/>
          </p:cNvPicPr>
          <p:nvPr/>
        </p:nvPicPr>
        <p:blipFill>
          <a:blip r:embed="rId2" cstate="hqprint">
            <a:extLst>
              <a:ext uri="{28A0092B-C50C-407E-A947-70E740481C1C}">
                <a14:useLocalDpi xmlns:a14="http://schemas.microsoft.com/office/drawing/2010/main"/>
              </a:ext>
            </a:extLst>
          </a:blip>
          <a:srcRect l="8111" r="981" b="14455"/>
          <a:stretch/>
        </p:blipFill>
        <p:spPr>
          <a:xfrm>
            <a:off x="4639732" y="10"/>
            <a:ext cx="7552267" cy="6857990"/>
          </a:xfrm>
          <a:prstGeom prst="rect">
            <a:avLst/>
          </a:prstGeom>
        </p:spPr>
      </p:pic>
      <p:pic>
        <p:nvPicPr>
          <p:cNvPr id="4" name="Picture 3" descr="Logo&#10;&#10;Description automatically generated">
            <a:extLst>
              <a:ext uri="{FF2B5EF4-FFF2-40B4-BE49-F238E27FC236}">
                <a16:creationId xmlns:a16="http://schemas.microsoft.com/office/drawing/2014/main" id="{54C1E989-6EE9-D5EA-7A89-DE1D64AD177D}"/>
              </a:ext>
            </a:extLst>
          </p:cNvPr>
          <p:cNvPicPr>
            <a:picLocks noChangeAspect="1"/>
          </p:cNvPicPr>
          <p:nvPr/>
        </p:nvPicPr>
        <p:blipFill>
          <a:blip r:embed="rId3"/>
          <a:stretch>
            <a:fillRect/>
          </a:stretch>
        </p:blipFill>
        <p:spPr>
          <a:xfrm>
            <a:off x="0" y="5942228"/>
            <a:ext cx="1151464" cy="863598"/>
          </a:xfrm>
          <a:prstGeom prst="rect">
            <a:avLst/>
          </a:prstGeom>
        </p:spPr>
      </p:pic>
    </p:spTree>
    <p:extLst>
      <p:ext uri="{BB962C8B-B14F-4D97-AF65-F5344CB8AC3E}">
        <p14:creationId xmlns:p14="http://schemas.microsoft.com/office/powerpoint/2010/main" val="10272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0">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0C43E87F-4AA5-2F74-D352-CCFCB2D9E9B9}"/>
              </a:ext>
            </a:extLst>
          </p:cNvPr>
          <p:cNvSpPr>
            <a:spLocks noGrp="1"/>
          </p:cNvSpPr>
          <p:nvPr>
            <p:ph type="title"/>
          </p:nvPr>
        </p:nvSpPr>
        <p:spPr>
          <a:xfrm>
            <a:off x="1154955" y="1447800"/>
            <a:ext cx="6974915" cy="3329581"/>
          </a:xfrm>
        </p:spPr>
        <p:txBody>
          <a:bodyPr vert="horz" lIns="91440" tIns="45720" rIns="91440" bIns="45720" rtlCol="0" anchor="b">
            <a:normAutofit/>
          </a:bodyPr>
          <a:lstStyle/>
          <a:p>
            <a:pPr>
              <a:lnSpc>
                <a:spcPct val="90000"/>
              </a:lnSpc>
            </a:pPr>
            <a:r>
              <a:rPr lang="en-US" sz="7200" b="0" i="0" kern="1200" dirty="0">
                <a:solidFill>
                  <a:schemeClr val="tx2"/>
                </a:solidFill>
                <a:latin typeface="+mj-lt"/>
                <a:ea typeface="+mj-ea"/>
                <a:cs typeface="+mj-cs"/>
              </a:rPr>
              <a:t>Complete 1A Inquiry Task page 11</a:t>
            </a:r>
          </a:p>
        </p:txBody>
      </p:sp>
      <p:sp>
        <p:nvSpPr>
          <p:cNvPr id="27" name="Rectangle 26">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8A85B672-ABA7-C7E8-F473-A4734818DE14}"/>
              </a:ext>
            </a:extLst>
          </p:cNvPr>
          <p:cNvPicPr>
            <a:picLocks noChangeAspect="1"/>
          </p:cNvPicPr>
          <p:nvPr/>
        </p:nvPicPr>
        <p:blipFill>
          <a:blip r:embed="rId7"/>
          <a:stretch>
            <a:fillRect/>
          </a:stretch>
        </p:blipFill>
        <p:spPr>
          <a:xfrm>
            <a:off x="88393" y="5855270"/>
            <a:ext cx="1151464" cy="863598"/>
          </a:xfrm>
          <a:prstGeom prst="rect">
            <a:avLst/>
          </a:prstGeom>
        </p:spPr>
      </p:pic>
    </p:spTree>
    <p:extLst>
      <p:ext uri="{BB962C8B-B14F-4D97-AF65-F5344CB8AC3E}">
        <p14:creationId xmlns:p14="http://schemas.microsoft.com/office/powerpoint/2010/main" val="6617846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BD8F-EE03-E546-D329-725D9A318D9B}"/>
              </a:ext>
            </a:extLst>
          </p:cNvPr>
          <p:cNvSpPr>
            <a:spLocks noGrp="1"/>
          </p:cNvSpPr>
          <p:nvPr>
            <p:ph type="title"/>
          </p:nvPr>
        </p:nvSpPr>
        <p:spPr>
          <a:xfrm>
            <a:off x="141286" y="433668"/>
            <a:ext cx="6916739" cy="1400530"/>
          </a:xfrm>
        </p:spPr>
        <p:txBody>
          <a:bodyPr/>
          <a:lstStyle/>
          <a:p>
            <a:r>
              <a:rPr lang="en-AU" dirty="0"/>
              <a:t>5.3 Asking your Supervisor for Assistance</a:t>
            </a:r>
          </a:p>
        </p:txBody>
      </p:sp>
      <p:sp>
        <p:nvSpPr>
          <p:cNvPr id="3" name="Content Placeholder 2">
            <a:extLst>
              <a:ext uri="{FF2B5EF4-FFF2-40B4-BE49-F238E27FC236}">
                <a16:creationId xmlns:a16="http://schemas.microsoft.com/office/drawing/2014/main" id="{701FCB83-110B-870C-1843-36200A8900A6}"/>
              </a:ext>
            </a:extLst>
          </p:cNvPr>
          <p:cNvSpPr>
            <a:spLocks noGrp="1"/>
          </p:cNvSpPr>
          <p:nvPr>
            <p:ph idx="1"/>
          </p:nvPr>
        </p:nvSpPr>
        <p:spPr>
          <a:xfrm>
            <a:off x="1103313" y="2052918"/>
            <a:ext cx="5659437" cy="4195481"/>
          </a:xfrm>
        </p:spPr>
        <p:txBody>
          <a:bodyPr/>
          <a:lstStyle/>
          <a:p>
            <a:pPr marL="0" indent="0">
              <a:buNone/>
            </a:pPr>
            <a:r>
              <a:rPr lang="en-AU" sz="2800" dirty="0"/>
              <a:t>- If there is something you don’t understand- always ask your supervisor for assistance!</a:t>
            </a:r>
          </a:p>
          <a:p>
            <a:pPr marL="0" indent="0">
              <a:buNone/>
            </a:pPr>
            <a:endParaRPr lang="en-AU" sz="2800" dirty="0"/>
          </a:p>
          <a:p>
            <a:pPr marL="0" indent="0">
              <a:buNone/>
            </a:pPr>
            <a:r>
              <a:rPr lang="en-AU" sz="2800" dirty="0"/>
              <a:t>- Some workplace documents are complex and details or could contain critical instructions which must be followed precisely.</a:t>
            </a:r>
          </a:p>
          <a:p>
            <a:pPr marL="0" indent="0">
              <a:buNone/>
            </a:pPr>
            <a:endParaRPr lang="en-AU" dirty="0"/>
          </a:p>
        </p:txBody>
      </p:sp>
      <p:pic>
        <p:nvPicPr>
          <p:cNvPr id="5" name="Picture 4">
            <a:extLst>
              <a:ext uri="{FF2B5EF4-FFF2-40B4-BE49-F238E27FC236}">
                <a16:creationId xmlns:a16="http://schemas.microsoft.com/office/drawing/2014/main" id="{2E56D879-1451-5E96-63DF-78F10F3B12DE}"/>
              </a:ext>
            </a:extLst>
          </p:cNvPr>
          <p:cNvPicPr>
            <a:picLocks noChangeAspect="1"/>
          </p:cNvPicPr>
          <p:nvPr/>
        </p:nvPicPr>
        <p:blipFill>
          <a:blip r:embed="rId3"/>
          <a:stretch>
            <a:fillRect/>
          </a:stretch>
        </p:blipFill>
        <p:spPr>
          <a:xfrm>
            <a:off x="7114221" y="0"/>
            <a:ext cx="5077779" cy="6858000"/>
          </a:xfrm>
          <a:prstGeom prst="rect">
            <a:avLst/>
          </a:prstGeom>
        </p:spPr>
      </p:pic>
      <p:pic>
        <p:nvPicPr>
          <p:cNvPr id="6" name="Picture 5" descr="Logo&#10;&#10;Description automatically generated">
            <a:extLst>
              <a:ext uri="{FF2B5EF4-FFF2-40B4-BE49-F238E27FC236}">
                <a16:creationId xmlns:a16="http://schemas.microsoft.com/office/drawing/2014/main" id="{311A0E55-6ECC-7AC6-187B-8ABF422DC7E7}"/>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881954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D180-69DE-B017-3370-01A0963C6109}"/>
              </a:ext>
            </a:extLst>
          </p:cNvPr>
          <p:cNvSpPr>
            <a:spLocks noGrp="1"/>
          </p:cNvSpPr>
          <p:nvPr>
            <p:ph type="title"/>
          </p:nvPr>
        </p:nvSpPr>
        <p:spPr/>
        <p:txBody>
          <a:bodyPr/>
          <a:lstStyle/>
          <a:p>
            <a:r>
              <a:rPr lang="en-AU" dirty="0"/>
              <a:t>5.4 Asking your Supervisor for Assistance</a:t>
            </a:r>
          </a:p>
        </p:txBody>
      </p:sp>
      <p:sp>
        <p:nvSpPr>
          <p:cNvPr id="3" name="Content Placeholder 2">
            <a:extLst>
              <a:ext uri="{FF2B5EF4-FFF2-40B4-BE49-F238E27FC236}">
                <a16:creationId xmlns:a16="http://schemas.microsoft.com/office/drawing/2014/main" id="{D298BC75-ED4B-E273-59BC-737B0884D5CB}"/>
              </a:ext>
            </a:extLst>
          </p:cNvPr>
          <p:cNvSpPr>
            <a:spLocks noGrp="1"/>
          </p:cNvSpPr>
          <p:nvPr>
            <p:ph idx="1"/>
          </p:nvPr>
        </p:nvSpPr>
        <p:spPr>
          <a:xfrm>
            <a:off x="1103312" y="2052918"/>
            <a:ext cx="10002838" cy="4519332"/>
          </a:xfrm>
        </p:spPr>
        <p:txBody>
          <a:bodyPr>
            <a:normAutofit fontScale="92500" lnSpcReduction="20000"/>
          </a:bodyPr>
          <a:lstStyle/>
          <a:p>
            <a:r>
              <a:rPr lang="en-US" dirty="0"/>
              <a:t>Organisational Standards: Written and electronic documents must meet </a:t>
            </a:r>
            <a:r>
              <a:rPr lang="en-US" dirty="0" err="1"/>
              <a:t>organisational</a:t>
            </a:r>
            <a:r>
              <a:rPr lang="en-US" dirty="0"/>
              <a:t> standards, often outlined in workplace policies and procedures. Guidance can also be sought from supervisors.</a:t>
            </a:r>
          </a:p>
          <a:p>
            <a:r>
              <a:rPr lang="en-US" dirty="0"/>
              <a:t>Implied Standards: Standards may not always be explicitly stated but can be observed by comparing the work of colleagues in similar roles.</a:t>
            </a:r>
          </a:p>
          <a:p>
            <a:r>
              <a:rPr lang="en-US" dirty="0"/>
              <a:t>Electronic Document Standards: These include using specific fonts, avoiding colored backgrounds, limiting animations, ensuring intuitive navigation, and offering accessibility options like text-to-speech or Plain English versions.</a:t>
            </a:r>
          </a:p>
          <a:p>
            <a:r>
              <a:rPr lang="en-US" dirty="0"/>
              <a:t>Audience-Specific Design: Document standards should align with the audience's needs, e.g., larger fonts for elderly users or more multimedia for younger audiences.</a:t>
            </a:r>
          </a:p>
          <a:p>
            <a:r>
              <a:rPr lang="en-US" dirty="0"/>
              <a:t>Written Document Standards: Requirements might include version control, branding, print and electronic availability, and intended purpose (internal or external use).</a:t>
            </a:r>
          </a:p>
          <a:p>
            <a:r>
              <a:rPr lang="en-US" dirty="0"/>
              <a:t>Confidentiality: Some documents are for internal use only and should not be shared with the general public due to their sensitive nature.</a:t>
            </a:r>
            <a:endParaRPr lang="en-AU" dirty="0"/>
          </a:p>
        </p:txBody>
      </p:sp>
      <p:pic>
        <p:nvPicPr>
          <p:cNvPr id="5" name="Picture 4" descr="Logo&#10;&#10;Description automatically generated">
            <a:extLst>
              <a:ext uri="{FF2B5EF4-FFF2-40B4-BE49-F238E27FC236}">
                <a16:creationId xmlns:a16="http://schemas.microsoft.com/office/drawing/2014/main" id="{08963C98-C19F-161A-2BE3-F2AD412DBAA7}"/>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8431529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Close-up of barber’s pole in red, blue, and white stripes, on brick wall">
            <a:extLst>
              <a:ext uri="{FF2B5EF4-FFF2-40B4-BE49-F238E27FC236}">
                <a16:creationId xmlns:a16="http://schemas.microsoft.com/office/drawing/2014/main" id="{A7D5E671-B782-418B-57B0-18D7C4A1DE03}"/>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7283" r="2" b="8364"/>
          <a:stretch/>
        </p:blipFill>
        <p:spPr>
          <a:xfrm>
            <a:off x="20" y="10"/>
            <a:ext cx="6089884" cy="3428990"/>
          </a:xfrm>
          <a:prstGeom prst="rect">
            <a:avLst/>
          </a:prstGeom>
        </p:spPr>
      </p:pic>
      <p:pic>
        <p:nvPicPr>
          <p:cNvPr id="7" name="Picture 6" descr="Yellow signage">
            <a:extLst>
              <a:ext uri="{FF2B5EF4-FFF2-40B4-BE49-F238E27FC236}">
                <a16:creationId xmlns:a16="http://schemas.microsoft.com/office/drawing/2014/main" id="{2BE3D109-0C06-CEA5-CC58-28552110200C}"/>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t="8470" r="-2" b="7344"/>
          <a:stretch/>
        </p:blipFill>
        <p:spPr>
          <a:xfrm>
            <a:off x="6089904" y="10"/>
            <a:ext cx="6102096" cy="3428990"/>
          </a:xfrm>
          <a:prstGeom prst="rect">
            <a:avLst/>
          </a:prstGeom>
        </p:spPr>
      </p:pic>
      <p:sp>
        <p:nvSpPr>
          <p:cNvPr id="2" name="Title 1">
            <a:extLst>
              <a:ext uri="{FF2B5EF4-FFF2-40B4-BE49-F238E27FC236}">
                <a16:creationId xmlns:a16="http://schemas.microsoft.com/office/drawing/2014/main" id="{EC57DC72-3269-998D-2103-F492E8DE35EE}"/>
              </a:ext>
            </a:extLst>
          </p:cNvPr>
          <p:cNvSpPr>
            <a:spLocks noGrp="1"/>
          </p:cNvSpPr>
          <p:nvPr>
            <p:ph type="title"/>
          </p:nvPr>
        </p:nvSpPr>
        <p:spPr>
          <a:xfrm>
            <a:off x="646111" y="452718"/>
            <a:ext cx="9404723" cy="1400530"/>
          </a:xfrm>
        </p:spPr>
        <p:txBody>
          <a:bodyPr>
            <a:normAutofit/>
          </a:bodyPr>
          <a:lstStyle/>
          <a:p>
            <a:r>
              <a:rPr lang="en-AU" dirty="0"/>
              <a:t>5.5 Brand Features</a:t>
            </a:r>
          </a:p>
        </p:txBody>
      </p:sp>
      <p:pic>
        <p:nvPicPr>
          <p:cNvPr id="10" name="Picture 9" descr="Logo&#10;&#10;Description automatically generated">
            <a:extLst>
              <a:ext uri="{FF2B5EF4-FFF2-40B4-BE49-F238E27FC236}">
                <a16:creationId xmlns:a16="http://schemas.microsoft.com/office/drawing/2014/main" id="{C358A261-91AA-0C40-A5DC-D3A9B68007F0}"/>
              </a:ext>
            </a:extLst>
          </p:cNvPr>
          <p:cNvPicPr>
            <a:picLocks noChangeAspect="1"/>
          </p:cNvPicPr>
          <p:nvPr/>
        </p:nvPicPr>
        <p:blipFill>
          <a:blip r:embed="rId5">
            <a:alphaModFix amt="35000"/>
          </a:blip>
          <a:srcRect t="17750" r="2" b="7176"/>
          <a:stretch/>
        </p:blipFill>
        <p:spPr>
          <a:xfrm>
            <a:off x="20" y="3429000"/>
            <a:ext cx="6089884" cy="3429000"/>
          </a:xfrm>
          <a:prstGeom prst="rect">
            <a:avLst/>
          </a:prstGeom>
        </p:spPr>
      </p:pic>
      <p:pic>
        <p:nvPicPr>
          <p:cNvPr id="9" name="Picture 8" descr="Eatery and roastery sign on restaurant's window">
            <a:extLst>
              <a:ext uri="{FF2B5EF4-FFF2-40B4-BE49-F238E27FC236}">
                <a16:creationId xmlns:a16="http://schemas.microsoft.com/office/drawing/2014/main" id="{3E38F440-3267-EB52-7A73-2C402139213B}"/>
              </a:ext>
            </a:extLst>
          </p:cNvPr>
          <p:cNvPicPr>
            <a:picLocks noChangeAspect="1"/>
          </p:cNvPicPr>
          <p:nvPr/>
        </p:nvPicPr>
        <p:blipFill>
          <a:blip r:embed="rId6">
            <a:alphaModFix amt="35000"/>
            <a:extLst>
              <a:ext uri="{28A0092B-C50C-407E-A947-70E740481C1C}">
                <a14:useLocalDpi xmlns:a14="http://schemas.microsoft.com/office/drawing/2010/main" val="0"/>
              </a:ext>
            </a:extLst>
          </a:blip>
          <a:srcRect t="4374" r="2" b="11401"/>
          <a:stretch/>
        </p:blipFill>
        <p:spPr>
          <a:xfrm>
            <a:off x="6092952" y="3429000"/>
            <a:ext cx="6099048" cy="3429000"/>
          </a:xfrm>
          <a:prstGeom prst="rect">
            <a:avLst/>
          </a:prstGeom>
        </p:spPr>
      </p:pic>
      <p:sp>
        <p:nvSpPr>
          <p:cNvPr id="3" name="Content Placeholder 2">
            <a:extLst>
              <a:ext uri="{FF2B5EF4-FFF2-40B4-BE49-F238E27FC236}">
                <a16:creationId xmlns:a16="http://schemas.microsoft.com/office/drawing/2014/main" id="{84FC6ACC-BCBF-A913-2FD7-5BDB2290E56F}"/>
              </a:ext>
            </a:extLst>
          </p:cNvPr>
          <p:cNvSpPr>
            <a:spLocks noGrp="1"/>
          </p:cNvSpPr>
          <p:nvPr>
            <p:ph idx="1"/>
          </p:nvPr>
        </p:nvSpPr>
        <p:spPr>
          <a:xfrm>
            <a:off x="1103312" y="2052918"/>
            <a:ext cx="9850438" cy="4557432"/>
          </a:xfrm>
        </p:spPr>
        <p:txBody>
          <a:bodyPr>
            <a:normAutofit fontScale="92500" lnSpcReduction="10000"/>
          </a:bodyPr>
          <a:lstStyle/>
          <a:p>
            <a:pPr marL="0" indent="0">
              <a:lnSpc>
                <a:spcPct val="90000"/>
              </a:lnSpc>
              <a:buNone/>
            </a:pPr>
            <a:r>
              <a:rPr lang="en-US" b="1" dirty="0"/>
              <a:t>Many organisations have a brand or identity that they maintain through their documents.</a:t>
            </a:r>
          </a:p>
          <a:p>
            <a:pPr marL="0" indent="0">
              <a:lnSpc>
                <a:spcPct val="90000"/>
              </a:lnSpc>
              <a:buNone/>
            </a:pPr>
            <a:r>
              <a:rPr lang="en-US" b="1" dirty="0"/>
              <a:t>Brand features can relate to:</a:t>
            </a:r>
          </a:p>
          <a:p>
            <a:pPr>
              <a:lnSpc>
                <a:spcPct val="90000"/>
              </a:lnSpc>
            </a:pPr>
            <a:r>
              <a:rPr lang="en-US" b="1" dirty="0"/>
              <a:t>Logo</a:t>
            </a:r>
          </a:p>
          <a:p>
            <a:pPr>
              <a:lnSpc>
                <a:spcPct val="90000"/>
              </a:lnSpc>
            </a:pPr>
            <a:r>
              <a:rPr lang="en-US" b="1" dirty="0"/>
              <a:t>Slogan or key phrase</a:t>
            </a:r>
          </a:p>
          <a:p>
            <a:pPr>
              <a:lnSpc>
                <a:spcPct val="90000"/>
              </a:lnSpc>
            </a:pPr>
            <a:r>
              <a:rPr lang="en-US" b="1" dirty="0" err="1"/>
              <a:t>Colours</a:t>
            </a:r>
            <a:endParaRPr lang="en-US" b="1" dirty="0"/>
          </a:p>
          <a:p>
            <a:pPr>
              <a:lnSpc>
                <a:spcPct val="90000"/>
              </a:lnSpc>
            </a:pPr>
            <a:r>
              <a:rPr lang="en-US" b="1" dirty="0"/>
              <a:t>Font size</a:t>
            </a:r>
          </a:p>
          <a:p>
            <a:pPr>
              <a:lnSpc>
                <a:spcPct val="90000"/>
              </a:lnSpc>
            </a:pPr>
            <a:r>
              <a:rPr lang="en-US" b="1" dirty="0"/>
              <a:t>Font style</a:t>
            </a:r>
          </a:p>
          <a:p>
            <a:pPr>
              <a:lnSpc>
                <a:spcPct val="90000"/>
              </a:lnSpc>
            </a:pPr>
            <a:r>
              <a:rPr lang="en-US" b="1" dirty="0"/>
              <a:t>Headers and footers</a:t>
            </a:r>
          </a:p>
          <a:p>
            <a:pPr>
              <a:lnSpc>
                <a:spcPct val="90000"/>
              </a:lnSpc>
            </a:pPr>
            <a:endParaRPr lang="en-US" b="1" dirty="0"/>
          </a:p>
          <a:p>
            <a:pPr marL="0" indent="0">
              <a:lnSpc>
                <a:spcPct val="90000"/>
              </a:lnSpc>
              <a:buNone/>
            </a:pPr>
            <a:r>
              <a:rPr lang="en-US" b="1" dirty="0"/>
              <a:t>Many workplaces will use a template system for letters, flyers and publicity documents to help workers maintain the branding which is required by the organisation.</a:t>
            </a:r>
            <a:endParaRPr lang="en-AU" b="1" dirty="0"/>
          </a:p>
        </p:txBody>
      </p:sp>
      <p:pic>
        <p:nvPicPr>
          <p:cNvPr id="11" name="Picture 10" descr="Logo&#10;&#10;Description automatically generated">
            <a:extLst>
              <a:ext uri="{FF2B5EF4-FFF2-40B4-BE49-F238E27FC236}">
                <a16:creationId xmlns:a16="http://schemas.microsoft.com/office/drawing/2014/main" id="{3C854B49-9A2C-3C06-0B40-3894322F77F6}"/>
              </a:ext>
            </a:extLst>
          </p:cNvPr>
          <p:cNvPicPr>
            <a:picLocks noChangeAspect="1"/>
          </p:cNvPicPr>
          <p:nvPr/>
        </p:nvPicPr>
        <p:blipFill>
          <a:blip r:embed="rId5"/>
          <a:stretch>
            <a:fillRect/>
          </a:stretch>
        </p:blipFill>
        <p:spPr>
          <a:xfrm>
            <a:off x="-61292" y="5957638"/>
            <a:ext cx="1108409" cy="831307"/>
          </a:xfrm>
          <a:prstGeom prst="rect">
            <a:avLst/>
          </a:prstGeom>
        </p:spPr>
      </p:pic>
    </p:spTree>
    <p:extLst>
      <p:ext uri="{BB962C8B-B14F-4D97-AF65-F5344CB8AC3E}">
        <p14:creationId xmlns:p14="http://schemas.microsoft.com/office/powerpoint/2010/main" val="4095266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75A3BB9E-F4C9-3E77-8A06-C6130C7430BD}"/>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D10CF01E-5AC4-5074-7A8A-C19CAA998CAA}"/>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5B Inquiry Task </a:t>
            </a:r>
            <a:br>
              <a:rPr lang="en-US" sz="7200"/>
            </a:br>
            <a:r>
              <a:rPr lang="en-US" sz="7200"/>
              <a:t>page 97</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BE6A13B6-D54B-16A9-4B7F-5850902D755E}"/>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9069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5EA929-9084-2F5F-A04C-7FF35AF76878}"/>
              </a:ext>
            </a:extLst>
          </p:cNvPr>
          <p:cNvSpPr>
            <a:spLocks noGrp="1"/>
          </p:cNvSpPr>
          <p:nvPr>
            <p:ph type="title"/>
          </p:nvPr>
        </p:nvSpPr>
        <p:spPr>
          <a:xfrm>
            <a:off x="648930" y="629266"/>
            <a:ext cx="6188190" cy="1622321"/>
          </a:xfrm>
        </p:spPr>
        <p:txBody>
          <a:bodyPr>
            <a:normAutofit/>
          </a:bodyPr>
          <a:lstStyle/>
          <a:p>
            <a:r>
              <a:rPr lang="en-AU">
                <a:solidFill>
                  <a:srgbClr val="EBEBEB"/>
                </a:solidFill>
              </a:rPr>
              <a:t>5.6 Digital Media</a:t>
            </a:r>
          </a:p>
        </p:txBody>
      </p:sp>
      <p:sp>
        <p:nvSpPr>
          <p:cNvPr id="3" name="Content Placeholder 2">
            <a:extLst>
              <a:ext uri="{FF2B5EF4-FFF2-40B4-BE49-F238E27FC236}">
                <a16:creationId xmlns:a16="http://schemas.microsoft.com/office/drawing/2014/main" id="{E5A37159-FF79-9461-46E4-9FA1FBAED089}"/>
              </a:ext>
            </a:extLst>
          </p:cNvPr>
          <p:cNvSpPr>
            <a:spLocks noGrp="1"/>
          </p:cNvSpPr>
          <p:nvPr>
            <p:ph idx="1"/>
          </p:nvPr>
        </p:nvSpPr>
        <p:spPr>
          <a:xfrm>
            <a:off x="648930" y="1676400"/>
            <a:ext cx="6188189" cy="4895850"/>
          </a:xfrm>
        </p:spPr>
        <p:txBody>
          <a:bodyPr>
            <a:normAutofit fontScale="92500" lnSpcReduction="10000"/>
          </a:bodyPr>
          <a:lstStyle/>
          <a:p>
            <a:pPr>
              <a:lnSpc>
                <a:spcPct val="90000"/>
              </a:lnSpc>
            </a:pPr>
            <a:r>
              <a:rPr lang="en-US" sz="1800" b="1" u="sng" dirty="0">
                <a:solidFill>
                  <a:srgbClr val="FFFFFF"/>
                </a:solidFill>
              </a:rPr>
              <a:t>Digital Media Challenges: </a:t>
            </a:r>
            <a:r>
              <a:rPr lang="en-US" sz="1800" dirty="0">
                <a:solidFill>
                  <a:srgbClr val="FFFFFF"/>
                </a:solidFill>
              </a:rPr>
              <a:t>Digital and social media offer benefits for promotion and communication but present challenges, including appropriateness, readability, cultural relevance, and image use (e.g., images of children).</a:t>
            </a:r>
          </a:p>
          <a:p>
            <a:pPr>
              <a:lnSpc>
                <a:spcPct val="90000"/>
              </a:lnSpc>
            </a:pPr>
            <a:r>
              <a:rPr lang="en-US" sz="1800" b="1" u="sng" dirty="0">
                <a:solidFill>
                  <a:srgbClr val="FFFFFF"/>
                </a:solidFill>
              </a:rPr>
              <a:t>Evolving Landscape: </a:t>
            </a:r>
            <a:r>
              <a:rPr lang="en-US" sz="1800" dirty="0">
                <a:solidFill>
                  <a:srgbClr val="FFFFFF"/>
                </a:solidFill>
              </a:rPr>
              <a:t>The digital media environment changes rapidly, requiring careful thought, planning, and attention when creating or using digital content.</a:t>
            </a:r>
          </a:p>
          <a:p>
            <a:pPr>
              <a:lnSpc>
                <a:spcPct val="90000"/>
              </a:lnSpc>
            </a:pPr>
            <a:r>
              <a:rPr lang="en-US" sz="1800" b="1" u="sng" dirty="0">
                <a:solidFill>
                  <a:srgbClr val="FFFFFF"/>
                </a:solidFill>
              </a:rPr>
              <a:t>Worker Familiarity: </a:t>
            </a:r>
            <a:r>
              <a:rPr lang="en-US" sz="1800" dirty="0">
                <a:solidFill>
                  <a:srgbClr val="FFFFFF"/>
                </a:solidFill>
              </a:rPr>
              <a:t>Some workers are skilled and experienced with digital media but may lack caution when transitioning from personal to professional use.</a:t>
            </a:r>
          </a:p>
          <a:p>
            <a:pPr>
              <a:lnSpc>
                <a:spcPct val="90000"/>
              </a:lnSpc>
            </a:pPr>
            <a:r>
              <a:rPr lang="en-US" sz="1800" b="1" u="sng" dirty="0">
                <a:solidFill>
                  <a:srgbClr val="FFFFFF"/>
                </a:solidFill>
              </a:rPr>
              <a:t>Workplace vs. Personal Use: </a:t>
            </a:r>
            <a:r>
              <a:rPr lang="en-US" sz="1800" dirty="0">
                <a:solidFill>
                  <a:srgbClr val="FFFFFF"/>
                </a:solidFill>
              </a:rPr>
              <a:t>Digital content created for the workplace must adhere to stricter rules and maintain boundaries distinct from personal digital media practices.</a:t>
            </a:r>
          </a:p>
          <a:p>
            <a:pPr>
              <a:lnSpc>
                <a:spcPct val="90000"/>
              </a:lnSpc>
            </a:pPr>
            <a:r>
              <a:rPr lang="en-US" sz="1800" b="1" u="sng" dirty="0">
                <a:solidFill>
                  <a:srgbClr val="FFFFFF"/>
                </a:solidFill>
              </a:rPr>
              <a:t>Importance of Boundaries: </a:t>
            </a:r>
            <a:r>
              <a:rPr lang="en-US" sz="1800" dirty="0">
                <a:solidFill>
                  <a:srgbClr val="FFFFFF"/>
                </a:solidFill>
              </a:rPr>
              <a:t>Clear boundaries between personal and professional digital media use must be upheld to align with workplace standards and expectations.</a:t>
            </a:r>
            <a:endParaRPr lang="en-AU" sz="1800" dirty="0">
              <a:solidFill>
                <a:srgbClr val="FFFFFF"/>
              </a:solidFill>
            </a:endParaRP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3D emoticons against yellow background">
            <a:extLst>
              <a:ext uri="{FF2B5EF4-FFF2-40B4-BE49-F238E27FC236}">
                <a16:creationId xmlns:a16="http://schemas.microsoft.com/office/drawing/2014/main" id="{5AAF68F5-857F-E817-CA94-90E6C6608010}"/>
              </a:ext>
            </a:extLst>
          </p:cNvPr>
          <p:cNvPicPr>
            <a:picLocks noChangeAspect="1"/>
          </p:cNvPicPr>
          <p:nvPr/>
        </p:nvPicPr>
        <p:blipFill>
          <a:blip r:embed="rId3">
            <a:extLst>
              <a:ext uri="{28A0092B-C50C-407E-A947-70E740481C1C}">
                <a14:useLocalDpi xmlns:a14="http://schemas.microsoft.com/office/drawing/2010/main" val="0"/>
              </a:ext>
            </a:extLst>
          </a:blip>
          <a:srcRect l="35927" r="23364"/>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7" name="Picture 6" descr="Logo&#10;&#10;Description automatically generated">
            <a:extLst>
              <a:ext uri="{FF2B5EF4-FFF2-40B4-BE49-F238E27FC236}">
                <a16:creationId xmlns:a16="http://schemas.microsoft.com/office/drawing/2014/main" id="{2D8CD3C7-0128-D79A-6BF1-0160A39283F3}"/>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3267697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CAC72-58C2-964D-A0AE-3CB9EFF19242}"/>
              </a:ext>
            </a:extLst>
          </p:cNvPr>
          <p:cNvSpPr>
            <a:spLocks noGrp="1"/>
          </p:cNvSpPr>
          <p:nvPr>
            <p:ph type="title"/>
          </p:nvPr>
        </p:nvSpPr>
        <p:spPr/>
        <p:txBody>
          <a:bodyPr/>
          <a:lstStyle/>
          <a:p>
            <a:r>
              <a:rPr lang="en-AU" dirty="0"/>
              <a:t>5.7 Documenting Events</a:t>
            </a:r>
          </a:p>
        </p:txBody>
      </p:sp>
      <p:sp>
        <p:nvSpPr>
          <p:cNvPr id="3" name="Content Placeholder 2">
            <a:extLst>
              <a:ext uri="{FF2B5EF4-FFF2-40B4-BE49-F238E27FC236}">
                <a16:creationId xmlns:a16="http://schemas.microsoft.com/office/drawing/2014/main" id="{198151A2-C71E-EAA3-E25F-1D15CBBC2A9C}"/>
              </a:ext>
            </a:extLst>
          </p:cNvPr>
          <p:cNvSpPr>
            <a:spLocks noGrp="1"/>
          </p:cNvSpPr>
          <p:nvPr>
            <p:ph idx="1"/>
          </p:nvPr>
        </p:nvSpPr>
        <p:spPr/>
        <p:txBody>
          <a:bodyPr>
            <a:normAutofit lnSpcReduction="10000"/>
          </a:bodyPr>
          <a:lstStyle/>
          <a:p>
            <a:r>
              <a:rPr lang="en-US" b="1" u="sng" dirty="0"/>
              <a:t>Documentation in Community Services: </a:t>
            </a:r>
            <a:r>
              <a:rPr lang="en-US" dirty="0"/>
              <a:t>Recording actions, outcomes, goals, and progress is a critical part of many tasks in community services and healthcare.</a:t>
            </a:r>
          </a:p>
          <a:p>
            <a:r>
              <a:rPr lang="en-US" b="1" u="sng" dirty="0"/>
              <a:t>Purpose of Documentation: </a:t>
            </a:r>
            <a:r>
              <a:rPr lang="en-US" dirty="0"/>
              <a:t>Information helps track client progress, support continuity of care, and assist other professionals who may work with the client.</a:t>
            </a:r>
          </a:p>
          <a:p>
            <a:r>
              <a:rPr lang="en-US" b="1" u="sng" dirty="0"/>
              <a:t>Shared Use: </a:t>
            </a:r>
            <a:r>
              <a:rPr lang="en-US" dirty="0"/>
              <a:t>Documentation is often accessed by others, such as referral recipients, to provide informed and effective services.</a:t>
            </a:r>
          </a:p>
          <a:p>
            <a:r>
              <a:rPr lang="en-US" b="1" u="sng" dirty="0"/>
              <a:t>Required Format: </a:t>
            </a:r>
            <a:r>
              <a:rPr lang="en-US" dirty="0"/>
              <a:t>Documentation should follow a standard format commonly used in workplaces to ensure consistency and clarity.</a:t>
            </a:r>
          </a:p>
          <a:p>
            <a:r>
              <a:rPr lang="en-US" b="1" u="sng" dirty="0"/>
              <a:t>Organisational Rules: </a:t>
            </a:r>
            <a:r>
              <a:rPr lang="en-US" dirty="0"/>
              <a:t>Each organisation may have specific documentation guidelines that must be adhered to alongside general formatting practices.</a:t>
            </a:r>
            <a:endParaRPr lang="en-AU" dirty="0"/>
          </a:p>
        </p:txBody>
      </p:sp>
      <p:pic>
        <p:nvPicPr>
          <p:cNvPr id="5" name="Picture 4" descr="Logo&#10;&#10;Description automatically generated">
            <a:extLst>
              <a:ext uri="{FF2B5EF4-FFF2-40B4-BE49-F238E27FC236}">
                <a16:creationId xmlns:a16="http://schemas.microsoft.com/office/drawing/2014/main" id="{D49EC71F-A540-820D-F91F-4B5B613AC15B}"/>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0643215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A190-C4F3-456C-6093-084A7ECC3E95}"/>
              </a:ext>
            </a:extLst>
          </p:cNvPr>
          <p:cNvSpPr>
            <a:spLocks noGrp="1"/>
          </p:cNvSpPr>
          <p:nvPr>
            <p:ph type="title"/>
          </p:nvPr>
        </p:nvSpPr>
        <p:spPr/>
        <p:txBody>
          <a:bodyPr/>
          <a:lstStyle/>
          <a:p>
            <a:r>
              <a:rPr lang="en-AU" dirty="0"/>
              <a:t>5.8 Conventions for Recording Information</a:t>
            </a:r>
          </a:p>
        </p:txBody>
      </p:sp>
      <p:sp>
        <p:nvSpPr>
          <p:cNvPr id="3" name="Content Placeholder 2">
            <a:extLst>
              <a:ext uri="{FF2B5EF4-FFF2-40B4-BE49-F238E27FC236}">
                <a16:creationId xmlns:a16="http://schemas.microsoft.com/office/drawing/2014/main" id="{4790C82D-314C-571F-9A53-8968ECD76EA9}"/>
              </a:ext>
            </a:extLst>
          </p:cNvPr>
          <p:cNvSpPr>
            <a:spLocks noGrp="1"/>
          </p:cNvSpPr>
          <p:nvPr>
            <p:ph idx="1"/>
          </p:nvPr>
        </p:nvSpPr>
        <p:spPr>
          <a:xfrm>
            <a:off x="1103312" y="2052918"/>
            <a:ext cx="10344783" cy="1057591"/>
          </a:xfrm>
        </p:spPr>
        <p:txBody>
          <a:bodyPr/>
          <a:lstStyle/>
          <a:p>
            <a:pPr marL="0" indent="0">
              <a:buNone/>
            </a:pPr>
            <a:r>
              <a:rPr lang="en-US" dirty="0"/>
              <a:t>Here are some of the conventions for completing documentation for case notes, client records, referrals and individual plans and assessments:</a:t>
            </a:r>
          </a:p>
          <a:p>
            <a:pPr marL="0" indent="0">
              <a:buNone/>
            </a:pPr>
            <a:endParaRPr lang="en-AU" dirty="0"/>
          </a:p>
        </p:txBody>
      </p:sp>
      <p:pic>
        <p:nvPicPr>
          <p:cNvPr id="4" name="Picture 3" descr="Logo&#10;&#10;Description automatically generated">
            <a:extLst>
              <a:ext uri="{FF2B5EF4-FFF2-40B4-BE49-F238E27FC236}">
                <a16:creationId xmlns:a16="http://schemas.microsoft.com/office/drawing/2014/main" id="{46D5140C-0275-B52E-093B-24CA08A135E2}"/>
              </a:ext>
            </a:extLst>
          </p:cNvPr>
          <p:cNvPicPr>
            <a:picLocks noChangeAspect="1"/>
          </p:cNvPicPr>
          <p:nvPr/>
        </p:nvPicPr>
        <p:blipFill>
          <a:blip r:embed="rId3"/>
          <a:stretch>
            <a:fillRect/>
          </a:stretch>
        </p:blipFill>
        <p:spPr>
          <a:xfrm>
            <a:off x="-61292" y="5957638"/>
            <a:ext cx="1108409" cy="831307"/>
          </a:xfrm>
          <a:prstGeom prst="rect">
            <a:avLst/>
          </a:prstGeom>
        </p:spPr>
      </p:pic>
      <p:graphicFrame>
        <p:nvGraphicFramePr>
          <p:cNvPr id="5" name="Table 4">
            <a:extLst>
              <a:ext uri="{FF2B5EF4-FFF2-40B4-BE49-F238E27FC236}">
                <a16:creationId xmlns:a16="http://schemas.microsoft.com/office/drawing/2014/main" id="{9D9561D6-37AA-8BDB-54F3-13DE049AFAED}"/>
              </a:ext>
            </a:extLst>
          </p:cNvPr>
          <p:cNvGraphicFramePr>
            <a:graphicFrameLocks noGrp="1"/>
          </p:cNvGraphicFramePr>
          <p:nvPr>
            <p:extLst>
              <p:ext uri="{D42A27DB-BD31-4B8C-83A1-F6EECF244321}">
                <p14:modId xmlns:p14="http://schemas.microsoft.com/office/powerpoint/2010/main" val="2560831240"/>
              </p:ext>
            </p:extLst>
          </p:nvPr>
        </p:nvGraphicFramePr>
        <p:xfrm>
          <a:off x="1103312" y="2920009"/>
          <a:ext cx="10344783" cy="3302000"/>
        </p:xfrm>
        <a:graphic>
          <a:graphicData uri="http://schemas.openxmlformats.org/drawingml/2006/table">
            <a:tbl>
              <a:tblPr firstRow="1" bandRow="1">
                <a:tableStyleId>{5C22544A-7EE6-4342-B048-85BDC9FD1C3A}</a:tableStyleId>
              </a:tblPr>
              <a:tblGrid>
                <a:gridCol w="1505583">
                  <a:extLst>
                    <a:ext uri="{9D8B030D-6E8A-4147-A177-3AD203B41FA5}">
                      <a16:colId xmlns:a16="http://schemas.microsoft.com/office/drawing/2014/main" val="2112109152"/>
                    </a:ext>
                  </a:extLst>
                </a:gridCol>
                <a:gridCol w="8839200">
                  <a:extLst>
                    <a:ext uri="{9D8B030D-6E8A-4147-A177-3AD203B41FA5}">
                      <a16:colId xmlns:a16="http://schemas.microsoft.com/office/drawing/2014/main" val="3696087006"/>
                    </a:ext>
                  </a:extLst>
                </a:gridCol>
              </a:tblGrid>
              <a:tr h="370840">
                <a:tc>
                  <a:txBody>
                    <a:bodyPr/>
                    <a:lstStyle/>
                    <a:p>
                      <a:r>
                        <a:rPr lang="en-AU" dirty="0"/>
                        <a:t>Convention</a:t>
                      </a:r>
                    </a:p>
                  </a:txBody>
                  <a:tcPr/>
                </a:tc>
                <a:tc>
                  <a:txBody>
                    <a:bodyPr/>
                    <a:lstStyle/>
                    <a:p>
                      <a:r>
                        <a:rPr lang="en-AU" dirty="0"/>
                        <a:t>What to do</a:t>
                      </a:r>
                    </a:p>
                  </a:txBody>
                  <a:tcPr/>
                </a:tc>
                <a:extLst>
                  <a:ext uri="{0D108BD9-81ED-4DB2-BD59-A6C34878D82A}">
                    <a16:rowId xmlns:a16="http://schemas.microsoft.com/office/drawing/2014/main" val="1861454163"/>
                  </a:ext>
                </a:extLst>
              </a:tr>
              <a:tr h="370840">
                <a:tc>
                  <a:txBody>
                    <a:bodyPr/>
                    <a:lstStyle/>
                    <a:p>
                      <a:r>
                        <a:rPr lang="en-AU" dirty="0"/>
                        <a:t>Name</a:t>
                      </a:r>
                    </a:p>
                  </a:txBody>
                  <a:tcPr/>
                </a:tc>
                <a:tc>
                  <a:txBody>
                    <a:bodyPr/>
                    <a:lstStyle/>
                    <a:p>
                      <a:r>
                        <a:rPr lang="en-AU" dirty="0"/>
                        <a:t>Include your own name so people know who has made the document or note</a:t>
                      </a:r>
                    </a:p>
                  </a:txBody>
                  <a:tcPr/>
                </a:tc>
                <a:extLst>
                  <a:ext uri="{0D108BD9-81ED-4DB2-BD59-A6C34878D82A}">
                    <a16:rowId xmlns:a16="http://schemas.microsoft.com/office/drawing/2014/main" val="566531491"/>
                  </a:ext>
                </a:extLst>
              </a:tr>
              <a:tr h="370840">
                <a:tc>
                  <a:txBody>
                    <a:bodyPr/>
                    <a:lstStyle/>
                    <a:p>
                      <a:r>
                        <a:rPr lang="en-AU" dirty="0"/>
                        <a:t>Date</a:t>
                      </a:r>
                    </a:p>
                  </a:txBody>
                  <a:tcPr/>
                </a:tc>
                <a:tc>
                  <a:txBody>
                    <a:bodyPr/>
                    <a:lstStyle/>
                    <a:p>
                      <a:r>
                        <a:rPr lang="en-AU" dirty="0"/>
                        <a:t>Include the complete date so it is easy to check when a record has been made and records can be maintained in a sequential order</a:t>
                      </a:r>
                    </a:p>
                  </a:txBody>
                  <a:tcPr/>
                </a:tc>
                <a:extLst>
                  <a:ext uri="{0D108BD9-81ED-4DB2-BD59-A6C34878D82A}">
                    <a16:rowId xmlns:a16="http://schemas.microsoft.com/office/drawing/2014/main" val="2179164048"/>
                  </a:ext>
                </a:extLst>
              </a:tr>
              <a:tr h="370840">
                <a:tc>
                  <a:txBody>
                    <a:bodyPr/>
                    <a:lstStyle/>
                    <a:p>
                      <a:r>
                        <a:rPr lang="en-AU" dirty="0"/>
                        <a:t>Signature</a:t>
                      </a:r>
                    </a:p>
                  </a:txBody>
                  <a:tcPr/>
                </a:tc>
                <a:tc>
                  <a:txBody>
                    <a:bodyPr/>
                    <a:lstStyle/>
                    <a:p>
                      <a:r>
                        <a:rPr lang="en-AU" dirty="0"/>
                        <a:t>Some documents or notes require a signature, which should be made in blue or black pen</a:t>
                      </a:r>
                    </a:p>
                  </a:txBody>
                  <a:tcPr/>
                </a:tc>
                <a:extLst>
                  <a:ext uri="{0D108BD9-81ED-4DB2-BD59-A6C34878D82A}">
                    <a16:rowId xmlns:a16="http://schemas.microsoft.com/office/drawing/2014/main" val="1205834207"/>
                  </a:ext>
                </a:extLst>
              </a:tr>
              <a:tr h="370840">
                <a:tc>
                  <a:txBody>
                    <a:bodyPr/>
                    <a:lstStyle/>
                    <a:p>
                      <a:r>
                        <a:rPr lang="en-AU" dirty="0"/>
                        <a:t>Past tense</a:t>
                      </a:r>
                    </a:p>
                  </a:txBody>
                  <a:tcPr/>
                </a:tc>
                <a:tc>
                  <a:txBody>
                    <a:bodyPr/>
                    <a:lstStyle/>
                    <a:p>
                      <a:r>
                        <a:rPr lang="en-AU" dirty="0"/>
                        <a:t>Documents such as case notes are often written in the past tense</a:t>
                      </a:r>
                    </a:p>
                  </a:txBody>
                  <a:tcPr/>
                </a:tc>
                <a:extLst>
                  <a:ext uri="{0D108BD9-81ED-4DB2-BD59-A6C34878D82A}">
                    <a16:rowId xmlns:a16="http://schemas.microsoft.com/office/drawing/2014/main" val="3860339773"/>
                  </a:ext>
                </a:extLst>
              </a:tr>
              <a:tr h="370840">
                <a:tc>
                  <a:txBody>
                    <a:bodyPr/>
                    <a:lstStyle/>
                    <a:p>
                      <a:r>
                        <a:rPr lang="en-AU" dirty="0"/>
                        <a:t>Objective</a:t>
                      </a:r>
                    </a:p>
                  </a:txBody>
                  <a:tcPr/>
                </a:tc>
                <a:tc>
                  <a:txBody>
                    <a:bodyPr/>
                    <a:lstStyle/>
                    <a:p>
                      <a:r>
                        <a:rPr lang="en-AU" dirty="0"/>
                        <a:t>Keep your writing objective rather than including your own opinions and values</a:t>
                      </a:r>
                    </a:p>
                  </a:txBody>
                  <a:tcPr/>
                </a:tc>
                <a:extLst>
                  <a:ext uri="{0D108BD9-81ED-4DB2-BD59-A6C34878D82A}">
                    <a16:rowId xmlns:a16="http://schemas.microsoft.com/office/drawing/2014/main" val="1595369685"/>
                  </a:ext>
                </a:extLst>
              </a:tr>
            </a:tbl>
          </a:graphicData>
        </a:graphic>
      </p:graphicFrame>
    </p:spTree>
    <p:extLst>
      <p:ext uri="{BB962C8B-B14F-4D97-AF65-F5344CB8AC3E}">
        <p14:creationId xmlns:p14="http://schemas.microsoft.com/office/powerpoint/2010/main" val="1716162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C665-838A-9775-C3D3-B3884E6ACB7A}"/>
              </a:ext>
            </a:extLst>
          </p:cNvPr>
          <p:cNvSpPr>
            <a:spLocks noGrp="1"/>
          </p:cNvSpPr>
          <p:nvPr>
            <p:ph type="title"/>
          </p:nvPr>
        </p:nvSpPr>
        <p:spPr/>
        <p:txBody>
          <a:bodyPr/>
          <a:lstStyle/>
          <a:p>
            <a:r>
              <a:rPr lang="en-AU" dirty="0"/>
              <a:t>Conventions for Recording Information</a:t>
            </a:r>
          </a:p>
        </p:txBody>
      </p:sp>
      <p:graphicFrame>
        <p:nvGraphicFramePr>
          <p:cNvPr id="4" name="Content Placeholder 3">
            <a:extLst>
              <a:ext uri="{FF2B5EF4-FFF2-40B4-BE49-F238E27FC236}">
                <a16:creationId xmlns:a16="http://schemas.microsoft.com/office/drawing/2014/main" id="{495D5FD4-6141-B291-9AE9-1BD2B8239C49}"/>
              </a:ext>
            </a:extLst>
          </p:cNvPr>
          <p:cNvGraphicFramePr>
            <a:graphicFrameLocks noGrp="1"/>
          </p:cNvGraphicFramePr>
          <p:nvPr>
            <p:ph idx="1"/>
            <p:extLst>
              <p:ext uri="{D42A27DB-BD31-4B8C-83A1-F6EECF244321}">
                <p14:modId xmlns:p14="http://schemas.microsoft.com/office/powerpoint/2010/main" val="3137756158"/>
              </p:ext>
            </p:extLst>
          </p:nvPr>
        </p:nvGraphicFramePr>
        <p:xfrm>
          <a:off x="1103684" y="2662238"/>
          <a:ext cx="8947150" cy="2839720"/>
        </p:xfrm>
        <a:graphic>
          <a:graphicData uri="http://schemas.openxmlformats.org/drawingml/2006/table">
            <a:tbl>
              <a:tblPr firstRow="1" bandRow="1">
                <a:tableStyleId>{5C22544A-7EE6-4342-B048-85BDC9FD1C3A}</a:tableStyleId>
              </a:tblPr>
              <a:tblGrid>
                <a:gridCol w="1925637">
                  <a:extLst>
                    <a:ext uri="{9D8B030D-6E8A-4147-A177-3AD203B41FA5}">
                      <a16:colId xmlns:a16="http://schemas.microsoft.com/office/drawing/2014/main" val="4204510866"/>
                    </a:ext>
                  </a:extLst>
                </a:gridCol>
                <a:gridCol w="7021513">
                  <a:extLst>
                    <a:ext uri="{9D8B030D-6E8A-4147-A177-3AD203B41FA5}">
                      <a16:colId xmlns:a16="http://schemas.microsoft.com/office/drawing/2014/main" val="1001018630"/>
                    </a:ext>
                  </a:extLst>
                </a:gridCol>
              </a:tblGrid>
              <a:tr h="370840">
                <a:tc>
                  <a:txBody>
                    <a:bodyPr/>
                    <a:lstStyle/>
                    <a:p>
                      <a:r>
                        <a:rPr lang="en-AU" dirty="0"/>
                        <a:t>Convention</a:t>
                      </a:r>
                    </a:p>
                  </a:txBody>
                  <a:tcPr/>
                </a:tc>
                <a:tc>
                  <a:txBody>
                    <a:bodyPr/>
                    <a:lstStyle/>
                    <a:p>
                      <a:r>
                        <a:rPr lang="en-AU" dirty="0"/>
                        <a:t>What to do</a:t>
                      </a:r>
                    </a:p>
                  </a:txBody>
                  <a:tcPr/>
                </a:tc>
                <a:extLst>
                  <a:ext uri="{0D108BD9-81ED-4DB2-BD59-A6C34878D82A}">
                    <a16:rowId xmlns:a16="http://schemas.microsoft.com/office/drawing/2014/main" val="2442097210"/>
                  </a:ext>
                </a:extLst>
              </a:tr>
              <a:tr h="370840">
                <a:tc>
                  <a:txBody>
                    <a:bodyPr/>
                    <a:lstStyle/>
                    <a:p>
                      <a:r>
                        <a:rPr lang="en-AU" dirty="0"/>
                        <a:t>Details</a:t>
                      </a:r>
                    </a:p>
                  </a:txBody>
                  <a:tcPr/>
                </a:tc>
                <a:tc>
                  <a:txBody>
                    <a:bodyPr/>
                    <a:lstStyle/>
                    <a:p>
                      <a:r>
                        <a:rPr lang="en-AU" dirty="0"/>
                        <a:t>Include details relevant to the situation and the task or work you are doing and leave out non-relevant details</a:t>
                      </a:r>
                    </a:p>
                  </a:txBody>
                  <a:tcPr/>
                </a:tc>
                <a:extLst>
                  <a:ext uri="{0D108BD9-81ED-4DB2-BD59-A6C34878D82A}">
                    <a16:rowId xmlns:a16="http://schemas.microsoft.com/office/drawing/2014/main" val="1270682614"/>
                  </a:ext>
                </a:extLst>
              </a:tr>
              <a:tr h="370840">
                <a:tc>
                  <a:txBody>
                    <a:bodyPr/>
                    <a:lstStyle/>
                    <a:p>
                      <a:r>
                        <a:rPr lang="en-AU" dirty="0"/>
                        <a:t>Accuracy</a:t>
                      </a:r>
                    </a:p>
                  </a:txBody>
                  <a:tcPr/>
                </a:tc>
                <a:tc>
                  <a:txBody>
                    <a:bodyPr/>
                    <a:lstStyle/>
                    <a:p>
                      <a:r>
                        <a:rPr lang="en-AU" dirty="0"/>
                        <a:t>Check your work for accuracy, so that you are confident the details are correct, and you have not included anything which is incorrect</a:t>
                      </a:r>
                    </a:p>
                  </a:txBody>
                  <a:tcPr/>
                </a:tc>
                <a:extLst>
                  <a:ext uri="{0D108BD9-81ED-4DB2-BD59-A6C34878D82A}">
                    <a16:rowId xmlns:a16="http://schemas.microsoft.com/office/drawing/2014/main" val="2120269479"/>
                  </a:ext>
                </a:extLst>
              </a:tr>
              <a:tr h="370840">
                <a:tc>
                  <a:txBody>
                    <a:bodyPr/>
                    <a:lstStyle/>
                    <a:p>
                      <a:r>
                        <a:rPr lang="en-AU" dirty="0"/>
                        <a:t>Courtesy copies and referrals </a:t>
                      </a:r>
                    </a:p>
                  </a:txBody>
                  <a:tcPr/>
                </a:tc>
                <a:tc>
                  <a:txBody>
                    <a:bodyPr/>
                    <a:lstStyle/>
                    <a:p>
                      <a:r>
                        <a:rPr lang="en-AU" dirty="0"/>
                        <a:t>Check if the document needs to be copied and sent to another worker or organisation as a courtesy, or if you should attach a referral form or letter.</a:t>
                      </a:r>
                    </a:p>
                  </a:txBody>
                  <a:tcPr/>
                </a:tc>
                <a:extLst>
                  <a:ext uri="{0D108BD9-81ED-4DB2-BD59-A6C34878D82A}">
                    <a16:rowId xmlns:a16="http://schemas.microsoft.com/office/drawing/2014/main" val="1388406902"/>
                  </a:ext>
                </a:extLst>
              </a:tr>
            </a:tbl>
          </a:graphicData>
        </a:graphic>
      </p:graphicFrame>
      <p:pic>
        <p:nvPicPr>
          <p:cNvPr id="5" name="Picture 4" descr="Logo&#10;&#10;Description automatically generated">
            <a:extLst>
              <a:ext uri="{FF2B5EF4-FFF2-40B4-BE49-F238E27FC236}">
                <a16:creationId xmlns:a16="http://schemas.microsoft.com/office/drawing/2014/main" id="{22309D0E-7CB0-8BF4-EE3B-F75F8250D3B4}"/>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6548012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596C-365B-D9B3-2151-82B2EF54D278}"/>
              </a:ext>
            </a:extLst>
          </p:cNvPr>
          <p:cNvSpPr>
            <a:spLocks noGrp="1"/>
          </p:cNvSpPr>
          <p:nvPr>
            <p:ph type="title"/>
          </p:nvPr>
        </p:nvSpPr>
        <p:spPr>
          <a:xfrm>
            <a:off x="648930" y="629266"/>
            <a:ext cx="9252154" cy="1223983"/>
          </a:xfrm>
        </p:spPr>
        <p:txBody>
          <a:bodyPr>
            <a:normAutofit/>
          </a:bodyPr>
          <a:lstStyle/>
          <a:p>
            <a:r>
              <a:rPr lang="en-AU" dirty="0"/>
              <a:t>5.9 Making Summaries</a:t>
            </a:r>
          </a:p>
        </p:txBody>
      </p:sp>
      <p:sp>
        <p:nvSpPr>
          <p:cNvPr id="3" name="Content Placeholder 2">
            <a:extLst>
              <a:ext uri="{FF2B5EF4-FFF2-40B4-BE49-F238E27FC236}">
                <a16:creationId xmlns:a16="http://schemas.microsoft.com/office/drawing/2014/main" id="{09E990FA-D389-5440-F1E5-B2AA48B3841C}"/>
              </a:ext>
            </a:extLst>
          </p:cNvPr>
          <p:cNvSpPr>
            <a:spLocks noGrp="1"/>
          </p:cNvSpPr>
          <p:nvPr>
            <p:ph idx="1"/>
          </p:nvPr>
        </p:nvSpPr>
        <p:spPr>
          <a:xfrm>
            <a:off x="323850" y="1853250"/>
            <a:ext cx="6744855" cy="4395150"/>
          </a:xfrm>
        </p:spPr>
        <p:txBody>
          <a:bodyPr>
            <a:normAutofit/>
          </a:bodyPr>
          <a:lstStyle/>
          <a:p>
            <a:pPr>
              <a:lnSpc>
                <a:spcPct val="90000"/>
              </a:lnSpc>
            </a:pPr>
            <a:r>
              <a:rPr lang="en-US" sz="1800" b="1" dirty="0"/>
              <a:t>Summaries</a:t>
            </a:r>
            <a:r>
              <a:rPr lang="en-US" sz="1800" dirty="0"/>
              <a:t> provide a concise outline of a situation, activity, or task, focusing on main points rather than all details.</a:t>
            </a:r>
          </a:p>
          <a:p>
            <a:pPr>
              <a:lnSpc>
                <a:spcPct val="90000"/>
              </a:lnSpc>
            </a:pPr>
            <a:r>
              <a:rPr lang="en-US" sz="1800" b="1" dirty="0"/>
              <a:t>When to Use: </a:t>
            </a:r>
            <a:r>
              <a:rPr lang="en-US" sz="1800" dirty="0"/>
              <a:t>Summaries are useful when full details are unnecessary, a brief reminder is needed, or only a small amount of information is helpful.</a:t>
            </a:r>
          </a:p>
          <a:p>
            <a:pPr>
              <a:lnSpc>
                <a:spcPct val="90000"/>
              </a:lnSpc>
            </a:pPr>
            <a:r>
              <a:rPr lang="en-US" sz="1800" b="1" dirty="0"/>
              <a:t>Practical Applications</a:t>
            </a:r>
            <a:r>
              <a:rPr lang="en-US" sz="1800" dirty="0"/>
              <a:t>: They can assist in preparing for meetings, outlining incidents or near misses, and prompting discussion points with supervisors or colleagues.</a:t>
            </a:r>
          </a:p>
          <a:p>
            <a:pPr>
              <a:lnSpc>
                <a:spcPct val="90000"/>
              </a:lnSpc>
            </a:pPr>
            <a:r>
              <a:rPr lang="en-US" sz="1800" b="1" dirty="0"/>
              <a:t>Purpose: </a:t>
            </a:r>
            <a:r>
              <a:rPr lang="en-US" sz="1800" dirty="0"/>
              <a:t>Summaries serve as quick references or prompts for specific situations or tasks.</a:t>
            </a:r>
          </a:p>
          <a:p>
            <a:pPr>
              <a:lnSpc>
                <a:spcPct val="90000"/>
              </a:lnSpc>
            </a:pPr>
            <a:r>
              <a:rPr lang="en-US" sz="1800" b="1" dirty="0"/>
              <a:t>Focus: </a:t>
            </a:r>
            <a:r>
              <a:rPr lang="en-US" sz="1800" dirty="0"/>
              <a:t>The emphasis is on brevity and relevance to the context in which they are used.</a:t>
            </a:r>
            <a:endParaRPr lang="en-AU" sz="1800" dirty="0"/>
          </a:p>
        </p:txBody>
      </p:sp>
      <p:pic>
        <p:nvPicPr>
          <p:cNvPr id="7" name="Picture 6">
            <a:extLst>
              <a:ext uri="{FF2B5EF4-FFF2-40B4-BE49-F238E27FC236}">
                <a16:creationId xmlns:a16="http://schemas.microsoft.com/office/drawing/2014/main" id="{DF6C5585-1968-20A7-A6B4-0B2C15FC995B}"/>
              </a:ext>
            </a:extLst>
          </p:cNvPr>
          <p:cNvPicPr>
            <a:picLocks noChangeAspect="1"/>
          </p:cNvPicPr>
          <p:nvPr/>
        </p:nvPicPr>
        <p:blipFill>
          <a:blip r:embed="rId3"/>
          <a:stretch>
            <a:fillRect/>
          </a:stretch>
        </p:blipFill>
        <p:spPr>
          <a:xfrm>
            <a:off x="8157181" y="457200"/>
            <a:ext cx="3814395" cy="5791199"/>
          </a:xfrm>
          <a:prstGeom prst="rect">
            <a:avLst/>
          </a:prstGeom>
          <a:effectLst>
            <a:outerShdw blurRad="50800" dist="38100" dir="5400000" algn="t" rotWithShape="0">
              <a:prstClr val="black">
                <a:alpha val="43000"/>
              </a:prstClr>
            </a:outerShdw>
          </a:effectLst>
        </p:spPr>
      </p:pic>
      <p:pic>
        <p:nvPicPr>
          <p:cNvPr id="8" name="Picture 7" descr="Logo&#10;&#10;Description automatically generated">
            <a:extLst>
              <a:ext uri="{FF2B5EF4-FFF2-40B4-BE49-F238E27FC236}">
                <a16:creationId xmlns:a16="http://schemas.microsoft.com/office/drawing/2014/main" id="{CFC300CB-1D95-F3D4-FA46-CF97B56ABF4A}"/>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827447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818B528F-9BD5-B815-A6DF-C8B99CBF2316}"/>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B2EEB8E9-C4B0-E722-1C34-AB99F2E16133}"/>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5A Inquiry Task</a:t>
            </a:r>
            <a:br>
              <a:rPr lang="en-US" sz="7200"/>
            </a:br>
            <a:r>
              <a:rPr lang="en-US" sz="7200"/>
              <a:t>p91</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355D8EB0-331A-A90B-8859-3480A6189BFB}"/>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9737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80F2-7042-A39E-35B8-A7EBA59DB09A}"/>
              </a:ext>
            </a:extLst>
          </p:cNvPr>
          <p:cNvSpPr>
            <a:spLocks noGrp="1"/>
          </p:cNvSpPr>
          <p:nvPr>
            <p:ph type="title"/>
          </p:nvPr>
        </p:nvSpPr>
        <p:spPr>
          <a:xfrm>
            <a:off x="7068479" y="1656936"/>
            <a:ext cx="4559246" cy="1324340"/>
          </a:xfrm>
        </p:spPr>
        <p:txBody>
          <a:bodyPr anchor="b">
            <a:normAutofit/>
          </a:bodyPr>
          <a:lstStyle/>
          <a:p>
            <a:r>
              <a:rPr lang="en-AU" sz="2800" dirty="0"/>
              <a:t>1.5 Clarifying Instructions</a:t>
            </a:r>
          </a:p>
        </p:txBody>
      </p:sp>
      <p:sp>
        <p:nvSpPr>
          <p:cNvPr id="10" name="Content Placeholder 9">
            <a:extLst>
              <a:ext uri="{FF2B5EF4-FFF2-40B4-BE49-F238E27FC236}">
                <a16:creationId xmlns:a16="http://schemas.microsoft.com/office/drawing/2014/main" id="{5C4EBDF5-78B3-277B-25B3-FE769187D289}"/>
              </a:ext>
            </a:extLst>
          </p:cNvPr>
          <p:cNvSpPr>
            <a:spLocks noGrp="1"/>
          </p:cNvSpPr>
          <p:nvPr>
            <p:ph idx="1"/>
          </p:nvPr>
        </p:nvSpPr>
        <p:spPr>
          <a:xfrm>
            <a:off x="6923744" y="3147220"/>
            <a:ext cx="4093878" cy="3521740"/>
          </a:xfrm>
        </p:spPr>
        <p:txBody>
          <a:bodyPr>
            <a:normAutofit/>
          </a:bodyPr>
          <a:lstStyle/>
          <a:p>
            <a:pPr marL="171450" indent="-171450">
              <a:buFont typeface="Wingdings" panose="05000000000000000000" pitchFamily="2" charset="2"/>
              <a:buChar char="§"/>
            </a:pPr>
            <a:r>
              <a:rPr lang="en-AU" sz="2000" dirty="0"/>
              <a:t>You may not always understand the work instructions you have been given or understand what is required of you at work. If this happens, it is always better to seek clarification.</a:t>
            </a:r>
          </a:p>
          <a:p>
            <a:pPr marL="171450" indent="-171450">
              <a:buFont typeface="Wingdings" panose="05000000000000000000" pitchFamily="2" charset="2"/>
              <a:buChar char="§"/>
            </a:pPr>
            <a:r>
              <a:rPr lang="en-AU" sz="2000" dirty="0"/>
              <a:t>Clarifying information can be achieved by the following strategies:</a:t>
            </a:r>
            <a:endParaRPr lang="en-US" sz="2000" dirty="0"/>
          </a:p>
        </p:txBody>
      </p:sp>
      <p:pic>
        <p:nvPicPr>
          <p:cNvPr id="6" name="Content Placeholder 5" descr="A screenshot of a cell phone&#10;&#10;Description automatically generated">
            <a:extLst>
              <a:ext uri="{FF2B5EF4-FFF2-40B4-BE49-F238E27FC236}">
                <a16:creationId xmlns:a16="http://schemas.microsoft.com/office/drawing/2014/main" id="{D55378DE-8807-F662-5320-81BE471A3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3961"/>
            <a:ext cx="6726923" cy="6854038"/>
          </a:xfrm>
          <a:prstGeom prst="rect">
            <a:avLst/>
          </a:prstGeom>
        </p:spPr>
      </p:pic>
      <p:pic>
        <p:nvPicPr>
          <p:cNvPr id="7" name="Picture Placeholder 35">
            <a:extLst>
              <a:ext uri="{FF2B5EF4-FFF2-40B4-BE49-F238E27FC236}">
                <a16:creationId xmlns:a16="http://schemas.microsoft.com/office/drawing/2014/main" id="{737D1CD7-1AFA-5538-7B99-0C2951E13A3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892988" y="3961"/>
            <a:ext cx="3173505" cy="2470297"/>
          </a:xfrm>
          <a:custGeom>
            <a:avLst/>
            <a:gdLst>
              <a:gd name="connsiteX0" fmla="*/ 1498600 w 2997200"/>
              <a:gd name="connsiteY0" fmla="*/ 0 h 2997200"/>
              <a:gd name="connsiteX1" fmla="*/ 2997200 w 2997200"/>
              <a:gd name="connsiteY1" fmla="*/ 1498600 h 2997200"/>
              <a:gd name="connsiteX2" fmla="*/ 1498600 w 2997200"/>
              <a:gd name="connsiteY2" fmla="*/ 2997200 h 2997200"/>
              <a:gd name="connsiteX3" fmla="*/ 0 w 2997200"/>
              <a:gd name="connsiteY3" fmla="*/ 2997200 h 2997200"/>
              <a:gd name="connsiteX4" fmla="*/ 0 w 2997200"/>
              <a:gd name="connsiteY4" fmla="*/ 1498600 h 2997200"/>
              <a:gd name="connsiteX5" fmla="*/ 1498600 w 2997200"/>
              <a:gd name="connsiteY5" fmla="*/ 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7200" h="2997200">
                <a:moveTo>
                  <a:pt x="1498600" y="0"/>
                </a:moveTo>
                <a:cubicBezTo>
                  <a:pt x="2326254" y="0"/>
                  <a:pt x="2997200" y="670946"/>
                  <a:pt x="2997200" y="1498600"/>
                </a:cubicBezTo>
                <a:cubicBezTo>
                  <a:pt x="2997200" y="2326254"/>
                  <a:pt x="2326254" y="2997200"/>
                  <a:pt x="1498600" y="2997200"/>
                </a:cubicBezTo>
                <a:lnTo>
                  <a:pt x="0" y="2997200"/>
                </a:lnTo>
                <a:lnTo>
                  <a:pt x="0" y="1498600"/>
                </a:lnTo>
                <a:cubicBezTo>
                  <a:pt x="0" y="670946"/>
                  <a:pt x="670946" y="0"/>
                  <a:pt x="1498600" y="0"/>
                </a:cubicBezTo>
                <a:close/>
              </a:path>
            </a:pathLst>
          </a:custGeom>
        </p:spPr>
      </p:pic>
      <p:pic>
        <p:nvPicPr>
          <p:cNvPr id="8" name="Picture 7" descr="Logo&#10;&#10;Description automatically generated">
            <a:extLst>
              <a:ext uri="{FF2B5EF4-FFF2-40B4-BE49-F238E27FC236}">
                <a16:creationId xmlns:a16="http://schemas.microsoft.com/office/drawing/2014/main" id="{DB4C916F-DB0E-1C9B-68DD-65BC9905D805}"/>
              </a:ext>
            </a:extLst>
          </p:cNvPr>
          <p:cNvPicPr>
            <a:picLocks noChangeAspect="1"/>
          </p:cNvPicPr>
          <p:nvPr/>
        </p:nvPicPr>
        <p:blipFill>
          <a:blip r:embed="rId4"/>
          <a:stretch>
            <a:fillRect/>
          </a:stretch>
        </p:blipFill>
        <p:spPr>
          <a:xfrm>
            <a:off x="11051993" y="5986479"/>
            <a:ext cx="1151464" cy="863598"/>
          </a:xfrm>
          <a:prstGeom prst="rect">
            <a:avLst/>
          </a:prstGeom>
        </p:spPr>
      </p:pic>
    </p:spTree>
    <p:extLst>
      <p:ext uri="{BB962C8B-B14F-4D97-AF65-F5344CB8AC3E}">
        <p14:creationId xmlns:p14="http://schemas.microsoft.com/office/powerpoint/2010/main" val="2423743134"/>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A623-0C2B-30F2-7D77-B6A69E735FA5}"/>
              </a:ext>
            </a:extLst>
          </p:cNvPr>
          <p:cNvSpPr>
            <a:spLocks noGrp="1"/>
          </p:cNvSpPr>
          <p:nvPr>
            <p:ph type="title"/>
          </p:nvPr>
        </p:nvSpPr>
        <p:spPr>
          <a:xfrm>
            <a:off x="722779" y="544703"/>
            <a:ext cx="8610600" cy="1293028"/>
          </a:xfrm>
        </p:spPr>
        <p:txBody>
          <a:bodyPr>
            <a:normAutofit/>
          </a:bodyPr>
          <a:lstStyle/>
          <a:p>
            <a:pPr algn="ctr"/>
            <a:r>
              <a:rPr lang="en-US" sz="3600" u="sng" dirty="0"/>
              <a:t>5.10 Funding Body Requirements</a:t>
            </a:r>
            <a:br>
              <a:rPr lang="en-US" sz="3600" u="sng" dirty="0"/>
            </a:br>
            <a:endParaRPr lang="en-AU" sz="3600" u="sng" dirty="0"/>
          </a:p>
        </p:txBody>
      </p:sp>
      <p:pic>
        <p:nvPicPr>
          <p:cNvPr id="5" name="Picture 4">
            <a:extLst>
              <a:ext uri="{FF2B5EF4-FFF2-40B4-BE49-F238E27FC236}">
                <a16:creationId xmlns:a16="http://schemas.microsoft.com/office/drawing/2014/main" id="{DE5F039D-6321-C801-8CB8-04186209CDC7}"/>
              </a:ext>
            </a:extLst>
          </p:cNvPr>
          <p:cNvPicPr>
            <a:picLocks noChangeAspect="1"/>
          </p:cNvPicPr>
          <p:nvPr/>
        </p:nvPicPr>
        <p:blipFill>
          <a:blip r:embed="rId3"/>
          <a:stretch>
            <a:fillRect/>
          </a:stretch>
        </p:blipFill>
        <p:spPr>
          <a:xfrm>
            <a:off x="1451579" y="3469537"/>
            <a:ext cx="9288842" cy="543001"/>
          </a:xfrm>
          <a:prstGeom prst="rect">
            <a:avLst/>
          </a:prstGeom>
        </p:spPr>
      </p:pic>
      <p:sp>
        <p:nvSpPr>
          <p:cNvPr id="8" name="TextBox 7">
            <a:extLst>
              <a:ext uri="{FF2B5EF4-FFF2-40B4-BE49-F238E27FC236}">
                <a16:creationId xmlns:a16="http://schemas.microsoft.com/office/drawing/2014/main" id="{A4544D81-C199-3462-C0D4-4322FD7D9528}"/>
              </a:ext>
            </a:extLst>
          </p:cNvPr>
          <p:cNvSpPr txBox="1"/>
          <p:nvPr/>
        </p:nvSpPr>
        <p:spPr>
          <a:xfrm>
            <a:off x="1451579" y="1550547"/>
            <a:ext cx="2026727" cy="1200329"/>
          </a:xfrm>
          <a:prstGeom prst="rect">
            <a:avLst/>
          </a:prstGeom>
          <a:noFill/>
        </p:spPr>
        <p:txBody>
          <a:bodyPr wrap="square" rtlCol="0">
            <a:spAutoFit/>
          </a:bodyPr>
          <a:lstStyle/>
          <a:p>
            <a:pPr algn="ctr"/>
            <a:r>
              <a:rPr lang="en-US" dirty="0"/>
              <a:t>Writing a summary of outcomes for period the funding is provided</a:t>
            </a:r>
            <a:endParaRPr lang="en-AU" dirty="0"/>
          </a:p>
        </p:txBody>
      </p:sp>
      <p:sp>
        <p:nvSpPr>
          <p:cNvPr id="9" name="TextBox 8">
            <a:extLst>
              <a:ext uri="{FF2B5EF4-FFF2-40B4-BE49-F238E27FC236}">
                <a16:creationId xmlns:a16="http://schemas.microsoft.com/office/drawing/2014/main" id="{B3004099-840D-B539-1BB6-CD1770592DA0}"/>
              </a:ext>
            </a:extLst>
          </p:cNvPr>
          <p:cNvSpPr txBox="1"/>
          <p:nvPr/>
        </p:nvSpPr>
        <p:spPr>
          <a:xfrm>
            <a:off x="3478306" y="4482353"/>
            <a:ext cx="1792941" cy="923330"/>
          </a:xfrm>
          <a:prstGeom prst="rect">
            <a:avLst/>
          </a:prstGeom>
          <a:noFill/>
        </p:spPr>
        <p:txBody>
          <a:bodyPr wrap="square" rtlCol="0">
            <a:spAutoFit/>
          </a:bodyPr>
          <a:lstStyle/>
          <a:p>
            <a:pPr algn="ctr"/>
            <a:r>
              <a:rPr lang="en-US" dirty="0"/>
              <a:t>Confirming your program has met objectives</a:t>
            </a:r>
            <a:endParaRPr lang="en-AU" dirty="0"/>
          </a:p>
        </p:txBody>
      </p:sp>
      <p:sp>
        <p:nvSpPr>
          <p:cNvPr id="10" name="TextBox 9">
            <a:extLst>
              <a:ext uri="{FF2B5EF4-FFF2-40B4-BE49-F238E27FC236}">
                <a16:creationId xmlns:a16="http://schemas.microsoft.com/office/drawing/2014/main" id="{C63CB0FF-10ED-BBFD-5B63-8BA11448B6CF}"/>
              </a:ext>
            </a:extLst>
          </p:cNvPr>
          <p:cNvSpPr txBox="1"/>
          <p:nvPr/>
        </p:nvSpPr>
        <p:spPr>
          <a:xfrm>
            <a:off x="5271247" y="1599892"/>
            <a:ext cx="1649506" cy="1477328"/>
          </a:xfrm>
          <a:prstGeom prst="rect">
            <a:avLst/>
          </a:prstGeom>
          <a:noFill/>
        </p:spPr>
        <p:txBody>
          <a:bodyPr wrap="square" rtlCol="0">
            <a:spAutoFit/>
          </a:bodyPr>
          <a:lstStyle/>
          <a:p>
            <a:pPr algn="ctr"/>
            <a:r>
              <a:rPr lang="en-US" dirty="0"/>
              <a:t>Stating how much money has been spent during time period</a:t>
            </a:r>
            <a:endParaRPr lang="en-AU" dirty="0"/>
          </a:p>
        </p:txBody>
      </p:sp>
      <p:sp>
        <p:nvSpPr>
          <p:cNvPr id="11" name="TextBox 10">
            <a:extLst>
              <a:ext uri="{FF2B5EF4-FFF2-40B4-BE49-F238E27FC236}">
                <a16:creationId xmlns:a16="http://schemas.microsoft.com/office/drawing/2014/main" id="{D7E32BD5-EA40-60C6-12A5-5FD4952D448B}"/>
              </a:ext>
            </a:extLst>
          </p:cNvPr>
          <p:cNvSpPr txBox="1"/>
          <p:nvPr/>
        </p:nvSpPr>
        <p:spPr>
          <a:xfrm>
            <a:off x="7046259" y="4574848"/>
            <a:ext cx="1792941" cy="923330"/>
          </a:xfrm>
          <a:prstGeom prst="rect">
            <a:avLst/>
          </a:prstGeom>
          <a:noFill/>
        </p:spPr>
        <p:txBody>
          <a:bodyPr wrap="square" rtlCol="0">
            <a:spAutoFit/>
          </a:bodyPr>
          <a:lstStyle/>
          <a:p>
            <a:pPr algn="ctr"/>
            <a:r>
              <a:rPr lang="en-US" dirty="0"/>
              <a:t>Giving detailed info about achievements</a:t>
            </a:r>
            <a:endParaRPr lang="en-AU" dirty="0"/>
          </a:p>
        </p:txBody>
      </p:sp>
      <p:sp>
        <p:nvSpPr>
          <p:cNvPr id="12" name="TextBox 11">
            <a:extLst>
              <a:ext uri="{FF2B5EF4-FFF2-40B4-BE49-F238E27FC236}">
                <a16:creationId xmlns:a16="http://schemas.microsoft.com/office/drawing/2014/main" id="{F22600A3-F290-B2C4-196F-0CAD285FC31F}"/>
              </a:ext>
            </a:extLst>
          </p:cNvPr>
          <p:cNvSpPr txBox="1"/>
          <p:nvPr/>
        </p:nvSpPr>
        <p:spPr>
          <a:xfrm>
            <a:off x="8839200" y="1803974"/>
            <a:ext cx="1901221" cy="1200329"/>
          </a:xfrm>
          <a:prstGeom prst="rect">
            <a:avLst/>
          </a:prstGeom>
          <a:noFill/>
        </p:spPr>
        <p:txBody>
          <a:bodyPr wrap="square" rtlCol="0">
            <a:spAutoFit/>
          </a:bodyPr>
          <a:lstStyle/>
          <a:p>
            <a:pPr algn="ctr"/>
            <a:r>
              <a:rPr lang="en-US" dirty="0"/>
              <a:t>Providing details of staffing, hours and resources used</a:t>
            </a:r>
            <a:endParaRPr lang="en-AU" dirty="0"/>
          </a:p>
        </p:txBody>
      </p:sp>
      <p:pic>
        <p:nvPicPr>
          <p:cNvPr id="13" name="Picture 12" descr="Logo&#10;&#10;Description automatically generated">
            <a:extLst>
              <a:ext uri="{FF2B5EF4-FFF2-40B4-BE49-F238E27FC236}">
                <a16:creationId xmlns:a16="http://schemas.microsoft.com/office/drawing/2014/main" id="{5CE045DF-F366-C5D7-4D8C-4A9BFE5D827B}"/>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3896012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B372F997-8B8D-42E9-8D60-5BCB4060083D}"/>
              </a:ext>
            </a:extLst>
          </p:cNvPr>
          <p:cNvPicPr>
            <a:picLocks noChangeAspect="1"/>
          </p:cNvPicPr>
          <p:nvPr/>
        </p:nvPicPr>
        <p:blipFill>
          <a:blip r:embed="rId7">
            <a:alphaModFix amt="40000"/>
          </a:blip>
          <a:srcRect t="17788" b="7212"/>
          <a:stretch/>
        </p:blipFill>
        <p:spPr>
          <a:xfrm>
            <a:off x="20" y="10"/>
            <a:ext cx="12191980" cy="6857990"/>
          </a:xfrm>
          <a:prstGeom prst="rect">
            <a:avLst/>
          </a:prstGeom>
        </p:spPr>
      </p:pic>
      <p:sp>
        <p:nvSpPr>
          <p:cNvPr id="2" name="Title 1">
            <a:extLst>
              <a:ext uri="{FF2B5EF4-FFF2-40B4-BE49-F238E27FC236}">
                <a16:creationId xmlns:a16="http://schemas.microsoft.com/office/drawing/2014/main" id="{5D7DAC03-92A5-7574-B7EF-CBE9EC8E5564}"/>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solidFill>
                  <a:schemeClr val="tx1"/>
                </a:solidFill>
              </a:rPr>
              <a:t>Complete Chapter 5 Review Questions</a:t>
            </a:r>
            <a:br>
              <a:rPr lang="en-US" sz="7200">
                <a:solidFill>
                  <a:schemeClr val="tx1"/>
                </a:solidFill>
              </a:rPr>
            </a:br>
            <a:r>
              <a:rPr lang="en-US" sz="7200">
                <a:solidFill>
                  <a:schemeClr val="tx1"/>
                </a:solidFill>
              </a:rPr>
              <a:t>page 101</a:t>
            </a:r>
          </a:p>
        </p:txBody>
      </p:sp>
      <p:pic>
        <p:nvPicPr>
          <p:cNvPr id="5" name="Picture 4" descr="Logo&#10;&#10;Description automatically generated">
            <a:extLst>
              <a:ext uri="{FF2B5EF4-FFF2-40B4-BE49-F238E27FC236}">
                <a16:creationId xmlns:a16="http://schemas.microsoft.com/office/drawing/2014/main" id="{83F43486-533F-1391-8E31-61098DF7B921}"/>
              </a:ext>
            </a:extLst>
          </p:cNvPr>
          <p:cNvPicPr>
            <a:picLocks noChangeAspect="1"/>
          </p:cNvPicPr>
          <p:nvPr/>
        </p:nvPicPr>
        <p:blipFill>
          <a:blip r:embed="rId7"/>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2642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16595-9FF4-B800-E6A1-7762700B2FB7}"/>
              </a:ext>
            </a:extLst>
          </p:cNvPr>
          <p:cNvSpPr>
            <a:spLocks noGrp="1"/>
          </p:cNvSpPr>
          <p:nvPr>
            <p:ph type="title"/>
          </p:nvPr>
        </p:nvSpPr>
        <p:spPr/>
        <p:txBody>
          <a:bodyPr/>
          <a:lstStyle/>
          <a:p>
            <a:r>
              <a:rPr lang="en-US" dirty="0"/>
              <a:t>6.1 Workplace Improvements</a:t>
            </a:r>
            <a:br>
              <a:rPr lang="en-US" dirty="0"/>
            </a:br>
            <a:endParaRPr lang="en-AU" dirty="0"/>
          </a:p>
        </p:txBody>
      </p:sp>
      <p:pic>
        <p:nvPicPr>
          <p:cNvPr id="5" name="Picture 4">
            <a:extLst>
              <a:ext uri="{FF2B5EF4-FFF2-40B4-BE49-F238E27FC236}">
                <a16:creationId xmlns:a16="http://schemas.microsoft.com/office/drawing/2014/main" id="{10FA2173-075B-C3FE-A2F2-9DCFB129650C}"/>
              </a:ext>
            </a:extLst>
          </p:cNvPr>
          <p:cNvPicPr>
            <a:picLocks noChangeAspect="1"/>
          </p:cNvPicPr>
          <p:nvPr/>
        </p:nvPicPr>
        <p:blipFill>
          <a:blip r:embed="rId3"/>
          <a:stretch>
            <a:fillRect/>
          </a:stretch>
        </p:blipFill>
        <p:spPr>
          <a:xfrm>
            <a:off x="1846730" y="1613648"/>
            <a:ext cx="8767481" cy="4985798"/>
          </a:xfrm>
          <a:prstGeom prst="rect">
            <a:avLst/>
          </a:prstGeom>
        </p:spPr>
      </p:pic>
      <p:pic>
        <p:nvPicPr>
          <p:cNvPr id="6" name="Picture 5" descr="Logo&#10;&#10;Description automatically generated">
            <a:extLst>
              <a:ext uri="{FF2B5EF4-FFF2-40B4-BE49-F238E27FC236}">
                <a16:creationId xmlns:a16="http://schemas.microsoft.com/office/drawing/2014/main" id="{F5520442-4274-49E8-A961-50019679A5E4}"/>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898271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B010D-A35A-8C58-0396-A732A32605D5}"/>
              </a:ext>
            </a:extLst>
          </p:cNvPr>
          <p:cNvSpPr>
            <a:spLocks noGrp="1"/>
          </p:cNvSpPr>
          <p:nvPr>
            <p:ph type="title"/>
          </p:nvPr>
        </p:nvSpPr>
        <p:spPr>
          <a:xfrm>
            <a:off x="120544" y="232499"/>
            <a:ext cx="7019204" cy="1622321"/>
          </a:xfrm>
        </p:spPr>
        <p:txBody>
          <a:bodyPr>
            <a:normAutofit/>
          </a:bodyPr>
          <a:lstStyle/>
          <a:p>
            <a:r>
              <a:rPr lang="en-AU" dirty="0">
                <a:solidFill>
                  <a:srgbClr val="EBEBEB"/>
                </a:solidFill>
              </a:rPr>
              <a:t>6.2 Individual Contributions</a:t>
            </a:r>
          </a:p>
        </p:txBody>
      </p:sp>
      <p:sp>
        <p:nvSpPr>
          <p:cNvPr id="3" name="Content Placeholder 2">
            <a:extLst>
              <a:ext uri="{FF2B5EF4-FFF2-40B4-BE49-F238E27FC236}">
                <a16:creationId xmlns:a16="http://schemas.microsoft.com/office/drawing/2014/main" id="{B31C4B8B-A5DC-0B14-7B47-A050FC85F2CB}"/>
              </a:ext>
            </a:extLst>
          </p:cNvPr>
          <p:cNvSpPr>
            <a:spLocks noGrp="1"/>
          </p:cNvSpPr>
          <p:nvPr>
            <p:ph idx="1"/>
          </p:nvPr>
        </p:nvSpPr>
        <p:spPr>
          <a:xfrm>
            <a:off x="648930" y="1854820"/>
            <a:ext cx="6188189" cy="4565030"/>
          </a:xfrm>
        </p:spPr>
        <p:txBody>
          <a:bodyPr>
            <a:normAutofit/>
          </a:bodyPr>
          <a:lstStyle/>
          <a:p>
            <a:pPr>
              <a:lnSpc>
                <a:spcPct val="90000"/>
              </a:lnSpc>
            </a:pPr>
            <a:r>
              <a:rPr lang="en-US" sz="1600" b="1" dirty="0">
                <a:solidFill>
                  <a:srgbClr val="FFFFFF"/>
                </a:solidFill>
              </a:rPr>
              <a:t>Contributing to Continuous Improvement: </a:t>
            </a:r>
            <a:r>
              <a:rPr lang="en-US" sz="1600" dirty="0">
                <a:solidFill>
                  <a:srgbClr val="FFFFFF"/>
                </a:solidFill>
              </a:rPr>
              <a:t>Workers can participate by attending meetings, suggesting changes, collecting client feedback, and implementing new practices.</a:t>
            </a:r>
          </a:p>
          <a:p>
            <a:pPr>
              <a:lnSpc>
                <a:spcPct val="90000"/>
              </a:lnSpc>
            </a:pPr>
            <a:r>
              <a:rPr lang="en-US" sz="1600" b="1" dirty="0">
                <a:solidFill>
                  <a:srgbClr val="FFFFFF"/>
                </a:solidFill>
              </a:rPr>
              <a:t>Benefits of Participation: </a:t>
            </a:r>
            <a:r>
              <a:rPr lang="en-US" sz="1600" dirty="0">
                <a:solidFill>
                  <a:srgbClr val="FFFFFF"/>
                </a:solidFill>
              </a:rPr>
              <a:t>Involvement in continuous improvement is satisfying and helps achieve best practice outcomes for the organisation.</a:t>
            </a:r>
          </a:p>
          <a:p>
            <a:pPr>
              <a:lnSpc>
                <a:spcPct val="90000"/>
              </a:lnSpc>
            </a:pPr>
            <a:r>
              <a:rPr lang="en-US" sz="1600" b="1" dirty="0">
                <a:solidFill>
                  <a:srgbClr val="FFFFFF"/>
                </a:solidFill>
              </a:rPr>
              <a:t>Value of New Perspectives: </a:t>
            </a:r>
            <a:r>
              <a:rPr lang="en-US" sz="1600" dirty="0">
                <a:solidFill>
                  <a:srgbClr val="FFFFFF"/>
                </a:solidFill>
              </a:rPr>
              <a:t>New workers bring fresh insights, noticing inefficiencies others may overlook, which can be highly valuable.</a:t>
            </a:r>
          </a:p>
          <a:p>
            <a:pPr>
              <a:lnSpc>
                <a:spcPct val="90000"/>
              </a:lnSpc>
            </a:pPr>
            <a:r>
              <a:rPr lang="en-US" sz="1600" b="1" dirty="0">
                <a:solidFill>
                  <a:srgbClr val="FFFFFF"/>
                </a:solidFill>
              </a:rPr>
              <a:t>Ways to Share Ideas: </a:t>
            </a:r>
            <a:r>
              <a:rPr lang="en-US" sz="1600" dirty="0">
                <a:solidFill>
                  <a:srgbClr val="FFFFFF"/>
                </a:solidFill>
              </a:rPr>
              <a:t>Suggestions can be shared through feedback forms, team meetings, committees, one-on-one discussions with supervisors, emails, staff newsletter contributions, or discussions with colleagues.</a:t>
            </a:r>
          </a:p>
          <a:p>
            <a:pPr>
              <a:lnSpc>
                <a:spcPct val="90000"/>
              </a:lnSpc>
            </a:pPr>
            <a:r>
              <a:rPr lang="en-US" sz="1600" b="1" dirty="0">
                <a:solidFill>
                  <a:srgbClr val="FFFFFF"/>
                </a:solidFill>
              </a:rPr>
              <a:t>Support for Ideas: </a:t>
            </a:r>
            <a:r>
              <a:rPr lang="en-US" sz="1600" dirty="0">
                <a:solidFill>
                  <a:srgbClr val="FFFFFF"/>
                </a:solidFill>
              </a:rPr>
              <a:t>All workplace ideas should be valued and considered, and workers should feel confident their contributions are important to </a:t>
            </a:r>
            <a:r>
              <a:rPr lang="en-US" sz="1600" dirty="0" err="1">
                <a:solidFill>
                  <a:srgbClr val="FFFFFF"/>
                </a:solidFill>
              </a:rPr>
              <a:t>organisational</a:t>
            </a:r>
            <a:r>
              <a:rPr lang="en-US" sz="1600" dirty="0">
                <a:solidFill>
                  <a:srgbClr val="FFFFFF"/>
                </a:solidFill>
              </a:rPr>
              <a:t> growth.</a:t>
            </a:r>
            <a:endParaRPr lang="en-AU" sz="1600" dirty="0">
              <a:solidFill>
                <a:srgbClr val="FFFFFF"/>
              </a:solidFill>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Vintage bulbs with one on">
            <a:extLst>
              <a:ext uri="{FF2B5EF4-FFF2-40B4-BE49-F238E27FC236}">
                <a16:creationId xmlns:a16="http://schemas.microsoft.com/office/drawing/2014/main" id="{BD232BD6-8EB0-E086-3056-78E7B758C902}"/>
              </a:ext>
            </a:extLst>
          </p:cNvPr>
          <p:cNvPicPr>
            <a:picLocks noChangeAspect="1"/>
          </p:cNvPicPr>
          <p:nvPr/>
        </p:nvPicPr>
        <p:blipFill>
          <a:blip r:embed="rId4">
            <a:extLst>
              <a:ext uri="{28A0092B-C50C-407E-A947-70E740481C1C}">
                <a14:useLocalDpi xmlns:a14="http://schemas.microsoft.com/office/drawing/2010/main" val="0"/>
              </a:ext>
            </a:extLst>
          </a:blip>
          <a:srcRect l="33862" r="1801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8" name="Picture 7" descr="Logo&#10;&#10;Description automatically generated">
            <a:extLst>
              <a:ext uri="{FF2B5EF4-FFF2-40B4-BE49-F238E27FC236}">
                <a16:creationId xmlns:a16="http://schemas.microsoft.com/office/drawing/2014/main" id="{F273A6BC-1098-6E4D-8DAE-564CE224BFF4}"/>
              </a:ext>
            </a:extLst>
          </p:cNvPr>
          <p:cNvPicPr>
            <a:picLocks noChangeAspect="1"/>
          </p:cNvPicPr>
          <p:nvPr/>
        </p:nvPicPr>
        <p:blipFill>
          <a:blip r:embed="rId5"/>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2989458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B7C119AD-CE0A-89E6-DEA3-07C7EACC2582}"/>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64C2F2A3-B2E9-76CF-A478-387A85E5598A}"/>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6A Inquiry Task </a:t>
            </a:r>
            <a:br>
              <a:rPr lang="en-US" sz="7200"/>
            </a:br>
            <a:r>
              <a:rPr lang="en-US" sz="7200"/>
              <a:t>page 104</a:t>
            </a:r>
          </a:p>
        </p:txBody>
      </p:sp>
      <p:sp>
        <p:nvSpPr>
          <p:cNvPr id="22" name="Rectangle 21">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6" name="Picture 5" descr="Logo&#10;&#10;Description automatically generated">
            <a:extLst>
              <a:ext uri="{FF2B5EF4-FFF2-40B4-BE49-F238E27FC236}">
                <a16:creationId xmlns:a16="http://schemas.microsoft.com/office/drawing/2014/main" id="{B38E5E11-0861-E023-C62E-0820219B01E6}"/>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1416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2098-806F-0929-41ED-5C18BFFE2682}"/>
              </a:ext>
            </a:extLst>
          </p:cNvPr>
          <p:cNvSpPr>
            <a:spLocks noGrp="1"/>
          </p:cNvSpPr>
          <p:nvPr>
            <p:ph type="title"/>
          </p:nvPr>
        </p:nvSpPr>
        <p:spPr/>
        <p:txBody>
          <a:bodyPr/>
          <a:lstStyle/>
          <a:p>
            <a:r>
              <a:rPr lang="en-AU" dirty="0"/>
              <a:t>6.3 Improving Work Practices and Procedures</a:t>
            </a:r>
          </a:p>
        </p:txBody>
      </p:sp>
      <p:sp>
        <p:nvSpPr>
          <p:cNvPr id="3" name="Content Placeholder 2">
            <a:extLst>
              <a:ext uri="{FF2B5EF4-FFF2-40B4-BE49-F238E27FC236}">
                <a16:creationId xmlns:a16="http://schemas.microsoft.com/office/drawing/2014/main" id="{E9D54EE9-971A-46A5-61B1-590EBB68B0F6}"/>
              </a:ext>
            </a:extLst>
          </p:cNvPr>
          <p:cNvSpPr>
            <a:spLocks noGrp="1"/>
          </p:cNvSpPr>
          <p:nvPr>
            <p:ph idx="1"/>
          </p:nvPr>
        </p:nvSpPr>
        <p:spPr>
          <a:xfrm>
            <a:off x="1103312" y="2052918"/>
            <a:ext cx="8946541" cy="4538382"/>
          </a:xfrm>
        </p:spPr>
        <p:txBody>
          <a:bodyPr>
            <a:normAutofit fontScale="92500" lnSpcReduction="10000"/>
          </a:bodyPr>
          <a:lstStyle/>
          <a:p>
            <a:r>
              <a:rPr lang="en-US" b="1" dirty="0"/>
              <a:t>Improving Work Practices: </a:t>
            </a:r>
            <a:r>
              <a:rPr lang="en-US" dirty="0"/>
              <a:t>Work practices can improve through small changes and addressing inefficiencies, supported by proactive discussions and planning within the organisation.</a:t>
            </a:r>
          </a:p>
          <a:p>
            <a:r>
              <a:rPr lang="en-US" b="1" dirty="0"/>
              <a:t>Collaborative Approach: </a:t>
            </a:r>
            <a:r>
              <a:rPr lang="en-US" dirty="0"/>
              <a:t>Positive change involves team participation, not ignoring established systems, but contributing to discussions and planning to advance goals.</a:t>
            </a:r>
          </a:p>
          <a:p>
            <a:r>
              <a:rPr lang="en-US" b="1" dirty="0"/>
              <a:t>Setting Goals: </a:t>
            </a:r>
            <a:r>
              <a:rPr lang="en-US" dirty="0"/>
              <a:t>Work teams often set measurable, clear goals to guide improvements and align with organizational objectives.</a:t>
            </a:r>
          </a:p>
          <a:p>
            <a:r>
              <a:rPr lang="en-US" b="1" dirty="0"/>
              <a:t>Promoting Change: </a:t>
            </a:r>
            <a:r>
              <a:rPr lang="en-US" dirty="0"/>
              <a:t>Workers can promote change by discussing improvements, actively listening, giving and receiving constructive feedback, and participating in both formal and informal initiatives.</a:t>
            </a:r>
          </a:p>
          <a:p>
            <a:r>
              <a:rPr lang="en-US" b="1" dirty="0"/>
              <a:t>Leadership Role: </a:t>
            </a:r>
            <a:r>
              <a:rPr lang="en-US" dirty="0"/>
              <a:t>Even early-career workers can take leadership roles in promoting changes, helping their organization achieve goals and drive continuous improvement.</a:t>
            </a:r>
            <a:endParaRPr lang="en-AU" dirty="0"/>
          </a:p>
        </p:txBody>
      </p:sp>
      <p:pic>
        <p:nvPicPr>
          <p:cNvPr id="4" name="Picture 3" descr="Logo&#10;&#10;Description automatically generated">
            <a:extLst>
              <a:ext uri="{FF2B5EF4-FFF2-40B4-BE49-F238E27FC236}">
                <a16:creationId xmlns:a16="http://schemas.microsoft.com/office/drawing/2014/main" id="{CB66B71A-5904-3BB8-93D7-586549720BEE}"/>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41881930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D760-2533-5552-BF68-F083E6ADB1AB}"/>
              </a:ext>
            </a:extLst>
          </p:cNvPr>
          <p:cNvSpPr>
            <a:spLocks noGrp="1"/>
          </p:cNvSpPr>
          <p:nvPr>
            <p:ph type="title"/>
          </p:nvPr>
        </p:nvSpPr>
        <p:spPr>
          <a:xfrm>
            <a:off x="5411931" y="452718"/>
            <a:ext cx="4638903" cy="1400530"/>
          </a:xfrm>
        </p:spPr>
        <p:txBody>
          <a:bodyPr>
            <a:normAutofit/>
          </a:bodyPr>
          <a:lstStyle/>
          <a:p>
            <a:r>
              <a:rPr lang="en-AU" dirty="0"/>
              <a:t>6.4 Modelling Changes</a:t>
            </a: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Grandfather and grandson playing guitar on a boat">
            <a:extLst>
              <a:ext uri="{FF2B5EF4-FFF2-40B4-BE49-F238E27FC236}">
                <a16:creationId xmlns:a16="http://schemas.microsoft.com/office/drawing/2014/main" id="{7DE550EA-743D-B076-4E43-0A288050DB1E}"/>
              </a:ext>
            </a:extLst>
          </p:cNvPr>
          <p:cNvPicPr>
            <a:picLocks noChangeAspect="1"/>
          </p:cNvPicPr>
          <p:nvPr/>
        </p:nvPicPr>
        <p:blipFill>
          <a:blip r:embed="rId3">
            <a:extLst>
              <a:ext uri="{28A0092B-C50C-407E-A947-70E740481C1C}">
                <a14:useLocalDpi xmlns:a14="http://schemas.microsoft.com/office/drawing/2010/main" val="0"/>
              </a:ext>
            </a:extLst>
          </a:blip>
          <a:srcRect l="7263" r="44333"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6" name="Rectangle 1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27EC8825-775C-528F-03D8-CECDBBED42D9}"/>
              </a:ext>
            </a:extLst>
          </p:cNvPr>
          <p:cNvSpPr>
            <a:spLocks noGrp="1"/>
          </p:cNvSpPr>
          <p:nvPr>
            <p:ph idx="1"/>
          </p:nvPr>
        </p:nvSpPr>
        <p:spPr>
          <a:xfrm>
            <a:off x="5410950" y="2052918"/>
            <a:ext cx="6495300" cy="4195481"/>
          </a:xfrm>
        </p:spPr>
        <p:txBody>
          <a:bodyPr>
            <a:normAutofit fontScale="92500" lnSpcReduction="10000"/>
          </a:bodyPr>
          <a:lstStyle/>
          <a:p>
            <a:pPr>
              <a:lnSpc>
                <a:spcPct val="90000"/>
              </a:lnSpc>
            </a:pPr>
            <a:r>
              <a:rPr lang="en-US" sz="1800" b="1" dirty="0"/>
              <a:t>Role of Modelling: </a:t>
            </a:r>
            <a:r>
              <a:rPr lang="en-US" sz="1800" dirty="0"/>
              <a:t>Modelling involves demonstrating changes to work systems rather than explaining them verbally, making it a powerful teaching tool.</a:t>
            </a:r>
          </a:p>
          <a:p>
            <a:pPr>
              <a:lnSpc>
                <a:spcPct val="90000"/>
              </a:lnSpc>
            </a:pPr>
            <a:r>
              <a:rPr lang="en-US" sz="1800" b="1" dirty="0"/>
              <a:t>Importance in Teams: </a:t>
            </a:r>
            <a:r>
              <a:rPr lang="en-US" sz="1800" dirty="0"/>
              <a:t>It helps team members learn new skills and adapt to changes effectively, especially for complex tasks or significant system changes.</a:t>
            </a:r>
          </a:p>
          <a:p>
            <a:pPr>
              <a:lnSpc>
                <a:spcPct val="90000"/>
              </a:lnSpc>
            </a:pPr>
            <a:r>
              <a:rPr lang="en-US" sz="1800" b="1" dirty="0"/>
              <a:t>Use in Communication: </a:t>
            </a:r>
            <a:r>
              <a:rPr lang="en-US" sz="1800" dirty="0"/>
              <a:t>Modelling is especially useful when language barriers exist, enabling clear communication through action.</a:t>
            </a:r>
          </a:p>
          <a:p>
            <a:pPr>
              <a:lnSpc>
                <a:spcPct val="90000"/>
              </a:lnSpc>
            </a:pPr>
            <a:r>
              <a:rPr lang="en-US" sz="1800" b="1" dirty="0"/>
              <a:t>Steps in Modelling: </a:t>
            </a:r>
            <a:r>
              <a:rPr lang="en-US" sz="1800" dirty="0"/>
              <a:t>Key steps include identifying the change, focusing on its essential aspects, inviting participation, and emphasizing demonstration over explanation.</a:t>
            </a:r>
          </a:p>
          <a:p>
            <a:pPr>
              <a:lnSpc>
                <a:spcPct val="90000"/>
              </a:lnSpc>
            </a:pPr>
            <a:r>
              <a:rPr lang="en-US" sz="1800" b="1" dirty="0"/>
              <a:t>Practical Impact: </a:t>
            </a:r>
            <a:r>
              <a:rPr lang="en-US" sz="1800" dirty="0"/>
              <a:t>This approach fosters learning and supports smooth transitions during </a:t>
            </a:r>
            <a:r>
              <a:rPr lang="en-US" sz="1800" dirty="0" err="1"/>
              <a:t>organisational</a:t>
            </a:r>
            <a:r>
              <a:rPr lang="en-US" sz="1800" dirty="0"/>
              <a:t> or procedural changes.</a:t>
            </a:r>
            <a:endParaRPr lang="en-AU" sz="1800" dirty="0"/>
          </a:p>
        </p:txBody>
      </p:sp>
      <p:pic>
        <p:nvPicPr>
          <p:cNvPr id="8" name="Picture 7" descr="Logo&#10;&#10;Description automatically generated">
            <a:extLst>
              <a:ext uri="{FF2B5EF4-FFF2-40B4-BE49-F238E27FC236}">
                <a16:creationId xmlns:a16="http://schemas.microsoft.com/office/drawing/2014/main" id="{C65DC3D7-5C20-B444-86C6-28AE9552914C}"/>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713050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Content Placeholder 3" descr="Logo&#10;&#10;Description automatically generated">
            <a:extLst>
              <a:ext uri="{FF2B5EF4-FFF2-40B4-BE49-F238E27FC236}">
                <a16:creationId xmlns:a16="http://schemas.microsoft.com/office/drawing/2014/main" id="{13A80224-BBE8-1D45-9C62-FF99FDC3C397}"/>
              </a:ext>
            </a:extLst>
          </p:cNvPr>
          <p:cNvPicPr>
            <a:picLocks noGrp="1" noChangeAspect="1"/>
          </p:cNvPicPr>
          <p:nvPr>
            <p:ph idx="1"/>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5CE5A799-A0B4-55BD-03F8-D6E70CAB104D}"/>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6B Inquiry Task</a:t>
            </a:r>
            <a:br>
              <a:rPr lang="en-US" sz="7200"/>
            </a:br>
            <a:r>
              <a:rPr lang="en-US" sz="7200"/>
              <a:t>page 107</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95321B8C-D5F5-5949-371F-C18AB9EFCFDB}"/>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5570671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65BE-44B0-924D-0D25-FFBDDC10F9A6}"/>
              </a:ext>
            </a:extLst>
          </p:cNvPr>
          <p:cNvSpPr>
            <a:spLocks noGrp="1"/>
          </p:cNvSpPr>
          <p:nvPr>
            <p:ph type="title"/>
          </p:nvPr>
        </p:nvSpPr>
        <p:spPr/>
        <p:txBody>
          <a:bodyPr/>
          <a:lstStyle/>
          <a:p>
            <a:r>
              <a:rPr lang="en-AU" dirty="0"/>
              <a:t>6.4/6.5 Feedback</a:t>
            </a:r>
          </a:p>
        </p:txBody>
      </p:sp>
      <p:sp>
        <p:nvSpPr>
          <p:cNvPr id="3" name="Content Placeholder 2">
            <a:extLst>
              <a:ext uri="{FF2B5EF4-FFF2-40B4-BE49-F238E27FC236}">
                <a16:creationId xmlns:a16="http://schemas.microsoft.com/office/drawing/2014/main" id="{C2A7D40C-9874-E70B-D97C-4418C00862FE}"/>
              </a:ext>
            </a:extLst>
          </p:cNvPr>
          <p:cNvSpPr>
            <a:spLocks noGrp="1"/>
          </p:cNvSpPr>
          <p:nvPr>
            <p:ph idx="1"/>
          </p:nvPr>
        </p:nvSpPr>
        <p:spPr>
          <a:xfrm>
            <a:off x="1103312" y="1524000"/>
            <a:ext cx="10402888" cy="5086350"/>
          </a:xfrm>
        </p:spPr>
        <p:txBody>
          <a:bodyPr>
            <a:normAutofit lnSpcReduction="10000"/>
          </a:bodyPr>
          <a:lstStyle/>
          <a:p>
            <a:r>
              <a:rPr lang="en-US" b="1" dirty="0"/>
              <a:t>Purpose of Feedback: </a:t>
            </a:r>
            <a:r>
              <a:rPr lang="en-US" dirty="0"/>
              <a:t>Feedback helps improve skills, knowledge, and performance, supporting </a:t>
            </a:r>
            <a:r>
              <a:rPr lang="en-US" dirty="0" err="1"/>
              <a:t>organisational</a:t>
            </a:r>
            <a:r>
              <a:rPr lang="en-US" dirty="0"/>
              <a:t> goals and continuous improvement.</a:t>
            </a:r>
          </a:p>
          <a:p>
            <a:r>
              <a:rPr lang="en-US" b="1" dirty="0"/>
              <a:t>Types of Feedback:</a:t>
            </a:r>
          </a:p>
          <a:p>
            <a:pPr marL="0" indent="0">
              <a:buNone/>
            </a:pPr>
            <a:r>
              <a:rPr lang="en-US" dirty="0"/>
              <a:t>- </a:t>
            </a:r>
            <a:r>
              <a:rPr lang="en-US" b="1" dirty="0"/>
              <a:t>Knowledge of Performance: </a:t>
            </a:r>
            <a:r>
              <a:rPr lang="en-US" dirty="0"/>
              <a:t>Focuses on the process and efforts involved in achieving a goal, aiding specific skill and knowledge development.</a:t>
            </a:r>
          </a:p>
          <a:p>
            <a:pPr marL="0" indent="0">
              <a:buNone/>
            </a:pPr>
            <a:r>
              <a:rPr lang="en-US" dirty="0"/>
              <a:t>- </a:t>
            </a:r>
            <a:r>
              <a:rPr lang="en-US" b="1" dirty="0"/>
              <a:t>Knowledge of Results: </a:t>
            </a:r>
            <a:r>
              <a:rPr lang="en-US" dirty="0"/>
              <a:t>Focuses on the outcome, allowing for measurement against goals and understanding overall achievements.</a:t>
            </a:r>
          </a:p>
          <a:p>
            <a:r>
              <a:rPr lang="en-US" b="1" dirty="0"/>
              <a:t>Requesting Feedback: </a:t>
            </a:r>
            <a:r>
              <a:rPr lang="en-US" dirty="0"/>
              <a:t>Workers can seek feedback from colleagues or supervisors by asking them to observe tasks or provide constructive input. Permission from clients may be needed when their involvement is required.</a:t>
            </a:r>
          </a:p>
          <a:p>
            <a:r>
              <a:rPr lang="en-US" b="1" dirty="0"/>
              <a:t>Constructive Feedback: </a:t>
            </a:r>
            <a:r>
              <a:rPr lang="en-US" dirty="0"/>
              <a:t>Effective feedback highlights strengths and areas for improvement, avoiding criticism and promoting learning and growth.</a:t>
            </a:r>
          </a:p>
          <a:p>
            <a:r>
              <a:rPr lang="en-US" b="1" dirty="0"/>
              <a:t>Responding to Feedback: </a:t>
            </a:r>
            <a:r>
              <a:rPr lang="en-US" dirty="0"/>
              <a:t>Reflect on feedback, document it for reference, and plan how to apply it for skill and knowledge enhancement over time.</a:t>
            </a:r>
            <a:endParaRPr lang="en-AU" dirty="0"/>
          </a:p>
        </p:txBody>
      </p:sp>
      <p:pic>
        <p:nvPicPr>
          <p:cNvPr id="4" name="Picture 3" descr="Logo&#10;&#10;Description automatically generated">
            <a:extLst>
              <a:ext uri="{FF2B5EF4-FFF2-40B4-BE49-F238E27FC236}">
                <a16:creationId xmlns:a16="http://schemas.microsoft.com/office/drawing/2014/main" id="{CADD2C63-4C9D-EFE9-E44D-5FAFA18D9E58}"/>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877168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 up of checklist">
            <a:extLst>
              <a:ext uri="{FF2B5EF4-FFF2-40B4-BE49-F238E27FC236}">
                <a16:creationId xmlns:a16="http://schemas.microsoft.com/office/drawing/2014/main" id="{7270C07B-7B0D-BA0F-EF60-CD06BA5A99AA}"/>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11830" b="3900"/>
          <a:stretch/>
        </p:blipFill>
        <p:spPr>
          <a:xfrm>
            <a:off x="20" y="-1"/>
            <a:ext cx="12191980" cy="6858000"/>
          </a:xfrm>
          <a:prstGeom prst="rect">
            <a:avLst/>
          </a:prstGeom>
        </p:spPr>
      </p:pic>
      <p:sp>
        <p:nvSpPr>
          <p:cNvPr id="2" name="Title 1">
            <a:extLst>
              <a:ext uri="{FF2B5EF4-FFF2-40B4-BE49-F238E27FC236}">
                <a16:creationId xmlns:a16="http://schemas.microsoft.com/office/drawing/2014/main" id="{E3ED4B81-CE7D-1D0C-2221-5334AF92DC34}"/>
              </a:ext>
            </a:extLst>
          </p:cNvPr>
          <p:cNvSpPr>
            <a:spLocks noGrp="1"/>
          </p:cNvSpPr>
          <p:nvPr>
            <p:ph type="title"/>
          </p:nvPr>
        </p:nvSpPr>
        <p:spPr>
          <a:xfrm>
            <a:off x="646111" y="452718"/>
            <a:ext cx="9404723" cy="1400530"/>
          </a:xfrm>
        </p:spPr>
        <p:txBody>
          <a:bodyPr>
            <a:normAutofit/>
          </a:bodyPr>
          <a:lstStyle/>
          <a:p>
            <a:r>
              <a:rPr lang="en-AU"/>
              <a:t>6.6 Building Skills</a:t>
            </a:r>
            <a:endParaRPr lang="en-AU" dirty="0"/>
          </a:p>
        </p:txBody>
      </p:sp>
      <p:sp>
        <p:nvSpPr>
          <p:cNvPr id="3" name="Content Placeholder 2">
            <a:extLst>
              <a:ext uri="{FF2B5EF4-FFF2-40B4-BE49-F238E27FC236}">
                <a16:creationId xmlns:a16="http://schemas.microsoft.com/office/drawing/2014/main" id="{A04ECD48-72C9-BE32-C76D-8AAC5D0A829E}"/>
              </a:ext>
            </a:extLst>
          </p:cNvPr>
          <p:cNvSpPr>
            <a:spLocks noGrp="1"/>
          </p:cNvSpPr>
          <p:nvPr>
            <p:ph idx="1"/>
          </p:nvPr>
        </p:nvSpPr>
        <p:spPr>
          <a:xfrm>
            <a:off x="1103312" y="1447800"/>
            <a:ext cx="10593388" cy="5341145"/>
          </a:xfrm>
        </p:spPr>
        <p:txBody>
          <a:bodyPr>
            <a:normAutofit/>
          </a:bodyPr>
          <a:lstStyle/>
          <a:p>
            <a:pPr>
              <a:lnSpc>
                <a:spcPct val="90000"/>
              </a:lnSpc>
            </a:pPr>
            <a:r>
              <a:rPr lang="en-US" sz="1800" b="1" dirty="0"/>
              <a:t>Continuous Learning: </a:t>
            </a:r>
            <a:r>
              <a:rPr lang="en-US" sz="1800" dirty="0"/>
              <a:t>Learning continues beyond starting a role in health and community services, as building skills and knowledge is a lifelong process.</a:t>
            </a:r>
          </a:p>
          <a:p>
            <a:pPr>
              <a:lnSpc>
                <a:spcPct val="90000"/>
              </a:lnSpc>
            </a:pPr>
            <a:r>
              <a:rPr lang="en-US" sz="1800" b="1" dirty="0"/>
              <a:t>Methods to Build Skills:</a:t>
            </a:r>
          </a:p>
          <a:p>
            <a:pPr marL="0" indent="0">
              <a:lnSpc>
                <a:spcPct val="90000"/>
              </a:lnSpc>
              <a:buNone/>
            </a:pPr>
            <a:r>
              <a:rPr lang="en-US" sz="1800" dirty="0"/>
              <a:t>- Attend formal training such as workshops, conferences, or webinars.</a:t>
            </a:r>
          </a:p>
          <a:p>
            <a:pPr marL="0" indent="0">
              <a:lnSpc>
                <a:spcPct val="90000"/>
              </a:lnSpc>
              <a:buNone/>
            </a:pPr>
            <a:r>
              <a:rPr lang="en-US" sz="1800" dirty="0"/>
              <a:t>- Work with a mentor regularly.</a:t>
            </a:r>
          </a:p>
          <a:p>
            <a:pPr marL="0" indent="0">
              <a:lnSpc>
                <a:spcPct val="90000"/>
              </a:lnSpc>
              <a:buNone/>
            </a:pPr>
            <a:r>
              <a:rPr lang="en-US" sz="1800" dirty="0"/>
              <a:t>- Observe experienced colleagues at work.</a:t>
            </a:r>
          </a:p>
          <a:p>
            <a:pPr marL="0" indent="0">
              <a:lnSpc>
                <a:spcPct val="90000"/>
              </a:lnSpc>
              <a:buNone/>
            </a:pPr>
            <a:r>
              <a:rPr lang="en-US" sz="1800" dirty="0"/>
              <a:t>- Network with professionals in similar roles.</a:t>
            </a:r>
          </a:p>
          <a:p>
            <a:pPr marL="0" indent="0">
              <a:lnSpc>
                <a:spcPct val="90000"/>
              </a:lnSpc>
              <a:buNone/>
            </a:pPr>
            <a:r>
              <a:rPr lang="en-US" sz="1800" dirty="0"/>
              <a:t>- Participate in industry information sessions or webinars.</a:t>
            </a:r>
          </a:p>
          <a:p>
            <a:pPr>
              <a:lnSpc>
                <a:spcPct val="90000"/>
              </a:lnSpc>
            </a:pPr>
            <a:r>
              <a:rPr lang="en-US" sz="1800" b="1" dirty="0"/>
              <a:t>Tracking Professional Development: </a:t>
            </a:r>
            <a:r>
              <a:rPr lang="en-US" sz="1800" dirty="0"/>
              <a:t>Keep a record of professional development activities, such as in a diary or by taking notes on key learnings.</a:t>
            </a:r>
          </a:p>
          <a:p>
            <a:pPr>
              <a:lnSpc>
                <a:spcPct val="90000"/>
              </a:lnSpc>
            </a:pPr>
            <a:r>
              <a:rPr lang="en-US" sz="1800" b="1" dirty="0"/>
              <a:t>Seeking Skill Development Opportunities: </a:t>
            </a:r>
            <a:r>
              <a:rPr lang="en-US" sz="1800" dirty="0"/>
              <a:t>Consult your supervisor or HR Manager for guidance on training options, workshops, or seminars, and follow your organization's process for applying for professional development.</a:t>
            </a:r>
          </a:p>
          <a:p>
            <a:pPr>
              <a:lnSpc>
                <a:spcPct val="90000"/>
              </a:lnSpc>
            </a:pPr>
            <a:r>
              <a:rPr lang="en-US" sz="1800" b="1" dirty="0"/>
              <a:t>Setting Work Performance Goals: </a:t>
            </a:r>
            <a:r>
              <a:rPr lang="en-US" sz="1800" dirty="0"/>
              <a:t>Write clear, specific goals to guide your learning and professional development (e.g., mastering infection control, improving manual handling techniques, or learning </a:t>
            </a:r>
            <a:r>
              <a:rPr lang="en-US" sz="1800" dirty="0" err="1"/>
              <a:t>Auslan</a:t>
            </a:r>
            <a:r>
              <a:rPr lang="en-US" sz="1800" dirty="0"/>
              <a:t> for communication).</a:t>
            </a:r>
            <a:endParaRPr lang="en-AU" sz="1800" dirty="0"/>
          </a:p>
        </p:txBody>
      </p:sp>
      <p:pic>
        <p:nvPicPr>
          <p:cNvPr id="8" name="Picture 7" descr="Logo&#10;&#10;Description automatically generated">
            <a:extLst>
              <a:ext uri="{FF2B5EF4-FFF2-40B4-BE49-F238E27FC236}">
                <a16:creationId xmlns:a16="http://schemas.microsoft.com/office/drawing/2014/main" id="{BD3D015A-2E90-E360-1CBD-AAED44CA3749}"/>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3317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C074-35B1-A566-449C-F1054035907D}"/>
              </a:ext>
            </a:extLst>
          </p:cNvPr>
          <p:cNvSpPr>
            <a:spLocks noGrp="1"/>
          </p:cNvSpPr>
          <p:nvPr>
            <p:ph type="title"/>
          </p:nvPr>
        </p:nvSpPr>
        <p:spPr>
          <a:xfrm>
            <a:off x="649224" y="645106"/>
            <a:ext cx="3650279" cy="1259894"/>
          </a:xfrm>
        </p:spPr>
        <p:txBody>
          <a:bodyPr>
            <a:normAutofit/>
          </a:bodyPr>
          <a:lstStyle/>
          <a:p>
            <a:r>
              <a:rPr lang="en-AU" u="sng"/>
              <a:t>Discussion</a:t>
            </a:r>
          </a:p>
        </p:txBody>
      </p:sp>
      <p:sp>
        <p:nvSpPr>
          <p:cNvPr id="3" name="Content Placeholder 2">
            <a:extLst>
              <a:ext uri="{FF2B5EF4-FFF2-40B4-BE49-F238E27FC236}">
                <a16:creationId xmlns:a16="http://schemas.microsoft.com/office/drawing/2014/main" id="{138B72C1-8117-87FB-B318-ACBBD1ABF1F3}"/>
              </a:ext>
            </a:extLst>
          </p:cNvPr>
          <p:cNvSpPr>
            <a:spLocks noGrp="1"/>
          </p:cNvSpPr>
          <p:nvPr>
            <p:ph idx="1"/>
          </p:nvPr>
        </p:nvSpPr>
        <p:spPr>
          <a:xfrm>
            <a:off x="649225" y="2133600"/>
            <a:ext cx="3650278" cy="3759253"/>
          </a:xfrm>
        </p:spPr>
        <p:txBody>
          <a:bodyPr>
            <a:normAutofit/>
          </a:bodyPr>
          <a:lstStyle/>
          <a:p>
            <a:pPr marL="0" indent="0">
              <a:buClr>
                <a:srgbClr val="E08C04"/>
              </a:buClr>
              <a:buNone/>
            </a:pPr>
            <a:r>
              <a:rPr lang="en-AU" sz="2800" kern="1200" dirty="0">
                <a:effectLst/>
                <a:latin typeface="+mn-lt"/>
                <a:ea typeface="+mn-ea"/>
                <a:cs typeface="+mn-cs"/>
              </a:rPr>
              <a:t>Discuss types of clarifying safety instructions that you may need to be aware of and follow as a community services worker.</a:t>
            </a:r>
          </a:p>
        </p:txBody>
      </p:sp>
      <p:pic>
        <p:nvPicPr>
          <p:cNvPr id="4" name="Picture Placeholder 20" descr="A group of people sitting in chairs&#10;&#10;Description automatically generated">
            <a:extLst>
              <a:ext uri="{FF2B5EF4-FFF2-40B4-BE49-F238E27FC236}">
                <a16:creationId xmlns:a16="http://schemas.microsoft.com/office/drawing/2014/main" id="{E59D8AA1-C29C-86EB-C80D-67C1F6EDF7FC}"/>
              </a:ext>
            </a:extLst>
          </p:cNvPr>
          <p:cNvPicPr>
            <a:picLocks noChangeAspect="1"/>
          </p:cNvPicPr>
          <p:nvPr/>
        </p:nvPicPr>
        <p:blipFill>
          <a:blip r:embed="rId2" cstate="hqprint">
            <a:extLst>
              <a:ext uri="{28A0092B-C50C-407E-A947-70E740481C1C}">
                <a14:useLocalDpi xmlns:a14="http://schemas.microsoft.com/office/drawing/2010/main"/>
              </a:ext>
            </a:extLst>
          </a:blip>
          <a:srcRect l="37890"/>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61914878-7DB5-4B8B-89F1-603754E96223}"/>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350402898"/>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Content Placeholder 3" descr="Logo&#10;&#10;Description automatically generated">
            <a:extLst>
              <a:ext uri="{FF2B5EF4-FFF2-40B4-BE49-F238E27FC236}">
                <a16:creationId xmlns:a16="http://schemas.microsoft.com/office/drawing/2014/main" id="{B1261761-5311-8101-E56E-5D4CE96D3BE4}"/>
              </a:ext>
            </a:extLst>
          </p:cNvPr>
          <p:cNvPicPr>
            <a:picLocks noGrp="1" noChangeAspect="1"/>
          </p:cNvPicPr>
          <p:nvPr>
            <p:ph idx="1"/>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B097A2C6-7CC9-FF12-C5A4-4D42741739CB}"/>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6A Inquiry Task</a:t>
            </a:r>
            <a:br>
              <a:rPr lang="en-US" sz="7200"/>
            </a:br>
            <a:r>
              <a:rPr lang="en-US" sz="7200"/>
              <a:t>page 110</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6E366153-4B8E-A6E2-D5C5-8A040FCC9BF9}"/>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316975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960BA51E-B3EB-148F-1B63-4A158FFD407A}"/>
              </a:ext>
            </a:extLst>
          </p:cNvPr>
          <p:cNvPicPr>
            <a:picLocks noChangeAspect="1"/>
          </p:cNvPicPr>
          <p:nvPr/>
        </p:nvPicPr>
        <p:blipFill>
          <a:blip r:embed="rId7">
            <a:alphaModFix amt="40000"/>
          </a:blip>
          <a:srcRect t="17788" b="7212"/>
          <a:stretch/>
        </p:blipFill>
        <p:spPr>
          <a:xfrm>
            <a:off x="20" y="10"/>
            <a:ext cx="12191980" cy="6857990"/>
          </a:xfrm>
          <a:prstGeom prst="rect">
            <a:avLst/>
          </a:prstGeom>
        </p:spPr>
      </p:pic>
      <p:sp>
        <p:nvSpPr>
          <p:cNvPr id="2" name="Title 1">
            <a:extLst>
              <a:ext uri="{FF2B5EF4-FFF2-40B4-BE49-F238E27FC236}">
                <a16:creationId xmlns:a16="http://schemas.microsoft.com/office/drawing/2014/main" id="{F2D54596-761D-74E0-1268-463A75D344DA}"/>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solidFill>
                  <a:schemeClr val="tx1"/>
                </a:solidFill>
              </a:rPr>
              <a:t>Complete Chapter 6 Review Questions</a:t>
            </a:r>
            <a:br>
              <a:rPr lang="en-US" sz="7200">
                <a:solidFill>
                  <a:schemeClr val="tx1"/>
                </a:solidFill>
              </a:rPr>
            </a:br>
            <a:r>
              <a:rPr lang="en-US" sz="7200">
                <a:solidFill>
                  <a:schemeClr val="tx1"/>
                </a:solidFill>
              </a:rPr>
              <a:t>page 111</a:t>
            </a:r>
          </a:p>
        </p:txBody>
      </p:sp>
      <p:pic>
        <p:nvPicPr>
          <p:cNvPr id="5" name="Picture 4" descr="Logo&#10;&#10;Description automatically generated">
            <a:extLst>
              <a:ext uri="{FF2B5EF4-FFF2-40B4-BE49-F238E27FC236}">
                <a16:creationId xmlns:a16="http://schemas.microsoft.com/office/drawing/2014/main" id="{D25B91D5-1065-3E2A-BC53-91456243B5B5}"/>
              </a:ext>
            </a:extLst>
          </p:cNvPr>
          <p:cNvPicPr>
            <a:picLocks noChangeAspect="1"/>
          </p:cNvPicPr>
          <p:nvPr/>
        </p:nvPicPr>
        <p:blipFill>
          <a:blip r:embed="rId7"/>
          <a:stretch>
            <a:fillRect/>
          </a:stretch>
        </p:blipFill>
        <p:spPr>
          <a:xfrm>
            <a:off x="-61292" y="5957638"/>
            <a:ext cx="1108409" cy="831307"/>
          </a:xfrm>
          <a:prstGeom prst="rect">
            <a:avLst/>
          </a:prstGeom>
        </p:spPr>
      </p:pic>
    </p:spTree>
    <p:extLst>
      <p:ext uri="{BB962C8B-B14F-4D97-AF65-F5344CB8AC3E}">
        <p14:creationId xmlns:p14="http://schemas.microsoft.com/office/powerpoint/2010/main" val="7538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14" descr="A person holding a pen&#10;&#10;Description automatically generated">
            <a:extLst>
              <a:ext uri="{FF2B5EF4-FFF2-40B4-BE49-F238E27FC236}">
                <a16:creationId xmlns:a16="http://schemas.microsoft.com/office/drawing/2014/main" id="{03FF8C04-A644-B0A4-ABCE-BEDFEBDB1794}"/>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88BC430B-EBD7-5A42-AC05-D66D731710FF}"/>
              </a:ext>
            </a:extLst>
          </p:cNvPr>
          <p:cNvSpPr>
            <a:spLocks noGrp="1"/>
          </p:cNvSpPr>
          <p:nvPr>
            <p:ph type="title"/>
          </p:nvPr>
        </p:nvSpPr>
        <p:spPr>
          <a:xfrm>
            <a:off x="646111" y="452718"/>
            <a:ext cx="9404723" cy="1400530"/>
          </a:xfrm>
        </p:spPr>
        <p:txBody>
          <a:bodyPr>
            <a:normAutofit/>
          </a:bodyPr>
          <a:lstStyle/>
          <a:p>
            <a:r>
              <a:rPr lang="en-US" dirty="0"/>
              <a:t>Assessment Tasks</a:t>
            </a:r>
            <a:br>
              <a:rPr lang="en-US" dirty="0"/>
            </a:br>
            <a:endParaRPr lang="en-AU" dirty="0"/>
          </a:p>
        </p:txBody>
      </p:sp>
      <p:sp>
        <p:nvSpPr>
          <p:cNvPr id="9" name="Rectangle 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99966CB8-02C8-7857-F66A-D127065FC121}"/>
              </a:ext>
            </a:extLst>
          </p:cNvPr>
          <p:cNvSpPr>
            <a:spLocks noGrp="1"/>
          </p:cNvSpPr>
          <p:nvPr>
            <p:ph idx="1"/>
          </p:nvPr>
        </p:nvSpPr>
        <p:spPr>
          <a:xfrm>
            <a:off x="1103312" y="2052918"/>
            <a:ext cx="8946541" cy="4195481"/>
          </a:xfrm>
        </p:spPr>
        <p:txBody>
          <a:bodyPr>
            <a:normAutofit/>
          </a:bodyPr>
          <a:lstStyle/>
          <a:p>
            <a:r>
              <a:rPr lang="en-AU" dirty="0"/>
              <a:t>Assessment Task 1: Written Questions </a:t>
            </a:r>
          </a:p>
          <a:p>
            <a:r>
              <a:rPr lang="en-AU" dirty="0"/>
              <a:t>Assessment Task 2: Case Studies</a:t>
            </a:r>
          </a:p>
          <a:p>
            <a:r>
              <a:rPr lang="en-AU" dirty="0"/>
              <a:t>Assessment Task 3: </a:t>
            </a:r>
            <a:r>
              <a:rPr lang="en-GB" dirty="0"/>
              <a:t>Communicate with a Client (Parts A and B)</a:t>
            </a:r>
            <a:r>
              <a:rPr lang="en-AU" dirty="0"/>
              <a:t> </a:t>
            </a:r>
          </a:p>
          <a:p>
            <a:r>
              <a:rPr lang="en-AU" dirty="0"/>
              <a:t>Assessment Task 4: </a:t>
            </a:r>
            <a:r>
              <a:rPr lang="en-GB" dirty="0"/>
              <a:t>Communicate with Co-workers (Parts A and B)</a:t>
            </a:r>
            <a:r>
              <a:rPr lang="en-AU" dirty="0"/>
              <a:t> </a:t>
            </a:r>
          </a:p>
          <a:p>
            <a:r>
              <a:rPr lang="en-AU" dirty="0"/>
              <a:t>Assessment Task 5: </a:t>
            </a:r>
            <a:r>
              <a:rPr lang="en-GB" dirty="0"/>
              <a:t>Communicate with Coordinator (Parts A and B)</a:t>
            </a:r>
            <a:endParaRPr lang="en-US" dirty="0"/>
          </a:p>
          <a:p>
            <a:endParaRPr lang="en-AU" dirty="0"/>
          </a:p>
        </p:txBody>
      </p:sp>
      <p:pic>
        <p:nvPicPr>
          <p:cNvPr id="5" name="Picture 4" descr="Logo&#10;&#10;Description automatically generated">
            <a:extLst>
              <a:ext uri="{FF2B5EF4-FFF2-40B4-BE49-F238E27FC236}">
                <a16:creationId xmlns:a16="http://schemas.microsoft.com/office/drawing/2014/main" id="{92DDADFA-FC4B-DC98-99B8-EC5CA726E912}"/>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23089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Cartoon checklist and pencil">
            <a:extLst>
              <a:ext uri="{FF2B5EF4-FFF2-40B4-BE49-F238E27FC236}">
                <a16:creationId xmlns:a16="http://schemas.microsoft.com/office/drawing/2014/main" id="{720920D5-2DC7-63F4-E63C-DF690A3A9522}"/>
              </a:ext>
            </a:extLst>
          </p:cNvPr>
          <p:cNvPicPr>
            <a:picLocks noChangeAspect="1"/>
          </p:cNvPicPr>
          <p:nvPr/>
        </p:nvPicPr>
        <p:blipFill>
          <a:blip r:embed="rId2">
            <a:extLst>
              <a:ext uri="{28A0092B-C50C-407E-A947-70E740481C1C}">
                <a14:useLocalDpi xmlns:a14="http://schemas.microsoft.com/office/drawing/2010/main" val="0"/>
              </a:ext>
            </a:extLst>
          </a:blip>
          <a:srcRect l="31411" r="25256"/>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8344191F-665B-85C0-D3F2-B6660B36A9F7}"/>
              </a:ext>
            </a:extLst>
          </p:cNvPr>
          <p:cNvSpPr>
            <a:spLocks noGrp="1"/>
          </p:cNvSpPr>
          <p:nvPr>
            <p:ph type="title"/>
          </p:nvPr>
        </p:nvSpPr>
        <p:spPr>
          <a:xfrm>
            <a:off x="541867" y="787400"/>
            <a:ext cx="7145866" cy="778933"/>
          </a:xfrm>
        </p:spPr>
        <p:txBody>
          <a:bodyPr anchor="ctr">
            <a:normAutofit/>
          </a:bodyPr>
          <a:lstStyle/>
          <a:p>
            <a:r>
              <a:rPr lang="en-AU" sz="3000" dirty="0">
                <a:solidFill>
                  <a:srgbClr val="FEFFFF"/>
                </a:solidFill>
              </a:rPr>
              <a:t>Clarifying Specific Instructions</a:t>
            </a:r>
          </a:p>
        </p:txBody>
      </p:sp>
      <p:sp>
        <p:nvSpPr>
          <p:cNvPr id="3" name="Content Placeholder 2">
            <a:extLst>
              <a:ext uri="{FF2B5EF4-FFF2-40B4-BE49-F238E27FC236}">
                <a16:creationId xmlns:a16="http://schemas.microsoft.com/office/drawing/2014/main" id="{06A6F6AA-2FA6-23C6-4553-9E2E30D7BC7C}"/>
              </a:ext>
            </a:extLst>
          </p:cNvPr>
          <p:cNvSpPr>
            <a:spLocks noGrp="1"/>
          </p:cNvSpPr>
          <p:nvPr>
            <p:ph idx="1"/>
          </p:nvPr>
        </p:nvSpPr>
        <p:spPr>
          <a:xfrm>
            <a:off x="541866" y="2032000"/>
            <a:ext cx="7145867" cy="3879222"/>
          </a:xfrm>
        </p:spPr>
        <p:txBody>
          <a:bodyPr>
            <a:normAutofit/>
          </a:bodyPr>
          <a:lstStyle/>
          <a:p>
            <a:pPr lvl="0">
              <a:lnSpc>
                <a:spcPct val="90000"/>
              </a:lnSpc>
            </a:pPr>
            <a:r>
              <a:rPr lang="en-AU" sz="1500" b="1" dirty="0">
                <a:solidFill>
                  <a:srgbClr val="FEFFFF"/>
                </a:solidFill>
              </a:rPr>
              <a:t>Clarifying Client Specific Instructions</a:t>
            </a:r>
          </a:p>
          <a:p>
            <a:pPr marL="171450" lvl="0" indent="-171450">
              <a:lnSpc>
                <a:spcPct val="90000"/>
              </a:lnSpc>
              <a:buFont typeface="Wingdings" panose="05000000000000000000" pitchFamily="2" charset="2"/>
              <a:buChar char="§"/>
            </a:pPr>
            <a:r>
              <a:rPr lang="en-AU" sz="1500" dirty="0">
                <a:solidFill>
                  <a:srgbClr val="FEFFFF"/>
                </a:solidFill>
              </a:rPr>
              <a:t>Some clients have specific needs and requests that should be met. </a:t>
            </a:r>
          </a:p>
          <a:p>
            <a:pPr marL="171450" lvl="0" indent="-171450">
              <a:lnSpc>
                <a:spcPct val="90000"/>
              </a:lnSpc>
              <a:buFont typeface="Wingdings" panose="05000000000000000000" pitchFamily="2" charset="2"/>
              <a:buChar char="§"/>
            </a:pPr>
            <a:r>
              <a:rPr lang="en-AU" sz="1500" dirty="0">
                <a:solidFill>
                  <a:srgbClr val="FEFFFF"/>
                </a:solidFill>
              </a:rPr>
              <a:t>These instructions could be included in part of an individual planning and support document, or within a client file or case notes. </a:t>
            </a:r>
          </a:p>
          <a:p>
            <a:pPr marL="171450" lvl="0" indent="-171450">
              <a:lnSpc>
                <a:spcPct val="90000"/>
              </a:lnSpc>
              <a:buFont typeface="Wingdings" panose="05000000000000000000" pitchFamily="2" charset="2"/>
              <a:buChar char="§"/>
            </a:pPr>
            <a:r>
              <a:rPr lang="en-AU" sz="1500" dirty="0">
                <a:solidFill>
                  <a:srgbClr val="FEFFFF"/>
                </a:solidFill>
              </a:rPr>
              <a:t>Accessing and sharing these instructions can assist in providing appropriate support to a client, particularly when there is more than one worker involved.</a:t>
            </a:r>
          </a:p>
          <a:p>
            <a:pPr lvl="0">
              <a:lnSpc>
                <a:spcPct val="90000"/>
              </a:lnSpc>
            </a:pPr>
            <a:endParaRPr lang="en-AU" sz="1500" b="1" dirty="0">
              <a:solidFill>
                <a:srgbClr val="FEFFFF"/>
              </a:solidFill>
            </a:endParaRPr>
          </a:p>
          <a:p>
            <a:pPr lvl="0">
              <a:lnSpc>
                <a:spcPct val="90000"/>
              </a:lnSpc>
            </a:pPr>
            <a:r>
              <a:rPr lang="en-AU" sz="1500" b="1" dirty="0">
                <a:solidFill>
                  <a:srgbClr val="FEFFFF"/>
                </a:solidFill>
              </a:rPr>
              <a:t>Clarifying Duty of Care Instructions </a:t>
            </a:r>
          </a:p>
          <a:p>
            <a:pPr marL="171450" lvl="0" indent="-171450">
              <a:lnSpc>
                <a:spcPct val="90000"/>
              </a:lnSpc>
              <a:buFont typeface="Wingdings" panose="05000000000000000000" pitchFamily="2" charset="2"/>
              <a:buChar char="§"/>
            </a:pPr>
            <a:r>
              <a:rPr lang="en-AU" sz="1500" dirty="0">
                <a:solidFill>
                  <a:srgbClr val="FEFFFF"/>
                </a:solidFill>
              </a:rPr>
              <a:t>In some situations, you will have a duty of care responsibility to a client.</a:t>
            </a:r>
          </a:p>
          <a:p>
            <a:pPr marL="171450" lvl="0" indent="-171450">
              <a:lnSpc>
                <a:spcPct val="90000"/>
              </a:lnSpc>
              <a:buFont typeface="Wingdings" panose="05000000000000000000" pitchFamily="2" charset="2"/>
              <a:buChar char="§"/>
            </a:pPr>
            <a:r>
              <a:rPr lang="en-AU" sz="1500" dirty="0">
                <a:solidFill>
                  <a:srgbClr val="FEFFFF"/>
                </a:solidFill>
              </a:rPr>
              <a:t>As part of your duty of care, you may need to clarify the instructions you receive in order to fulfil your obligations.</a:t>
            </a:r>
            <a:endParaRPr lang="en-AU" sz="1500" b="1" kern="1200" dirty="0">
              <a:solidFill>
                <a:srgbClr val="FEFFFF"/>
              </a:solidFill>
              <a:effectLst/>
              <a:latin typeface="+mn-lt"/>
              <a:ea typeface="+mn-ea"/>
              <a:cs typeface="+mn-cs"/>
            </a:endParaRPr>
          </a:p>
          <a:p>
            <a:pPr marL="0" indent="0">
              <a:lnSpc>
                <a:spcPct val="90000"/>
              </a:lnSpc>
              <a:buNone/>
            </a:pPr>
            <a:endParaRPr lang="en-AU" sz="1500" dirty="0">
              <a:solidFill>
                <a:srgbClr val="FEFFFF"/>
              </a:solidFill>
            </a:endParaRPr>
          </a:p>
        </p:txBody>
      </p:sp>
      <p:pic>
        <p:nvPicPr>
          <p:cNvPr id="6" name="Picture 5" descr="Logo&#10;&#10;Description automatically generated">
            <a:extLst>
              <a:ext uri="{FF2B5EF4-FFF2-40B4-BE49-F238E27FC236}">
                <a16:creationId xmlns:a16="http://schemas.microsoft.com/office/drawing/2014/main" id="{32EE7907-AD17-99A6-DCF2-2BF3113FCE91}"/>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143660463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3475-BBC7-D637-8F15-AEB8BDF6D3E5}"/>
              </a:ext>
            </a:extLst>
          </p:cNvPr>
          <p:cNvSpPr>
            <a:spLocks noGrp="1"/>
          </p:cNvSpPr>
          <p:nvPr>
            <p:ph type="title"/>
          </p:nvPr>
        </p:nvSpPr>
        <p:spPr>
          <a:xfrm>
            <a:off x="4659520" y="624110"/>
            <a:ext cx="6845092" cy="1280890"/>
          </a:xfrm>
        </p:spPr>
        <p:txBody>
          <a:bodyPr>
            <a:normAutofit fontScale="90000"/>
          </a:bodyPr>
          <a:lstStyle/>
          <a:p>
            <a:r>
              <a:rPr lang="en-AU" dirty="0"/>
              <a:t>1.6 Agreeing on Timeframes</a:t>
            </a:r>
          </a:p>
        </p:txBody>
      </p:sp>
      <p:sp>
        <p:nvSpPr>
          <p:cNvPr id="3" name="Content Placeholder 2">
            <a:extLst>
              <a:ext uri="{FF2B5EF4-FFF2-40B4-BE49-F238E27FC236}">
                <a16:creationId xmlns:a16="http://schemas.microsoft.com/office/drawing/2014/main" id="{72702649-D62E-91DD-CB50-40991B1EC05B}"/>
              </a:ext>
            </a:extLst>
          </p:cNvPr>
          <p:cNvSpPr>
            <a:spLocks noGrp="1"/>
          </p:cNvSpPr>
          <p:nvPr>
            <p:ph idx="1"/>
          </p:nvPr>
        </p:nvSpPr>
        <p:spPr>
          <a:xfrm>
            <a:off x="3750280" y="1992595"/>
            <a:ext cx="7754331" cy="3918627"/>
          </a:xfrm>
        </p:spPr>
        <p:txBody>
          <a:bodyPr>
            <a:normAutofit fontScale="92500"/>
          </a:bodyPr>
          <a:lstStyle/>
          <a:p>
            <a:pPr marL="0" lvl="0" indent="0">
              <a:buNone/>
            </a:pPr>
            <a:r>
              <a:rPr lang="en-AU" sz="2400" dirty="0"/>
              <a:t>Workplace instructions give you information about what tasks need to be completed as part of your work role, and they usually include information about the timeframe which applies to the instruction.</a:t>
            </a:r>
            <a:endParaRPr lang="en-AU" sz="2400" kern="1200" dirty="0">
              <a:effectLst/>
              <a:latin typeface="+mn-lt"/>
              <a:ea typeface="+mn-ea"/>
              <a:cs typeface="+mn-cs"/>
            </a:endParaRPr>
          </a:p>
          <a:p>
            <a:pPr marL="0" lvl="0" indent="0">
              <a:buNone/>
            </a:pPr>
            <a:r>
              <a:rPr lang="en-AU" sz="2400" dirty="0"/>
              <a:t>Your own timeframe for tasks will be influenced by:</a:t>
            </a:r>
          </a:p>
          <a:p>
            <a:pPr lvl="0">
              <a:buAutoNum type="arabicPeriod"/>
            </a:pPr>
            <a:r>
              <a:rPr lang="en-AU" sz="2400" dirty="0"/>
              <a:t>Your own skills and experiences</a:t>
            </a:r>
          </a:p>
          <a:p>
            <a:pPr lvl="0">
              <a:buAutoNum type="arabicPeriod"/>
            </a:pPr>
            <a:r>
              <a:rPr lang="en-AU" sz="2400" dirty="0"/>
              <a:t>Your other duties and responsibilities</a:t>
            </a:r>
          </a:p>
          <a:p>
            <a:pPr lvl="0">
              <a:buAutoNum type="arabicPeriod"/>
            </a:pPr>
            <a:r>
              <a:rPr lang="en-AU" sz="2400" dirty="0"/>
              <a:t>Ability to delegate other tasks</a:t>
            </a:r>
          </a:p>
          <a:p>
            <a:pPr lvl="0">
              <a:buAutoNum type="arabicPeriod"/>
            </a:pPr>
            <a:r>
              <a:rPr lang="en-AU" sz="2400" dirty="0"/>
              <a:t>Skills at time and task management</a:t>
            </a:r>
          </a:p>
          <a:p>
            <a:pPr marL="0" indent="0">
              <a:buNone/>
            </a:pPr>
            <a:endParaRPr lang="en-AU" dirty="0"/>
          </a:p>
        </p:txBody>
      </p:sp>
      <p:pic>
        <p:nvPicPr>
          <p:cNvPr id="4" name="Picture Placeholder 12" descr="A person standing next to a checklist&#10;&#10;Description automatically generated">
            <a:extLst>
              <a:ext uri="{FF2B5EF4-FFF2-40B4-BE49-F238E27FC236}">
                <a16:creationId xmlns:a16="http://schemas.microsoft.com/office/drawing/2014/main" id="{59610115-80E1-D84B-9697-BB1C56D40437}"/>
              </a:ext>
            </a:extLst>
          </p:cNvPr>
          <p:cNvPicPr>
            <a:picLocks noChangeAspect="1"/>
          </p:cNvPicPr>
          <p:nvPr/>
        </p:nvPicPr>
        <p:blipFill>
          <a:blip r:embed="rId2" cstate="hqprint">
            <a:extLst>
              <a:ext uri="{28A0092B-C50C-407E-A947-70E740481C1C}">
                <a14:useLocalDpi xmlns:a14="http://schemas.microsoft.com/office/drawing/2010/main"/>
              </a:ext>
            </a:extLst>
          </a:blip>
          <a:srcRect r="36274"/>
          <a:stretch/>
        </p:blipFill>
        <p:spPr>
          <a:xfrm>
            <a:off x="17206" y="-9225"/>
            <a:ext cx="2720524" cy="6858000"/>
          </a:xfrm>
          <a:prstGeom prst="rect">
            <a:avLst/>
          </a:prstGeom>
        </p:spPr>
      </p:pic>
      <p:pic>
        <p:nvPicPr>
          <p:cNvPr id="5" name="Picture 4" descr="Logo&#10;&#10;Description automatically generated">
            <a:extLst>
              <a:ext uri="{FF2B5EF4-FFF2-40B4-BE49-F238E27FC236}">
                <a16:creationId xmlns:a16="http://schemas.microsoft.com/office/drawing/2014/main" id="{6E6CCCF8-3C6E-EE65-9ECC-A5B939EC5A89}"/>
              </a:ext>
            </a:extLst>
          </p:cNvPr>
          <p:cNvPicPr>
            <a:picLocks noChangeAspect="1"/>
          </p:cNvPicPr>
          <p:nvPr/>
        </p:nvPicPr>
        <p:blipFill>
          <a:blip r:embed="rId3"/>
          <a:stretch>
            <a:fillRect/>
          </a:stretch>
        </p:blipFill>
        <p:spPr>
          <a:xfrm>
            <a:off x="11135397" y="5926169"/>
            <a:ext cx="1151464" cy="863598"/>
          </a:xfrm>
          <a:prstGeom prst="rect">
            <a:avLst/>
          </a:prstGeom>
        </p:spPr>
      </p:pic>
    </p:spTree>
    <p:extLst>
      <p:ext uri="{BB962C8B-B14F-4D97-AF65-F5344CB8AC3E}">
        <p14:creationId xmlns:p14="http://schemas.microsoft.com/office/powerpoint/2010/main" val="208711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43733-4A6A-8424-1209-3F26BACABBD6}"/>
              </a:ext>
            </a:extLst>
          </p:cNvPr>
          <p:cNvSpPr>
            <a:spLocks noGrp="1"/>
          </p:cNvSpPr>
          <p:nvPr>
            <p:ph type="title"/>
          </p:nvPr>
        </p:nvSpPr>
        <p:spPr>
          <a:xfrm>
            <a:off x="988694" y="1063416"/>
            <a:ext cx="6034406" cy="4811730"/>
          </a:xfrm>
        </p:spPr>
        <p:txBody>
          <a:bodyPr vert="horz" lIns="91440" tIns="45720" rIns="91440" bIns="45720" rtlCol="0" anchor="ctr">
            <a:normAutofit/>
          </a:bodyPr>
          <a:lstStyle/>
          <a:p>
            <a:pPr algn="r"/>
            <a:r>
              <a:rPr lang="en-US" sz="6600" b="0" i="0" kern="1200">
                <a:solidFill>
                  <a:schemeClr val="tx2"/>
                </a:solidFill>
                <a:latin typeface="+mj-lt"/>
                <a:ea typeface="+mj-ea"/>
                <a:cs typeface="+mj-cs"/>
              </a:rPr>
              <a:t>Complete 1B Inquiry Task page 15</a:t>
            </a:r>
          </a:p>
        </p:txBody>
      </p:sp>
      <p:sp>
        <p:nvSpPr>
          <p:cNvPr id="23" name="Rectangle 22">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0733" y="0"/>
            <a:ext cx="321564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4" name="Picture 3" descr="Logo&#10;&#10;Description automatically generated">
            <a:extLst>
              <a:ext uri="{FF2B5EF4-FFF2-40B4-BE49-F238E27FC236}">
                <a16:creationId xmlns:a16="http://schemas.microsoft.com/office/drawing/2014/main" id="{C78CC5C1-FBDA-9713-04D7-FD702E4DF8E4}"/>
              </a:ext>
            </a:extLst>
          </p:cNvPr>
          <p:cNvPicPr>
            <a:picLocks noChangeAspect="1"/>
          </p:cNvPicPr>
          <p:nvPr/>
        </p:nvPicPr>
        <p:blipFill>
          <a:blip r:embed="rId6"/>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4850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9287-21AB-8A4E-0523-260F8F278658}"/>
              </a:ext>
            </a:extLst>
          </p:cNvPr>
          <p:cNvSpPr>
            <a:spLocks noGrp="1"/>
          </p:cNvSpPr>
          <p:nvPr>
            <p:ph type="title"/>
          </p:nvPr>
        </p:nvSpPr>
        <p:spPr>
          <a:xfrm>
            <a:off x="2592925" y="3979877"/>
            <a:ext cx="8911687" cy="778589"/>
          </a:xfrm>
        </p:spPr>
        <p:txBody>
          <a:bodyPr anchor="b">
            <a:normAutofit/>
          </a:bodyPr>
          <a:lstStyle/>
          <a:p>
            <a:r>
              <a:rPr lang="en-AU" dirty="0"/>
              <a:t>Using digital tools</a:t>
            </a:r>
          </a:p>
        </p:txBody>
      </p:sp>
      <p:sp>
        <p:nvSpPr>
          <p:cNvPr id="3" name="Content Placeholder 2">
            <a:extLst>
              <a:ext uri="{FF2B5EF4-FFF2-40B4-BE49-F238E27FC236}">
                <a16:creationId xmlns:a16="http://schemas.microsoft.com/office/drawing/2014/main" id="{75A27289-D4FC-0F31-BDF8-4BA5B395E764}"/>
              </a:ext>
            </a:extLst>
          </p:cNvPr>
          <p:cNvSpPr>
            <a:spLocks noGrp="1"/>
          </p:cNvSpPr>
          <p:nvPr>
            <p:ph idx="1"/>
          </p:nvPr>
        </p:nvSpPr>
        <p:spPr>
          <a:xfrm>
            <a:off x="815029" y="4845584"/>
            <a:ext cx="10689583" cy="1877945"/>
          </a:xfrm>
        </p:spPr>
        <p:txBody>
          <a:bodyPr>
            <a:normAutofit fontScale="92500" lnSpcReduction="20000"/>
          </a:bodyPr>
          <a:lstStyle/>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dirty="0"/>
              <a:t>Some organisations use a planning and collaboration tool such as Trello, Open Project or Slack to help them organise tasks, timeframes and collaborative approaches to work.</a:t>
            </a: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dirty="0"/>
              <a:t>Individual workers and small work teams may also use tools such as Google Docs to allow them to share input into a single document, edit the document and agree on comments and changes as they work towards a final piece of communication. </a:t>
            </a:r>
          </a:p>
          <a:p>
            <a:pPr marL="171450" marR="0" lvl="0" indent="-171450"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AU" dirty="0"/>
              <a:t>Digital tools can be an effective way of helping workers who may not all be in the same physical location to work together on tasks and to set and check timeframes for projects and activities.</a:t>
            </a:r>
          </a:p>
          <a:p>
            <a:pPr marL="0" indent="0">
              <a:lnSpc>
                <a:spcPct val="90000"/>
              </a:lnSpc>
              <a:buNone/>
            </a:pPr>
            <a:endParaRPr lang="en-AU" sz="1100" dirty="0"/>
          </a:p>
        </p:txBody>
      </p:sp>
      <p:pic>
        <p:nvPicPr>
          <p:cNvPr id="5" name="Picture 4" descr="A diagram of a work process&#10;&#10;Description automatically generated">
            <a:extLst>
              <a:ext uri="{FF2B5EF4-FFF2-40B4-BE49-F238E27FC236}">
                <a16:creationId xmlns:a16="http://schemas.microsoft.com/office/drawing/2014/main" id="{22ED425E-06FE-DA72-D65A-95D0C1036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29" y="358588"/>
            <a:ext cx="10444642" cy="3759434"/>
          </a:xfrm>
          <a:prstGeom prst="rect">
            <a:avLst/>
          </a:prstGeom>
        </p:spPr>
      </p:pic>
      <p:pic>
        <p:nvPicPr>
          <p:cNvPr id="6" name="Picture 5" descr="Logo&#10;&#10;Description automatically generated">
            <a:extLst>
              <a:ext uri="{FF2B5EF4-FFF2-40B4-BE49-F238E27FC236}">
                <a16:creationId xmlns:a16="http://schemas.microsoft.com/office/drawing/2014/main" id="{7D924136-3A7B-8E0C-3C07-54A43117A80F}"/>
              </a:ext>
            </a:extLst>
          </p:cNvPr>
          <p:cNvPicPr>
            <a:picLocks noChangeAspect="1"/>
          </p:cNvPicPr>
          <p:nvPr/>
        </p:nvPicPr>
        <p:blipFill>
          <a:blip r:embed="rId3"/>
          <a:stretch>
            <a:fillRect/>
          </a:stretch>
        </p:blipFill>
        <p:spPr>
          <a:xfrm>
            <a:off x="0" y="5947049"/>
            <a:ext cx="1151464" cy="863598"/>
          </a:xfrm>
          <a:prstGeom prst="rect">
            <a:avLst/>
          </a:prstGeom>
        </p:spPr>
      </p:pic>
    </p:spTree>
    <p:extLst>
      <p:ext uri="{BB962C8B-B14F-4D97-AF65-F5344CB8AC3E}">
        <p14:creationId xmlns:p14="http://schemas.microsoft.com/office/powerpoint/2010/main" val="39065046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9D747-63F0-BA50-4C30-1AF083C36F2A}"/>
              </a:ext>
            </a:extLst>
          </p:cNvPr>
          <p:cNvSpPr>
            <a:spLocks noGrp="1"/>
          </p:cNvSpPr>
          <p:nvPr>
            <p:ph type="title"/>
          </p:nvPr>
        </p:nvSpPr>
        <p:spPr>
          <a:xfrm>
            <a:off x="649224" y="645106"/>
            <a:ext cx="3650279" cy="1259894"/>
          </a:xfrm>
        </p:spPr>
        <p:txBody>
          <a:bodyPr>
            <a:normAutofit fontScale="90000"/>
          </a:bodyPr>
          <a:lstStyle/>
          <a:p>
            <a:r>
              <a:rPr lang="en-AU" b="1" u="sng"/>
              <a:t>Research and Explore</a:t>
            </a:r>
          </a:p>
        </p:txBody>
      </p:sp>
      <p:sp>
        <p:nvSpPr>
          <p:cNvPr id="3" name="Content Placeholder 2">
            <a:extLst>
              <a:ext uri="{FF2B5EF4-FFF2-40B4-BE49-F238E27FC236}">
                <a16:creationId xmlns:a16="http://schemas.microsoft.com/office/drawing/2014/main" id="{AF6E26C5-3470-C3A0-B43A-B27EF4BB3C44}"/>
              </a:ext>
            </a:extLst>
          </p:cNvPr>
          <p:cNvSpPr>
            <a:spLocks noGrp="1"/>
          </p:cNvSpPr>
          <p:nvPr>
            <p:ph idx="1"/>
          </p:nvPr>
        </p:nvSpPr>
        <p:spPr>
          <a:xfrm>
            <a:off x="649225" y="2133600"/>
            <a:ext cx="3650278" cy="3759253"/>
          </a:xfrm>
        </p:spPr>
        <p:txBody>
          <a:bodyPr>
            <a:normAutofit/>
          </a:bodyPr>
          <a:lstStyle/>
          <a:p>
            <a:pPr marL="0" indent="0">
              <a:buClr>
                <a:srgbClr val="5E92C4"/>
              </a:buClr>
              <a:buNone/>
            </a:pPr>
            <a:r>
              <a:rPr lang="en-AU" sz="2400" kern="1200" dirty="0">
                <a:effectLst/>
                <a:latin typeface="+mn-lt"/>
                <a:ea typeface="+mn-ea"/>
                <a:cs typeface="+mn-cs"/>
              </a:rPr>
              <a:t>Choose a digital tool such as those mentioned in the previous slide, or another, and outline the advantages and features regarding communication and collaboration</a:t>
            </a:r>
          </a:p>
          <a:p>
            <a:pPr>
              <a:buClr>
                <a:srgbClr val="5E92C4"/>
              </a:buClr>
            </a:pPr>
            <a:endParaRPr lang="en-AU" dirty="0"/>
          </a:p>
        </p:txBody>
      </p:sp>
      <p:pic>
        <p:nvPicPr>
          <p:cNvPr id="5" name="Picture 4" descr="Man and woman at table with laptop">
            <a:extLst>
              <a:ext uri="{FF2B5EF4-FFF2-40B4-BE49-F238E27FC236}">
                <a16:creationId xmlns:a16="http://schemas.microsoft.com/office/drawing/2014/main" id="{E89153B0-A54E-C220-ECD7-952279096E8E}"/>
              </a:ext>
            </a:extLst>
          </p:cNvPr>
          <p:cNvPicPr>
            <a:picLocks noChangeAspect="1"/>
          </p:cNvPicPr>
          <p:nvPr/>
        </p:nvPicPr>
        <p:blipFill>
          <a:blip r:embed="rId2">
            <a:extLst>
              <a:ext uri="{28A0092B-C50C-407E-A947-70E740481C1C}">
                <a14:useLocalDpi xmlns:a14="http://schemas.microsoft.com/office/drawing/2010/main" val="0"/>
              </a:ext>
            </a:extLst>
          </a:blip>
          <a:srcRect l="13148" r="13147" b="-1"/>
          <a:stretch/>
        </p:blipFill>
        <p:spPr>
          <a:xfrm>
            <a:off x="4619543" y="10"/>
            <a:ext cx="7572457" cy="6857990"/>
          </a:xfrm>
          <a:prstGeom prst="rect">
            <a:avLst/>
          </a:prstGeom>
        </p:spPr>
      </p:pic>
      <p:pic>
        <p:nvPicPr>
          <p:cNvPr id="7" name="Picture 6" descr="Logo&#10;&#10;Description automatically generated">
            <a:extLst>
              <a:ext uri="{FF2B5EF4-FFF2-40B4-BE49-F238E27FC236}">
                <a16:creationId xmlns:a16="http://schemas.microsoft.com/office/drawing/2014/main" id="{6BFBBE80-A3DA-B253-3D6B-840E7E9CB1C5}"/>
              </a:ext>
            </a:extLst>
          </p:cNvPr>
          <p:cNvPicPr>
            <a:picLocks noChangeAspect="1"/>
          </p:cNvPicPr>
          <p:nvPr/>
        </p:nvPicPr>
        <p:blipFill>
          <a:blip r:embed="rId3"/>
          <a:stretch>
            <a:fillRect/>
          </a:stretch>
        </p:blipFill>
        <p:spPr>
          <a:xfrm>
            <a:off x="0" y="5947049"/>
            <a:ext cx="1151464" cy="863598"/>
          </a:xfrm>
          <a:prstGeom prst="rect">
            <a:avLst/>
          </a:prstGeom>
        </p:spPr>
      </p:pic>
    </p:spTree>
    <p:extLst>
      <p:ext uri="{BB962C8B-B14F-4D97-AF65-F5344CB8AC3E}">
        <p14:creationId xmlns:p14="http://schemas.microsoft.com/office/powerpoint/2010/main" val="169951951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diagram of communication and values&#10;&#10;Description automatically generated">
            <a:extLst>
              <a:ext uri="{FF2B5EF4-FFF2-40B4-BE49-F238E27FC236}">
                <a16:creationId xmlns:a16="http://schemas.microsoft.com/office/drawing/2014/main" id="{BCC450C4-6D3A-C868-EEDC-E3FED0442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61" y="609600"/>
            <a:ext cx="10424504" cy="5759115"/>
          </a:xfrm>
          <a:prstGeom prst="rect">
            <a:avLst/>
          </a:prstGeom>
        </p:spPr>
      </p:pic>
      <p:pic>
        <p:nvPicPr>
          <p:cNvPr id="6" name="Picture 5" descr="Logo&#10;&#10;Description automatically generated">
            <a:extLst>
              <a:ext uri="{FF2B5EF4-FFF2-40B4-BE49-F238E27FC236}">
                <a16:creationId xmlns:a16="http://schemas.microsoft.com/office/drawing/2014/main" id="{69669DF9-D8C2-E09C-4939-94FAED1E1970}"/>
              </a:ext>
            </a:extLst>
          </p:cNvPr>
          <p:cNvPicPr>
            <a:picLocks noChangeAspect="1"/>
          </p:cNvPicPr>
          <p:nvPr/>
        </p:nvPicPr>
        <p:blipFill>
          <a:blip r:embed="rId4"/>
          <a:stretch>
            <a:fillRect/>
          </a:stretch>
        </p:blipFill>
        <p:spPr>
          <a:xfrm>
            <a:off x="-140872" y="5984461"/>
            <a:ext cx="1151464" cy="863598"/>
          </a:xfrm>
          <a:prstGeom prst="rect">
            <a:avLst/>
          </a:prstGeom>
        </p:spPr>
      </p:pic>
      <p:sp>
        <p:nvSpPr>
          <p:cNvPr id="2" name="TextBox 1">
            <a:extLst>
              <a:ext uri="{FF2B5EF4-FFF2-40B4-BE49-F238E27FC236}">
                <a16:creationId xmlns:a16="http://schemas.microsoft.com/office/drawing/2014/main" id="{B4B8A0B9-6B8F-BFBE-1036-BBDF9CF5ECC9}"/>
              </a:ext>
            </a:extLst>
          </p:cNvPr>
          <p:cNvSpPr txBox="1"/>
          <p:nvPr/>
        </p:nvSpPr>
        <p:spPr>
          <a:xfrm>
            <a:off x="197224" y="286871"/>
            <a:ext cx="9807388" cy="369332"/>
          </a:xfrm>
          <a:prstGeom prst="rect">
            <a:avLst/>
          </a:prstGeom>
          <a:noFill/>
        </p:spPr>
        <p:txBody>
          <a:bodyPr wrap="square" rtlCol="0">
            <a:spAutoFit/>
          </a:bodyPr>
          <a:lstStyle/>
          <a:p>
            <a:r>
              <a:rPr lang="en-AU" dirty="0"/>
              <a:t>1.7 Determining Reason for Contact &amp; 1.8 Inter-Organisation Communication</a:t>
            </a:r>
          </a:p>
        </p:txBody>
      </p:sp>
      <p:sp>
        <p:nvSpPr>
          <p:cNvPr id="3" name="TextBox 2">
            <a:extLst>
              <a:ext uri="{FF2B5EF4-FFF2-40B4-BE49-F238E27FC236}">
                <a16:creationId xmlns:a16="http://schemas.microsoft.com/office/drawing/2014/main" id="{5DD58CD9-E1DE-1890-A433-9427AD8A2D4E}"/>
              </a:ext>
            </a:extLst>
          </p:cNvPr>
          <p:cNvSpPr txBox="1"/>
          <p:nvPr/>
        </p:nvSpPr>
        <p:spPr>
          <a:xfrm>
            <a:off x="6912864" y="6386463"/>
            <a:ext cx="3663696" cy="369332"/>
          </a:xfrm>
          <a:prstGeom prst="rect">
            <a:avLst/>
          </a:prstGeom>
          <a:noFill/>
        </p:spPr>
        <p:txBody>
          <a:bodyPr wrap="square" rtlCol="0">
            <a:spAutoFit/>
          </a:bodyPr>
          <a:lstStyle/>
          <a:p>
            <a:r>
              <a:rPr lang="en-AU" dirty="0"/>
              <a:t>1.9 Shared Vision and Values</a:t>
            </a:r>
          </a:p>
        </p:txBody>
      </p:sp>
    </p:spTree>
    <p:extLst>
      <p:ext uri="{BB962C8B-B14F-4D97-AF65-F5344CB8AC3E}">
        <p14:creationId xmlns:p14="http://schemas.microsoft.com/office/powerpoint/2010/main" val="2150851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
            <a:extLst>
              <a:ext uri="{FF2B5EF4-FFF2-40B4-BE49-F238E27FC236}">
                <a16:creationId xmlns:a16="http://schemas.microsoft.com/office/drawing/2014/main" id="{58D3A477-0EA3-9632-F503-707DC907CEAB}"/>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8476BB71-99D7-CDBF-BD12-C720212BED94}"/>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1C Inquiry Task page 16</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1DFFCAC8-8892-2FC7-0DC0-7C01D053F2B7}"/>
              </a:ext>
            </a:extLst>
          </p:cNvPr>
          <p:cNvPicPr>
            <a:picLocks noChangeAspect="1"/>
          </p:cNvPicPr>
          <p:nvPr/>
        </p:nvPicPr>
        <p:blipFill>
          <a:blip r:embed="rId7"/>
          <a:stretch>
            <a:fillRect/>
          </a:stretch>
        </p:blipFill>
        <p:spPr>
          <a:xfrm>
            <a:off x="-140872" y="5984461"/>
            <a:ext cx="1151464" cy="863598"/>
          </a:xfrm>
          <a:prstGeom prst="rect">
            <a:avLst/>
          </a:prstGeom>
        </p:spPr>
      </p:pic>
    </p:spTree>
    <p:extLst>
      <p:ext uri="{BB962C8B-B14F-4D97-AF65-F5344CB8AC3E}">
        <p14:creationId xmlns:p14="http://schemas.microsoft.com/office/powerpoint/2010/main" val="31576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5BD-0E9A-E79A-276F-B6581AF8384B}"/>
              </a:ext>
            </a:extLst>
          </p:cNvPr>
          <p:cNvSpPr>
            <a:spLocks noGrp="1"/>
          </p:cNvSpPr>
          <p:nvPr>
            <p:ph type="title"/>
          </p:nvPr>
        </p:nvSpPr>
        <p:spPr>
          <a:xfrm>
            <a:off x="649224" y="645106"/>
            <a:ext cx="3650279" cy="1259894"/>
          </a:xfrm>
        </p:spPr>
        <p:txBody>
          <a:bodyPr>
            <a:normAutofit fontScale="90000"/>
          </a:bodyPr>
          <a:lstStyle/>
          <a:p>
            <a:r>
              <a:rPr lang="en-AU"/>
              <a:t>Unit Overview</a:t>
            </a:r>
            <a:endParaRPr lang="en-AU" dirty="0"/>
          </a:p>
        </p:txBody>
      </p:sp>
      <p:sp>
        <p:nvSpPr>
          <p:cNvPr id="3" name="Content Placeholder 2">
            <a:extLst>
              <a:ext uri="{FF2B5EF4-FFF2-40B4-BE49-F238E27FC236}">
                <a16:creationId xmlns:a16="http://schemas.microsoft.com/office/drawing/2014/main" id="{530C8525-A509-3BD6-1438-6FC8B31888ED}"/>
              </a:ext>
            </a:extLst>
          </p:cNvPr>
          <p:cNvSpPr>
            <a:spLocks noGrp="1"/>
          </p:cNvSpPr>
          <p:nvPr>
            <p:ph idx="1"/>
          </p:nvPr>
        </p:nvSpPr>
        <p:spPr>
          <a:xfrm>
            <a:off x="649225" y="2133600"/>
            <a:ext cx="3650278" cy="3759253"/>
          </a:xfrm>
        </p:spPr>
        <p:txBody>
          <a:bodyPr>
            <a:normAutofit/>
          </a:bodyPr>
          <a:lstStyle/>
          <a:p>
            <a:r>
              <a:rPr lang="en-AU"/>
              <a:t>Housekeeping</a:t>
            </a:r>
          </a:p>
          <a:p>
            <a:r>
              <a:rPr lang="en-AU"/>
              <a:t>Emergency procedures</a:t>
            </a:r>
          </a:p>
          <a:p>
            <a:r>
              <a:rPr lang="en-AU"/>
              <a:t>Unit outline and structure</a:t>
            </a:r>
          </a:p>
          <a:p>
            <a:r>
              <a:rPr lang="en-AU"/>
              <a:t>Assessment requirements and submission dates</a:t>
            </a:r>
          </a:p>
        </p:txBody>
      </p:sp>
      <p:pic>
        <p:nvPicPr>
          <p:cNvPr id="4" name="Picture Placeholder 3" descr="A person holding a name tag&#10;&#10;Description automatically generated">
            <a:extLst>
              <a:ext uri="{FF2B5EF4-FFF2-40B4-BE49-F238E27FC236}">
                <a16:creationId xmlns:a16="http://schemas.microsoft.com/office/drawing/2014/main" id="{0FE44399-C022-9F75-F958-34FD77CE01F9}"/>
              </a:ext>
            </a:extLst>
          </p:cNvPr>
          <p:cNvPicPr>
            <a:picLocks noChangeAspect="1"/>
          </p:cNvPicPr>
          <p:nvPr/>
        </p:nvPicPr>
        <p:blipFill>
          <a:blip r:embed="rId2" cstate="hqprint">
            <a:extLst>
              <a:ext uri="{28A0092B-C50C-407E-A947-70E740481C1C}">
                <a14:useLocalDpi xmlns:a14="http://schemas.microsoft.com/office/drawing/2010/main"/>
              </a:ext>
            </a:extLst>
          </a:blip>
          <a:srcRect b="22114"/>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6D6EFA2A-9F36-BE8B-FEE1-624C7C2DE892}"/>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74273836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7BE2489-2AED-CD02-5B46-686E6DE0FC8E}"/>
              </a:ext>
            </a:extLst>
          </p:cNvPr>
          <p:cNvPicPr>
            <a:picLocks noChangeAspect="1"/>
          </p:cNvPicPr>
          <p:nvPr/>
        </p:nvPicPr>
        <p:blipFill>
          <a:blip r:embed="rId6">
            <a:alphaModFix amt="40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7B93202E-EF7B-3CB6-388F-ED38E6F3E8D4}"/>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dirty="0">
                <a:solidFill>
                  <a:schemeClr val="tx1"/>
                </a:solidFill>
              </a:rPr>
              <a:t>Complete 1D Inquiry Task </a:t>
            </a:r>
            <a:br>
              <a:rPr lang="en-US" sz="7200" dirty="0">
                <a:solidFill>
                  <a:schemeClr val="tx1"/>
                </a:solidFill>
              </a:rPr>
            </a:br>
            <a:r>
              <a:rPr lang="en-US" sz="7200" dirty="0">
                <a:solidFill>
                  <a:schemeClr val="tx1"/>
                </a:solidFill>
              </a:rPr>
              <a:t>page 17</a:t>
            </a:r>
          </a:p>
        </p:txBody>
      </p:sp>
      <p:sp>
        <p:nvSpPr>
          <p:cNvPr id="23" name="Rectangle 22">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1002AC8A-B78F-7186-71B1-3D52F1BB0137}"/>
              </a:ext>
            </a:extLst>
          </p:cNvPr>
          <p:cNvPicPr>
            <a:picLocks noChangeAspect="1"/>
          </p:cNvPicPr>
          <p:nvPr/>
        </p:nvPicPr>
        <p:blipFill>
          <a:blip r:embed="rId6"/>
          <a:stretch>
            <a:fillRect/>
          </a:stretch>
        </p:blipFill>
        <p:spPr>
          <a:xfrm>
            <a:off x="-140872" y="5984461"/>
            <a:ext cx="1151464" cy="863598"/>
          </a:xfrm>
          <a:prstGeom prst="rect">
            <a:avLst/>
          </a:prstGeom>
        </p:spPr>
      </p:pic>
    </p:spTree>
    <p:extLst>
      <p:ext uri="{BB962C8B-B14F-4D97-AF65-F5344CB8AC3E}">
        <p14:creationId xmlns:p14="http://schemas.microsoft.com/office/powerpoint/2010/main" val="217711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1D60-EFE1-748F-F0DF-74CE0005DA83}"/>
              </a:ext>
            </a:extLst>
          </p:cNvPr>
          <p:cNvSpPr>
            <a:spLocks noGrp="1"/>
          </p:cNvSpPr>
          <p:nvPr>
            <p:ph type="title"/>
          </p:nvPr>
        </p:nvSpPr>
        <p:spPr/>
        <p:txBody>
          <a:bodyPr>
            <a:normAutofit/>
          </a:bodyPr>
          <a:lstStyle/>
          <a:p>
            <a:r>
              <a:rPr lang="en-AU" sz="4800" b="1" dirty="0"/>
              <a:t>1.10 Utilising expertise</a:t>
            </a:r>
          </a:p>
        </p:txBody>
      </p:sp>
      <p:sp>
        <p:nvSpPr>
          <p:cNvPr id="3" name="Content Placeholder 2">
            <a:extLst>
              <a:ext uri="{FF2B5EF4-FFF2-40B4-BE49-F238E27FC236}">
                <a16:creationId xmlns:a16="http://schemas.microsoft.com/office/drawing/2014/main" id="{6CDCEF03-E982-F111-BD7B-AB2995AFBB92}"/>
              </a:ext>
            </a:extLst>
          </p:cNvPr>
          <p:cNvSpPr>
            <a:spLocks noGrp="1"/>
          </p:cNvSpPr>
          <p:nvPr>
            <p:ph idx="1"/>
          </p:nvPr>
        </p:nvSpPr>
        <p:spPr/>
        <p:txBody>
          <a:bodyPr>
            <a:normAutofit/>
          </a:bodyPr>
          <a:lstStyle/>
          <a:p>
            <a:r>
              <a:rPr lang="en-AU" sz="2800" b="1" u="sng" dirty="0"/>
              <a:t>Complex and changing needs: </a:t>
            </a:r>
            <a:r>
              <a:rPr lang="en-AU" sz="2800" dirty="0"/>
              <a:t>Such as those in poverty or affected by a disability</a:t>
            </a:r>
          </a:p>
          <a:p>
            <a:r>
              <a:rPr lang="en-AU" sz="2800" b="1" u="sng" dirty="0"/>
              <a:t>People who are ageing: </a:t>
            </a:r>
            <a:r>
              <a:rPr lang="en-AU" sz="2800" dirty="0"/>
              <a:t>Have changing physical and mental health care needs</a:t>
            </a:r>
          </a:p>
          <a:p>
            <a:r>
              <a:rPr lang="en-AU" sz="2800" b="1" u="sng" dirty="0"/>
              <a:t>Strategies: </a:t>
            </a:r>
            <a:r>
              <a:rPr lang="en-AU" sz="2800" dirty="0"/>
              <a:t>Such as identifying people who hold specific skills and knowledge such as mental health practitioners, AOD (Alcohol and Drugs) and youth workers</a:t>
            </a:r>
          </a:p>
        </p:txBody>
      </p:sp>
      <p:pic>
        <p:nvPicPr>
          <p:cNvPr id="4" name="Picture 3" descr="Logo&#10;&#10;Description automatically generated">
            <a:extLst>
              <a:ext uri="{FF2B5EF4-FFF2-40B4-BE49-F238E27FC236}">
                <a16:creationId xmlns:a16="http://schemas.microsoft.com/office/drawing/2014/main" id="{3B4F880B-20CF-8CF0-299A-E99B37AD1DB1}"/>
              </a:ext>
            </a:extLst>
          </p:cNvPr>
          <p:cNvPicPr>
            <a:picLocks noChangeAspect="1"/>
          </p:cNvPicPr>
          <p:nvPr/>
        </p:nvPicPr>
        <p:blipFill>
          <a:blip r:embed="rId3"/>
          <a:stretch>
            <a:fillRect/>
          </a:stretch>
        </p:blipFill>
        <p:spPr>
          <a:xfrm>
            <a:off x="-48152" y="5973483"/>
            <a:ext cx="1151464" cy="863598"/>
          </a:xfrm>
          <a:prstGeom prst="rect">
            <a:avLst/>
          </a:prstGeom>
        </p:spPr>
      </p:pic>
    </p:spTree>
    <p:extLst>
      <p:ext uri="{BB962C8B-B14F-4D97-AF65-F5344CB8AC3E}">
        <p14:creationId xmlns:p14="http://schemas.microsoft.com/office/powerpoint/2010/main" val="338324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Placeholder 14" descr="A clothespin holding a sign&#10;&#10;Description automatically generated">
            <a:extLst>
              <a:ext uri="{FF2B5EF4-FFF2-40B4-BE49-F238E27FC236}">
                <a16:creationId xmlns:a16="http://schemas.microsoft.com/office/drawing/2014/main" id="{FC0923A7-59AA-AFFF-356C-822B730B4A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016" r="9091" b="21451"/>
          <a:stretch/>
        </p:blipFill>
        <p:spPr>
          <a:xfrm>
            <a:off x="8034868" y="10"/>
            <a:ext cx="4157132" cy="6857990"/>
          </a:xfrm>
          <a:prstGeom prst="rect">
            <a:avLst/>
          </a:prstGeom>
        </p:spPr>
      </p:pic>
      <p:sp>
        <p:nvSpPr>
          <p:cNvPr id="2" name="Title 1">
            <a:extLst>
              <a:ext uri="{FF2B5EF4-FFF2-40B4-BE49-F238E27FC236}">
                <a16:creationId xmlns:a16="http://schemas.microsoft.com/office/drawing/2014/main" id="{1898C280-A68D-52B2-AAA0-1446E3B39FC3}"/>
              </a:ext>
            </a:extLst>
          </p:cNvPr>
          <p:cNvSpPr>
            <a:spLocks noGrp="1"/>
          </p:cNvSpPr>
          <p:nvPr>
            <p:ph type="title"/>
          </p:nvPr>
        </p:nvSpPr>
        <p:spPr>
          <a:xfrm>
            <a:off x="541867" y="626533"/>
            <a:ext cx="7128933" cy="1278467"/>
          </a:xfrm>
        </p:spPr>
        <p:txBody>
          <a:bodyPr anchor="ctr">
            <a:normAutofit/>
          </a:bodyPr>
          <a:lstStyle/>
          <a:p>
            <a:r>
              <a:rPr lang="en-AU" sz="3200" b="1" dirty="0">
                <a:solidFill>
                  <a:srgbClr val="FEFFFF"/>
                </a:solidFill>
              </a:rPr>
              <a:t>1.11 Using the Correct Terminology </a:t>
            </a:r>
            <a:br>
              <a:rPr lang="en-AU" sz="3200" b="1" dirty="0">
                <a:solidFill>
                  <a:srgbClr val="FEFFFF"/>
                </a:solidFill>
              </a:rPr>
            </a:br>
            <a:endParaRPr lang="en-AU" sz="3200" dirty="0">
              <a:solidFill>
                <a:srgbClr val="FEFFFF"/>
              </a:solidFill>
            </a:endParaRPr>
          </a:p>
        </p:txBody>
      </p:sp>
      <p:sp>
        <p:nvSpPr>
          <p:cNvPr id="3" name="Content Placeholder 2">
            <a:extLst>
              <a:ext uri="{FF2B5EF4-FFF2-40B4-BE49-F238E27FC236}">
                <a16:creationId xmlns:a16="http://schemas.microsoft.com/office/drawing/2014/main" id="{F88EB58F-588A-2627-8639-B6AAAF98B5F6}"/>
              </a:ext>
            </a:extLst>
          </p:cNvPr>
          <p:cNvSpPr>
            <a:spLocks noGrp="1"/>
          </p:cNvSpPr>
          <p:nvPr>
            <p:ph idx="1"/>
          </p:nvPr>
        </p:nvSpPr>
        <p:spPr>
          <a:xfrm>
            <a:off x="541868" y="2133599"/>
            <a:ext cx="7493000" cy="3809999"/>
          </a:xfrm>
        </p:spPr>
        <p:txBody>
          <a:bodyPr>
            <a:normAutofit/>
          </a:bodyPr>
          <a:lstStyle/>
          <a:p>
            <a:pPr marL="171450" marR="0" lvl="0" indent="-171450" defTabSz="914400" rtl="0" eaLnBrk="1" fontAlgn="auto" latinLnBrk="0" hangingPunct="1">
              <a:spcBef>
                <a:spcPts val="0"/>
              </a:spcBef>
              <a:spcAft>
                <a:spcPts val="0"/>
              </a:spcAft>
              <a:buClrTx/>
              <a:buSzTx/>
              <a:buFont typeface="Wingdings" panose="05000000000000000000" pitchFamily="2" charset="2"/>
              <a:buChar char="§"/>
              <a:tabLst/>
              <a:defRPr/>
            </a:pPr>
            <a:r>
              <a:rPr lang="en-AU" sz="2000" dirty="0">
                <a:solidFill>
                  <a:srgbClr val="FEFFFF"/>
                </a:solidFill>
              </a:rPr>
              <a:t>Like most sectors, there is a specific ‘language’ associated with the health and community services area of work. </a:t>
            </a:r>
          </a:p>
          <a:p>
            <a:pPr marL="171450" marR="0" lvl="0" indent="-171450" defTabSz="914400" rtl="0" eaLnBrk="1" fontAlgn="auto" latinLnBrk="0" hangingPunct="1">
              <a:spcBef>
                <a:spcPts val="0"/>
              </a:spcBef>
              <a:spcAft>
                <a:spcPts val="0"/>
              </a:spcAft>
              <a:buClrTx/>
              <a:buSzTx/>
              <a:buFont typeface="Wingdings" panose="05000000000000000000" pitchFamily="2" charset="2"/>
              <a:buChar char="§"/>
              <a:tabLst/>
              <a:defRPr/>
            </a:pPr>
            <a:r>
              <a:rPr lang="en-AU" sz="2000" dirty="0">
                <a:solidFill>
                  <a:srgbClr val="FEFFFF"/>
                </a:solidFill>
              </a:rPr>
              <a:t>This language can seem unfamiliar and strange at first, and it can take a while before you can use and understand the terms which are used as part of your daily work practices.</a:t>
            </a:r>
          </a:p>
          <a:p>
            <a:pPr marL="171450" marR="0" lvl="0" indent="-171450" defTabSz="914400" rtl="0" eaLnBrk="1" fontAlgn="auto" latinLnBrk="0" hangingPunct="1">
              <a:spcBef>
                <a:spcPts val="0"/>
              </a:spcBef>
              <a:spcAft>
                <a:spcPts val="0"/>
              </a:spcAft>
              <a:buClrTx/>
              <a:buSzTx/>
              <a:buFont typeface="Wingdings" panose="05000000000000000000" pitchFamily="2" charset="2"/>
              <a:buChar char="§"/>
              <a:tabLst/>
              <a:defRPr/>
            </a:pPr>
            <a:r>
              <a:rPr lang="en-AU" sz="2000" dirty="0">
                <a:solidFill>
                  <a:srgbClr val="FEFFFF"/>
                </a:solidFill>
              </a:rPr>
              <a:t>It is important to remember that, even when you do master the terminology of the community services and health sector, it will probably be unfamiliar to people who are outside the sector.</a:t>
            </a:r>
          </a:p>
          <a:p>
            <a:pPr marL="0" marR="0" lvl="0" indent="0" defTabSz="914400" rtl="0" eaLnBrk="1" fontAlgn="auto" latinLnBrk="0" hangingPunct="1">
              <a:spcBef>
                <a:spcPts val="0"/>
              </a:spcBef>
              <a:spcAft>
                <a:spcPts val="0"/>
              </a:spcAft>
              <a:buClrTx/>
              <a:buSzTx/>
              <a:buFontTx/>
              <a:buNone/>
              <a:tabLst/>
              <a:defRPr/>
            </a:pPr>
            <a:endParaRPr lang="en-AU" kern="1200" dirty="0">
              <a:solidFill>
                <a:srgbClr val="FEFFFF"/>
              </a:solidFill>
              <a:effectLst/>
              <a:latin typeface="+mn-lt"/>
              <a:ea typeface="+mn-ea"/>
              <a:cs typeface="+mn-cs"/>
            </a:endParaRPr>
          </a:p>
          <a:p>
            <a:endParaRPr lang="en-AU" dirty="0">
              <a:solidFill>
                <a:srgbClr val="FEFFFF"/>
              </a:solidFill>
            </a:endParaRPr>
          </a:p>
        </p:txBody>
      </p:sp>
      <p:pic>
        <p:nvPicPr>
          <p:cNvPr id="5" name="Picture 4" descr="Logo&#10;&#10;Description automatically generated">
            <a:extLst>
              <a:ext uri="{FF2B5EF4-FFF2-40B4-BE49-F238E27FC236}">
                <a16:creationId xmlns:a16="http://schemas.microsoft.com/office/drawing/2014/main" id="{C42BAA7C-83FE-0474-B8D6-E484997D34C7}"/>
              </a:ext>
            </a:extLst>
          </p:cNvPr>
          <p:cNvPicPr>
            <a:picLocks noChangeAspect="1"/>
          </p:cNvPicPr>
          <p:nvPr/>
        </p:nvPicPr>
        <p:blipFill>
          <a:blip r:embed="rId4"/>
          <a:stretch>
            <a:fillRect/>
          </a:stretch>
        </p:blipFill>
        <p:spPr>
          <a:xfrm>
            <a:off x="-140872" y="5984461"/>
            <a:ext cx="1151464" cy="863598"/>
          </a:xfrm>
          <a:prstGeom prst="rect">
            <a:avLst/>
          </a:prstGeom>
        </p:spPr>
      </p:pic>
    </p:spTree>
    <p:extLst>
      <p:ext uri="{BB962C8B-B14F-4D97-AF65-F5344CB8AC3E}">
        <p14:creationId xmlns:p14="http://schemas.microsoft.com/office/powerpoint/2010/main" val="419530747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0B9877FC-B6E0-6188-DE45-AC8D1625F563}"/>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A3388451-B6FA-5B89-DE0E-B52D06024E98}"/>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dirty="0"/>
              <a:t>Complete 1E Inquiry Task </a:t>
            </a:r>
            <a:br>
              <a:rPr lang="en-US" sz="7200" dirty="0"/>
            </a:br>
            <a:r>
              <a:rPr lang="en-US" sz="7200" dirty="0"/>
              <a:t>page 19</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0E5DBAF4-A7A8-FEDB-0C65-BAF020E7A9CC}"/>
              </a:ext>
            </a:extLst>
          </p:cNvPr>
          <p:cNvPicPr>
            <a:picLocks noChangeAspect="1"/>
          </p:cNvPicPr>
          <p:nvPr/>
        </p:nvPicPr>
        <p:blipFill>
          <a:blip r:embed="rId7"/>
          <a:stretch>
            <a:fillRect/>
          </a:stretch>
        </p:blipFill>
        <p:spPr>
          <a:xfrm>
            <a:off x="-48152" y="5973483"/>
            <a:ext cx="1151464" cy="863598"/>
          </a:xfrm>
          <a:prstGeom prst="rect">
            <a:avLst/>
          </a:prstGeom>
        </p:spPr>
      </p:pic>
    </p:spTree>
    <p:extLst>
      <p:ext uri="{BB962C8B-B14F-4D97-AF65-F5344CB8AC3E}">
        <p14:creationId xmlns:p14="http://schemas.microsoft.com/office/powerpoint/2010/main" val="73724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Placeholder 27" descr="An open book with pages&#10;&#10;Description automatically generated">
            <a:extLst>
              <a:ext uri="{FF2B5EF4-FFF2-40B4-BE49-F238E27FC236}">
                <a16:creationId xmlns:a16="http://schemas.microsoft.com/office/drawing/2014/main" id="{1EBBE486-8652-4C4D-869E-B9C5152E08CB}"/>
              </a:ext>
            </a:extLst>
          </p:cNvPr>
          <p:cNvPicPr>
            <a:picLocks noChangeAspect="1"/>
          </p:cNvPicPr>
          <p:nvPr/>
        </p:nvPicPr>
        <p:blipFill>
          <a:blip r:embed="rId2" cstate="hqprint">
            <a:extLst>
              <a:ext uri="{28A0092B-C50C-407E-A947-70E740481C1C}">
                <a14:useLocalDpi xmlns:a14="http://schemas.microsoft.com/office/drawing/2010/main"/>
              </a:ext>
            </a:extLst>
          </a:blip>
          <a:srcRect l="49302" r="18198"/>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3DA108CD-ACDE-E2C8-57C4-BD446D027E5D}"/>
              </a:ext>
            </a:extLst>
          </p:cNvPr>
          <p:cNvSpPr>
            <a:spLocks noGrp="1"/>
          </p:cNvSpPr>
          <p:nvPr>
            <p:ph type="title"/>
          </p:nvPr>
        </p:nvSpPr>
        <p:spPr>
          <a:xfrm>
            <a:off x="541867" y="787400"/>
            <a:ext cx="7145866" cy="778933"/>
          </a:xfrm>
        </p:spPr>
        <p:txBody>
          <a:bodyPr anchor="ctr">
            <a:normAutofit/>
          </a:bodyPr>
          <a:lstStyle/>
          <a:p>
            <a:r>
              <a:rPr lang="en-AU" sz="3200">
                <a:solidFill>
                  <a:srgbClr val="FEFFFF"/>
                </a:solidFill>
              </a:rPr>
              <a:t>Glossary</a:t>
            </a:r>
          </a:p>
        </p:txBody>
      </p:sp>
      <p:sp>
        <p:nvSpPr>
          <p:cNvPr id="3" name="Content Placeholder 2">
            <a:extLst>
              <a:ext uri="{FF2B5EF4-FFF2-40B4-BE49-F238E27FC236}">
                <a16:creationId xmlns:a16="http://schemas.microsoft.com/office/drawing/2014/main" id="{65D3A787-F965-3807-8BB8-8300148A81E3}"/>
              </a:ext>
            </a:extLst>
          </p:cNvPr>
          <p:cNvSpPr>
            <a:spLocks noGrp="1"/>
          </p:cNvSpPr>
          <p:nvPr>
            <p:ph idx="1"/>
          </p:nvPr>
        </p:nvSpPr>
        <p:spPr>
          <a:xfrm>
            <a:off x="541866" y="2032000"/>
            <a:ext cx="7145867" cy="3879222"/>
          </a:xfrm>
        </p:spPr>
        <p:txBody>
          <a:bodyPr>
            <a:normAutofit/>
          </a:bodyPr>
          <a:lstStyle/>
          <a:p>
            <a:r>
              <a:rPr lang="en-US">
                <a:solidFill>
                  <a:srgbClr val="FEFFFF"/>
                </a:solidFill>
              </a:rPr>
              <a:t>Start a glossary of terms for working in health and or community services.</a:t>
            </a:r>
          </a:p>
          <a:p>
            <a:r>
              <a:rPr lang="en-US">
                <a:solidFill>
                  <a:srgbClr val="FEFFFF"/>
                </a:solidFill>
              </a:rPr>
              <a:t>The learner guide and websites will assist.</a:t>
            </a:r>
          </a:p>
          <a:p>
            <a:pPr marL="171450" indent="-171450">
              <a:buFont typeface="Wingdings" panose="05000000000000000000" pitchFamily="2" charset="2"/>
              <a:buChar char="§"/>
            </a:pPr>
            <a:r>
              <a:rPr lang="en-AU">
                <a:solidFill>
                  <a:srgbClr val="FEFFFF"/>
                </a:solidFill>
                <a:hlinkClick r:id="rId3"/>
              </a:rPr>
              <a:t>https://www.aihw.gov.au/getmedia/a9ab60a1-8ae3-4811-b68f-c6190b198a9f/dda-mnc-c04.pdf.aspx</a:t>
            </a:r>
            <a:endParaRPr lang="en-AU">
              <a:solidFill>
                <a:srgbClr val="FEFFFF"/>
              </a:solidFill>
            </a:endParaRPr>
          </a:p>
          <a:p>
            <a:pPr marL="171450" indent="-171450">
              <a:buFont typeface="Wingdings" panose="05000000000000000000" pitchFamily="2" charset="2"/>
              <a:buChar char="§"/>
            </a:pPr>
            <a:r>
              <a:rPr lang="en-AU">
                <a:solidFill>
                  <a:srgbClr val="FEFFFF"/>
                </a:solidFill>
                <a:hlinkClick r:id="rId4"/>
              </a:rPr>
              <a:t>https://www.myagedcare.gov.au/glossary</a:t>
            </a:r>
            <a:endParaRPr lang="en-AU">
              <a:solidFill>
                <a:srgbClr val="FEFFFF"/>
              </a:solidFill>
            </a:endParaRPr>
          </a:p>
        </p:txBody>
      </p:sp>
      <p:pic>
        <p:nvPicPr>
          <p:cNvPr id="5" name="Picture 4" descr="Logo&#10;&#10;Description automatically generated">
            <a:extLst>
              <a:ext uri="{FF2B5EF4-FFF2-40B4-BE49-F238E27FC236}">
                <a16:creationId xmlns:a16="http://schemas.microsoft.com/office/drawing/2014/main" id="{0C249994-FB06-A4FC-A20C-D026E84ED3F1}"/>
              </a:ext>
            </a:extLst>
          </p:cNvPr>
          <p:cNvPicPr>
            <a:picLocks noChangeAspect="1"/>
          </p:cNvPicPr>
          <p:nvPr/>
        </p:nvPicPr>
        <p:blipFill>
          <a:blip r:embed="rId5"/>
          <a:stretch>
            <a:fillRect/>
          </a:stretch>
        </p:blipFill>
        <p:spPr>
          <a:xfrm>
            <a:off x="-140872" y="5984461"/>
            <a:ext cx="1151464" cy="863598"/>
          </a:xfrm>
          <a:prstGeom prst="rect">
            <a:avLst/>
          </a:prstGeom>
        </p:spPr>
      </p:pic>
    </p:spTree>
    <p:extLst>
      <p:ext uri="{BB962C8B-B14F-4D97-AF65-F5344CB8AC3E}">
        <p14:creationId xmlns:p14="http://schemas.microsoft.com/office/powerpoint/2010/main" val="316838124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1F65-DDAD-32CF-F779-028DAE6F87DA}"/>
              </a:ext>
            </a:extLst>
          </p:cNvPr>
          <p:cNvSpPr>
            <a:spLocks noGrp="1"/>
          </p:cNvSpPr>
          <p:nvPr>
            <p:ph type="title"/>
          </p:nvPr>
        </p:nvSpPr>
        <p:spPr>
          <a:xfrm>
            <a:off x="649224" y="645106"/>
            <a:ext cx="5446776" cy="1259894"/>
          </a:xfrm>
        </p:spPr>
        <p:txBody>
          <a:bodyPr vert="horz" lIns="91440" tIns="45720" rIns="91440" bIns="45720" rtlCol="0" anchor="t">
            <a:normAutofit/>
          </a:bodyPr>
          <a:lstStyle/>
          <a:p>
            <a:r>
              <a:rPr lang="en-US" sz="3300" b="1" dirty="0"/>
              <a:t>1.12 Digital Communication</a:t>
            </a:r>
          </a:p>
        </p:txBody>
      </p:sp>
      <p:graphicFrame>
        <p:nvGraphicFramePr>
          <p:cNvPr id="4" name="Content Placeholder 3">
            <a:extLst>
              <a:ext uri="{FF2B5EF4-FFF2-40B4-BE49-F238E27FC236}">
                <a16:creationId xmlns:a16="http://schemas.microsoft.com/office/drawing/2014/main" id="{CC6BB569-EEAB-369F-6B52-5B912564E4B5}"/>
              </a:ext>
            </a:extLst>
          </p:cNvPr>
          <p:cNvGraphicFramePr>
            <a:graphicFrameLocks noGrp="1"/>
          </p:cNvGraphicFramePr>
          <p:nvPr>
            <p:ph idx="1"/>
            <p:extLst>
              <p:ext uri="{D42A27DB-BD31-4B8C-83A1-F6EECF244321}">
                <p14:modId xmlns:p14="http://schemas.microsoft.com/office/powerpoint/2010/main" val="2845754348"/>
              </p:ext>
            </p:extLst>
          </p:nvPr>
        </p:nvGraphicFramePr>
        <p:xfrm>
          <a:off x="4428565" y="1654884"/>
          <a:ext cx="7144556" cy="5128939"/>
        </p:xfrm>
        <a:graphic>
          <a:graphicData uri="http://schemas.openxmlformats.org/drawingml/2006/table">
            <a:tbl>
              <a:tblPr firstRow="1" bandRow="1">
                <a:solidFill>
                  <a:srgbClr val="F2F2F2">
                    <a:alpha val="45098"/>
                  </a:srgbClr>
                </a:solidFill>
                <a:tableStyleId>{5C22544A-7EE6-4342-B048-85BDC9FD1C3A}</a:tableStyleId>
              </a:tblPr>
              <a:tblGrid>
                <a:gridCol w="1272988">
                  <a:extLst>
                    <a:ext uri="{9D8B030D-6E8A-4147-A177-3AD203B41FA5}">
                      <a16:colId xmlns:a16="http://schemas.microsoft.com/office/drawing/2014/main" val="136515546"/>
                    </a:ext>
                  </a:extLst>
                </a:gridCol>
                <a:gridCol w="2695499">
                  <a:extLst>
                    <a:ext uri="{9D8B030D-6E8A-4147-A177-3AD203B41FA5}">
                      <a16:colId xmlns:a16="http://schemas.microsoft.com/office/drawing/2014/main" val="1550621948"/>
                    </a:ext>
                  </a:extLst>
                </a:gridCol>
                <a:gridCol w="3176069">
                  <a:extLst>
                    <a:ext uri="{9D8B030D-6E8A-4147-A177-3AD203B41FA5}">
                      <a16:colId xmlns:a16="http://schemas.microsoft.com/office/drawing/2014/main" val="3603977311"/>
                    </a:ext>
                  </a:extLst>
                </a:gridCol>
              </a:tblGrid>
              <a:tr h="1145751">
                <a:tc>
                  <a:txBody>
                    <a:bodyPr/>
                    <a:lstStyle/>
                    <a:p>
                      <a:r>
                        <a:rPr lang="en-AU" sz="1600" b="1" u="sng" cap="none" spc="0">
                          <a:solidFill>
                            <a:schemeClr val="bg1"/>
                          </a:solidFill>
                        </a:rPr>
                        <a:t>Type</a:t>
                      </a:r>
                    </a:p>
                  </a:txBody>
                  <a:tcPr marL="110924" marR="110924" marT="106477" marB="55462" anchor="ctr">
                    <a:lnL w="12700" cmpd="sng">
                      <a:noFill/>
                    </a:lnL>
                    <a:lnR w="12700" cmpd="sng">
                      <a:noFill/>
                    </a:lnR>
                    <a:lnT w="19050" cap="flat" cmpd="sng" algn="ctr">
                      <a:noFill/>
                      <a:prstDash val="solid"/>
                    </a:lnT>
                    <a:lnB w="38100" cmpd="sng">
                      <a:noFill/>
                    </a:lnB>
                    <a:solidFill>
                      <a:schemeClr val="tx1"/>
                    </a:solidFill>
                  </a:tcPr>
                </a:tc>
                <a:tc>
                  <a:txBody>
                    <a:bodyPr/>
                    <a:lstStyle/>
                    <a:p>
                      <a:r>
                        <a:rPr lang="en-AU" sz="1600" b="1" u="sng" cap="none" spc="0">
                          <a:solidFill>
                            <a:schemeClr val="bg1"/>
                          </a:solidFill>
                        </a:rPr>
                        <a:t>What is it?</a:t>
                      </a:r>
                    </a:p>
                  </a:txBody>
                  <a:tcPr marL="110924" marR="110924" marT="106477" marB="55462" anchor="ctr">
                    <a:lnL w="12700" cmpd="sng">
                      <a:noFill/>
                    </a:lnL>
                    <a:lnR w="12700" cmpd="sng">
                      <a:noFill/>
                    </a:lnR>
                    <a:lnT w="19050" cap="flat" cmpd="sng" algn="ctr">
                      <a:noFill/>
                      <a:prstDash val="solid"/>
                    </a:lnT>
                    <a:lnB w="38100" cmpd="sng">
                      <a:noFill/>
                    </a:lnB>
                    <a:solidFill>
                      <a:schemeClr val="tx1"/>
                    </a:solidFill>
                  </a:tcPr>
                </a:tc>
                <a:tc>
                  <a:txBody>
                    <a:bodyPr/>
                    <a:lstStyle/>
                    <a:p>
                      <a:r>
                        <a:rPr lang="en-AU" sz="1600" b="1" u="sng" cap="none" spc="0" dirty="0">
                          <a:solidFill>
                            <a:schemeClr val="bg1"/>
                          </a:solidFill>
                        </a:rPr>
                        <a:t>How can it be used effectively as a communication tool?</a:t>
                      </a:r>
                    </a:p>
                  </a:txBody>
                  <a:tcPr marL="110924" marR="110924" marT="106477" marB="55462"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3569331505"/>
                  </a:ext>
                </a:extLst>
              </a:tr>
              <a:tr h="808457">
                <a:tc>
                  <a:txBody>
                    <a:bodyPr/>
                    <a:lstStyle/>
                    <a:p>
                      <a:r>
                        <a:rPr lang="en-AU" sz="1800" b="1" cap="none" spc="0">
                          <a:solidFill>
                            <a:schemeClr val="accent1"/>
                          </a:solidFill>
                        </a:rPr>
                        <a:t>Web</a:t>
                      </a:r>
                    </a:p>
                  </a:txBody>
                  <a:tcPr marL="110924" marR="110924" marT="106477" marB="55462">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AU" sz="1800" b="1" cap="none" spc="0" dirty="0">
                          <a:solidFill>
                            <a:schemeClr val="accent1"/>
                          </a:solidFill>
                        </a:rPr>
                        <a:t>Allows for a wide range of apps such as sharing of files</a:t>
                      </a:r>
                    </a:p>
                  </a:txBody>
                  <a:tcPr marL="110924" marR="110924" marT="106477" marB="55462">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AU" sz="1800" b="1" cap="none" spc="0">
                          <a:solidFill>
                            <a:schemeClr val="accent1"/>
                          </a:solidFill>
                        </a:rPr>
                        <a:t>Use appropriate privacy protection</a:t>
                      </a:r>
                    </a:p>
                  </a:txBody>
                  <a:tcPr marL="110924" marR="110924" marT="106477" marB="55462">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43411255"/>
                  </a:ext>
                </a:extLst>
              </a:tr>
              <a:tr h="808457">
                <a:tc>
                  <a:txBody>
                    <a:bodyPr/>
                    <a:lstStyle/>
                    <a:p>
                      <a:r>
                        <a:rPr lang="en-AU" sz="1800" b="1" cap="none" spc="0">
                          <a:solidFill>
                            <a:schemeClr val="accent1"/>
                          </a:solidFill>
                        </a:rPr>
                        <a:t>Email</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AU" sz="1800" b="1" cap="none" spc="0" dirty="0">
                          <a:solidFill>
                            <a:schemeClr val="accent1"/>
                          </a:solidFill>
                        </a:rPr>
                        <a:t>Internet based to communicate messages</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AU" sz="1800" b="1" cap="none" spc="0">
                          <a:solidFill>
                            <a:schemeClr val="accent1"/>
                          </a:solidFill>
                        </a:rPr>
                        <a:t>Use professional language</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320167238"/>
                  </a:ext>
                </a:extLst>
              </a:tr>
              <a:tr h="1028491">
                <a:tc>
                  <a:txBody>
                    <a:bodyPr/>
                    <a:lstStyle/>
                    <a:p>
                      <a:r>
                        <a:rPr lang="en-AU" sz="1800" b="1" cap="none" spc="0">
                          <a:solidFill>
                            <a:schemeClr val="accent1"/>
                          </a:solidFill>
                        </a:rPr>
                        <a:t>Social Media</a:t>
                      </a:r>
                    </a:p>
                  </a:txBody>
                  <a:tcPr marL="110924" marR="110924" marT="106477" marB="55462">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en-AU" sz="1800" b="1" cap="none" spc="0" dirty="0">
                          <a:solidFill>
                            <a:schemeClr val="accent1"/>
                          </a:solidFill>
                        </a:rPr>
                        <a:t>Internet based to post images, audio, share text, etc.</a:t>
                      </a:r>
                    </a:p>
                  </a:txBody>
                  <a:tcPr marL="110924" marR="110924" marT="106477" marB="55462">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en-AU" sz="1800" b="1" cap="none" spc="0" dirty="0">
                          <a:solidFill>
                            <a:schemeClr val="accent1"/>
                          </a:solidFill>
                        </a:rPr>
                        <a:t>Check for privacy limits</a:t>
                      </a:r>
                    </a:p>
                  </a:txBody>
                  <a:tcPr marL="110924" marR="110924" marT="106477" marB="55462">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204120569"/>
                  </a:ext>
                </a:extLst>
              </a:tr>
              <a:tr h="808457">
                <a:tc>
                  <a:txBody>
                    <a:bodyPr/>
                    <a:lstStyle/>
                    <a:p>
                      <a:r>
                        <a:rPr lang="en-AU" sz="1800" b="1" cap="none" spc="0">
                          <a:solidFill>
                            <a:schemeClr val="accent1"/>
                          </a:solidFill>
                        </a:rPr>
                        <a:t>Podcasts</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AU" sz="1800" b="1" cap="none" spc="0" dirty="0">
                          <a:solidFill>
                            <a:schemeClr val="accent1"/>
                          </a:solidFill>
                        </a:rPr>
                        <a:t>Audio tools to present info and news</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r>
                        <a:rPr lang="en-AU" sz="1800" b="1" cap="none" spc="0" dirty="0">
                          <a:solidFill>
                            <a:schemeClr val="accent1"/>
                          </a:solidFill>
                        </a:rPr>
                        <a:t>Record audio professionally using HQ microphone</a:t>
                      </a:r>
                    </a:p>
                  </a:txBody>
                  <a:tcPr marL="110924" marR="110924" marT="106477" marB="55462">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70587016"/>
                  </a:ext>
                </a:extLst>
              </a:tr>
            </a:tbl>
          </a:graphicData>
        </a:graphic>
      </p:graphicFrame>
      <p:sp>
        <p:nvSpPr>
          <p:cNvPr id="6" name="TextBox 5">
            <a:extLst>
              <a:ext uri="{FF2B5EF4-FFF2-40B4-BE49-F238E27FC236}">
                <a16:creationId xmlns:a16="http://schemas.microsoft.com/office/drawing/2014/main" id="{0C4C5CAB-CA9E-A25E-82E5-B1DA3D78C388}"/>
              </a:ext>
            </a:extLst>
          </p:cNvPr>
          <p:cNvSpPr txBox="1"/>
          <p:nvPr/>
        </p:nvSpPr>
        <p:spPr>
          <a:xfrm>
            <a:off x="649225" y="2133600"/>
            <a:ext cx="3650278" cy="4120897"/>
          </a:xfrm>
          <a:prstGeom prst="rect">
            <a:avLst/>
          </a:prstGeom>
        </p:spPr>
        <p:txBody>
          <a:bodyPr vert="horz" lIns="91440" tIns="45720" rIns="91440" bIns="45720" rtlCol="0">
            <a:normAutofit fontScale="92500" lnSpcReduction="10000"/>
          </a:bodyPr>
          <a:lstStyle/>
          <a:p>
            <a:pPr marL="171450" marR="0" lvl="0" indent="-171450" fontAlgn="auto">
              <a:lnSpc>
                <a:spcPct val="90000"/>
              </a:lnSpc>
              <a:spcBef>
                <a:spcPts val="1000"/>
              </a:spcBef>
              <a:buClr>
                <a:schemeClr val="accent1"/>
              </a:buClr>
              <a:buSzTx/>
              <a:buFont typeface="Wingdings 3" charset="2"/>
              <a:buChar char=""/>
              <a:tabLst/>
              <a:defRPr/>
            </a:pPr>
            <a:r>
              <a:rPr lang="en-US" dirty="0">
                <a:solidFill>
                  <a:schemeClr val="tx1">
                    <a:lumMod val="75000"/>
                    <a:lumOff val="25000"/>
                  </a:schemeClr>
                </a:solidFill>
              </a:rPr>
              <a:t>Written communication is used frequently in most workplaces, so it is important to refine your skills and ensure you can share information effectively in your work role.</a:t>
            </a:r>
          </a:p>
          <a:p>
            <a:pPr marL="171450" marR="0" lvl="0" indent="-171450" fontAlgn="auto">
              <a:lnSpc>
                <a:spcPct val="90000"/>
              </a:lnSpc>
              <a:spcBef>
                <a:spcPts val="1000"/>
              </a:spcBef>
              <a:buClr>
                <a:schemeClr val="accent1"/>
              </a:buClr>
              <a:buSzTx/>
              <a:buFont typeface="Wingdings 3" charset="2"/>
              <a:buChar char=""/>
              <a:tabLst/>
              <a:defRPr/>
            </a:pPr>
            <a:r>
              <a:rPr lang="en-US" dirty="0">
                <a:solidFill>
                  <a:schemeClr val="tx1">
                    <a:lumMod val="75000"/>
                    <a:lumOff val="25000"/>
                  </a:schemeClr>
                </a:solidFill>
              </a:rPr>
              <a:t>Each of these situations requires you to use industry terminology correctly and appropriately. You should think about the audience needs for your communication, the language which matches the audience and whether there are any privacy or confidentiality requirements you should follow.</a:t>
            </a:r>
          </a:p>
          <a:p>
            <a:pPr>
              <a:lnSpc>
                <a:spcPct val="90000"/>
              </a:lnSpc>
              <a:spcBef>
                <a:spcPts val="1000"/>
              </a:spcBef>
              <a:buClr>
                <a:schemeClr val="accent1"/>
              </a:buClr>
              <a:buFont typeface="Wingdings 3" charset="2"/>
              <a:buChar char=""/>
            </a:pPr>
            <a:endParaRPr lang="en-US" sz="1500" dirty="0">
              <a:solidFill>
                <a:schemeClr val="tx1">
                  <a:lumMod val="75000"/>
                  <a:lumOff val="25000"/>
                </a:schemeClr>
              </a:solidFill>
            </a:endParaRPr>
          </a:p>
        </p:txBody>
      </p:sp>
      <p:pic>
        <p:nvPicPr>
          <p:cNvPr id="7" name="Picture 6" descr="Logo&#10;&#10;Description automatically generated">
            <a:extLst>
              <a:ext uri="{FF2B5EF4-FFF2-40B4-BE49-F238E27FC236}">
                <a16:creationId xmlns:a16="http://schemas.microsoft.com/office/drawing/2014/main" id="{6612C841-E4AC-7BFA-33DE-3D38F1073E16}"/>
              </a:ext>
            </a:extLst>
          </p:cNvPr>
          <p:cNvPicPr>
            <a:picLocks noChangeAspect="1"/>
          </p:cNvPicPr>
          <p:nvPr/>
        </p:nvPicPr>
        <p:blipFill>
          <a:blip r:embed="rId3"/>
          <a:stretch>
            <a:fillRect/>
          </a:stretch>
        </p:blipFill>
        <p:spPr>
          <a:xfrm>
            <a:off x="-34042" y="5952516"/>
            <a:ext cx="1108409" cy="831307"/>
          </a:xfrm>
          <a:prstGeom prst="rect">
            <a:avLst/>
          </a:prstGeom>
        </p:spPr>
      </p:pic>
    </p:spTree>
    <p:extLst>
      <p:ext uri="{BB962C8B-B14F-4D97-AF65-F5344CB8AC3E}">
        <p14:creationId xmlns:p14="http://schemas.microsoft.com/office/powerpoint/2010/main" val="539621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6696-A036-63E7-AC13-E809A93C7C12}"/>
              </a:ext>
            </a:extLst>
          </p:cNvPr>
          <p:cNvSpPr>
            <a:spLocks noGrp="1"/>
          </p:cNvSpPr>
          <p:nvPr>
            <p:ph type="title"/>
          </p:nvPr>
        </p:nvSpPr>
        <p:spPr>
          <a:xfrm>
            <a:off x="1843391" y="624110"/>
            <a:ext cx="9383408" cy="1280890"/>
          </a:xfrm>
        </p:spPr>
        <p:txBody>
          <a:bodyPr>
            <a:normAutofit/>
          </a:bodyPr>
          <a:lstStyle/>
          <a:p>
            <a:r>
              <a:rPr lang="en-AU" dirty="0">
                <a:solidFill>
                  <a:schemeClr val="tx1"/>
                </a:solidFill>
              </a:rPr>
              <a:t>1.13 Written Communication</a:t>
            </a:r>
          </a:p>
        </p:txBody>
      </p:sp>
      <p:graphicFrame>
        <p:nvGraphicFramePr>
          <p:cNvPr id="4" name="Content Placeholder 3">
            <a:extLst>
              <a:ext uri="{FF2B5EF4-FFF2-40B4-BE49-F238E27FC236}">
                <a16:creationId xmlns:a16="http://schemas.microsoft.com/office/drawing/2014/main" id="{611C5B3C-0CD4-4E19-A8F0-E7B299AC7301}"/>
              </a:ext>
            </a:extLst>
          </p:cNvPr>
          <p:cNvGraphicFramePr>
            <a:graphicFrameLocks noGrp="1"/>
          </p:cNvGraphicFramePr>
          <p:nvPr>
            <p:ph idx="1"/>
            <p:extLst>
              <p:ext uri="{D42A27DB-BD31-4B8C-83A1-F6EECF244321}">
                <p14:modId xmlns:p14="http://schemas.microsoft.com/office/powerpoint/2010/main" val="159863941"/>
              </p:ext>
            </p:extLst>
          </p:nvPr>
        </p:nvGraphicFramePr>
        <p:xfrm>
          <a:off x="548640" y="2619375"/>
          <a:ext cx="10678158" cy="3262496"/>
        </p:xfrm>
        <a:graphic>
          <a:graphicData uri="http://schemas.openxmlformats.org/drawingml/2006/table">
            <a:tbl>
              <a:tblPr firstRow="1" bandRow="1">
                <a:tableStyleId>{5C22544A-7EE6-4342-B048-85BDC9FD1C3A}</a:tableStyleId>
              </a:tblPr>
              <a:tblGrid>
                <a:gridCol w="5339079">
                  <a:extLst>
                    <a:ext uri="{9D8B030D-6E8A-4147-A177-3AD203B41FA5}">
                      <a16:colId xmlns:a16="http://schemas.microsoft.com/office/drawing/2014/main" val="4234109127"/>
                    </a:ext>
                  </a:extLst>
                </a:gridCol>
                <a:gridCol w="5339079">
                  <a:extLst>
                    <a:ext uri="{9D8B030D-6E8A-4147-A177-3AD203B41FA5}">
                      <a16:colId xmlns:a16="http://schemas.microsoft.com/office/drawing/2014/main" val="810373666"/>
                    </a:ext>
                  </a:extLst>
                </a:gridCol>
              </a:tblGrid>
              <a:tr h="548928">
                <a:tc>
                  <a:txBody>
                    <a:bodyPr/>
                    <a:lstStyle/>
                    <a:p>
                      <a:r>
                        <a:rPr lang="en-AU" sz="2000"/>
                        <a:t>Communication factor</a:t>
                      </a:r>
                    </a:p>
                  </a:txBody>
                  <a:tcPr marL="102437" marR="102437" marT="51218" marB="51218"/>
                </a:tc>
                <a:tc>
                  <a:txBody>
                    <a:bodyPr/>
                    <a:lstStyle/>
                    <a:p>
                      <a:r>
                        <a:rPr lang="en-AU" sz="2000"/>
                        <a:t>What to consider</a:t>
                      </a:r>
                    </a:p>
                  </a:txBody>
                  <a:tcPr marL="102437" marR="102437" marT="51218" marB="51218"/>
                </a:tc>
                <a:extLst>
                  <a:ext uri="{0D108BD9-81ED-4DB2-BD59-A6C34878D82A}">
                    <a16:rowId xmlns:a16="http://schemas.microsoft.com/office/drawing/2014/main" val="1690602089"/>
                  </a:ext>
                </a:extLst>
              </a:tr>
              <a:tr h="867178">
                <a:tc>
                  <a:txBody>
                    <a:bodyPr/>
                    <a:lstStyle/>
                    <a:p>
                      <a:r>
                        <a:rPr lang="en-AU" sz="2000" dirty="0"/>
                        <a:t>Audience</a:t>
                      </a:r>
                    </a:p>
                  </a:txBody>
                  <a:tcPr marL="102437" marR="102437" marT="51218" marB="51218"/>
                </a:tc>
                <a:tc>
                  <a:txBody>
                    <a:bodyPr/>
                    <a:lstStyle/>
                    <a:p>
                      <a:r>
                        <a:rPr lang="en-AU" sz="2000"/>
                        <a:t>Age, gender, disability and cultural features</a:t>
                      </a:r>
                    </a:p>
                  </a:txBody>
                  <a:tcPr marL="102437" marR="102437" marT="51218" marB="51218"/>
                </a:tc>
                <a:extLst>
                  <a:ext uri="{0D108BD9-81ED-4DB2-BD59-A6C34878D82A}">
                    <a16:rowId xmlns:a16="http://schemas.microsoft.com/office/drawing/2014/main" val="673548225"/>
                  </a:ext>
                </a:extLst>
              </a:tr>
              <a:tr h="923195">
                <a:tc>
                  <a:txBody>
                    <a:bodyPr/>
                    <a:lstStyle/>
                    <a:p>
                      <a:r>
                        <a:rPr lang="en-AU" sz="2000"/>
                        <a:t>Communication tools</a:t>
                      </a:r>
                    </a:p>
                  </a:txBody>
                  <a:tcPr marL="102437" marR="102437" marT="51218" marB="51218"/>
                </a:tc>
                <a:tc>
                  <a:txBody>
                    <a:bodyPr/>
                    <a:lstStyle/>
                    <a:p>
                      <a:r>
                        <a:rPr lang="en-AU" sz="2000"/>
                        <a:t>Literacy and numeracy skills of target audience</a:t>
                      </a:r>
                    </a:p>
                  </a:txBody>
                  <a:tcPr marL="102437" marR="102437" marT="51218" marB="51218"/>
                </a:tc>
                <a:extLst>
                  <a:ext uri="{0D108BD9-81ED-4DB2-BD59-A6C34878D82A}">
                    <a16:rowId xmlns:a16="http://schemas.microsoft.com/office/drawing/2014/main" val="459772509"/>
                  </a:ext>
                </a:extLst>
              </a:tr>
              <a:tr h="923195">
                <a:tc>
                  <a:txBody>
                    <a:bodyPr/>
                    <a:lstStyle/>
                    <a:p>
                      <a:r>
                        <a:rPr lang="en-AU" sz="2000"/>
                        <a:t>Privacy and confidentiality requirements</a:t>
                      </a:r>
                    </a:p>
                  </a:txBody>
                  <a:tcPr marL="102437" marR="102437" marT="51218" marB="51218"/>
                </a:tc>
                <a:tc>
                  <a:txBody>
                    <a:bodyPr/>
                    <a:lstStyle/>
                    <a:p>
                      <a:r>
                        <a:rPr lang="en-AU" sz="2000" dirty="0"/>
                        <a:t>Check what organisation policies and procedures may apply</a:t>
                      </a:r>
                    </a:p>
                  </a:txBody>
                  <a:tcPr marL="102437" marR="102437" marT="51218" marB="51218"/>
                </a:tc>
                <a:extLst>
                  <a:ext uri="{0D108BD9-81ED-4DB2-BD59-A6C34878D82A}">
                    <a16:rowId xmlns:a16="http://schemas.microsoft.com/office/drawing/2014/main" val="1910328644"/>
                  </a:ext>
                </a:extLst>
              </a:tr>
            </a:tbl>
          </a:graphicData>
        </a:graphic>
      </p:graphicFrame>
      <p:pic>
        <p:nvPicPr>
          <p:cNvPr id="5" name="Picture 4" descr="Logo&#10;&#10;Description automatically generated">
            <a:extLst>
              <a:ext uri="{FF2B5EF4-FFF2-40B4-BE49-F238E27FC236}">
                <a16:creationId xmlns:a16="http://schemas.microsoft.com/office/drawing/2014/main" id="{048B0876-BB4D-7720-9E9D-4A0EFF0F0031}"/>
              </a:ext>
            </a:extLst>
          </p:cNvPr>
          <p:cNvPicPr>
            <a:picLocks noChangeAspect="1"/>
          </p:cNvPicPr>
          <p:nvPr/>
        </p:nvPicPr>
        <p:blipFill>
          <a:blip r:embed="rId2"/>
          <a:stretch>
            <a:fillRect/>
          </a:stretch>
        </p:blipFill>
        <p:spPr>
          <a:xfrm>
            <a:off x="0" y="5957399"/>
            <a:ext cx="1108409" cy="831307"/>
          </a:xfrm>
          <a:prstGeom prst="rect">
            <a:avLst/>
          </a:prstGeom>
        </p:spPr>
      </p:pic>
    </p:spTree>
    <p:extLst>
      <p:ext uri="{BB962C8B-B14F-4D97-AF65-F5344CB8AC3E}">
        <p14:creationId xmlns:p14="http://schemas.microsoft.com/office/powerpoint/2010/main" val="278234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35A2-FC75-9090-5876-DE72378C7B27}"/>
              </a:ext>
            </a:extLst>
          </p:cNvPr>
          <p:cNvSpPr>
            <a:spLocks noGrp="1"/>
          </p:cNvSpPr>
          <p:nvPr>
            <p:ph type="title"/>
          </p:nvPr>
        </p:nvSpPr>
        <p:spPr>
          <a:xfrm>
            <a:off x="649224" y="645106"/>
            <a:ext cx="5122652" cy="1259894"/>
          </a:xfrm>
        </p:spPr>
        <p:txBody>
          <a:bodyPr>
            <a:normAutofit fontScale="90000"/>
          </a:bodyPr>
          <a:lstStyle/>
          <a:p>
            <a:r>
              <a:rPr lang="en-AU" dirty="0"/>
              <a:t>1.14 Verbal Communication</a:t>
            </a:r>
          </a:p>
        </p:txBody>
      </p:sp>
      <p:sp>
        <p:nvSpPr>
          <p:cNvPr id="9" name="Content Placeholder 8">
            <a:extLst>
              <a:ext uri="{FF2B5EF4-FFF2-40B4-BE49-F238E27FC236}">
                <a16:creationId xmlns:a16="http://schemas.microsoft.com/office/drawing/2014/main" id="{29702A41-64C5-D938-E4B1-5F978FDD4BBE}"/>
              </a:ext>
            </a:extLst>
          </p:cNvPr>
          <p:cNvSpPr>
            <a:spLocks noGrp="1"/>
          </p:cNvSpPr>
          <p:nvPr>
            <p:ph idx="1"/>
          </p:nvPr>
        </p:nvSpPr>
        <p:spPr>
          <a:xfrm>
            <a:off x="649225" y="2133600"/>
            <a:ext cx="5122652" cy="4079294"/>
          </a:xfrm>
        </p:spPr>
        <p:txBody>
          <a:bodyPr>
            <a:normAutofit/>
          </a:bodyPr>
          <a:lstStyle/>
          <a:p>
            <a:pPr marL="171450" indent="-171450">
              <a:buFont typeface="Wingdings" panose="05000000000000000000" pitchFamily="2" charset="2"/>
              <a:buChar char="§"/>
            </a:pPr>
            <a:r>
              <a:rPr lang="en-AU" dirty="0"/>
              <a:t>There are many situations when you will need to communicate verbally with your colleagues at work and you will need to be able to do this effectively to ensure the best care for your clients. </a:t>
            </a:r>
          </a:p>
          <a:p>
            <a:pPr marL="171450" indent="-171450">
              <a:buFont typeface="Wingdings" panose="05000000000000000000" pitchFamily="2" charset="2"/>
              <a:buChar char="§"/>
            </a:pPr>
            <a:r>
              <a:rPr lang="en-AU" dirty="0"/>
              <a:t>Just as with written communication, you should think about the audience with whom you are communicating. </a:t>
            </a:r>
          </a:p>
          <a:p>
            <a:pPr marL="171450" indent="-171450">
              <a:buFont typeface="Wingdings" panose="05000000000000000000" pitchFamily="2" charset="2"/>
              <a:buChar char="§"/>
            </a:pPr>
            <a:r>
              <a:rPr lang="en-AU" dirty="0"/>
              <a:t>Plan your communication so that you are using language and terminology that will be easily understood.</a:t>
            </a:r>
          </a:p>
          <a:p>
            <a:endParaRPr lang="en-US" dirty="0"/>
          </a:p>
        </p:txBody>
      </p:sp>
      <p:pic>
        <p:nvPicPr>
          <p:cNvPr id="5" name="Content Placeholder 4" descr="A diagram of a diagram&#10;&#10;Description automatically generated">
            <a:extLst>
              <a:ext uri="{FF2B5EF4-FFF2-40B4-BE49-F238E27FC236}">
                <a16:creationId xmlns:a16="http://schemas.microsoft.com/office/drawing/2014/main" id="{2F006192-B50C-72E4-969B-7CF776E4F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416" y="512064"/>
            <a:ext cx="6549791" cy="6055436"/>
          </a:xfrm>
          <a:prstGeom prst="rect">
            <a:avLst/>
          </a:prstGeom>
        </p:spPr>
      </p:pic>
      <p:pic>
        <p:nvPicPr>
          <p:cNvPr id="6" name="Picture 5" descr="Logo&#10;&#10;Description automatically generated">
            <a:extLst>
              <a:ext uri="{FF2B5EF4-FFF2-40B4-BE49-F238E27FC236}">
                <a16:creationId xmlns:a16="http://schemas.microsoft.com/office/drawing/2014/main" id="{3626F389-1D0D-1210-C705-1F1574BC7878}"/>
              </a:ext>
            </a:extLst>
          </p:cNvPr>
          <p:cNvPicPr>
            <a:picLocks noChangeAspect="1"/>
          </p:cNvPicPr>
          <p:nvPr/>
        </p:nvPicPr>
        <p:blipFill>
          <a:blip r:embed="rId4"/>
          <a:stretch>
            <a:fillRect/>
          </a:stretch>
        </p:blipFill>
        <p:spPr>
          <a:xfrm>
            <a:off x="0" y="5974544"/>
            <a:ext cx="1108409" cy="831307"/>
          </a:xfrm>
          <a:prstGeom prst="rect">
            <a:avLst/>
          </a:prstGeom>
        </p:spPr>
      </p:pic>
    </p:spTree>
    <p:extLst>
      <p:ext uri="{BB962C8B-B14F-4D97-AF65-F5344CB8AC3E}">
        <p14:creationId xmlns:p14="http://schemas.microsoft.com/office/powerpoint/2010/main" val="341762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8A0B882D-4FEF-4E28-9811-11D57386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A40B6-9EF7-BD13-9CB3-FF836FED8EB0}"/>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b="0" i="0" kern="1200" dirty="0">
                <a:solidFill>
                  <a:schemeClr val="tx2"/>
                </a:solidFill>
                <a:latin typeface="+mj-lt"/>
                <a:ea typeface="+mj-ea"/>
                <a:cs typeface="+mj-cs"/>
              </a:rPr>
              <a:t>1D Inquiry Task page 23</a:t>
            </a:r>
          </a:p>
        </p:txBody>
      </p:sp>
      <p:sp>
        <p:nvSpPr>
          <p:cNvPr id="23" name="Rectangle 22">
            <a:extLst>
              <a:ext uri="{FF2B5EF4-FFF2-40B4-BE49-F238E27FC236}">
                <a16:creationId xmlns:a16="http://schemas.microsoft.com/office/drawing/2014/main" id="{E8DA6D14-0849-4180-8DEF-F2F6BF12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588D3EE7-073A-8775-9A55-882F3D2E5FCA}"/>
              </a:ext>
            </a:extLst>
          </p:cNvPr>
          <p:cNvPicPr>
            <a:picLocks noChangeAspect="1"/>
          </p:cNvPicPr>
          <p:nvPr/>
        </p:nvPicPr>
        <p:blipFill>
          <a:blip r:embed="rId6"/>
          <a:stretch>
            <a:fillRect/>
          </a:stretch>
        </p:blipFill>
        <p:spPr>
          <a:xfrm>
            <a:off x="0" y="6026693"/>
            <a:ext cx="1108409" cy="831307"/>
          </a:xfrm>
          <a:prstGeom prst="rect">
            <a:avLst/>
          </a:prstGeom>
        </p:spPr>
      </p:pic>
    </p:spTree>
    <p:extLst>
      <p:ext uri="{BB962C8B-B14F-4D97-AF65-F5344CB8AC3E}">
        <p14:creationId xmlns:p14="http://schemas.microsoft.com/office/powerpoint/2010/main" val="222941033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C1A3-5B6A-E2A4-E45A-C2464D9A64E2}"/>
              </a:ext>
            </a:extLst>
          </p:cNvPr>
          <p:cNvSpPr>
            <a:spLocks noGrp="1"/>
          </p:cNvSpPr>
          <p:nvPr>
            <p:ph type="title"/>
          </p:nvPr>
        </p:nvSpPr>
        <p:spPr>
          <a:xfrm>
            <a:off x="1700785" y="624110"/>
            <a:ext cx="9803828" cy="1280890"/>
          </a:xfrm>
        </p:spPr>
        <p:txBody>
          <a:bodyPr/>
          <a:lstStyle/>
          <a:p>
            <a:r>
              <a:rPr lang="en-AU" dirty="0"/>
              <a:t>1.15 Communication Protocols </a:t>
            </a:r>
            <a:br>
              <a:rPr lang="en-AU" dirty="0"/>
            </a:br>
            <a:r>
              <a:rPr lang="en-AU" dirty="0"/>
              <a:t>in the workplace</a:t>
            </a:r>
          </a:p>
        </p:txBody>
      </p:sp>
      <p:graphicFrame>
        <p:nvGraphicFramePr>
          <p:cNvPr id="7" name="Content Placeholder 6">
            <a:extLst>
              <a:ext uri="{FF2B5EF4-FFF2-40B4-BE49-F238E27FC236}">
                <a16:creationId xmlns:a16="http://schemas.microsoft.com/office/drawing/2014/main" id="{09B4DA5A-3B35-4AC7-D338-85321D74AAC2}"/>
              </a:ext>
            </a:extLst>
          </p:cNvPr>
          <p:cNvGraphicFramePr>
            <a:graphicFrameLocks noGrp="1"/>
          </p:cNvGraphicFramePr>
          <p:nvPr>
            <p:ph idx="1"/>
            <p:extLst>
              <p:ext uri="{D42A27DB-BD31-4B8C-83A1-F6EECF244321}">
                <p14:modId xmlns:p14="http://schemas.microsoft.com/office/powerpoint/2010/main" val="3871762442"/>
              </p:ext>
            </p:extLst>
          </p:nvPr>
        </p:nvGraphicFramePr>
        <p:xfrm>
          <a:off x="1103313" y="2052638"/>
          <a:ext cx="8947150" cy="1010920"/>
        </p:xfrm>
        <a:graphic>
          <a:graphicData uri="http://schemas.openxmlformats.org/drawingml/2006/table">
            <a:tbl>
              <a:tblPr firstRow="1" bandRow="1">
                <a:tableStyleId>{5C22544A-7EE6-4342-B048-85BDC9FD1C3A}</a:tableStyleId>
              </a:tblPr>
              <a:tblGrid>
                <a:gridCol w="3733395">
                  <a:extLst>
                    <a:ext uri="{9D8B030D-6E8A-4147-A177-3AD203B41FA5}">
                      <a16:colId xmlns:a16="http://schemas.microsoft.com/office/drawing/2014/main" val="4049726737"/>
                    </a:ext>
                  </a:extLst>
                </a:gridCol>
                <a:gridCol w="5213755">
                  <a:extLst>
                    <a:ext uri="{9D8B030D-6E8A-4147-A177-3AD203B41FA5}">
                      <a16:colId xmlns:a16="http://schemas.microsoft.com/office/drawing/2014/main" val="1261010882"/>
                    </a:ext>
                  </a:extLst>
                </a:gridCol>
              </a:tblGrid>
              <a:tr h="370840">
                <a:tc>
                  <a:txBody>
                    <a:bodyPr/>
                    <a:lstStyle/>
                    <a:p>
                      <a:r>
                        <a:rPr lang="en-AU" dirty="0"/>
                        <a:t>With the organisation</a:t>
                      </a:r>
                    </a:p>
                  </a:txBody>
                  <a:tcPr marL="91765" marR="91765"/>
                </a:tc>
                <a:tc>
                  <a:txBody>
                    <a:bodyPr/>
                    <a:lstStyle/>
                    <a:p>
                      <a:r>
                        <a:rPr lang="en-AU" dirty="0"/>
                        <a:t>Communicating appropriately</a:t>
                      </a:r>
                    </a:p>
                  </a:txBody>
                  <a:tcPr marL="91765" marR="91765"/>
                </a:tc>
                <a:extLst>
                  <a:ext uri="{0D108BD9-81ED-4DB2-BD59-A6C34878D82A}">
                    <a16:rowId xmlns:a16="http://schemas.microsoft.com/office/drawing/2014/main" val="2224193595"/>
                  </a:ext>
                </a:extLst>
              </a:tr>
              <a:tr h="370840">
                <a:tc>
                  <a:txBody>
                    <a:bodyPr/>
                    <a:lstStyle/>
                    <a:p>
                      <a:r>
                        <a:rPr lang="en-AU" dirty="0"/>
                        <a:t>Such as CC or BCC in an email</a:t>
                      </a:r>
                    </a:p>
                  </a:txBody>
                  <a:tcPr marL="91765" marR="91765"/>
                </a:tc>
                <a:tc>
                  <a:txBody>
                    <a:bodyPr/>
                    <a:lstStyle/>
                    <a:p>
                      <a:r>
                        <a:rPr lang="en-AU" dirty="0"/>
                        <a:t>Maintain a professional and appropriate method</a:t>
                      </a:r>
                    </a:p>
                  </a:txBody>
                  <a:tcPr marL="91765" marR="91765"/>
                </a:tc>
                <a:extLst>
                  <a:ext uri="{0D108BD9-81ED-4DB2-BD59-A6C34878D82A}">
                    <a16:rowId xmlns:a16="http://schemas.microsoft.com/office/drawing/2014/main" val="2639211903"/>
                  </a:ext>
                </a:extLst>
              </a:tr>
            </a:tbl>
          </a:graphicData>
        </a:graphic>
      </p:graphicFrame>
      <p:pic>
        <p:nvPicPr>
          <p:cNvPr id="12" name="Picture 11" descr="Logo&#10;&#10;Description automatically generated">
            <a:extLst>
              <a:ext uri="{FF2B5EF4-FFF2-40B4-BE49-F238E27FC236}">
                <a16:creationId xmlns:a16="http://schemas.microsoft.com/office/drawing/2014/main" id="{91CCE941-0B73-9F58-8F93-00DF43F63558}"/>
              </a:ext>
            </a:extLst>
          </p:cNvPr>
          <p:cNvPicPr>
            <a:picLocks noChangeAspect="1"/>
          </p:cNvPicPr>
          <p:nvPr/>
        </p:nvPicPr>
        <p:blipFill>
          <a:blip r:embed="rId3"/>
          <a:stretch>
            <a:fillRect/>
          </a:stretch>
        </p:blipFill>
        <p:spPr>
          <a:xfrm>
            <a:off x="0" y="6026693"/>
            <a:ext cx="1108409" cy="831307"/>
          </a:xfrm>
          <a:prstGeom prst="rect">
            <a:avLst/>
          </a:prstGeom>
        </p:spPr>
      </p:pic>
      <p:sp>
        <p:nvSpPr>
          <p:cNvPr id="13" name="TextBox 12">
            <a:extLst>
              <a:ext uri="{FF2B5EF4-FFF2-40B4-BE49-F238E27FC236}">
                <a16:creationId xmlns:a16="http://schemas.microsoft.com/office/drawing/2014/main" id="{9FBC8E84-615B-C5A9-B69E-6EB7F88926BF}"/>
              </a:ext>
            </a:extLst>
          </p:cNvPr>
          <p:cNvSpPr txBox="1"/>
          <p:nvPr/>
        </p:nvSpPr>
        <p:spPr>
          <a:xfrm>
            <a:off x="2589213" y="3429000"/>
            <a:ext cx="9078531" cy="2031325"/>
          </a:xfrm>
          <a:prstGeom prst="rect">
            <a:avLst/>
          </a:prstGeom>
          <a:noFill/>
        </p:spPr>
        <p:txBody>
          <a:bodyPr wrap="square" rtlCol="0">
            <a:spAutoFit/>
          </a:bodyPr>
          <a:lstStyle/>
          <a:p>
            <a:pPr marL="171450" indent="-171450">
              <a:buFont typeface="Wingdings" panose="05000000000000000000" pitchFamily="2" charset="2"/>
              <a:buChar char="§"/>
            </a:pPr>
            <a:r>
              <a:rPr lang="en-AU" dirty="0"/>
              <a:t>The way you communicate with people within your organisation is important. Just like any interaction, you do not communicate with every person in the same way.</a:t>
            </a:r>
          </a:p>
          <a:p>
            <a:pPr marL="171450" indent="-171450">
              <a:buFont typeface="Wingdings" panose="05000000000000000000" pitchFamily="2" charset="2"/>
              <a:buChar char="§"/>
            </a:pPr>
            <a:endParaRPr lang="en-AU" dirty="0"/>
          </a:p>
          <a:p>
            <a:pPr marL="171450" indent="-171450">
              <a:buFont typeface="Wingdings" panose="05000000000000000000" pitchFamily="2" charset="2"/>
              <a:buChar char="§"/>
            </a:pPr>
            <a:r>
              <a:rPr lang="en-AU" dirty="0"/>
              <a:t>You need to manage and modify your communication to suit the needs and requirements of your audience so that you are maintaining a professional and appropriate manner that suits the situation.</a:t>
            </a:r>
          </a:p>
        </p:txBody>
      </p:sp>
    </p:spTree>
    <p:extLst>
      <p:ext uri="{BB962C8B-B14F-4D97-AF65-F5344CB8AC3E}">
        <p14:creationId xmlns:p14="http://schemas.microsoft.com/office/powerpoint/2010/main" val="407163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73F9-08D3-3072-569B-3448E3B818BC}"/>
              </a:ext>
            </a:extLst>
          </p:cNvPr>
          <p:cNvSpPr>
            <a:spLocks noGrp="1"/>
          </p:cNvSpPr>
          <p:nvPr>
            <p:ph type="title"/>
          </p:nvPr>
        </p:nvSpPr>
        <p:spPr>
          <a:xfrm>
            <a:off x="1259892" y="3101093"/>
            <a:ext cx="2702507" cy="3029344"/>
          </a:xfrm>
        </p:spPr>
        <p:txBody>
          <a:bodyPr>
            <a:normAutofit/>
          </a:bodyPr>
          <a:lstStyle/>
          <a:p>
            <a:pPr>
              <a:lnSpc>
                <a:spcPct val="90000"/>
              </a:lnSpc>
            </a:pPr>
            <a:r>
              <a:rPr lang="en-AU" sz="3000" dirty="0"/>
              <a:t>Section 1- Working in the Health or Community Services Sector</a:t>
            </a:r>
          </a:p>
        </p:txBody>
      </p:sp>
      <p:graphicFrame>
        <p:nvGraphicFramePr>
          <p:cNvPr id="6" name="Content Placeholder 2">
            <a:extLst>
              <a:ext uri="{FF2B5EF4-FFF2-40B4-BE49-F238E27FC236}">
                <a16:creationId xmlns:a16="http://schemas.microsoft.com/office/drawing/2014/main" id="{8346DABE-C575-B2EC-F4BD-7F74DFC86D51}"/>
              </a:ext>
            </a:extLst>
          </p:cNvPr>
          <p:cNvGraphicFramePr>
            <a:graphicFrameLocks noGrp="1"/>
          </p:cNvGraphicFramePr>
          <p:nvPr>
            <p:ph idx="1"/>
            <p:extLst>
              <p:ext uri="{D42A27DB-BD31-4B8C-83A1-F6EECF244321}">
                <p14:modId xmlns:p14="http://schemas.microsoft.com/office/powerpoint/2010/main" val="256575418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10;&#10;Description automatically generated">
            <a:extLst>
              <a:ext uri="{FF2B5EF4-FFF2-40B4-BE49-F238E27FC236}">
                <a16:creationId xmlns:a16="http://schemas.microsoft.com/office/drawing/2014/main" id="{79D6E23D-A321-9581-F628-A6E6B1D0A2B3}"/>
              </a:ext>
            </a:extLst>
          </p:cNvPr>
          <p:cNvPicPr>
            <a:picLocks noChangeAspect="1"/>
          </p:cNvPicPr>
          <p:nvPr/>
        </p:nvPicPr>
        <p:blipFill>
          <a:blip r:embed="rId7"/>
          <a:stretch>
            <a:fillRect/>
          </a:stretch>
        </p:blipFill>
        <p:spPr>
          <a:xfrm>
            <a:off x="88393" y="5855270"/>
            <a:ext cx="1151464" cy="863598"/>
          </a:xfrm>
          <a:prstGeom prst="rect">
            <a:avLst/>
          </a:prstGeom>
        </p:spPr>
      </p:pic>
    </p:spTree>
    <p:extLst>
      <p:ext uri="{BB962C8B-B14F-4D97-AF65-F5344CB8AC3E}">
        <p14:creationId xmlns:p14="http://schemas.microsoft.com/office/powerpoint/2010/main" val="232072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0">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5" name="Freeform: Shape 24">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3869E-5514-A2A5-14CE-5863162D4514}"/>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b="0" i="0" kern="1200" dirty="0">
                <a:solidFill>
                  <a:srgbClr val="FFFFFF"/>
                </a:solidFill>
                <a:latin typeface="+mj-lt"/>
                <a:ea typeface="+mj-ea"/>
                <a:cs typeface="+mj-cs"/>
              </a:rPr>
              <a:t>1E Inquiry Task </a:t>
            </a:r>
            <a:br>
              <a:rPr lang="en-US" sz="8000" b="0" i="0" kern="1200" dirty="0">
                <a:solidFill>
                  <a:srgbClr val="FFFFFF"/>
                </a:solidFill>
                <a:latin typeface="+mj-lt"/>
                <a:ea typeface="+mj-ea"/>
                <a:cs typeface="+mj-cs"/>
              </a:rPr>
            </a:br>
            <a:r>
              <a:rPr lang="en-US" sz="8000" b="0" i="0" kern="1200" dirty="0">
                <a:solidFill>
                  <a:srgbClr val="FFFFFF"/>
                </a:solidFill>
                <a:latin typeface="+mj-lt"/>
                <a:ea typeface="+mj-ea"/>
                <a:cs typeface="+mj-cs"/>
              </a:rPr>
              <a:t>page 25</a:t>
            </a:r>
          </a:p>
        </p:txBody>
      </p:sp>
      <p:pic>
        <p:nvPicPr>
          <p:cNvPr id="4" name="Picture 3" descr="Logo&#10;&#10;Description automatically generated">
            <a:extLst>
              <a:ext uri="{FF2B5EF4-FFF2-40B4-BE49-F238E27FC236}">
                <a16:creationId xmlns:a16="http://schemas.microsoft.com/office/drawing/2014/main" id="{7BA77703-BD8D-C75C-ADA5-98121080F4CB}"/>
              </a:ext>
            </a:extLst>
          </p:cNvPr>
          <p:cNvPicPr>
            <a:picLocks noChangeAspect="1"/>
          </p:cNvPicPr>
          <p:nvPr/>
        </p:nvPicPr>
        <p:blipFill>
          <a:blip r:embed="rId6"/>
          <a:stretch>
            <a:fillRect/>
          </a:stretch>
        </p:blipFill>
        <p:spPr>
          <a:xfrm>
            <a:off x="0" y="6026693"/>
            <a:ext cx="1108409" cy="831307"/>
          </a:xfrm>
          <a:prstGeom prst="rect">
            <a:avLst/>
          </a:prstGeom>
        </p:spPr>
      </p:pic>
    </p:spTree>
    <p:extLst>
      <p:ext uri="{BB962C8B-B14F-4D97-AF65-F5344CB8AC3E}">
        <p14:creationId xmlns:p14="http://schemas.microsoft.com/office/powerpoint/2010/main" val="1626060511"/>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2558-EF76-6EA3-DBDE-1279607C82A3}"/>
              </a:ext>
            </a:extLst>
          </p:cNvPr>
          <p:cNvSpPr>
            <a:spLocks noGrp="1"/>
          </p:cNvSpPr>
          <p:nvPr>
            <p:ph type="title"/>
          </p:nvPr>
        </p:nvSpPr>
        <p:spPr>
          <a:xfrm>
            <a:off x="329562" y="306333"/>
            <a:ext cx="8911907" cy="1280890"/>
          </a:xfrm>
        </p:spPr>
        <p:txBody>
          <a:bodyPr>
            <a:normAutofit fontScale="90000"/>
          </a:bodyPr>
          <a:lstStyle/>
          <a:p>
            <a:r>
              <a:rPr lang="en-AU" sz="3200" dirty="0"/>
              <a:t>1.16- Understanding Your Organisation </a:t>
            </a:r>
            <a:br>
              <a:rPr lang="en-AU" sz="3200" dirty="0"/>
            </a:br>
            <a:br>
              <a:rPr lang="en-AU" sz="3200" dirty="0"/>
            </a:br>
            <a:r>
              <a:rPr lang="en-AU" sz="3200" dirty="0"/>
              <a:t>Research and Explore</a:t>
            </a:r>
          </a:p>
        </p:txBody>
      </p:sp>
      <p:sp>
        <p:nvSpPr>
          <p:cNvPr id="3" name="Content Placeholder 2">
            <a:extLst>
              <a:ext uri="{FF2B5EF4-FFF2-40B4-BE49-F238E27FC236}">
                <a16:creationId xmlns:a16="http://schemas.microsoft.com/office/drawing/2014/main" id="{BCB7A4D4-1D3D-6007-3876-4831F99554A3}"/>
              </a:ext>
            </a:extLst>
          </p:cNvPr>
          <p:cNvSpPr>
            <a:spLocks noGrp="1"/>
          </p:cNvSpPr>
          <p:nvPr>
            <p:ph idx="1"/>
          </p:nvPr>
        </p:nvSpPr>
        <p:spPr>
          <a:xfrm>
            <a:off x="648457" y="2133600"/>
            <a:ext cx="4137059" cy="3777622"/>
          </a:xfrm>
        </p:spPr>
        <p:txBody>
          <a:bodyPr>
            <a:normAutofit fontScale="92500" lnSpcReduction="10000"/>
          </a:bodyPr>
          <a:lstStyle/>
          <a:p>
            <a:r>
              <a:rPr lang="en-US" dirty="0"/>
              <a:t>Each workplace will have a different organisation structure. </a:t>
            </a:r>
          </a:p>
          <a:p>
            <a:r>
              <a:rPr lang="en-US" dirty="0"/>
              <a:t>Refer to the </a:t>
            </a:r>
            <a:r>
              <a:rPr lang="en-US" dirty="0" err="1"/>
              <a:t>organisational</a:t>
            </a:r>
            <a:r>
              <a:rPr lang="en-US" dirty="0"/>
              <a:t> chart in section 1.16 of your learner guide. </a:t>
            </a:r>
          </a:p>
          <a:p>
            <a:r>
              <a:rPr lang="en-US" dirty="0"/>
              <a:t>Research (or choose a workplace you are familiar with in the health or community services) and then create an </a:t>
            </a:r>
            <a:r>
              <a:rPr lang="en-US" dirty="0" err="1"/>
              <a:t>organisational</a:t>
            </a:r>
            <a:r>
              <a:rPr lang="en-US" dirty="0"/>
              <a:t> chart to identify the various positions.</a:t>
            </a:r>
          </a:p>
          <a:p>
            <a:endParaRPr lang="en-AU" dirty="0">
              <a:solidFill>
                <a:srgbClr val="000000"/>
              </a:solidFill>
            </a:endParaRPr>
          </a:p>
        </p:txBody>
      </p:sp>
      <p:pic>
        <p:nvPicPr>
          <p:cNvPr id="5" name="Picture 4" descr="A diagram of a company&#10;&#10;Description automatically generated">
            <a:extLst>
              <a:ext uri="{FF2B5EF4-FFF2-40B4-BE49-F238E27FC236}">
                <a16:creationId xmlns:a16="http://schemas.microsoft.com/office/drawing/2014/main" id="{1DABE35E-29F6-0FE5-90B9-8D0557006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516" y="1225296"/>
            <a:ext cx="7406484" cy="4685926"/>
          </a:xfrm>
          <a:prstGeom prst="rect">
            <a:avLst/>
          </a:prstGeom>
        </p:spPr>
      </p:pic>
      <p:pic>
        <p:nvPicPr>
          <p:cNvPr id="6" name="Picture 5" descr="Logo&#10;&#10;Description automatically generated">
            <a:extLst>
              <a:ext uri="{FF2B5EF4-FFF2-40B4-BE49-F238E27FC236}">
                <a16:creationId xmlns:a16="http://schemas.microsoft.com/office/drawing/2014/main" id="{3EA71323-00C5-E016-2C72-FA9EBC5AC7D3}"/>
              </a:ext>
            </a:extLst>
          </p:cNvPr>
          <p:cNvPicPr>
            <a:picLocks noChangeAspect="1"/>
          </p:cNvPicPr>
          <p:nvPr/>
        </p:nvPicPr>
        <p:blipFill>
          <a:blip r:embed="rId3"/>
          <a:stretch>
            <a:fillRect/>
          </a:stretch>
        </p:blipFill>
        <p:spPr>
          <a:xfrm>
            <a:off x="0" y="6026693"/>
            <a:ext cx="1108409" cy="831307"/>
          </a:xfrm>
          <a:prstGeom prst="rect">
            <a:avLst/>
          </a:prstGeom>
        </p:spPr>
      </p:pic>
    </p:spTree>
    <p:extLst>
      <p:ext uri="{BB962C8B-B14F-4D97-AF65-F5344CB8AC3E}">
        <p14:creationId xmlns:p14="http://schemas.microsoft.com/office/powerpoint/2010/main" val="66653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BAAE-5477-5863-7067-08C2BA6721CB}"/>
              </a:ext>
            </a:extLst>
          </p:cNvPr>
          <p:cNvSpPr>
            <a:spLocks noGrp="1"/>
          </p:cNvSpPr>
          <p:nvPr>
            <p:ph type="title"/>
          </p:nvPr>
        </p:nvSpPr>
        <p:spPr>
          <a:xfrm>
            <a:off x="1638300" y="0"/>
            <a:ext cx="9724072" cy="1280890"/>
          </a:xfrm>
        </p:spPr>
        <p:txBody>
          <a:bodyPr>
            <a:normAutofit fontScale="90000"/>
          </a:bodyPr>
          <a:lstStyle/>
          <a:p>
            <a:r>
              <a:rPr lang="en-AU" b="1" dirty="0"/>
              <a:t>1.17 Understanding Other </a:t>
            </a:r>
            <a:br>
              <a:rPr lang="en-AU" b="1" dirty="0"/>
            </a:br>
            <a:r>
              <a:rPr lang="en-AU" b="1" dirty="0"/>
              <a:t>Organisations:</a:t>
            </a:r>
            <a:br>
              <a:rPr lang="en-AU" b="1" dirty="0"/>
            </a:br>
            <a:r>
              <a:rPr lang="en-AU" b="1" dirty="0"/>
              <a:t>Who are they?</a:t>
            </a:r>
            <a:br>
              <a:rPr lang="en-AU" b="1" dirty="0"/>
            </a:br>
            <a:endParaRPr lang="en-AU" dirty="0"/>
          </a:p>
        </p:txBody>
      </p:sp>
      <p:sp>
        <p:nvSpPr>
          <p:cNvPr id="3" name="Content Placeholder 2">
            <a:extLst>
              <a:ext uri="{FF2B5EF4-FFF2-40B4-BE49-F238E27FC236}">
                <a16:creationId xmlns:a16="http://schemas.microsoft.com/office/drawing/2014/main" id="{642E79F9-CC3B-DD02-B17D-B240C367782C}"/>
              </a:ext>
            </a:extLst>
          </p:cNvPr>
          <p:cNvSpPr>
            <a:spLocks noGrp="1"/>
          </p:cNvSpPr>
          <p:nvPr>
            <p:ph idx="1"/>
          </p:nvPr>
        </p:nvSpPr>
        <p:spPr>
          <a:xfrm>
            <a:off x="1638300" y="3080378"/>
            <a:ext cx="8915400" cy="3777622"/>
          </a:xfrm>
        </p:spPr>
        <p:txBody>
          <a:bodyPr>
            <a:normAutofit/>
          </a:bodyPr>
          <a:lstStyle/>
          <a:p>
            <a:pPr marL="171450" indent="-171450">
              <a:buFont typeface="Wingdings" panose="05000000000000000000" pitchFamily="2" charset="2"/>
              <a:buChar char="§"/>
            </a:pPr>
            <a:r>
              <a:rPr lang="en-AU" dirty="0"/>
              <a:t>Often teams within an organisation will collaborate and refer clients to other organisations so that they offer the most appropriate support to meet specific needs. </a:t>
            </a:r>
          </a:p>
          <a:p>
            <a:pPr marL="171450" indent="-171450">
              <a:buFont typeface="Wingdings" panose="05000000000000000000" pitchFamily="2" charset="2"/>
              <a:buChar char="§"/>
            </a:pPr>
            <a:r>
              <a:rPr lang="en-AU" dirty="0"/>
              <a:t>To do this, there needs to be capacity to communicate between different members of the health and community services workforces. </a:t>
            </a:r>
          </a:p>
          <a:p>
            <a:pPr marL="171450" indent="-171450">
              <a:buFont typeface="Wingdings" panose="05000000000000000000" pitchFamily="2" charset="2"/>
              <a:buChar char="§"/>
            </a:pPr>
            <a:r>
              <a:rPr lang="en-AU" dirty="0"/>
              <a:t>This capacity is based on a relationship where there is mutual trust, understanding and shared agreement on outcomes, goals and directions. It is also based on a sound knowledge of the various roles provided by support services, such as…</a:t>
            </a:r>
          </a:p>
          <a:p>
            <a:pPr marL="171450" indent="-171450">
              <a:buFont typeface="Arial" panose="020B0604020202020204" pitchFamily="34" charset="0"/>
              <a:buChar char="•"/>
            </a:pPr>
            <a:endParaRPr lang="en-AU" sz="1800" kern="1200" dirty="0">
              <a:solidFill>
                <a:schemeClr val="tx1"/>
              </a:solidFill>
              <a:effectLst/>
              <a:latin typeface="+mn-lt"/>
              <a:ea typeface="+mn-ea"/>
              <a:cs typeface="+mn-cs"/>
            </a:endParaRPr>
          </a:p>
          <a:p>
            <a:endParaRPr lang="en-AU" dirty="0"/>
          </a:p>
        </p:txBody>
      </p:sp>
      <p:sp>
        <p:nvSpPr>
          <p:cNvPr id="4" name="TextBox 3">
            <a:extLst>
              <a:ext uri="{FF2B5EF4-FFF2-40B4-BE49-F238E27FC236}">
                <a16:creationId xmlns:a16="http://schemas.microsoft.com/office/drawing/2014/main" id="{79DDC607-B223-4EA6-600B-92E7D0E2FEE5}"/>
              </a:ext>
            </a:extLst>
          </p:cNvPr>
          <p:cNvSpPr txBox="1"/>
          <p:nvPr/>
        </p:nvSpPr>
        <p:spPr>
          <a:xfrm>
            <a:off x="1638301" y="1666240"/>
            <a:ext cx="4112260" cy="1200329"/>
          </a:xfrm>
          <a:prstGeom prst="rect">
            <a:avLst/>
          </a:prstGeom>
          <a:noFill/>
        </p:spPr>
        <p:txBody>
          <a:bodyPr wrap="square" rtlCol="0">
            <a:spAutoFit/>
          </a:bodyPr>
          <a:lstStyle/>
          <a:p>
            <a:pPr marL="342900" indent="-342900">
              <a:buAutoNum type="arabicPeriod"/>
            </a:pPr>
            <a:r>
              <a:rPr lang="en-AU" dirty="0"/>
              <a:t>Family Support Services</a:t>
            </a:r>
          </a:p>
          <a:p>
            <a:pPr marL="342900" indent="-342900">
              <a:buAutoNum type="arabicPeriod"/>
            </a:pPr>
            <a:r>
              <a:rPr lang="en-AU" dirty="0"/>
              <a:t>AOD Support</a:t>
            </a:r>
          </a:p>
          <a:p>
            <a:pPr marL="342900" indent="-342900">
              <a:buAutoNum type="arabicPeriod"/>
            </a:pPr>
            <a:r>
              <a:rPr lang="en-AU" dirty="0"/>
              <a:t>Mental Health</a:t>
            </a:r>
          </a:p>
          <a:p>
            <a:pPr marL="342900" indent="-342900">
              <a:buAutoNum type="arabicPeriod"/>
            </a:pPr>
            <a:r>
              <a:rPr lang="en-AU" dirty="0"/>
              <a:t>Child Protection</a:t>
            </a:r>
          </a:p>
        </p:txBody>
      </p:sp>
      <p:sp>
        <p:nvSpPr>
          <p:cNvPr id="5" name="TextBox 4">
            <a:extLst>
              <a:ext uri="{FF2B5EF4-FFF2-40B4-BE49-F238E27FC236}">
                <a16:creationId xmlns:a16="http://schemas.microsoft.com/office/drawing/2014/main" id="{77752D83-DF33-FF8D-A590-E545B6395E7D}"/>
              </a:ext>
            </a:extLst>
          </p:cNvPr>
          <p:cNvSpPr txBox="1"/>
          <p:nvPr/>
        </p:nvSpPr>
        <p:spPr>
          <a:xfrm>
            <a:off x="4959351" y="1694965"/>
            <a:ext cx="4152900" cy="923330"/>
          </a:xfrm>
          <a:prstGeom prst="rect">
            <a:avLst/>
          </a:prstGeom>
          <a:noFill/>
        </p:spPr>
        <p:txBody>
          <a:bodyPr wrap="square" rtlCol="0">
            <a:spAutoFit/>
          </a:bodyPr>
          <a:lstStyle/>
          <a:p>
            <a:r>
              <a:rPr lang="en-AU" dirty="0"/>
              <a:t>5. Youth Work</a:t>
            </a:r>
          </a:p>
          <a:p>
            <a:r>
              <a:rPr lang="en-AU" dirty="0"/>
              <a:t>6. Home Based Support</a:t>
            </a:r>
          </a:p>
          <a:p>
            <a:r>
              <a:rPr lang="en-AU" dirty="0"/>
              <a:t>7. Homelessness Support</a:t>
            </a:r>
          </a:p>
        </p:txBody>
      </p:sp>
      <p:pic>
        <p:nvPicPr>
          <p:cNvPr id="7" name="Picture 6" descr="Colleagues huddle">
            <a:extLst>
              <a:ext uri="{FF2B5EF4-FFF2-40B4-BE49-F238E27FC236}">
                <a16:creationId xmlns:a16="http://schemas.microsoft.com/office/drawing/2014/main" id="{65F0D490-8571-8009-D438-82F638A8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040" y="-1"/>
            <a:ext cx="3870960" cy="2866569"/>
          </a:xfrm>
          <a:prstGeom prst="rect">
            <a:avLst/>
          </a:prstGeom>
        </p:spPr>
      </p:pic>
      <p:pic>
        <p:nvPicPr>
          <p:cNvPr id="8" name="Picture 7" descr="Logo&#10;&#10;Description automatically generated">
            <a:extLst>
              <a:ext uri="{FF2B5EF4-FFF2-40B4-BE49-F238E27FC236}">
                <a16:creationId xmlns:a16="http://schemas.microsoft.com/office/drawing/2014/main" id="{31BEB5E4-6852-6873-5409-A10BFCD40403}"/>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103689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0">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25" name="Freeform: Shape 24">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6AAD4A-CB29-0009-E0A1-340D7AD81503}"/>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lnSpc>
                <a:spcPct val="90000"/>
              </a:lnSpc>
            </a:pPr>
            <a:r>
              <a:rPr lang="en-US" sz="8000" b="0" i="0" kern="1200">
                <a:solidFill>
                  <a:srgbClr val="FFFFFF"/>
                </a:solidFill>
                <a:latin typeface="+mj-lt"/>
                <a:ea typeface="+mj-ea"/>
                <a:cs typeface="+mj-cs"/>
              </a:rPr>
              <a:t>Complete Chapter Review Questions</a:t>
            </a:r>
            <a:br>
              <a:rPr lang="en-US" sz="8000" b="0" i="0" kern="1200">
                <a:solidFill>
                  <a:srgbClr val="FFFFFF"/>
                </a:solidFill>
                <a:latin typeface="+mj-lt"/>
                <a:ea typeface="+mj-ea"/>
                <a:cs typeface="+mj-cs"/>
              </a:rPr>
            </a:br>
            <a:r>
              <a:rPr lang="en-US" sz="8000" b="0" i="0" kern="1200">
                <a:solidFill>
                  <a:srgbClr val="FFFFFF"/>
                </a:solidFill>
                <a:latin typeface="+mj-lt"/>
                <a:ea typeface="+mj-ea"/>
                <a:cs typeface="+mj-cs"/>
              </a:rPr>
              <a:t>page 28</a:t>
            </a:r>
          </a:p>
        </p:txBody>
      </p:sp>
      <p:pic>
        <p:nvPicPr>
          <p:cNvPr id="4" name="Picture 3" descr="Logo&#10;&#10;Description automatically generated">
            <a:extLst>
              <a:ext uri="{FF2B5EF4-FFF2-40B4-BE49-F238E27FC236}">
                <a16:creationId xmlns:a16="http://schemas.microsoft.com/office/drawing/2014/main" id="{B659B252-5C61-C0A5-D8C6-3E0238404184}"/>
              </a:ext>
            </a:extLst>
          </p:cNvPr>
          <p:cNvPicPr>
            <a:picLocks noChangeAspect="1"/>
          </p:cNvPicPr>
          <p:nvPr/>
        </p:nvPicPr>
        <p:blipFill>
          <a:blip r:embed="rId6"/>
          <a:stretch>
            <a:fillRect/>
          </a:stretch>
        </p:blipFill>
        <p:spPr>
          <a:xfrm>
            <a:off x="0" y="6026693"/>
            <a:ext cx="1108409" cy="831307"/>
          </a:xfrm>
          <a:prstGeom prst="rect">
            <a:avLst/>
          </a:prstGeom>
        </p:spPr>
      </p:pic>
    </p:spTree>
    <p:extLst>
      <p:ext uri="{BB962C8B-B14F-4D97-AF65-F5344CB8AC3E}">
        <p14:creationId xmlns:p14="http://schemas.microsoft.com/office/powerpoint/2010/main" val="2588564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Placeholder 30" descr="A person smiling with his hand on his shoulder&#10;&#10;Description automatically generated">
            <a:extLst>
              <a:ext uri="{FF2B5EF4-FFF2-40B4-BE49-F238E27FC236}">
                <a16:creationId xmlns:a16="http://schemas.microsoft.com/office/drawing/2014/main" id="{69362819-9E65-4A03-A263-77AA21F1D85D}"/>
              </a:ext>
            </a:extLst>
          </p:cNvPr>
          <p:cNvPicPr>
            <a:picLocks noChangeAspect="1"/>
          </p:cNvPicPr>
          <p:nvPr/>
        </p:nvPicPr>
        <p:blipFill>
          <a:blip r:embed="rId3" cstate="hqprint">
            <a:extLst>
              <a:ext uri="{28A0092B-C50C-407E-A947-70E740481C1C}">
                <a14:useLocalDpi xmlns:a14="http://schemas.microsoft.com/office/drawing/2010/main"/>
              </a:ext>
            </a:extLst>
          </a:blip>
          <a:srcRect l="2990" r="4195"/>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A6C03579-6BC8-AA8B-32B5-B87D2E0962A0}"/>
              </a:ext>
            </a:extLst>
          </p:cNvPr>
          <p:cNvSpPr>
            <a:spLocks noGrp="1"/>
          </p:cNvSpPr>
          <p:nvPr>
            <p:ph type="title"/>
          </p:nvPr>
        </p:nvSpPr>
        <p:spPr>
          <a:xfrm>
            <a:off x="541867" y="787400"/>
            <a:ext cx="7145866" cy="778933"/>
          </a:xfrm>
        </p:spPr>
        <p:txBody>
          <a:bodyPr anchor="ctr">
            <a:normAutofit fontScale="90000"/>
          </a:bodyPr>
          <a:lstStyle/>
          <a:p>
            <a:r>
              <a:rPr lang="en-AU" sz="3200" dirty="0">
                <a:solidFill>
                  <a:srgbClr val="FEFFFF"/>
                </a:solidFill>
              </a:rPr>
              <a:t>2.1 Understanding Person-Centred Support</a:t>
            </a:r>
          </a:p>
        </p:txBody>
      </p:sp>
      <p:sp>
        <p:nvSpPr>
          <p:cNvPr id="3" name="Content Placeholder 2">
            <a:extLst>
              <a:ext uri="{FF2B5EF4-FFF2-40B4-BE49-F238E27FC236}">
                <a16:creationId xmlns:a16="http://schemas.microsoft.com/office/drawing/2014/main" id="{106FEF0D-4BC6-CCE9-D417-438D94DD73FD}"/>
              </a:ext>
            </a:extLst>
          </p:cNvPr>
          <p:cNvSpPr>
            <a:spLocks noGrp="1"/>
          </p:cNvSpPr>
          <p:nvPr>
            <p:ph idx="1"/>
          </p:nvPr>
        </p:nvSpPr>
        <p:spPr>
          <a:xfrm>
            <a:off x="541866" y="2032000"/>
            <a:ext cx="7145867" cy="3879222"/>
          </a:xfrm>
        </p:spPr>
        <p:txBody>
          <a:bodyPr>
            <a:normAutofit/>
          </a:bodyPr>
          <a:lstStyle/>
          <a:p>
            <a:r>
              <a:rPr lang="en-AU" sz="2400" dirty="0">
                <a:solidFill>
                  <a:srgbClr val="FEFFFF"/>
                </a:solidFill>
              </a:rPr>
              <a:t>Evidence-based approach</a:t>
            </a:r>
          </a:p>
          <a:p>
            <a:r>
              <a:rPr lang="en-AU" sz="2400" dirty="0">
                <a:solidFill>
                  <a:srgbClr val="FEFFFF"/>
                </a:solidFill>
              </a:rPr>
              <a:t>Person receiving care and support at centre of planning and decision-making activities</a:t>
            </a:r>
          </a:p>
          <a:p>
            <a:r>
              <a:rPr lang="en-AU" sz="2400" dirty="0">
                <a:solidFill>
                  <a:srgbClr val="FEFFFF"/>
                </a:solidFill>
              </a:rPr>
              <a:t>How to individualise and focus specific needs and requirements</a:t>
            </a:r>
          </a:p>
          <a:p>
            <a:endParaRPr lang="en-AU" sz="2400" dirty="0">
              <a:solidFill>
                <a:srgbClr val="FEFFFF"/>
              </a:solidFill>
            </a:endParaRPr>
          </a:p>
        </p:txBody>
      </p:sp>
      <p:pic>
        <p:nvPicPr>
          <p:cNvPr id="5" name="Picture 4" descr="Logo&#10;&#10;Description automatically generated">
            <a:extLst>
              <a:ext uri="{FF2B5EF4-FFF2-40B4-BE49-F238E27FC236}">
                <a16:creationId xmlns:a16="http://schemas.microsoft.com/office/drawing/2014/main" id="{44FF002B-5065-B23E-4312-48C7FC6BC789}"/>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3150767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FBA1-B2A0-DE38-9624-D6A177DAF340}"/>
              </a:ext>
            </a:extLst>
          </p:cNvPr>
          <p:cNvSpPr>
            <a:spLocks noGrp="1"/>
          </p:cNvSpPr>
          <p:nvPr>
            <p:ph type="title"/>
          </p:nvPr>
        </p:nvSpPr>
        <p:spPr>
          <a:xfrm>
            <a:off x="294660" y="176839"/>
            <a:ext cx="3829470" cy="1259894"/>
          </a:xfrm>
        </p:spPr>
        <p:txBody>
          <a:bodyPr>
            <a:normAutofit fontScale="90000"/>
          </a:bodyPr>
          <a:lstStyle/>
          <a:p>
            <a:r>
              <a:rPr lang="en-AU" dirty="0"/>
              <a:t>2.2 Rights Based Approach</a:t>
            </a:r>
          </a:p>
        </p:txBody>
      </p:sp>
      <p:sp>
        <p:nvSpPr>
          <p:cNvPr id="3" name="Content Placeholder 2">
            <a:extLst>
              <a:ext uri="{FF2B5EF4-FFF2-40B4-BE49-F238E27FC236}">
                <a16:creationId xmlns:a16="http://schemas.microsoft.com/office/drawing/2014/main" id="{B1BEAEF4-E915-2B54-54AF-42859B171C06}"/>
              </a:ext>
            </a:extLst>
          </p:cNvPr>
          <p:cNvSpPr>
            <a:spLocks noGrp="1"/>
          </p:cNvSpPr>
          <p:nvPr>
            <p:ph idx="1"/>
          </p:nvPr>
        </p:nvSpPr>
        <p:spPr>
          <a:xfrm>
            <a:off x="473852" y="2488163"/>
            <a:ext cx="3650278" cy="3759253"/>
          </a:xfrm>
        </p:spPr>
        <p:txBody>
          <a:bodyPr>
            <a:normAutofit/>
          </a:bodyPr>
          <a:lstStyle/>
          <a:p>
            <a:r>
              <a:rPr lang="en-US" sz="2400" dirty="0"/>
              <a:t>Focus on needs, deficits and remediation or rehabilitation.</a:t>
            </a:r>
          </a:p>
          <a:p>
            <a:r>
              <a:rPr lang="en-GB" sz="2400" dirty="0"/>
              <a:t>Fundamental human rights.</a:t>
            </a:r>
          </a:p>
          <a:p>
            <a:r>
              <a:rPr lang="en-US" sz="2400" dirty="0"/>
              <a:t>Empowered to make decisions.</a:t>
            </a:r>
          </a:p>
          <a:p>
            <a:pPr>
              <a:buClr>
                <a:srgbClr val="CE9E6A"/>
              </a:buClr>
            </a:pPr>
            <a:endParaRPr lang="en-AU" dirty="0"/>
          </a:p>
        </p:txBody>
      </p:sp>
      <p:pic>
        <p:nvPicPr>
          <p:cNvPr id="4" name="Picture Placeholder 32" descr="Several hands holding blocks with text&#10;&#10;Description automatically generated">
            <a:extLst>
              <a:ext uri="{FF2B5EF4-FFF2-40B4-BE49-F238E27FC236}">
                <a16:creationId xmlns:a16="http://schemas.microsoft.com/office/drawing/2014/main" id="{47BB93C7-3C2E-3582-95CD-E65C8805802B}"/>
              </a:ext>
            </a:extLst>
          </p:cNvPr>
          <p:cNvPicPr>
            <a:picLocks noChangeAspect="1"/>
          </p:cNvPicPr>
          <p:nvPr/>
        </p:nvPicPr>
        <p:blipFill>
          <a:blip r:embed="rId2" cstate="hqprint">
            <a:extLst>
              <a:ext uri="{28A0092B-C50C-407E-A947-70E740481C1C}">
                <a14:useLocalDpi xmlns:a14="http://schemas.microsoft.com/office/drawing/2010/main"/>
              </a:ext>
            </a:extLst>
          </a:blip>
          <a:srcRect l="9974" r="9973" b="-1"/>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3E5136F5-E6A7-12CC-656F-F2AAEDB98CD4}"/>
              </a:ext>
            </a:extLst>
          </p:cNvPr>
          <p:cNvPicPr>
            <a:picLocks noChangeAspect="1"/>
          </p:cNvPicPr>
          <p:nvPr/>
        </p:nvPicPr>
        <p:blipFill>
          <a:blip r:embed="rId3"/>
          <a:stretch>
            <a:fillRect/>
          </a:stretch>
        </p:blipFill>
        <p:spPr>
          <a:xfrm>
            <a:off x="0" y="6026693"/>
            <a:ext cx="1108409" cy="831307"/>
          </a:xfrm>
          <a:prstGeom prst="rect">
            <a:avLst/>
          </a:prstGeom>
        </p:spPr>
      </p:pic>
    </p:spTree>
    <p:extLst>
      <p:ext uri="{BB962C8B-B14F-4D97-AF65-F5344CB8AC3E}">
        <p14:creationId xmlns:p14="http://schemas.microsoft.com/office/powerpoint/2010/main" val="380699080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n in a wheelchair">
            <a:extLst>
              <a:ext uri="{FF2B5EF4-FFF2-40B4-BE49-F238E27FC236}">
                <a16:creationId xmlns:a16="http://schemas.microsoft.com/office/drawing/2014/main" id="{DA479454-1C42-FA1C-7E83-C1467B09662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13239" b="2492"/>
          <a:stretch/>
        </p:blipFill>
        <p:spPr>
          <a:xfrm>
            <a:off x="20" y="-1"/>
            <a:ext cx="12191980" cy="6858000"/>
          </a:xfrm>
          <a:prstGeom prst="rect">
            <a:avLst/>
          </a:prstGeom>
        </p:spPr>
      </p:pic>
      <p:sp>
        <p:nvSpPr>
          <p:cNvPr id="2" name="Title 1">
            <a:extLst>
              <a:ext uri="{FF2B5EF4-FFF2-40B4-BE49-F238E27FC236}">
                <a16:creationId xmlns:a16="http://schemas.microsoft.com/office/drawing/2014/main" id="{5E6B39A6-4C4A-984E-F94B-3B29BD096F23}"/>
              </a:ext>
            </a:extLst>
          </p:cNvPr>
          <p:cNvSpPr>
            <a:spLocks noGrp="1"/>
          </p:cNvSpPr>
          <p:nvPr>
            <p:ph type="title"/>
          </p:nvPr>
        </p:nvSpPr>
        <p:spPr>
          <a:xfrm>
            <a:off x="646111" y="452718"/>
            <a:ext cx="9404723" cy="1400530"/>
          </a:xfrm>
        </p:spPr>
        <p:txBody>
          <a:bodyPr>
            <a:normAutofit/>
          </a:bodyPr>
          <a:lstStyle/>
          <a:p>
            <a:r>
              <a:rPr lang="en-AU"/>
              <a:t>2.3 Verbal and Non-Verbal Communication</a:t>
            </a:r>
          </a:p>
        </p:txBody>
      </p:sp>
      <p:sp>
        <p:nvSpPr>
          <p:cNvPr id="3" name="Content Placeholder 2">
            <a:extLst>
              <a:ext uri="{FF2B5EF4-FFF2-40B4-BE49-F238E27FC236}">
                <a16:creationId xmlns:a16="http://schemas.microsoft.com/office/drawing/2014/main" id="{863F7234-CBA1-2405-13B7-483AA0D97503}"/>
              </a:ext>
            </a:extLst>
          </p:cNvPr>
          <p:cNvSpPr>
            <a:spLocks noGrp="1"/>
          </p:cNvSpPr>
          <p:nvPr>
            <p:ph idx="1"/>
          </p:nvPr>
        </p:nvSpPr>
        <p:spPr>
          <a:xfrm>
            <a:off x="1103312" y="2052918"/>
            <a:ext cx="8946541" cy="4195481"/>
          </a:xfrm>
        </p:spPr>
        <p:txBody>
          <a:bodyPr>
            <a:normAutofit/>
          </a:bodyPr>
          <a:lstStyle/>
          <a:p>
            <a:pPr marL="0" indent="0">
              <a:buNone/>
            </a:pPr>
            <a:r>
              <a:rPr lang="en-AU" dirty="0"/>
              <a:t>Verbal and Non-Verbal Communication are essential components of:</a:t>
            </a:r>
          </a:p>
          <a:p>
            <a:r>
              <a:rPr lang="en-AU" dirty="0"/>
              <a:t>Motivational Interviewing</a:t>
            </a:r>
          </a:p>
          <a:p>
            <a:r>
              <a:rPr lang="en-AU" dirty="0"/>
              <a:t>Communicating with clients</a:t>
            </a:r>
          </a:p>
          <a:p>
            <a:r>
              <a:rPr lang="en-AU" dirty="0"/>
              <a:t>Providing health and community services information</a:t>
            </a:r>
          </a:p>
          <a:p>
            <a:r>
              <a:rPr lang="en-AU" dirty="0"/>
              <a:t>Providing individualised support and care</a:t>
            </a:r>
          </a:p>
          <a:p>
            <a:r>
              <a:rPr lang="en-AU" dirty="0"/>
              <a:t>Making ethical decisions and judgments</a:t>
            </a:r>
          </a:p>
          <a:p>
            <a:r>
              <a:rPr lang="en-AU" dirty="0"/>
              <a:t>Collaborative planning with clients as part of person-centred support</a:t>
            </a:r>
          </a:p>
        </p:txBody>
      </p:sp>
      <p:pic>
        <p:nvPicPr>
          <p:cNvPr id="4" name="Picture 3" descr="Logo&#10;&#10;Description automatically generated">
            <a:extLst>
              <a:ext uri="{FF2B5EF4-FFF2-40B4-BE49-F238E27FC236}">
                <a16:creationId xmlns:a16="http://schemas.microsoft.com/office/drawing/2014/main" id="{8D706BFA-06DC-2E26-1065-E6C8BBF940F0}"/>
              </a:ext>
            </a:extLst>
          </p:cNvPr>
          <p:cNvPicPr>
            <a:picLocks noChangeAspect="1"/>
          </p:cNvPicPr>
          <p:nvPr/>
        </p:nvPicPr>
        <p:blipFill>
          <a:blip r:embed="rId3"/>
          <a:stretch>
            <a:fillRect/>
          </a:stretch>
        </p:blipFill>
        <p:spPr>
          <a:xfrm>
            <a:off x="0" y="6026693"/>
            <a:ext cx="1108409" cy="831307"/>
          </a:xfrm>
          <a:prstGeom prst="rect">
            <a:avLst/>
          </a:prstGeom>
        </p:spPr>
      </p:pic>
    </p:spTree>
    <p:extLst>
      <p:ext uri="{BB962C8B-B14F-4D97-AF65-F5344CB8AC3E}">
        <p14:creationId xmlns:p14="http://schemas.microsoft.com/office/powerpoint/2010/main" val="3246446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6966-7BE2-8E01-CE89-1A54A9F10950}"/>
              </a:ext>
            </a:extLst>
          </p:cNvPr>
          <p:cNvSpPr>
            <a:spLocks noGrp="1"/>
          </p:cNvSpPr>
          <p:nvPr>
            <p:ph type="title"/>
          </p:nvPr>
        </p:nvSpPr>
        <p:spPr>
          <a:xfrm>
            <a:off x="563197" y="609022"/>
            <a:ext cx="8911687" cy="778589"/>
          </a:xfrm>
        </p:spPr>
        <p:txBody>
          <a:bodyPr anchor="b">
            <a:normAutofit/>
          </a:bodyPr>
          <a:lstStyle/>
          <a:p>
            <a:r>
              <a:rPr lang="en-AU" sz="2800" b="1" dirty="0"/>
              <a:t>Motivational Interviewing</a:t>
            </a:r>
          </a:p>
        </p:txBody>
      </p:sp>
      <p:pic>
        <p:nvPicPr>
          <p:cNvPr id="5" name="Content Placeholder 4" descr="A diagram of a diagram&#10;&#10;Description automatically generated">
            <a:extLst>
              <a:ext uri="{FF2B5EF4-FFF2-40B4-BE49-F238E27FC236}">
                <a16:creationId xmlns:a16="http://schemas.microsoft.com/office/drawing/2014/main" id="{A2395446-D255-37CB-320E-936962C4C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1" y="479683"/>
            <a:ext cx="6644639" cy="1835616"/>
          </a:xfrm>
          <a:prstGeom prst="rect">
            <a:avLst/>
          </a:prstGeom>
        </p:spPr>
      </p:pic>
      <p:sp>
        <p:nvSpPr>
          <p:cNvPr id="6" name="TextBox 5">
            <a:extLst>
              <a:ext uri="{FF2B5EF4-FFF2-40B4-BE49-F238E27FC236}">
                <a16:creationId xmlns:a16="http://schemas.microsoft.com/office/drawing/2014/main" id="{F7E61501-B261-BC59-49DF-69D69776F55C}"/>
              </a:ext>
            </a:extLst>
          </p:cNvPr>
          <p:cNvSpPr txBox="1"/>
          <p:nvPr/>
        </p:nvSpPr>
        <p:spPr>
          <a:xfrm>
            <a:off x="1422400" y="2315299"/>
            <a:ext cx="10505440" cy="3970318"/>
          </a:xfrm>
          <a:prstGeom prst="rect">
            <a:avLst/>
          </a:prstGeom>
          <a:noFill/>
        </p:spPr>
        <p:txBody>
          <a:bodyPr wrap="square" rtlCol="0">
            <a:spAutoFit/>
          </a:bodyPr>
          <a:lstStyle/>
          <a:p>
            <a:pPr marL="171450" lvl="0" indent="-171450">
              <a:buFont typeface="Wingdings" panose="05000000000000000000" pitchFamily="2" charset="2"/>
              <a:buChar char="§"/>
            </a:pPr>
            <a:r>
              <a:rPr lang="en-AU" dirty="0"/>
              <a:t>Motivational interviewing is a technique based on the principles of person-centred support, which aims to build capacity and confidence, and enhance intrinsic motivation for the client. </a:t>
            </a:r>
          </a:p>
          <a:p>
            <a:pPr marL="171450" lvl="0" indent="-171450">
              <a:buFont typeface="Wingdings" panose="05000000000000000000" pitchFamily="2" charset="2"/>
              <a:buChar char="§"/>
            </a:pPr>
            <a:r>
              <a:rPr lang="en-AU" dirty="0"/>
              <a:t>Motivational interviewing uses four key strategies which can be remembered by the acronym OARS:</a:t>
            </a:r>
          </a:p>
          <a:p>
            <a:pPr marL="628650" lvl="1" indent="-171450">
              <a:buFont typeface="Wingdings" panose="05000000000000000000" pitchFamily="2" charset="2"/>
              <a:buChar char="§"/>
            </a:pPr>
            <a:r>
              <a:rPr lang="en-AU" dirty="0"/>
              <a:t>Open Questions – these encourage the person to begin talking and sharing their story, without being guided in one direction.</a:t>
            </a:r>
          </a:p>
          <a:p>
            <a:pPr marL="628650" lvl="1" indent="-171450">
              <a:buFont typeface="Wingdings" panose="05000000000000000000" pitchFamily="2" charset="2"/>
              <a:buChar char="§"/>
            </a:pPr>
            <a:r>
              <a:rPr lang="en-AU" dirty="0"/>
              <a:t>Affirmation – statements or gestures which recognise and affirm achievements or positive elements in a genuine manner.</a:t>
            </a:r>
          </a:p>
          <a:p>
            <a:pPr marL="628650" lvl="1" indent="-171450">
              <a:buFont typeface="Wingdings" panose="05000000000000000000" pitchFamily="2" charset="2"/>
              <a:buChar char="§"/>
            </a:pPr>
            <a:r>
              <a:rPr lang="en-AU" dirty="0"/>
              <a:t>Reflective Listening – this can include paraphrasing, repeating and confirming or reflecting on what the other person has just told you.</a:t>
            </a:r>
          </a:p>
          <a:p>
            <a:pPr marL="628650" lvl="1" indent="-171450">
              <a:buFont typeface="Wingdings" panose="05000000000000000000" pitchFamily="2" charset="2"/>
              <a:buChar char="§"/>
            </a:pPr>
            <a:r>
              <a:rPr lang="en-AU" dirty="0"/>
              <a:t>Summary Reflections – these allow the listener to reflect on a section or component of the discussion before moving on to the next part of the conversation.</a:t>
            </a:r>
            <a:endParaRPr lang="en-AU" kern="1200" dirty="0">
              <a:solidFill>
                <a:schemeClr val="tx1"/>
              </a:solidFill>
              <a:effectLst/>
              <a:latin typeface="+mn-lt"/>
              <a:ea typeface="+mn-ea"/>
              <a:cs typeface="+mn-cs"/>
            </a:endParaRPr>
          </a:p>
          <a:p>
            <a:endParaRPr lang="en-AU" dirty="0"/>
          </a:p>
        </p:txBody>
      </p:sp>
      <p:pic>
        <p:nvPicPr>
          <p:cNvPr id="7" name="Picture 6" descr="Logo&#10;&#10;Description automatically generated">
            <a:extLst>
              <a:ext uri="{FF2B5EF4-FFF2-40B4-BE49-F238E27FC236}">
                <a16:creationId xmlns:a16="http://schemas.microsoft.com/office/drawing/2014/main" id="{36DC1E65-BEFD-D5BC-F3C7-FD06715F3854}"/>
              </a:ext>
            </a:extLst>
          </p:cNvPr>
          <p:cNvPicPr>
            <a:picLocks noChangeAspect="1"/>
          </p:cNvPicPr>
          <p:nvPr/>
        </p:nvPicPr>
        <p:blipFill>
          <a:blip r:embed="rId3"/>
          <a:stretch>
            <a:fillRect/>
          </a:stretch>
        </p:blipFill>
        <p:spPr>
          <a:xfrm>
            <a:off x="0" y="6026693"/>
            <a:ext cx="1108409" cy="831307"/>
          </a:xfrm>
          <a:prstGeom prst="rect">
            <a:avLst/>
          </a:prstGeom>
        </p:spPr>
      </p:pic>
    </p:spTree>
    <p:extLst>
      <p:ext uri="{BB962C8B-B14F-4D97-AF65-F5344CB8AC3E}">
        <p14:creationId xmlns:p14="http://schemas.microsoft.com/office/powerpoint/2010/main" val="225100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B21C7-10AA-5393-4690-1FED444058B1}"/>
              </a:ext>
            </a:extLst>
          </p:cNvPr>
          <p:cNvSpPr>
            <a:spLocks noGrp="1"/>
          </p:cNvSpPr>
          <p:nvPr>
            <p:ph type="title"/>
          </p:nvPr>
        </p:nvSpPr>
        <p:spPr>
          <a:xfrm>
            <a:off x="1108409" y="2605552"/>
            <a:ext cx="10313857" cy="823448"/>
          </a:xfrm>
        </p:spPr>
        <p:txBody>
          <a:bodyPr vert="horz" lIns="91440" tIns="45720" rIns="91440" bIns="45720" rtlCol="0" anchor="b">
            <a:normAutofit/>
          </a:bodyPr>
          <a:lstStyle/>
          <a:p>
            <a:pPr>
              <a:lnSpc>
                <a:spcPct val="90000"/>
              </a:lnSpc>
            </a:pPr>
            <a:r>
              <a:rPr lang="en-US" sz="2400" b="1" dirty="0"/>
              <a:t>Go into your portal and watch the Video: ‘What is Communication Access – Information in </a:t>
            </a:r>
            <a:r>
              <a:rPr lang="en-US" sz="2400" b="1" dirty="0" err="1"/>
              <a:t>Auslan</a:t>
            </a:r>
            <a:r>
              <a:rPr lang="en-US" sz="2400" b="1" dirty="0"/>
              <a:t>’</a:t>
            </a:r>
          </a:p>
        </p:txBody>
      </p:sp>
      <p:pic>
        <p:nvPicPr>
          <p:cNvPr id="5" name="Picture 4" descr="Logo&#10;&#10;Description automatically generated">
            <a:extLst>
              <a:ext uri="{FF2B5EF4-FFF2-40B4-BE49-F238E27FC236}">
                <a16:creationId xmlns:a16="http://schemas.microsoft.com/office/drawing/2014/main" id="{D59ED0D4-7FC3-337F-2E5D-95E44D707CDE}"/>
              </a:ext>
            </a:extLst>
          </p:cNvPr>
          <p:cNvPicPr>
            <a:picLocks noChangeAspect="1"/>
          </p:cNvPicPr>
          <p:nvPr/>
        </p:nvPicPr>
        <p:blipFill>
          <a:blip r:embed="rId3"/>
          <a:stretch>
            <a:fillRect/>
          </a:stretch>
        </p:blipFill>
        <p:spPr>
          <a:xfrm>
            <a:off x="0" y="6026693"/>
            <a:ext cx="1108409" cy="831307"/>
          </a:xfrm>
          <a:prstGeom prst="rect">
            <a:avLst/>
          </a:prstGeom>
        </p:spPr>
      </p:pic>
    </p:spTree>
    <p:extLst>
      <p:ext uri="{BB962C8B-B14F-4D97-AF65-F5344CB8AC3E}">
        <p14:creationId xmlns:p14="http://schemas.microsoft.com/office/powerpoint/2010/main" val="161286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2E5D-A1FE-2B4C-3418-42DA6CA185A2}"/>
              </a:ext>
            </a:extLst>
          </p:cNvPr>
          <p:cNvSpPr>
            <a:spLocks noGrp="1"/>
          </p:cNvSpPr>
          <p:nvPr>
            <p:ph type="title"/>
          </p:nvPr>
        </p:nvSpPr>
        <p:spPr>
          <a:xfrm>
            <a:off x="2825637" y="493503"/>
            <a:ext cx="6540726" cy="757650"/>
          </a:xfrm>
        </p:spPr>
        <p:txBody>
          <a:bodyPr>
            <a:normAutofit fontScale="90000"/>
          </a:bodyPr>
          <a:lstStyle/>
          <a:p>
            <a:r>
              <a:rPr lang="en-US" dirty="0"/>
              <a:t>2.4 Providing Information</a:t>
            </a:r>
            <a:br>
              <a:rPr lang="en-US" dirty="0"/>
            </a:br>
            <a:endParaRPr lang="en-AU" dirty="0"/>
          </a:p>
        </p:txBody>
      </p:sp>
      <p:sp>
        <p:nvSpPr>
          <p:cNvPr id="3" name="Content Placeholder 2">
            <a:extLst>
              <a:ext uri="{FF2B5EF4-FFF2-40B4-BE49-F238E27FC236}">
                <a16:creationId xmlns:a16="http://schemas.microsoft.com/office/drawing/2014/main" id="{C9B8090C-749F-1D4D-9A5F-6FB75E9B908A}"/>
              </a:ext>
            </a:extLst>
          </p:cNvPr>
          <p:cNvSpPr>
            <a:spLocks noGrp="1"/>
          </p:cNvSpPr>
          <p:nvPr>
            <p:ph idx="1"/>
          </p:nvPr>
        </p:nvSpPr>
        <p:spPr>
          <a:xfrm>
            <a:off x="1100772" y="1584960"/>
            <a:ext cx="10403840" cy="757650"/>
          </a:xfrm>
        </p:spPr>
        <p:txBody>
          <a:bodyPr>
            <a:normAutofit/>
          </a:bodyPr>
          <a:lstStyle/>
          <a:p>
            <a:pPr marL="0" indent="0">
              <a:buNone/>
            </a:pPr>
            <a:r>
              <a:rPr lang="en-AU" dirty="0"/>
              <a:t>In a health or community services workplace, you may need to provide information to people in many different situations. This could include…</a:t>
            </a:r>
          </a:p>
          <a:p>
            <a:pPr marL="0" indent="0">
              <a:buNone/>
            </a:pPr>
            <a:endParaRPr lang="en-AU" dirty="0"/>
          </a:p>
        </p:txBody>
      </p:sp>
      <p:pic>
        <p:nvPicPr>
          <p:cNvPr id="5" name="Picture 4" descr="A diagram of a diagram&#10;&#10;Description automatically generated">
            <a:extLst>
              <a:ext uri="{FF2B5EF4-FFF2-40B4-BE49-F238E27FC236}">
                <a16:creationId xmlns:a16="http://schemas.microsoft.com/office/drawing/2014/main" id="{114ABFD1-FA8B-D0EA-22BA-B8054BFDC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840" y="2252574"/>
            <a:ext cx="9831387" cy="4310786"/>
          </a:xfrm>
          <a:prstGeom prst="rect">
            <a:avLst/>
          </a:prstGeom>
        </p:spPr>
      </p:pic>
      <p:pic>
        <p:nvPicPr>
          <p:cNvPr id="7" name="Picture 6" descr="Logo&#10;&#10;Description automatically generated">
            <a:extLst>
              <a:ext uri="{FF2B5EF4-FFF2-40B4-BE49-F238E27FC236}">
                <a16:creationId xmlns:a16="http://schemas.microsoft.com/office/drawing/2014/main" id="{DF7B276F-E235-B280-9100-1BBB89688D65}"/>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390688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2A7F-4A55-A2D5-26F5-CD8311EF36AA}"/>
              </a:ext>
            </a:extLst>
          </p:cNvPr>
          <p:cNvSpPr>
            <a:spLocks noGrp="1"/>
          </p:cNvSpPr>
          <p:nvPr>
            <p:ph type="title"/>
          </p:nvPr>
        </p:nvSpPr>
        <p:spPr>
          <a:xfrm>
            <a:off x="649224" y="645106"/>
            <a:ext cx="3650279" cy="1259894"/>
          </a:xfrm>
        </p:spPr>
        <p:txBody>
          <a:bodyPr>
            <a:normAutofit fontScale="90000"/>
          </a:bodyPr>
          <a:lstStyle/>
          <a:p>
            <a:r>
              <a:rPr lang="en-AU" dirty="0"/>
              <a:t>1.1 Your Role and Duties</a:t>
            </a:r>
          </a:p>
        </p:txBody>
      </p:sp>
      <p:sp>
        <p:nvSpPr>
          <p:cNvPr id="3" name="Content Placeholder 2">
            <a:extLst>
              <a:ext uri="{FF2B5EF4-FFF2-40B4-BE49-F238E27FC236}">
                <a16:creationId xmlns:a16="http://schemas.microsoft.com/office/drawing/2014/main" id="{A5094395-21C3-FEF3-1E4E-A5260B11174D}"/>
              </a:ext>
            </a:extLst>
          </p:cNvPr>
          <p:cNvSpPr>
            <a:spLocks noGrp="1"/>
          </p:cNvSpPr>
          <p:nvPr>
            <p:ph idx="1"/>
          </p:nvPr>
        </p:nvSpPr>
        <p:spPr>
          <a:xfrm>
            <a:off x="649225" y="2133600"/>
            <a:ext cx="3650278" cy="3759253"/>
          </a:xfrm>
        </p:spPr>
        <p:txBody>
          <a:bodyPr>
            <a:normAutofit/>
          </a:bodyPr>
          <a:lstStyle/>
          <a:p>
            <a:pPr marL="0" indent="0">
              <a:buNone/>
            </a:pPr>
            <a:r>
              <a:rPr lang="en-AU" dirty="0"/>
              <a:t>There are multiple roles within the health and community services sector including:</a:t>
            </a:r>
          </a:p>
          <a:p>
            <a:pPr marL="0" indent="0">
              <a:buNone/>
            </a:pPr>
            <a:endParaRPr lang="en-AU" dirty="0"/>
          </a:p>
          <a:p>
            <a:r>
              <a:rPr lang="en-AU" dirty="0"/>
              <a:t>Personal care assistant </a:t>
            </a:r>
          </a:p>
          <a:p>
            <a:r>
              <a:rPr lang="en-AU" dirty="0"/>
              <a:t>Support worker</a:t>
            </a:r>
          </a:p>
          <a:p>
            <a:r>
              <a:rPr lang="en-AU" dirty="0"/>
              <a:t>Personal care giver</a:t>
            </a:r>
          </a:p>
          <a:p>
            <a:r>
              <a:rPr lang="en-AU" dirty="0"/>
              <a:t>Health support worker</a:t>
            </a:r>
          </a:p>
        </p:txBody>
      </p:sp>
      <p:pic>
        <p:nvPicPr>
          <p:cNvPr id="4" name="Picture Placeholder 6" descr="A person with his hand on his head&#10;&#10;Description automatically generated">
            <a:extLst>
              <a:ext uri="{FF2B5EF4-FFF2-40B4-BE49-F238E27FC236}">
                <a16:creationId xmlns:a16="http://schemas.microsoft.com/office/drawing/2014/main" id="{843AD88A-5126-03F6-A5D7-418C4210386B}"/>
              </a:ext>
            </a:extLst>
          </p:cNvPr>
          <p:cNvPicPr>
            <a:picLocks noChangeAspect="1"/>
          </p:cNvPicPr>
          <p:nvPr/>
        </p:nvPicPr>
        <p:blipFill>
          <a:blip r:embed="rId2" cstate="hqprint">
            <a:extLst>
              <a:ext uri="{28A0092B-C50C-407E-A947-70E740481C1C}">
                <a14:useLocalDpi xmlns:a14="http://schemas.microsoft.com/office/drawing/2010/main"/>
              </a:ext>
            </a:extLst>
          </a:blip>
          <a:srcRect l="9471" r="10475" b="-1"/>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F5A569B2-44F0-6E3F-33FA-14850B44B6D5}"/>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25962535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CE0A-C985-0751-AD7A-6C038D883CED}"/>
              </a:ext>
            </a:extLst>
          </p:cNvPr>
          <p:cNvSpPr>
            <a:spLocks noGrp="1"/>
          </p:cNvSpPr>
          <p:nvPr>
            <p:ph type="title"/>
          </p:nvPr>
        </p:nvSpPr>
        <p:spPr>
          <a:xfrm>
            <a:off x="2512482" y="4366423"/>
            <a:ext cx="8911687" cy="778589"/>
          </a:xfrm>
        </p:spPr>
        <p:txBody>
          <a:bodyPr anchor="b">
            <a:normAutofit/>
          </a:bodyPr>
          <a:lstStyle/>
          <a:p>
            <a:pPr>
              <a:lnSpc>
                <a:spcPct val="90000"/>
              </a:lnSpc>
            </a:pPr>
            <a:r>
              <a:rPr lang="en-US" sz="2400" b="1" dirty="0"/>
              <a:t>2.5 Strategies to Communicate Information </a:t>
            </a:r>
            <a:br>
              <a:rPr lang="en-US" sz="2400" b="1" dirty="0"/>
            </a:br>
            <a:endParaRPr lang="en-AU" sz="2400" b="1" dirty="0"/>
          </a:p>
        </p:txBody>
      </p:sp>
      <p:sp>
        <p:nvSpPr>
          <p:cNvPr id="3" name="Content Placeholder 2">
            <a:extLst>
              <a:ext uri="{FF2B5EF4-FFF2-40B4-BE49-F238E27FC236}">
                <a16:creationId xmlns:a16="http://schemas.microsoft.com/office/drawing/2014/main" id="{03247F0C-0912-D53A-696D-B7FEB8331D49}"/>
              </a:ext>
            </a:extLst>
          </p:cNvPr>
          <p:cNvSpPr>
            <a:spLocks noGrp="1"/>
          </p:cNvSpPr>
          <p:nvPr>
            <p:ph idx="1"/>
          </p:nvPr>
        </p:nvSpPr>
        <p:spPr>
          <a:xfrm>
            <a:off x="2563125" y="5142520"/>
            <a:ext cx="8915400" cy="1711518"/>
          </a:xfrm>
        </p:spPr>
        <p:txBody>
          <a:bodyPr>
            <a:normAutofit/>
          </a:bodyPr>
          <a:lstStyle/>
          <a:p>
            <a:pPr marL="0" indent="0">
              <a:buNone/>
            </a:pPr>
            <a:r>
              <a:rPr lang="en-AU" sz="2000" dirty="0"/>
              <a:t>What are some ways to communicate information to different individuals?</a:t>
            </a:r>
          </a:p>
          <a:p>
            <a:pPr marL="0" indent="0">
              <a:buNone/>
            </a:pPr>
            <a:endParaRPr lang="en-AU" sz="2000" dirty="0"/>
          </a:p>
          <a:p>
            <a:pPr marL="0" indent="0">
              <a:buNone/>
            </a:pPr>
            <a:r>
              <a:rPr lang="en-AU" sz="2000" dirty="0"/>
              <a:t>Reference Learner Guide Ch 2.4 </a:t>
            </a:r>
            <a:r>
              <a:rPr lang="en-AU" sz="2000" dirty="0" err="1"/>
              <a:t>pg</a:t>
            </a:r>
            <a:r>
              <a:rPr lang="en-AU" sz="2000" dirty="0"/>
              <a:t> 28</a:t>
            </a:r>
          </a:p>
          <a:p>
            <a:pPr marL="0" indent="0">
              <a:buNone/>
            </a:pPr>
            <a:endParaRPr lang="en-AU" sz="2000" dirty="0"/>
          </a:p>
          <a:p>
            <a:pPr marL="0" indent="0">
              <a:buNone/>
            </a:pPr>
            <a:endParaRPr lang="en-AU" sz="2000" dirty="0"/>
          </a:p>
          <a:p>
            <a:pPr marL="0" indent="0">
              <a:buNone/>
            </a:pPr>
            <a:endParaRPr lang="en-AU" sz="2000" dirty="0"/>
          </a:p>
        </p:txBody>
      </p:sp>
      <p:pic>
        <p:nvPicPr>
          <p:cNvPr id="7" name="Picture 6" descr="Women talking to each other">
            <a:extLst>
              <a:ext uri="{FF2B5EF4-FFF2-40B4-BE49-F238E27FC236}">
                <a16:creationId xmlns:a16="http://schemas.microsoft.com/office/drawing/2014/main" id="{2591B9B4-67CC-4D7E-0BF3-522CABE5A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320" y="237994"/>
            <a:ext cx="5324476" cy="3417672"/>
          </a:xfrm>
          <a:prstGeom prst="rect">
            <a:avLst/>
          </a:prstGeom>
        </p:spPr>
      </p:pic>
      <p:pic>
        <p:nvPicPr>
          <p:cNvPr id="5" name="Picture 4" descr="Logo&#10;&#10;Description automatically generated">
            <a:extLst>
              <a:ext uri="{FF2B5EF4-FFF2-40B4-BE49-F238E27FC236}">
                <a16:creationId xmlns:a16="http://schemas.microsoft.com/office/drawing/2014/main" id="{D8545F26-634D-60DF-DFD2-5F03EDD46094}"/>
              </a:ext>
            </a:extLst>
          </p:cNvPr>
          <p:cNvPicPr>
            <a:picLocks noChangeAspect="1"/>
          </p:cNvPicPr>
          <p:nvPr/>
        </p:nvPicPr>
        <p:blipFill>
          <a:blip r:embed="rId3"/>
          <a:stretch>
            <a:fillRect/>
          </a:stretch>
        </p:blipFill>
        <p:spPr>
          <a:xfrm>
            <a:off x="0" y="6026693"/>
            <a:ext cx="1108409" cy="831307"/>
          </a:xfrm>
          <a:prstGeom prst="rect">
            <a:avLst/>
          </a:prstGeom>
        </p:spPr>
      </p:pic>
      <p:graphicFrame>
        <p:nvGraphicFramePr>
          <p:cNvPr id="4" name="Table 3">
            <a:extLst>
              <a:ext uri="{FF2B5EF4-FFF2-40B4-BE49-F238E27FC236}">
                <a16:creationId xmlns:a16="http://schemas.microsoft.com/office/drawing/2014/main" id="{440A247B-262D-B2A2-6666-283C4CB9E8AC}"/>
              </a:ext>
            </a:extLst>
          </p:cNvPr>
          <p:cNvGraphicFramePr>
            <a:graphicFrameLocks noGrp="1"/>
          </p:cNvGraphicFramePr>
          <p:nvPr>
            <p:extLst>
              <p:ext uri="{D42A27DB-BD31-4B8C-83A1-F6EECF244321}">
                <p14:modId xmlns:p14="http://schemas.microsoft.com/office/powerpoint/2010/main" val="3722596680"/>
              </p:ext>
            </p:extLst>
          </p:nvPr>
        </p:nvGraphicFramePr>
        <p:xfrm>
          <a:off x="7190528" y="237994"/>
          <a:ext cx="4287997" cy="3896834"/>
        </p:xfrm>
        <a:graphic>
          <a:graphicData uri="http://schemas.openxmlformats.org/drawingml/2006/table">
            <a:tbl>
              <a:tblPr firstRow="1" bandRow="1">
                <a:tableStyleId>{5C22544A-7EE6-4342-B048-85BDC9FD1C3A}</a:tableStyleId>
              </a:tblPr>
              <a:tblGrid>
                <a:gridCol w="1335638">
                  <a:extLst>
                    <a:ext uri="{9D8B030D-6E8A-4147-A177-3AD203B41FA5}">
                      <a16:colId xmlns:a16="http://schemas.microsoft.com/office/drawing/2014/main" val="3554344336"/>
                    </a:ext>
                  </a:extLst>
                </a:gridCol>
                <a:gridCol w="1500411">
                  <a:extLst>
                    <a:ext uri="{9D8B030D-6E8A-4147-A177-3AD203B41FA5}">
                      <a16:colId xmlns:a16="http://schemas.microsoft.com/office/drawing/2014/main" val="739314650"/>
                    </a:ext>
                  </a:extLst>
                </a:gridCol>
                <a:gridCol w="1451948">
                  <a:extLst>
                    <a:ext uri="{9D8B030D-6E8A-4147-A177-3AD203B41FA5}">
                      <a16:colId xmlns:a16="http://schemas.microsoft.com/office/drawing/2014/main" val="414071374"/>
                    </a:ext>
                  </a:extLst>
                </a:gridCol>
              </a:tblGrid>
              <a:tr h="1304960">
                <a:tc>
                  <a:txBody>
                    <a:bodyPr/>
                    <a:lstStyle/>
                    <a:p>
                      <a:r>
                        <a:rPr lang="en-AU" sz="1400" dirty="0"/>
                        <a:t>People from culturally and linguistically diverse backgrounds</a:t>
                      </a:r>
                    </a:p>
                  </a:txBody>
                  <a:tcPr marL="69787" marR="69787" marT="34893" marB="34893"/>
                </a:tc>
                <a:tc>
                  <a:txBody>
                    <a:bodyPr/>
                    <a:lstStyle/>
                    <a:p>
                      <a:r>
                        <a:rPr lang="en-AU" sz="1400"/>
                        <a:t>Elderly people</a:t>
                      </a:r>
                    </a:p>
                  </a:txBody>
                  <a:tcPr marL="69787" marR="69787" marT="34893" marB="34893"/>
                </a:tc>
                <a:tc>
                  <a:txBody>
                    <a:bodyPr/>
                    <a:lstStyle/>
                    <a:p>
                      <a:r>
                        <a:rPr lang="en-AU" sz="1400"/>
                        <a:t>People with literacy, numeracy or cognitive needs</a:t>
                      </a:r>
                    </a:p>
                  </a:txBody>
                  <a:tcPr marL="69787" marR="69787" marT="34893" marB="34893"/>
                </a:tc>
                <a:extLst>
                  <a:ext uri="{0D108BD9-81ED-4DB2-BD59-A6C34878D82A}">
                    <a16:rowId xmlns:a16="http://schemas.microsoft.com/office/drawing/2014/main" val="1476568783"/>
                  </a:ext>
                </a:extLst>
              </a:tr>
              <a:tr h="1295937">
                <a:tc>
                  <a:txBody>
                    <a:bodyPr/>
                    <a:lstStyle/>
                    <a:p>
                      <a:r>
                        <a:rPr lang="en-AU" sz="1400"/>
                        <a:t>Providing info which is culturally appropriate</a:t>
                      </a:r>
                    </a:p>
                  </a:txBody>
                  <a:tcPr marL="69787" marR="69787" marT="34893" marB="34893"/>
                </a:tc>
                <a:tc>
                  <a:txBody>
                    <a:bodyPr/>
                    <a:lstStyle/>
                    <a:p>
                      <a:r>
                        <a:rPr lang="en-AU" sz="1400"/>
                        <a:t>Provide info that is relevant to age group and experience</a:t>
                      </a:r>
                    </a:p>
                  </a:txBody>
                  <a:tcPr marL="69787" marR="69787" marT="34893" marB="34893"/>
                </a:tc>
                <a:tc>
                  <a:txBody>
                    <a:bodyPr/>
                    <a:lstStyle/>
                    <a:p>
                      <a:r>
                        <a:rPr lang="en-AU" sz="1400"/>
                        <a:t>Use plain English writing styles</a:t>
                      </a:r>
                    </a:p>
                  </a:txBody>
                  <a:tcPr marL="69787" marR="69787" marT="34893" marB="34893"/>
                </a:tc>
                <a:extLst>
                  <a:ext uri="{0D108BD9-81ED-4DB2-BD59-A6C34878D82A}">
                    <a16:rowId xmlns:a16="http://schemas.microsoft.com/office/drawing/2014/main" val="814471627"/>
                  </a:ext>
                </a:extLst>
              </a:tr>
              <a:tr h="1295937">
                <a:tc>
                  <a:txBody>
                    <a:bodyPr/>
                    <a:lstStyle/>
                    <a:p>
                      <a:r>
                        <a:rPr lang="en-AU" sz="1400"/>
                        <a:t>Written info translated into community languages</a:t>
                      </a:r>
                    </a:p>
                  </a:txBody>
                  <a:tcPr marL="69787" marR="69787" marT="34893" marB="34893"/>
                </a:tc>
                <a:tc>
                  <a:txBody>
                    <a:bodyPr/>
                    <a:lstStyle/>
                    <a:p>
                      <a:r>
                        <a:rPr lang="en-AU" sz="1400"/>
                        <a:t>Consider large font size</a:t>
                      </a:r>
                    </a:p>
                  </a:txBody>
                  <a:tcPr marL="69787" marR="69787" marT="34893" marB="34893"/>
                </a:tc>
                <a:tc>
                  <a:txBody>
                    <a:bodyPr/>
                    <a:lstStyle/>
                    <a:p>
                      <a:r>
                        <a:rPr lang="en-AU" sz="1400" dirty="0"/>
                        <a:t>Add meaning with captions, pictures, etc.</a:t>
                      </a:r>
                    </a:p>
                  </a:txBody>
                  <a:tcPr marL="69787" marR="69787" marT="34893" marB="34893"/>
                </a:tc>
                <a:extLst>
                  <a:ext uri="{0D108BD9-81ED-4DB2-BD59-A6C34878D82A}">
                    <a16:rowId xmlns:a16="http://schemas.microsoft.com/office/drawing/2014/main" val="2848535284"/>
                  </a:ext>
                </a:extLst>
              </a:tr>
            </a:tbl>
          </a:graphicData>
        </a:graphic>
      </p:graphicFrame>
    </p:spTree>
    <p:extLst>
      <p:ext uri="{BB962C8B-B14F-4D97-AF65-F5344CB8AC3E}">
        <p14:creationId xmlns:p14="http://schemas.microsoft.com/office/powerpoint/2010/main" val="405805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508EC41-1295-E5C7-F6AE-4A16B8C1F46A}"/>
              </a:ext>
            </a:extLst>
          </p:cNvPr>
          <p:cNvSpPr>
            <a:spLocks noGrp="1"/>
          </p:cNvSpPr>
          <p:nvPr>
            <p:ph type="title"/>
          </p:nvPr>
        </p:nvSpPr>
        <p:spPr>
          <a:xfrm>
            <a:off x="648930" y="629267"/>
            <a:ext cx="9252154" cy="1016654"/>
          </a:xfrm>
        </p:spPr>
        <p:txBody>
          <a:bodyPr>
            <a:normAutofit/>
          </a:bodyPr>
          <a:lstStyle/>
          <a:p>
            <a:r>
              <a:rPr lang="en-AU">
                <a:solidFill>
                  <a:srgbClr val="EBEBEB"/>
                </a:solidFill>
              </a:rPr>
              <a:t>2.6 Enhancing Information</a:t>
            </a:r>
          </a:p>
        </p:txBody>
      </p:sp>
      <p:sp>
        <p:nvSpPr>
          <p:cNvPr id="15" name="Rectangle 14">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7" name="Freeform: Shape 16">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AU"/>
          </a:p>
        </p:txBody>
      </p:sp>
      <p:pic>
        <p:nvPicPr>
          <p:cNvPr id="5" name="Picture 4" descr="Logo&#10;&#10;Description automatically generated">
            <a:extLst>
              <a:ext uri="{FF2B5EF4-FFF2-40B4-BE49-F238E27FC236}">
                <a16:creationId xmlns:a16="http://schemas.microsoft.com/office/drawing/2014/main" id="{17419063-58D6-4C97-78D5-EF86521DB169}"/>
              </a:ext>
            </a:extLst>
          </p:cNvPr>
          <p:cNvPicPr>
            <a:picLocks noChangeAspect="1"/>
          </p:cNvPicPr>
          <p:nvPr/>
        </p:nvPicPr>
        <p:blipFill>
          <a:blip r:embed="rId2"/>
          <a:stretch>
            <a:fillRect/>
          </a:stretch>
        </p:blipFill>
        <p:spPr>
          <a:xfrm>
            <a:off x="0" y="6026693"/>
            <a:ext cx="1108409" cy="831307"/>
          </a:xfrm>
          <a:prstGeom prst="rect">
            <a:avLst/>
          </a:prstGeom>
        </p:spPr>
      </p:pic>
      <p:graphicFrame>
        <p:nvGraphicFramePr>
          <p:cNvPr id="7" name="Content Placeholder 2">
            <a:extLst>
              <a:ext uri="{FF2B5EF4-FFF2-40B4-BE49-F238E27FC236}">
                <a16:creationId xmlns:a16="http://schemas.microsoft.com/office/drawing/2014/main" id="{2EDE0D32-F492-36F7-D070-10CEA07AA4C4}"/>
              </a:ext>
            </a:extLst>
          </p:cNvPr>
          <p:cNvGraphicFramePr>
            <a:graphicFrameLocks noGrp="1"/>
          </p:cNvGraphicFramePr>
          <p:nvPr>
            <p:ph idx="1"/>
            <p:extLst>
              <p:ext uri="{D42A27DB-BD31-4B8C-83A1-F6EECF244321}">
                <p14:modId xmlns:p14="http://schemas.microsoft.com/office/powerpoint/2010/main" val="2087958742"/>
              </p:ext>
            </p:extLst>
          </p:nvPr>
        </p:nvGraphicFramePr>
        <p:xfrm>
          <a:off x="85724" y="1973963"/>
          <a:ext cx="12020550" cy="4240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96482"/>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Holding hands">
            <a:extLst>
              <a:ext uri="{FF2B5EF4-FFF2-40B4-BE49-F238E27FC236}">
                <a16:creationId xmlns:a16="http://schemas.microsoft.com/office/drawing/2014/main" id="{521667B1-0B27-0207-4879-9A4340BBD1B6}"/>
              </a:ext>
            </a:extLst>
          </p:cNvPr>
          <p:cNvPicPr>
            <a:picLocks noChangeAspect="1"/>
          </p:cNvPicPr>
          <p:nvPr/>
        </p:nvPicPr>
        <p:blipFill>
          <a:blip r:embed="rId3">
            <a:extLst>
              <a:ext uri="{28A0092B-C50C-407E-A947-70E740481C1C}">
                <a14:useLocalDpi xmlns:a14="http://schemas.microsoft.com/office/drawing/2010/main" val="0"/>
              </a:ext>
            </a:extLst>
          </a:blip>
          <a:srcRect l="27514" r="33919" b="-1"/>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2BA58A01-3D77-D5A2-4599-CF3526CE8426}"/>
              </a:ext>
            </a:extLst>
          </p:cNvPr>
          <p:cNvSpPr>
            <a:spLocks noGrp="1"/>
          </p:cNvSpPr>
          <p:nvPr>
            <p:ph type="title"/>
          </p:nvPr>
        </p:nvSpPr>
        <p:spPr>
          <a:xfrm>
            <a:off x="541867" y="787400"/>
            <a:ext cx="7145866" cy="778933"/>
          </a:xfrm>
        </p:spPr>
        <p:txBody>
          <a:bodyPr anchor="ctr">
            <a:normAutofit/>
          </a:bodyPr>
          <a:lstStyle/>
          <a:p>
            <a:pPr>
              <a:lnSpc>
                <a:spcPct val="90000"/>
              </a:lnSpc>
            </a:pPr>
            <a:r>
              <a:rPr lang="en-AU" sz="2500" b="1" dirty="0">
                <a:solidFill>
                  <a:srgbClr val="FEFFFF"/>
                </a:solidFill>
              </a:rPr>
              <a:t>2.7 Checking For Understanding </a:t>
            </a:r>
            <a:br>
              <a:rPr lang="en-AU" sz="2500" b="1" dirty="0">
                <a:solidFill>
                  <a:srgbClr val="FEFFFF"/>
                </a:solidFill>
              </a:rPr>
            </a:br>
            <a:endParaRPr lang="en-AU" sz="2500" dirty="0">
              <a:solidFill>
                <a:srgbClr val="FEFFFF"/>
              </a:solidFill>
            </a:endParaRPr>
          </a:p>
        </p:txBody>
      </p:sp>
      <p:sp>
        <p:nvSpPr>
          <p:cNvPr id="3" name="Content Placeholder 2">
            <a:extLst>
              <a:ext uri="{FF2B5EF4-FFF2-40B4-BE49-F238E27FC236}">
                <a16:creationId xmlns:a16="http://schemas.microsoft.com/office/drawing/2014/main" id="{79319CC5-4724-93E9-7608-0FE07C5BF7E1}"/>
              </a:ext>
            </a:extLst>
          </p:cNvPr>
          <p:cNvSpPr>
            <a:spLocks noGrp="1"/>
          </p:cNvSpPr>
          <p:nvPr>
            <p:ph idx="1"/>
          </p:nvPr>
        </p:nvSpPr>
        <p:spPr>
          <a:xfrm>
            <a:off x="541866" y="2032000"/>
            <a:ext cx="7145867" cy="3879222"/>
          </a:xfrm>
        </p:spPr>
        <p:txBody>
          <a:bodyPr>
            <a:normAutofit/>
          </a:bodyPr>
          <a:lstStyle/>
          <a:p>
            <a:pPr marL="171450" lvl="0" indent="-171450">
              <a:buFont typeface="Wingdings" panose="05000000000000000000" pitchFamily="2" charset="2"/>
              <a:buChar char="§"/>
            </a:pPr>
            <a:r>
              <a:rPr lang="en-AU" dirty="0">
                <a:solidFill>
                  <a:srgbClr val="FEFFFF"/>
                </a:solidFill>
              </a:rPr>
              <a:t>Once you have provided information to a person, it is important to check they have understood what you meant.</a:t>
            </a:r>
          </a:p>
          <a:p>
            <a:pPr marL="171450" lvl="0" indent="-171450">
              <a:buFont typeface="Wingdings" panose="05000000000000000000" pitchFamily="2" charset="2"/>
              <a:buChar char="§"/>
            </a:pPr>
            <a:r>
              <a:rPr lang="en-AU" dirty="0">
                <a:solidFill>
                  <a:srgbClr val="FEFFFF"/>
                </a:solidFill>
              </a:rPr>
              <a:t>This is not as simple as asking ‘Did you understand?’ because most people will generally respond ‘Yes’, and you will never be sure if they have understood what you intended from your communication. </a:t>
            </a:r>
          </a:p>
          <a:p>
            <a:pPr marL="171450" lvl="0" indent="-171450">
              <a:buFont typeface="Wingdings" panose="05000000000000000000" pitchFamily="2" charset="2"/>
              <a:buChar char="§"/>
            </a:pPr>
            <a:r>
              <a:rPr lang="en-AU" dirty="0">
                <a:solidFill>
                  <a:srgbClr val="FEFFFF"/>
                </a:solidFill>
              </a:rPr>
              <a:t>People may not completely understand the information you have provided for reasons related to their own needs and characteristics, as well as to the situation and your own communication approach.</a:t>
            </a:r>
            <a:endParaRPr lang="en-GB" kern="1200" dirty="0">
              <a:solidFill>
                <a:srgbClr val="FEFFFF"/>
              </a:solidFill>
              <a:effectLst/>
              <a:latin typeface="+mn-lt"/>
              <a:ea typeface="+mn-ea"/>
              <a:cs typeface="+mn-cs"/>
            </a:endParaRPr>
          </a:p>
        </p:txBody>
      </p:sp>
      <p:pic>
        <p:nvPicPr>
          <p:cNvPr id="6" name="Picture 5" descr="Logo&#10;&#10;Description automatically generated">
            <a:extLst>
              <a:ext uri="{FF2B5EF4-FFF2-40B4-BE49-F238E27FC236}">
                <a16:creationId xmlns:a16="http://schemas.microsoft.com/office/drawing/2014/main" id="{2653FAA2-47E1-45F6-9F75-3E541DD855C7}"/>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400581287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6424-6EDC-73C3-C98F-878B219E6F95}"/>
              </a:ext>
            </a:extLst>
          </p:cNvPr>
          <p:cNvSpPr>
            <a:spLocks noGrp="1"/>
          </p:cNvSpPr>
          <p:nvPr>
            <p:ph type="title"/>
          </p:nvPr>
        </p:nvSpPr>
        <p:spPr>
          <a:xfrm>
            <a:off x="5282381" y="629266"/>
            <a:ext cx="4767471" cy="1641986"/>
          </a:xfrm>
        </p:spPr>
        <p:txBody>
          <a:bodyPr>
            <a:normAutofit/>
          </a:bodyPr>
          <a:lstStyle/>
          <a:p>
            <a:pPr>
              <a:lnSpc>
                <a:spcPct val="90000"/>
              </a:lnSpc>
            </a:pPr>
            <a:r>
              <a:rPr lang="en-AU" sz="3600"/>
              <a:t>2.8 Reasons people may not understand</a:t>
            </a:r>
          </a:p>
        </p:txBody>
      </p:sp>
      <p:pic>
        <p:nvPicPr>
          <p:cNvPr id="5" name="Picture 4" descr="Stressed healthcare worker">
            <a:extLst>
              <a:ext uri="{FF2B5EF4-FFF2-40B4-BE49-F238E27FC236}">
                <a16:creationId xmlns:a16="http://schemas.microsoft.com/office/drawing/2014/main" id="{739F8893-E1EE-AA4E-C150-687AA4E08AED}"/>
              </a:ext>
            </a:extLst>
          </p:cNvPr>
          <p:cNvPicPr>
            <a:picLocks noChangeAspect="1"/>
          </p:cNvPicPr>
          <p:nvPr/>
        </p:nvPicPr>
        <p:blipFill>
          <a:blip r:embed="rId3">
            <a:extLst>
              <a:ext uri="{28A0092B-C50C-407E-A947-70E740481C1C}">
                <a14:useLocalDpi xmlns:a14="http://schemas.microsoft.com/office/drawing/2010/main" val="0"/>
              </a:ext>
            </a:extLst>
          </a:blip>
          <a:srcRect l="44821" r="10068" b="-1"/>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0DE32123-1584-6027-7D0C-5C5773076E83}"/>
              </a:ext>
            </a:extLst>
          </p:cNvPr>
          <p:cNvSpPr>
            <a:spLocks noGrp="1"/>
          </p:cNvSpPr>
          <p:nvPr>
            <p:ph idx="1"/>
          </p:nvPr>
        </p:nvSpPr>
        <p:spPr>
          <a:xfrm>
            <a:off x="5282381" y="2438400"/>
            <a:ext cx="4767471" cy="3809999"/>
          </a:xfrm>
        </p:spPr>
        <p:txBody>
          <a:bodyPr>
            <a:normAutofit lnSpcReduction="10000"/>
          </a:bodyPr>
          <a:lstStyle/>
          <a:p>
            <a:pPr marL="0" indent="0">
              <a:lnSpc>
                <a:spcPct val="90000"/>
              </a:lnSpc>
              <a:buNone/>
            </a:pPr>
            <a:r>
              <a:rPr lang="en-US" sz="1600" dirty="0"/>
              <a:t>There are many reasons people may be reluctant to tell you they have not understood information you have provided to them. This could include:</a:t>
            </a:r>
          </a:p>
          <a:p>
            <a:pPr marL="0" indent="0">
              <a:lnSpc>
                <a:spcPct val="90000"/>
              </a:lnSpc>
              <a:buNone/>
            </a:pPr>
            <a:r>
              <a:rPr lang="en-US" sz="1600" dirty="0">
                <a:sym typeface="Wingdings" panose="05000000000000000000" pitchFamily="2" charset="2"/>
              </a:rPr>
              <a:t></a:t>
            </a:r>
            <a:r>
              <a:rPr lang="en-US" sz="1600" dirty="0"/>
              <a:t>Being embarrassed</a:t>
            </a:r>
          </a:p>
          <a:p>
            <a:pPr marL="0" indent="0">
              <a:lnSpc>
                <a:spcPct val="90000"/>
              </a:lnSpc>
              <a:buNone/>
            </a:pPr>
            <a:r>
              <a:rPr lang="en-US" sz="1600" dirty="0">
                <a:sym typeface="Wingdings" panose="05000000000000000000" pitchFamily="2" charset="2"/>
              </a:rPr>
              <a:t></a:t>
            </a:r>
            <a:r>
              <a:rPr lang="en-US" sz="1600" dirty="0"/>
              <a:t>Not wanting to waste your time</a:t>
            </a:r>
          </a:p>
          <a:p>
            <a:pPr marL="0" indent="0">
              <a:lnSpc>
                <a:spcPct val="90000"/>
              </a:lnSpc>
              <a:buNone/>
            </a:pPr>
            <a:r>
              <a:rPr lang="en-US" sz="1600" dirty="0">
                <a:sym typeface="Wingdings" panose="05000000000000000000" pitchFamily="2" charset="2"/>
              </a:rPr>
              <a:t></a:t>
            </a:r>
            <a:r>
              <a:rPr lang="en-US" sz="1600" dirty="0"/>
              <a:t>Feeling like you are in a rush</a:t>
            </a:r>
          </a:p>
          <a:p>
            <a:pPr marL="0" indent="0">
              <a:lnSpc>
                <a:spcPct val="90000"/>
              </a:lnSpc>
              <a:buNone/>
            </a:pPr>
            <a:r>
              <a:rPr lang="en-US" sz="1600" dirty="0">
                <a:sym typeface="Wingdings" panose="05000000000000000000" pitchFamily="2" charset="2"/>
              </a:rPr>
              <a:t></a:t>
            </a:r>
            <a:r>
              <a:rPr lang="en-US" sz="1600" dirty="0"/>
              <a:t>Having other important commitments of their own</a:t>
            </a:r>
          </a:p>
          <a:p>
            <a:pPr marL="0" indent="0">
              <a:lnSpc>
                <a:spcPct val="90000"/>
              </a:lnSpc>
              <a:buNone/>
            </a:pPr>
            <a:r>
              <a:rPr lang="en-US" sz="1600" dirty="0">
                <a:sym typeface="Wingdings" panose="05000000000000000000" pitchFamily="2" charset="2"/>
              </a:rPr>
              <a:t></a:t>
            </a:r>
            <a:r>
              <a:rPr lang="en-US" sz="1600" dirty="0"/>
              <a:t>Thinking they have understood the information</a:t>
            </a:r>
          </a:p>
          <a:p>
            <a:pPr marL="0" indent="0">
              <a:lnSpc>
                <a:spcPct val="90000"/>
              </a:lnSpc>
              <a:buNone/>
            </a:pPr>
            <a:r>
              <a:rPr lang="en-US" sz="1600" dirty="0">
                <a:sym typeface="Wingdings" panose="05000000000000000000" pitchFamily="2" charset="2"/>
              </a:rPr>
              <a:t></a:t>
            </a:r>
            <a:r>
              <a:rPr lang="en-US" sz="1600" dirty="0"/>
              <a:t>Not wanting to ask silly questions</a:t>
            </a:r>
          </a:p>
          <a:p>
            <a:pPr marL="0" indent="0">
              <a:lnSpc>
                <a:spcPct val="90000"/>
              </a:lnSpc>
              <a:buNone/>
            </a:pPr>
            <a:r>
              <a:rPr lang="en-US" sz="1600" dirty="0">
                <a:sym typeface="Wingdings" panose="05000000000000000000" pitchFamily="2" charset="2"/>
              </a:rPr>
              <a:t></a:t>
            </a:r>
            <a:r>
              <a:rPr lang="en-US" sz="1600" dirty="0"/>
              <a:t>Feeling there is a power imbalance between the parties who are communicating.</a:t>
            </a:r>
            <a:endParaRPr lang="en-AU" sz="1600" dirty="0"/>
          </a:p>
        </p:txBody>
      </p:sp>
      <p:pic>
        <p:nvPicPr>
          <p:cNvPr id="6" name="Picture 5" descr="Logo&#10;&#10;Description automatically generated">
            <a:extLst>
              <a:ext uri="{FF2B5EF4-FFF2-40B4-BE49-F238E27FC236}">
                <a16:creationId xmlns:a16="http://schemas.microsoft.com/office/drawing/2014/main" id="{547C14C1-AFA5-48B4-39E5-B4102EE6E904}"/>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5440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0">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8E320290-ADAD-CCE1-D4C2-DA0A9F69BE1A}"/>
              </a:ext>
            </a:extLst>
          </p:cNvPr>
          <p:cNvSpPr>
            <a:spLocks noGrp="1"/>
          </p:cNvSpPr>
          <p:nvPr>
            <p:ph type="title"/>
          </p:nvPr>
        </p:nvSpPr>
        <p:spPr>
          <a:xfrm>
            <a:off x="1154955" y="1447800"/>
            <a:ext cx="6974915" cy="3329581"/>
          </a:xfrm>
        </p:spPr>
        <p:txBody>
          <a:bodyPr vert="horz" lIns="91440" tIns="45720" rIns="91440" bIns="45720" rtlCol="0" anchor="b">
            <a:normAutofit/>
          </a:bodyPr>
          <a:lstStyle/>
          <a:p>
            <a:pPr>
              <a:lnSpc>
                <a:spcPct val="90000"/>
              </a:lnSpc>
            </a:pPr>
            <a:r>
              <a:rPr lang="en-US" sz="7200" b="0" i="0" kern="1200" dirty="0">
                <a:solidFill>
                  <a:schemeClr val="tx2"/>
                </a:solidFill>
                <a:latin typeface="+mj-lt"/>
                <a:ea typeface="+mj-ea"/>
                <a:cs typeface="+mj-cs"/>
              </a:rPr>
              <a:t>Complete 2A Inquiry Task </a:t>
            </a:r>
            <a:br>
              <a:rPr lang="en-US" sz="7200" b="0" i="0" kern="1200" dirty="0">
                <a:solidFill>
                  <a:schemeClr val="tx2"/>
                </a:solidFill>
                <a:latin typeface="+mj-lt"/>
                <a:ea typeface="+mj-ea"/>
                <a:cs typeface="+mj-cs"/>
              </a:rPr>
            </a:br>
            <a:r>
              <a:rPr lang="en-US" sz="7200" b="0" i="0" kern="1200" dirty="0">
                <a:solidFill>
                  <a:schemeClr val="tx2"/>
                </a:solidFill>
                <a:latin typeface="+mj-lt"/>
                <a:ea typeface="+mj-ea"/>
                <a:cs typeface="+mj-cs"/>
              </a:rPr>
              <a:t>page 40</a:t>
            </a:r>
          </a:p>
        </p:txBody>
      </p:sp>
      <p:sp>
        <p:nvSpPr>
          <p:cNvPr id="27" name="Rectangle 26">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9D22EC1D-E8A6-5ABE-2ACE-08A615E3C142}"/>
              </a:ext>
            </a:extLst>
          </p:cNvPr>
          <p:cNvPicPr>
            <a:picLocks noChangeAspect="1"/>
          </p:cNvPicPr>
          <p:nvPr/>
        </p:nvPicPr>
        <p:blipFill>
          <a:blip r:embed="rId6"/>
          <a:stretch>
            <a:fillRect/>
          </a:stretch>
        </p:blipFill>
        <p:spPr>
          <a:xfrm>
            <a:off x="0" y="6026693"/>
            <a:ext cx="1108409" cy="831307"/>
          </a:xfrm>
          <a:prstGeom prst="rect">
            <a:avLst/>
          </a:prstGeom>
        </p:spPr>
      </p:pic>
    </p:spTree>
    <p:extLst>
      <p:ext uri="{BB962C8B-B14F-4D97-AF65-F5344CB8AC3E}">
        <p14:creationId xmlns:p14="http://schemas.microsoft.com/office/powerpoint/2010/main" val="111846824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95892-F146-8904-E22B-61DCCFCD3B9B}"/>
              </a:ext>
            </a:extLst>
          </p:cNvPr>
          <p:cNvSpPr>
            <a:spLocks noGrp="1"/>
          </p:cNvSpPr>
          <p:nvPr>
            <p:ph type="title"/>
          </p:nvPr>
        </p:nvSpPr>
        <p:spPr>
          <a:xfrm>
            <a:off x="648930" y="629266"/>
            <a:ext cx="6723420" cy="1622321"/>
          </a:xfrm>
        </p:spPr>
        <p:txBody>
          <a:bodyPr>
            <a:normAutofit/>
          </a:bodyPr>
          <a:lstStyle/>
          <a:p>
            <a:r>
              <a:rPr lang="en-AU" dirty="0">
                <a:solidFill>
                  <a:srgbClr val="EBEBEB"/>
                </a:solidFill>
              </a:rPr>
              <a:t>2.9 Speech Mechanisms</a:t>
            </a:r>
          </a:p>
        </p:txBody>
      </p:sp>
      <p:sp>
        <p:nvSpPr>
          <p:cNvPr id="3" name="Content Placeholder 2">
            <a:extLst>
              <a:ext uri="{FF2B5EF4-FFF2-40B4-BE49-F238E27FC236}">
                <a16:creationId xmlns:a16="http://schemas.microsoft.com/office/drawing/2014/main" id="{2D605CA8-FAAA-F7D7-093E-79FB97FF489E}"/>
              </a:ext>
            </a:extLst>
          </p:cNvPr>
          <p:cNvSpPr>
            <a:spLocks noGrp="1"/>
          </p:cNvSpPr>
          <p:nvPr>
            <p:ph idx="1"/>
          </p:nvPr>
        </p:nvSpPr>
        <p:spPr>
          <a:xfrm>
            <a:off x="520493" y="1782307"/>
            <a:ext cx="6188189" cy="4244384"/>
          </a:xfrm>
        </p:spPr>
        <p:txBody>
          <a:bodyPr>
            <a:normAutofit/>
          </a:bodyPr>
          <a:lstStyle/>
          <a:p>
            <a:pPr>
              <a:lnSpc>
                <a:spcPct val="90000"/>
              </a:lnSpc>
            </a:pPr>
            <a:r>
              <a:rPr lang="en-US" sz="1600" b="1" u="sng" dirty="0">
                <a:solidFill>
                  <a:srgbClr val="FFFFFF"/>
                </a:solidFill>
              </a:rPr>
              <a:t>Varied speech styles: </a:t>
            </a:r>
            <a:r>
              <a:rPr lang="en-US" sz="1600" dirty="0">
                <a:solidFill>
                  <a:srgbClr val="FFFFFF"/>
                </a:solidFill>
              </a:rPr>
              <a:t>People have different speech rates, sentence structures, and expressions, which add meaning and make language engaging.</a:t>
            </a:r>
          </a:p>
          <a:p>
            <a:pPr>
              <a:lnSpc>
                <a:spcPct val="90000"/>
              </a:lnSpc>
            </a:pPr>
            <a:r>
              <a:rPr lang="en-US" sz="1600" b="1" u="sng" dirty="0">
                <a:solidFill>
                  <a:srgbClr val="FFFFFF"/>
                </a:solidFill>
              </a:rPr>
              <a:t>Punctuation in speech: </a:t>
            </a:r>
            <a:r>
              <a:rPr lang="en-US" sz="1600" dirty="0">
                <a:solidFill>
                  <a:srgbClr val="FFFFFF"/>
                </a:solidFill>
              </a:rPr>
              <a:t>Like written language, punctuation in speech includes pauses, breaks, silences, and changes in pitch to clarify ideas and emphasize points.</a:t>
            </a:r>
          </a:p>
          <a:p>
            <a:pPr>
              <a:lnSpc>
                <a:spcPct val="90000"/>
              </a:lnSpc>
            </a:pPr>
            <a:r>
              <a:rPr lang="en-US" sz="1600" b="1" u="sng" dirty="0">
                <a:solidFill>
                  <a:srgbClr val="FFFFFF"/>
                </a:solidFill>
              </a:rPr>
              <a:t>Role of grammar: </a:t>
            </a:r>
            <a:r>
              <a:rPr lang="en-US" sz="1600" dirty="0">
                <a:solidFill>
                  <a:srgbClr val="FFFFFF"/>
                </a:solidFill>
              </a:rPr>
              <a:t>Grammar organizes words into sentences and phrases, shaping how ideas are communicated.</a:t>
            </a:r>
          </a:p>
          <a:p>
            <a:pPr>
              <a:lnSpc>
                <a:spcPct val="90000"/>
              </a:lnSpc>
            </a:pPr>
            <a:r>
              <a:rPr lang="en-US" sz="1600" b="1" u="sng" dirty="0">
                <a:solidFill>
                  <a:srgbClr val="FFFFFF"/>
                </a:solidFill>
              </a:rPr>
              <a:t>Cultural and linguistic influences: </a:t>
            </a:r>
            <a:r>
              <a:rPr lang="en-US" sz="1600" dirty="0">
                <a:solidFill>
                  <a:srgbClr val="FFFFFF"/>
                </a:solidFill>
              </a:rPr>
              <a:t>Spoken grammar and sentence structures can vary based on cultural, linguistic, and familial backgrounds.</a:t>
            </a:r>
          </a:p>
          <a:p>
            <a:pPr>
              <a:lnSpc>
                <a:spcPct val="90000"/>
              </a:lnSpc>
            </a:pPr>
            <a:r>
              <a:rPr lang="en-US" sz="1600" b="1" u="sng" dirty="0">
                <a:solidFill>
                  <a:srgbClr val="FFFFFF"/>
                </a:solidFill>
              </a:rPr>
              <a:t>Impact of language learning: </a:t>
            </a:r>
            <a:r>
              <a:rPr lang="en-US" sz="1600" dirty="0">
                <a:solidFill>
                  <a:srgbClr val="FFFFFF"/>
                </a:solidFill>
              </a:rPr>
              <a:t>People speaking an additional language may construct sentences differently while adapting to its grammar rules.</a:t>
            </a:r>
            <a:endParaRPr lang="en-AU" sz="1600" dirty="0">
              <a:solidFill>
                <a:srgbClr val="FFFFFF"/>
              </a:solidFill>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People and speech bubbles">
            <a:extLst>
              <a:ext uri="{FF2B5EF4-FFF2-40B4-BE49-F238E27FC236}">
                <a16:creationId xmlns:a16="http://schemas.microsoft.com/office/drawing/2014/main" id="{8B350156-E68A-4746-92FF-A21AE7CEDC2B}"/>
              </a:ext>
            </a:extLst>
          </p:cNvPr>
          <p:cNvPicPr>
            <a:picLocks noChangeAspect="1"/>
          </p:cNvPicPr>
          <p:nvPr/>
        </p:nvPicPr>
        <p:blipFill>
          <a:blip r:embed="rId3">
            <a:extLst>
              <a:ext uri="{28A0092B-C50C-407E-A947-70E740481C1C}">
                <a14:useLocalDpi xmlns:a14="http://schemas.microsoft.com/office/drawing/2010/main" val="0"/>
              </a:ext>
            </a:extLst>
          </a:blip>
          <a:srcRect l="9735" r="17893"/>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5" name="Picture 4" descr="Logo&#10;&#10;Description automatically generated">
            <a:extLst>
              <a:ext uri="{FF2B5EF4-FFF2-40B4-BE49-F238E27FC236}">
                <a16:creationId xmlns:a16="http://schemas.microsoft.com/office/drawing/2014/main" id="{F16591E1-2C22-C08B-3438-444B2DD48366}"/>
              </a:ext>
            </a:extLst>
          </p:cNvPr>
          <p:cNvPicPr>
            <a:picLocks noChangeAspect="1"/>
          </p:cNvPicPr>
          <p:nvPr/>
        </p:nvPicPr>
        <p:blipFill>
          <a:blip r:embed="rId4"/>
          <a:stretch>
            <a:fillRect/>
          </a:stretch>
        </p:blipFill>
        <p:spPr>
          <a:xfrm>
            <a:off x="0" y="6026693"/>
            <a:ext cx="1108409" cy="831307"/>
          </a:xfrm>
          <a:prstGeom prst="rect">
            <a:avLst/>
          </a:prstGeom>
        </p:spPr>
      </p:pic>
    </p:spTree>
    <p:extLst>
      <p:ext uri="{BB962C8B-B14F-4D97-AF65-F5344CB8AC3E}">
        <p14:creationId xmlns:p14="http://schemas.microsoft.com/office/powerpoint/2010/main" val="2938864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F1CD-B2B9-8EA7-CA39-992D7AC8094E}"/>
              </a:ext>
            </a:extLst>
          </p:cNvPr>
          <p:cNvSpPr>
            <a:spLocks noGrp="1"/>
          </p:cNvSpPr>
          <p:nvPr>
            <p:ph type="title"/>
          </p:nvPr>
        </p:nvSpPr>
        <p:spPr>
          <a:xfrm>
            <a:off x="394475" y="335200"/>
            <a:ext cx="8178025" cy="1259894"/>
          </a:xfrm>
        </p:spPr>
        <p:txBody>
          <a:bodyPr>
            <a:normAutofit/>
          </a:bodyPr>
          <a:lstStyle/>
          <a:p>
            <a:r>
              <a:rPr lang="en-US" sz="3300" b="1" dirty="0"/>
              <a:t>2.10 Influences on Communication</a:t>
            </a:r>
            <a:endParaRPr lang="en-AU" sz="3300" b="1" dirty="0"/>
          </a:p>
        </p:txBody>
      </p:sp>
      <p:sp>
        <p:nvSpPr>
          <p:cNvPr id="3" name="Content Placeholder 2">
            <a:extLst>
              <a:ext uri="{FF2B5EF4-FFF2-40B4-BE49-F238E27FC236}">
                <a16:creationId xmlns:a16="http://schemas.microsoft.com/office/drawing/2014/main" id="{C644A212-B4CA-786F-1A48-4DB7ABEF7625}"/>
              </a:ext>
            </a:extLst>
          </p:cNvPr>
          <p:cNvSpPr>
            <a:spLocks noGrp="1"/>
          </p:cNvSpPr>
          <p:nvPr>
            <p:ph idx="1"/>
          </p:nvPr>
        </p:nvSpPr>
        <p:spPr>
          <a:xfrm>
            <a:off x="649225" y="2133600"/>
            <a:ext cx="3650278" cy="3759253"/>
          </a:xfrm>
        </p:spPr>
        <p:txBody>
          <a:bodyPr>
            <a:normAutofit/>
          </a:bodyPr>
          <a:lstStyle/>
          <a:p>
            <a:pPr marL="0" indent="0">
              <a:buNone/>
            </a:pPr>
            <a:r>
              <a:rPr lang="en-AU" sz="2400" dirty="0"/>
              <a:t>There are many factors which can influence the way an individual responds to and participates in a communication exchange:</a:t>
            </a:r>
          </a:p>
          <a:p>
            <a:endParaRPr lang="en-AU" dirty="0"/>
          </a:p>
        </p:txBody>
      </p:sp>
      <p:pic>
        <p:nvPicPr>
          <p:cNvPr id="5" name="Picture 4" descr="A diagram of different stages of life with Ice hockey rink in the background&#10;&#10;Description automatically generated">
            <a:extLst>
              <a:ext uri="{FF2B5EF4-FFF2-40B4-BE49-F238E27FC236}">
                <a16:creationId xmlns:a16="http://schemas.microsoft.com/office/drawing/2014/main" id="{5F9BAE04-696D-1BEB-F62B-9ADE943144EE}"/>
              </a:ext>
            </a:extLst>
          </p:cNvPr>
          <p:cNvPicPr>
            <a:picLocks noChangeAspect="1"/>
          </p:cNvPicPr>
          <p:nvPr/>
        </p:nvPicPr>
        <p:blipFill>
          <a:blip r:embed="rId3"/>
          <a:stretch>
            <a:fillRect/>
          </a:stretch>
        </p:blipFill>
        <p:spPr>
          <a:xfrm>
            <a:off x="4299503" y="1356375"/>
            <a:ext cx="7498022" cy="5211125"/>
          </a:xfrm>
          <a:prstGeom prst="rect">
            <a:avLst/>
          </a:prstGeom>
        </p:spPr>
      </p:pic>
      <p:pic>
        <p:nvPicPr>
          <p:cNvPr id="6" name="Picture 5" descr="Logo&#10;&#10;Description automatically generated">
            <a:extLst>
              <a:ext uri="{FF2B5EF4-FFF2-40B4-BE49-F238E27FC236}">
                <a16:creationId xmlns:a16="http://schemas.microsoft.com/office/drawing/2014/main" id="{A3371D91-4432-277A-192A-741C65F58C0C}"/>
              </a:ext>
            </a:extLst>
          </p:cNvPr>
          <p:cNvPicPr>
            <a:picLocks noChangeAspect="1"/>
          </p:cNvPicPr>
          <p:nvPr/>
        </p:nvPicPr>
        <p:blipFill>
          <a:blip r:embed="rId4"/>
          <a:stretch>
            <a:fillRect/>
          </a:stretch>
        </p:blipFill>
        <p:spPr>
          <a:xfrm>
            <a:off x="-159730" y="5892853"/>
            <a:ext cx="1108409" cy="831307"/>
          </a:xfrm>
          <a:prstGeom prst="rect">
            <a:avLst/>
          </a:prstGeom>
        </p:spPr>
      </p:pic>
    </p:spTree>
    <p:extLst>
      <p:ext uri="{BB962C8B-B14F-4D97-AF65-F5344CB8AC3E}">
        <p14:creationId xmlns:p14="http://schemas.microsoft.com/office/powerpoint/2010/main" val="1164982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444FED5E-73F0-6910-D488-BBC1A67AC349}"/>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B63FEED0-03DF-DFD2-8392-89CE3D049963}"/>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dirty="0"/>
              <a:t>Complete 2B Inquiry Task </a:t>
            </a:r>
            <a:br>
              <a:rPr lang="en-US" sz="7200" dirty="0"/>
            </a:br>
            <a:r>
              <a:rPr lang="en-US" sz="7200" dirty="0"/>
              <a:t>page 43 </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1AC5283F-F4F9-DDD5-83A6-9D59781C6DB5}"/>
              </a:ext>
            </a:extLst>
          </p:cNvPr>
          <p:cNvPicPr>
            <a:picLocks noChangeAspect="1"/>
          </p:cNvPicPr>
          <p:nvPr/>
        </p:nvPicPr>
        <p:blipFill>
          <a:blip r:embed="rId7"/>
          <a:stretch>
            <a:fillRect/>
          </a:stretch>
        </p:blipFill>
        <p:spPr>
          <a:xfrm>
            <a:off x="-58709" y="6026693"/>
            <a:ext cx="1108409" cy="831307"/>
          </a:xfrm>
          <a:prstGeom prst="rect">
            <a:avLst/>
          </a:prstGeom>
        </p:spPr>
      </p:pic>
    </p:spTree>
    <p:extLst>
      <p:ext uri="{BB962C8B-B14F-4D97-AF65-F5344CB8AC3E}">
        <p14:creationId xmlns:p14="http://schemas.microsoft.com/office/powerpoint/2010/main" val="2454681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62849A-570D-49DB-954C-63F144E88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A42011-E478-428B-9D15-A98E338BF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Freeform 7">
            <a:extLst>
              <a:ext uri="{FF2B5EF4-FFF2-40B4-BE49-F238E27FC236}">
                <a16:creationId xmlns:a16="http://schemas.microsoft.com/office/drawing/2014/main" id="{9ED2773C-FE51-4632-BA46-036BDCDA6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E167078-20C6-791E-FF62-8D9FFCEA50BA}"/>
              </a:ext>
            </a:extLst>
          </p:cNvPr>
          <p:cNvSpPr>
            <a:spLocks noGrp="1"/>
          </p:cNvSpPr>
          <p:nvPr>
            <p:ph type="title"/>
          </p:nvPr>
        </p:nvSpPr>
        <p:spPr>
          <a:xfrm>
            <a:off x="648930" y="629267"/>
            <a:ext cx="9252154" cy="1016654"/>
          </a:xfrm>
        </p:spPr>
        <p:txBody>
          <a:bodyPr>
            <a:normAutofit/>
          </a:bodyPr>
          <a:lstStyle/>
          <a:p>
            <a:r>
              <a:rPr lang="en-AU">
                <a:solidFill>
                  <a:srgbClr val="EBEBEB"/>
                </a:solidFill>
              </a:rPr>
              <a:t>2.11 Checking for Understanding</a:t>
            </a:r>
          </a:p>
        </p:txBody>
      </p:sp>
      <p:sp useBgFill="1">
        <p:nvSpPr>
          <p:cNvPr id="21" name="Freeform: Shape 20">
            <a:extLst>
              <a:ext uri="{FF2B5EF4-FFF2-40B4-BE49-F238E27FC236}">
                <a16:creationId xmlns:a16="http://schemas.microsoft.com/office/drawing/2014/main" id="{E02F9158-C4C2-46A8-BE73-A4F77E139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AU"/>
          </a:p>
        </p:txBody>
      </p:sp>
      <p:pic>
        <p:nvPicPr>
          <p:cNvPr id="7" name="Picture 6" descr="Healthcare worker speaking with patients">
            <a:extLst>
              <a:ext uri="{FF2B5EF4-FFF2-40B4-BE49-F238E27FC236}">
                <a16:creationId xmlns:a16="http://schemas.microsoft.com/office/drawing/2014/main" id="{10C3E638-76D4-385E-E393-CB2933BE3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84" y="2559809"/>
            <a:ext cx="5451627" cy="3638961"/>
          </a:xfrm>
          <a:prstGeom prst="rect">
            <a:avLst/>
          </a:prstGeom>
          <a:effectLst/>
        </p:spPr>
      </p:pic>
      <p:graphicFrame>
        <p:nvGraphicFramePr>
          <p:cNvPr id="23" name="Content Placeholder 2">
            <a:extLst>
              <a:ext uri="{FF2B5EF4-FFF2-40B4-BE49-F238E27FC236}">
                <a16:creationId xmlns:a16="http://schemas.microsoft.com/office/drawing/2014/main" id="{DE715485-D3E2-62AD-A434-024FB6BAC38C}"/>
              </a:ext>
            </a:extLst>
          </p:cNvPr>
          <p:cNvGraphicFramePr>
            <a:graphicFrameLocks noGrp="1"/>
          </p:cNvGraphicFramePr>
          <p:nvPr>
            <p:ph idx="1"/>
          </p:nvPr>
        </p:nvGraphicFramePr>
        <p:xfrm>
          <a:off x="6421089" y="2548281"/>
          <a:ext cx="5122606" cy="3658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10;&#10;Description automatically generated">
            <a:extLst>
              <a:ext uri="{FF2B5EF4-FFF2-40B4-BE49-F238E27FC236}">
                <a16:creationId xmlns:a16="http://schemas.microsoft.com/office/drawing/2014/main" id="{6CBC18DE-25F3-DE7A-5269-A12BF31E00C9}"/>
              </a:ext>
            </a:extLst>
          </p:cNvPr>
          <p:cNvPicPr>
            <a:picLocks noChangeAspect="1"/>
          </p:cNvPicPr>
          <p:nvPr/>
        </p:nvPicPr>
        <p:blipFill>
          <a:blip r:embed="rId8"/>
          <a:stretch>
            <a:fillRect/>
          </a:stretch>
        </p:blipFill>
        <p:spPr>
          <a:xfrm>
            <a:off x="-58709" y="6026693"/>
            <a:ext cx="1108409" cy="831307"/>
          </a:xfrm>
          <a:prstGeom prst="rect">
            <a:avLst/>
          </a:prstGeom>
        </p:spPr>
      </p:pic>
    </p:spTree>
    <p:extLst>
      <p:ext uri="{BB962C8B-B14F-4D97-AF65-F5344CB8AC3E}">
        <p14:creationId xmlns:p14="http://schemas.microsoft.com/office/powerpoint/2010/main" val="4110013611"/>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F03838-2DB6-8AD9-EAF5-A9D55DDF79F3}"/>
              </a:ext>
            </a:extLst>
          </p:cNvPr>
          <p:cNvSpPr>
            <a:spLocks noGrp="1"/>
          </p:cNvSpPr>
          <p:nvPr>
            <p:ph type="title"/>
          </p:nvPr>
        </p:nvSpPr>
        <p:spPr>
          <a:xfrm>
            <a:off x="5411931" y="452718"/>
            <a:ext cx="4638903" cy="1400530"/>
          </a:xfrm>
        </p:spPr>
        <p:txBody>
          <a:bodyPr>
            <a:normAutofit/>
          </a:bodyPr>
          <a:lstStyle/>
          <a:p>
            <a:pPr>
              <a:lnSpc>
                <a:spcPct val="90000"/>
              </a:lnSpc>
            </a:pPr>
            <a:r>
              <a:rPr lang="en-AU" sz="2900"/>
              <a:t>2.12 Ways of checking for and enhancing understanding</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Two people smiling outdoors">
            <a:extLst>
              <a:ext uri="{FF2B5EF4-FFF2-40B4-BE49-F238E27FC236}">
                <a16:creationId xmlns:a16="http://schemas.microsoft.com/office/drawing/2014/main" id="{E30311F2-7B29-81CB-3A10-9C32A0468ECC}"/>
              </a:ext>
            </a:extLst>
          </p:cNvPr>
          <p:cNvPicPr>
            <a:picLocks noChangeAspect="1"/>
          </p:cNvPicPr>
          <p:nvPr/>
        </p:nvPicPr>
        <p:blipFill>
          <a:blip r:embed="rId3">
            <a:extLst>
              <a:ext uri="{28A0092B-C50C-407E-A947-70E740481C1C}">
                <a14:useLocalDpi xmlns:a14="http://schemas.microsoft.com/office/drawing/2010/main" val="0"/>
              </a:ext>
            </a:extLst>
          </a:blip>
          <a:srcRect l="33195" r="18401"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5" name="Rectangle 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BB63104F-FED4-B7DF-F8D0-EA1014C7CF1E}"/>
              </a:ext>
            </a:extLst>
          </p:cNvPr>
          <p:cNvSpPr>
            <a:spLocks noGrp="1"/>
          </p:cNvSpPr>
          <p:nvPr>
            <p:ph idx="1"/>
          </p:nvPr>
        </p:nvSpPr>
        <p:spPr>
          <a:xfrm>
            <a:off x="5410950" y="2052918"/>
            <a:ext cx="6076200" cy="4352364"/>
          </a:xfrm>
        </p:spPr>
        <p:txBody>
          <a:bodyPr>
            <a:normAutofit lnSpcReduction="10000"/>
          </a:bodyPr>
          <a:lstStyle/>
          <a:p>
            <a:pPr>
              <a:lnSpc>
                <a:spcPct val="90000"/>
              </a:lnSpc>
            </a:pPr>
            <a:r>
              <a:rPr lang="en-US" sz="1800" b="1" u="sng" dirty="0"/>
              <a:t>Ask questions: </a:t>
            </a:r>
            <a:r>
              <a:rPr lang="en-US" sz="1800" dirty="0"/>
              <a:t>Use questions to check how well the person has understood and interpreted the information and how they plan to apply it.  </a:t>
            </a:r>
          </a:p>
          <a:p>
            <a:pPr>
              <a:lnSpc>
                <a:spcPct val="90000"/>
              </a:lnSpc>
            </a:pPr>
            <a:r>
              <a:rPr lang="en-US" sz="1800" b="1" u="sng" dirty="0"/>
              <a:t>Retelling: </a:t>
            </a:r>
            <a:r>
              <a:rPr lang="en-US" sz="1800" dirty="0"/>
              <a:t>Ask the person to repeat key details to identify any gaps in understanding, especially for complex or detailed information.  </a:t>
            </a:r>
          </a:p>
          <a:p>
            <a:pPr>
              <a:lnSpc>
                <a:spcPct val="90000"/>
              </a:lnSpc>
            </a:pPr>
            <a:r>
              <a:rPr lang="en-US" sz="1800" b="1" u="sng" dirty="0"/>
              <a:t>Repeat key points: </a:t>
            </a:r>
            <a:r>
              <a:rPr lang="en-US" sz="1800" dirty="0"/>
              <a:t>Summarise the most important information at the end of a conversation or document to reinforce understanding and retention.  </a:t>
            </a:r>
          </a:p>
          <a:p>
            <a:pPr>
              <a:lnSpc>
                <a:spcPct val="90000"/>
              </a:lnSpc>
            </a:pPr>
            <a:r>
              <a:rPr lang="en-US" sz="1800" b="1" u="sng" dirty="0"/>
              <a:t>Provide written materials: </a:t>
            </a:r>
            <a:r>
              <a:rPr lang="en-US" sz="1800" dirty="0"/>
              <a:t>Share written or digital copies of the information to help people recall details later.  </a:t>
            </a:r>
          </a:p>
          <a:p>
            <a:pPr>
              <a:lnSpc>
                <a:spcPct val="90000"/>
              </a:lnSpc>
            </a:pPr>
            <a:r>
              <a:rPr lang="en-US" sz="1800" b="1" u="sng" dirty="0"/>
              <a:t>Focus on critical points: </a:t>
            </a:r>
            <a:r>
              <a:rPr lang="en-US" sz="1800" dirty="0"/>
              <a:t>Highlight and reiterate the essential information for better retention and clarity. </a:t>
            </a:r>
            <a:endParaRPr lang="en-AU" sz="1800" dirty="0"/>
          </a:p>
        </p:txBody>
      </p:sp>
      <p:pic>
        <p:nvPicPr>
          <p:cNvPr id="7" name="Picture 6" descr="Logo&#10;&#10;Description automatically generated">
            <a:extLst>
              <a:ext uri="{FF2B5EF4-FFF2-40B4-BE49-F238E27FC236}">
                <a16:creationId xmlns:a16="http://schemas.microsoft.com/office/drawing/2014/main" id="{9518A174-7A7F-0902-A7AF-DA5A87B7865C}"/>
              </a:ext>
            </a:extLst>
          </p:cNvPr>
          <p:cNvPicPr>
            <a:picLocks noChangeAspect="1"/>
          </p:cNvPicPr>
          <p:nvPr/>
        </p:nvPicPr>
        <p:blipFill>
          <a:blip r:embed="rId4"/>
          <a:stretch>
            <a:fillRect/>
          </a:stretch>
        </p:blipFill>
        <p:spPr>
          <a:xfrm>
            <a:off x="-58709" y="6026693"/>
            <a:ext cx="1108409" cy="831307"/>
          </a:xfrm>
          <a:prstGeom prst="rect">
            <a:avLst/>
          </a:prstGeom>
        </p:spPr>
      </p:pic>
    </p:spTree>
    <p:extLst>
      <p:ext uri="{BB962C8B-B14F-4D97-AF65-F5344CB8AC3E}">
        <p14:creationId xmlns:p14="http://schemas.microsoft.com/office/powerpoint/2010/main" val="127302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9C04-1D28-4AAE-CFAB-B122E7AE17EE}"/>
              </a:ext>
            </a:extLst>
          </p:cNvPr>
          <p:cNvSpPr>
            <a:spLocks noGrp="1"/>
          </p:cNvSpPr>
          <p:nvPr>
            <p:ph type="title"/>
          </p:nvPr>
        </p:nvSpPr>
        <p:spPr>
          <a:xfrm>
            <a:off x="649224" y="645106"/>
            <a:ext cx="3650279" cy="1259894"/>
          </a:xfrm>
        </p:spPr>
        <p:txBody>
          <a:bodyPr>
            <a:normAutofit fontScale="90000"/>
          </a:bodyPr>
          <a:lstStyle/>
          <a:p>
            <a:r>
              <a:rPr lang="en-AU" dirty="0"/>
              <a:t>1.2 Your role and duties</a:t>
            </a:r>
          </a:p>
        </p:txBody>
      </p:sp>
      <p:sp>
        <p:nvSpPr>
          <p:cNvPr id="3" name="Content Placeholder 2">
            <a:extLst>
              <a:ext uri="{FF2B5EF4-FFF2-40B4-BE49-F238E27FC236}">
                <a16:creationId xmlns:a16="http://schemas.microsoft.com/office/drawing/2014/main" id="{BF36F2B7-1EE7-2FF8-F639-49C65633FD66}"/>
              </a:ext>
            </a:extLst>
          </p:cNvPr>
          <p:cNvSpPr>
            <a:spLocks noGrp="1"/>
          </p:cNvSpPr>
          <p:nvPr>
            <p:ph idx="1"/>
          </p:nvPr>
        </p:nvSpPr>
        <p:spPr>
          <a:xfrm>
            <a:off x="649225" y="2133600"/>
            <a:ext cx="3650278" cy="3759253"/>
          </a:xfrm>
        </p:spPr>
        <p:txBody>
          <a:bodyPr>
            <a:normAutofit fontScale="92500" lnSpcReduction="10000"/>
          </a:bodyPr>
          <a:lstStyle/>
          <a:p>
            <a:pPr marL="0" lvl="0" indent="0">
              <a:buFont typeface="Arial" panose="020B0604020202020204" pitchFamily="34" charset="0"/>
              <a:buNone/>
            </a:pPr>
            <a:r>
              <a:rPr lang="en-AU" b="1" kern="1200">
                <a:effectLst/>
                <a:latin typeface="+mn-lt"/>
                <a:ea typeface="+mn-ea"/>
                <a:cs typeface="+mn-cs"/>
              </a:rPr>
              <a:t>Your duties</a:t>
            </a:r>
          </a:p>
          <a:p>
            <a:pPr marL="171450" indent="-171450">
              <a:buFont typeface="Wingdings" panose="05000000000000000000" pitchFamily="2" charset="2"/>
              <a:buChar char="§"/>
            </a:pPr>
            <a:r>
              <a:rPr lang="en-AU" dirty="0"/>
              <a:t>A position description, also known as a job description, is a document that outlines the day-to-day responsibilities of a role. </a:t>
            </a:r>
          </a:p>
          <a:p>
            <a:pPr marL="171450" indent="-171450">
              <a:buFont typeface="Wingdings" panose="05000000000000000000" pitchFamily="2" charset="2"/>
              <a:buChar char="§"/>
            </a:pPr>
            <a:r>
              <a:rPr lang="en-AU" dirty="0"/>
              <a:t>When you start any new role, always make sure you have a copy of the job description as this will guide you in the expectations of the workplace. </a:t>
            </a:r>
          </a:p>
          <a:p>
            <a:pPr marL="171450" indent="-171450">
              <a:buFont typeface="Wingdings" panose="05000000000000000000" pitchFamily="2" charset="2"/>
              <a:buChar char="§"/>
            </a:pPr>
            <a:endParaRPr lang="en-AU" dirty="0"/>
          </a:p>
        </p:txBody>
      </p:sp>
      <p:pic>
        <p:nvPicPr>
          <p:cNvPr id="6" name="Picture 5" descr="A diagram of a company&#10;&#10;Description automatically generated">
            <a:extLst>
              <a:ext uri="{FF2B5EF4-FFF2-40B4-BE49-F238E27FC236}">
                <a16:creationId xmlns:a16="http://schemas.microsoft.com/office/drawing/2014/main" id="{121FB963-33E3-D783-7F0F-15A9301F5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1658452"/>
            <a:ext cx="7572457" cy="4196818"/>
          </a:xfrm>
          <a:prstGeom prst="rect">
            <a:avLst/>
          </a:prstGeom>
        </p:spPr>
      </p:pic>
      <p:pic>
        <p:nvPicPr>
          <p:cNvPr id="7" name="Picture 6" descr="Logo&#10;&#10;Description automatically generated">
            <a:extLst>
              <a:ext uri="{FF2B5EF4-FFF2-40B4-BE49-F238E27FC236}">
                <a16:creationId xmlns:a16="http://schemas.microsoft.com/office/drawing/2014/main" id="{F345976C-559E-70AD-BC02-8FEAAD48AEDA}"/>
              </a:ext>
            </a:extLst>
          </p:cNvPr>
          <p:cNvPicPr>
            <a:picLocks noChangeAspect="1"/>
          </p:cNvPicPr>
          <p:nvPr/>
        </p:nvPicPr>
        <p:blipFill>
          <a:blip r:embed="rId3"/>
          <a:stretch>
            <a:fillRect/>
          </a:stretch>
        </p:blipFill>
        <p:spPr>
          <a:xfrm>
            <a:off x="73492" y="5892853"/>
            <a:ext cx="1151464" cy="863598"/>
          </a:xfrm>
          <a:prstGeom prst="rect">
            <a:avLst/>
          </a:prstGeom>
        </p:spPr>
      </p:pic>
    </p:spTree>
    <p:extLst>
      <p:ext uri="{BB962C8B-B14F-4D97-AF65-F5344CB8AC3E}">
        <p14:creationId xmlns:p14="http://schemas.microsoft.com/office/powerpoint/2010/main" val="1321197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4679ADAB-99C7-791C-0B58-A41AD2B4C043}"/>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08DEAF9A-3852-A800-F4A5-97AF311D032D}"/>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2C Inquiry Task </a:t>
            </a:r>
            <a:br>
              <a:rPr lang="en-US" sz="7200"/>
            </a:br>
            <a:r>
              <a:rPr lang="en-US" sz="7200"/>
              <a:t>page 45</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AA0F0465-372E-FB09-AF47-FA56C4A8BDFE}"/>
              </a:ext>
            </a:extLst>
          </p:cNvPr>
          <p:cNvPicPr>
            <a:picLocks noChangeAspect="1"/>
          </p:cNvPicPr>
          <p:nvPr/>
        </p:nvPicPr>
        <p:blipFill>
          <a:blip r:embed="rId7"/>
          <a:stretch>
            <a:fillRect/>
          </a:stretch>
        </p:blipFill>
        <p:spPr>
          <a:xfrm>
            <a:off x="-58709" y="6026693"/>
            <a:ext cx="1108409" cy="831307"/>
          </a:xfrm>
          <a:prstGeom prst="rect">
            <a:avLst/>
          </a:prstGeom>
        </p:spPr>
      </p:pic>
    </p:spTree>
    <p:extLst>
      <p:ext uri="{BB962C8B-B14F-4D97-AF65-F5344CB8AC3E}">
        <p14:creationId xmlns:p14="http://schemas.microsoft.com/office/powerpoint/2010/main" val="434660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A147-0A44-1C43-BA8F-503680E7D59D}"/>
              </a:ext>
            </a:extLst>
          </p:cNvPr>
          <p:cNvSpPr>
            <a:spLocks noGrp="1"/>
          </p:cNvSpPr>
          <p:nvPr>
            <p:ph type="title"/>
          </p:nvPr>
        </p:nvSpPr>
        <p:spPr>
          <a:xfrm>
            <a:off x="6742108" y="629266"/>
            <a:ext cx="3307744" cy="1641986"/>
          </a:xfrm>
        </p:spPr>
        <p:txBody>
          <a:bodyPr>
            <a:normAutofit/>
          </a:bodyPr>
          <a:lstStyle/>
          <a:p>
            <a:pPr>
              <a:lnSpc>
                <a:spcPct val="90000"/>
              </a:lnSpc>
            </a:pPr>
            <a:r>
              <a:rPr lang="en-AU" sz="2900"/>
              <a:t>2.13 Two-Way Communication Process</a:t>
            </a:r>
          </a:p>
        </p:txBody>
      </p:sp>
      <p:pic>
        <p:nvPicPr>
          <p:cNvPr id="5" name="Picture 4" descr="Green dialogue boxes">
            <a:extLst>
              <a:ext uri="{FF2B5EF4-FFF2-40B4-BE49-F238E27FC236}">
                <a16:creationId xmlns:a16="http://schemas.microsoft.com/office/drawing/2014/main" id="{4C077954-B216-B9B7-B4B5-CEBBBF68BB59}"/>
              </a:ext>
            </a:extLst>
          </p:cNvPr>
          <p:cNvPicPr>
            <a:picLocks noChangeAspect="1"/>
          </p:cNvPicPr>
          <p:nvPr/>
        </p:nvPicPr>
        <p:blipFill>
          <a:blip r:embed="rId3"/>
          <a:srcRect l="10096" r="15925" b="2"/>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D5F5A38D-308D-5491-8146-E5AC57A5A43C}"/>
              </a:ext>
            </a:extLst>
          </p:cNvPr>
          <p:cNvSpPr>
            <a:spLocks noGrp="1"/>
          </p:cNvSpPr>
          <p:nvPr>
            <p:ph idx="1"/>
          </p:nvPr>
        </p:nvSpPr>
        <p:spPr>
          <a:xfrm>
            <a:off x="6400800" y="2438400"/>
            <a:ext cx="5467350" cy="3809999"/>
          </a:xfrm>
        </p:spPr>
        <p:txBody>
          <a:bodyPr>
            <a:normAutofit/>
          </a:bodyPr>
          <a:lstStyle/>
          <a:p>
            <a:pPr marL="0" indent="0">
              <a:lnSpc>
                <a:spcPct val="90000"/>
              </a:lnSpc>
              <a:buNone/>
            </a:pPr>
            <a:r>
              <a:rPr lang="en-AU" sz="1800" dirty="0"/>
              <a:t>Based on the giving and receiving of information. The transmission of information back and forth between each party that is involved in the communication.</a:t>
            </a:r>
          </a:p>
          <a:p>
            <a:pPr marL="0" indent="0">
              <a:lnSpc>
                <a:spcPct val="90000"/>
              </a:lnSpc>
              <a:buNone/>
            </a:pPr>
            <a:endParaRPr lang="en-AU" sz="1800" dirty="0"/>
          </a:p>
          <a:p>
            <a:pPr marL="0" indent="0">
              <a:lnSpc>
                <a:spcPct val="90000"/>
              </a:lnSpc>
              <a:buNone/>
            </a:pPr>
            <a:r>
              <a:rPr lang="en-AU" sz="1800" dirty="0"/>
              <a:t>As part of the process each party is required to:</a:t>
            </a:r>
          </a:p>
          <a:p>
            <a:pPr>
              <a:lnSpc>
                <a:spcPct val="90000"/>
              </a:lnSpc>
            </a:pPr>
            <a:r>
              <a:rPr lang="en-AU" sz="1800" dirty="0"/>
              <a:t>Listen</a:t>
            </a:r>
          </a:p>
          <a:p>
            <a:pPr>
              <a:lnSpc>
                <a:spcPct val="90000"/>
              </a:lnSpc>
            </a:pPr>
            <a:r>
              <a:rPr lang="en-AU" sz="1800" dirty="0"/>
              <a:t>Hear</a:t>
            </a:r>
          </a:p>
          <a:p>
            <a:pPr>
              <a:lnSpc>
                <a:spcPct val="90000"/>
              </a:lnSpc>
            </a:pPr>
            <a:r>
              <a:rPr lang="en-AU" sz="1800" dirty="0"/>
              <a:t>Decipher</a:t>
            </a:r>
          </a:p>
          <a:p>
            <a:pPr>
              <a:lnSpc>
                <a:spcPct val="90000"/>
              </a:lnSpc>
            </a:pPr>
            <a:r>
              <a:rPr lang="en-AU" sz="1800" dirty="0"/>
              <a:t>Respond</a:t>
            </a:r>
          </a:p>
        </p:txBody>
      </p:sp>
      <p:pic>
        <p:nvPicPr>
          <p:cNvPr id="6" name="Picture 5" descr="Logo&#10;&#10;Description automatically generated">
            <a:extLst>
              <a:ext uri="{FF2B5EF4-FFF2-40B4-BE49-F238E27FC236}">
                <a16:creationId xmlns:a16="http://schemas.microsoft.com/office/drawing/2014/main" id="{4EB37F03-B631-AA6B-6CBF-85CBC8B75349}"/>
              </a:ext>
            </a:extLst>
          </p:cNvPr>
          <p:cNvPicPr>
            <a:picLocks noChangeAspect="1"/>
          </p:cNvPicPr>
          <p:nvPr/>
        </p:nvPicPr>
        <p:blipFill>
          <a:blip r:embed="rId4"/>
          <a:stretch>
            <a:fillRect/>
          </a:stretch>
        </p:blipFill>
        <p:spPr>
          <a:xfrm>
            <a:off x="-58709" y="6026693"/>
            <a:ext cx="1108409" cy="831307"/>
          </a:xfrm>
          <a:prstGeom prst="rect">
            <a:avLst/>
          </a:prstGeom>
        </p:spPr>
      </p:pic>
    </p:spTree>
    <p:extLst>
      <p:ext uri="{BB962C8B-B14F-4D97-AF65-F5344CB8AC3E}">
        <p14:creationId xmlns:p14="http://schemas.microsoft.com/office/powerpoint/2010/main" val="322544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AB57-7F38-23C1-FC5D-33D5E407D13B}"/>
              </a:ext>
            </a:extLst>
          </p:cNvPr>
          <p:cNvSpPr>
            <a:spLocks noGrp="1"/>
          </p:cNvSpPr>
          <p:nvPr>
            <p:ph type="title"/>
          </p:nvPr>
        </p:nvSpPr>
        <p:spPr>
          <a:xfrm>
            <a:off x="646111" y="452718"/>
            <a:ext cx="9932242" cy="1400530"/>
          </a:xfrm>
        </p:spPr>
        <p:txBody>
          <a:bodyPr>
            <a:normAutofit fontScale="90000"/>
          </a:bodyPr>
          <a:lstStyle/>
          <a:p>
            <a:r>
              <a:rPr lang="en-US" dirty="0"/>
              <a:t>Clarifying Information Through Feedback </a:t>
            </a:r>
            <a:br>
              <a:rPr lang="en-US" dirty="0"/>
            </a:br>
            <a:endParaRPr lang="en-AU" dirty="0"/>
          </a:p>
        </p:txBody>
      </p:sp>
      <p:sp>
        <p:nvSpPr>
          <p:cNvPr id="3" name="Content Placeholder 2">
            <a:extLst>
              <a:ext uri="{FF2B5EF4-FFF2-40B4-BE49-F238E27FC236}">
                <a16:creationId xmlns:a16="http://schemas.microsoft.com/office/drawing/2014/main" id="{2E29DF02-53A1-CE3D-0A73-CD6AF442D39D}"/>
              </a:ext>
            </a:extLst>
          </p:cNvPr>
          <p:cNvSpPr>
            <a:spLocks noGrp="1"/>
          </p:cNvSpPr>
          <p:nvPr>
            <p:ph idx="1"/>
          </p:nvPr>
        </p:nvSpPr>
        <p:spPr>
          <a:xfrm>
            <a:off x="2589212" y="1417320"/>
            <a:ext cx="8915400" cy="2011680"/>
          </a:xfrm>
        </p:spPr>
        <p:txBody>
          <a:bodyPr>
            <a:normAutofit lnSpcReduction="10000"/>
          </a:bodyPr>
          <a:lstStyle/>
          <a:p>
            <a:pPr marL="171450" indent="-171450">
              <a:buFont typeface="Wingdings" panose="05000000000000000000" pitchFamily="2" charset="2"/>
              <a:buChar char="§"/>
            </a:pPr>
            <a:r>
              <a:rPr lang="en-AU" dirty="0"/>
              <a:t>You may not always be sure you have understood the person with whom you are communicating. </a:t>
            </a:r>
          </a:p>
          <a:p>
            <a:pPr marL="171450" indent="-171450">
              <a:buFont typeface="Wingdings" panose="05000000000000000000" pitchFamily="2" charset="2"/>
              <a:buChar char="§"/>
            </a:pPr>
            <a:r>
              <a:rPr lang="en-AU" dirty="0"/>
              <a:t>In this case, you might need to clarify the information using a technique such as feedback.</a:t>
            </a:r>
          </a:p>
          <a:p>
            <a:pPr marL="171450" indent="-171450">
              <a:buFont typeface="Wingdings" panose="05000000000000000000" pitchFamily="2" charset="2"/>
              <a:buChar char="§"/>
            </a:pPr>
            <a:r>
              <a:rPr lang="en-AU" dirty="0"/>
              <a:t>Here are some ways you can provide feedback to and clarify information with the other person:</a:t>
            </a:r>
          </a:p>
        </p:txBody>
      </p:sp>
      <p:pic>
        <p:nvPicPr>
          <p:cNvPr id="5" name="Picture 4">
            <a:extLst>
              <a:ext uri="{FF2B5EF4-FFF2-40B4-BE49-F238E27FC236}">
                <a16:creationId xmlns:a16="http://schemas.microsoft.com/office/drawing/2014/main" id="{E4AB4F56-9CFE-E79E-84EE-5F9039460E47}"/>
              </a:ext>
            </a:extLst>
          </p:cNvPr>
          <p:cNvPicPr>
            <a:picLocks noChangeAspect="1"/>
          </p:cNvPicPr>
          <p:nvPr/>
        </p:nvPicPr>
        <p:blipFill>
          <a:blip r:embed="rId3"/>
          <a:stretch>
            <a:fillRect/>
          </a:stretch>
        </p:blipFill>
        <p:spPr>
          <a:xfrm>
            <a:off x="1198880" y="3444241"/>
            <a:ext cx="10993120" cy="2712720"/>
          </a:xfrm>
          <a:prstGeom prst="rect">
            <a:avLst/>
          </a:prstGeom>
        </p:spPr>
      </p:pic>
      <p:pic>
        <p:nvPicPr>
          <p:cNvPr id="6" name="Picture 5" descr="Logo&#10;&#10;Description automatically generated">
            <a:extLst>
              <a:ext uri="{FF2B5EF4-FFF2-40B4-BE49-F238E27FC236}">
                <a16:creationId xmlns:a16="http://schemas.microsoft.com/office/drawing/2014/main" id="{D069792A-AA86-45E5-22DE-9E0E1E3CAF87}"/>
              </a:ext>
            </a:extLst>
          </p:cNvPr>
          <p:cNvPicPr>
            <a:picLocks noChangeAspect="1"/>
          </p:cNvPicPr>
          <p:nvPr/>
        </p:nvPicPr>
        <p:blipFill>
          <a:blip r:embed="rId4"/>
          <a:stretch>
            <a:fillRect/>
          </a:stretch>
        </p:blipFill>
        <p:spPr>
          <a:xfrm>
            <a:off x="59799" y="6038290"/>
            <a:ext cx="1108409" cy="831307"/>
          </a:xfrm>
          <a:prstGeom prst="rect">
            <a:avLst/>
          </a:prstGeom>
        </p:spPr>
      </p:pic>
    </p:spTree>
    <p:extLst>
      <p:ext uri="{BB962C8B-B14F-4D97-AF65-F5344CB8AC3E}">
        <p14:creationId xmlns:p14="http://schemas.microsoft.com/office/powerpoint/2010/main" val="1596403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AD93-CEC3-FF7B-1B90-597161EDD2F2}"/>
              </a:ext>
            </a:extLst>
          </p:cNvPr>
          <p:cNvSpPr>
            <a:spLocks noGrp="1"/>
          </p:cNvSpPr>
          <p:nvPr>
            <p:ph type="title"/>
          </p:nvPr>
        </p:nvSpPr>
        <p:spPr/>
        <p:txBody>
          <a:bodyPr/>
          <a:lstStyle/>
          <a:p>
            <a:r>
              <a:rPr lang="en-AU" dirty="0"/>
              <a:t>Negative Feedback</a:t>
            </a:r>
          </a:p>
        </p:txBody>
      </p:sp>
      <p:sp>
        <p:nvSpPr>
          <p:cNvPr id="3" name="Content Placeholder 2">
            <a:extLst>
              <a:ext uri="{FF2B5EF4-FFF2-40B4-BE49-F238E27FC236}">
                <a16:creationId xmlns:a16="http://schemas.microsoft.com/office/drawing/2014/main" id="{DDC9D8F8-95C9-DD5A-3B50-D6B3565CAAC9}"/>
              </a:ext>
            </a:extLst>
          </p:cNvPr>
          <p:cNvSpPr>
            <a:spLocks noGrp="1"/>
          </p:cNvSpPr>
          <p:nvPr>
            <p:ph idx="1"/>
          </p:nvPr>
        </p:nvSpPr>
        <p:spPr>
          <a:xfrm>
            <a:off x="1103312" y="2052918"/>
            <a:ext cx="10345738" cy="4195481"/>
          </a:xfrm>
        </p:spPr>
        <p:txBody>
          <a:bodyPr>
            <a:normAutofit fontScale="92500" lnSpcReduction="10000"/>
          </a:bodyPr>
          <a:lstStyle/>
          <a:p>
            <a:pPr marL="0" indent="0">
              <a:buNone/>
            </a:pPr>
            <a:r>
              <a:rPr lang="en-US" dirty="0"/>
              <a:t>This type of feedback gives the other person the message that you do not agree with their ideas, that you are concerned about what they are saying or that you are not interested.</a:t>
            </a:r>
          </a:p>
          <a:p>
            <a:pPr marL="0" indent="0">
              <a:buNone/>
            </a:pPr>
            <a:endParaRPr lang="en-US" dirty="0"/>
          </a:p>
          <a:p>
            <a:pPr marL="0" indent="0" algn="l">
              <a:buNone/>
            </a:pPr>
            <a:r>
              <a:rPr lang="en-US" sz="2300" b="0" i="0" u="none" strike="noStrike" baseline="0" dirty="0">
                <a:latin typeface="Montserrat" panose="00000500000000000000" pitchFamily="2" charset="0"/>
              </a:rPr>
              <a:t>Some examples of negative feedback include: </a:t>
            </a:r>
          </a:p>
          <a:p>
            <a:endParaRPr lang="en-AU" sz="2300" b="0" i="0" u="none" strike="noStrike" baseline="0" dirty="0">
              <a:latin typeface="Montserrat" panose="00000500000000000000" pitchFamily="2" charset="0"/>
            </a:endParaRPr>
          </a:p>
          <a:p>
            <a:r>
              <a:rPr lang="en-US" sz="2300" b="0" i="0" u="none" strike="noStrike" baseline="0" dirty="0">
                <a:latin typeface="Montserrat" panose="00000500000000000000" pitchFamily="2" charset="0"/>
              </a:rPr>
              <a:t>Frowning and turning your face away from the individual</a:t>
            </a:r>
            <a:endParaRPr lang="en-AU" sz="2300" b="0" i="0" u="none" strike="noStrike" baseline="0" dirty="0">
              <a:latin typeface="Montserrat" panose="00000500000000000000" pitchFamily="2" charset="0"/>
            </a:endParaRPr>
          </a:p>
          <a:p>
            <a:r>
              <a:rPr lang="en-US" sz="2300" b="0" i="0" u="none" strike="noStrike" baseline="0" dirty="0">
                <a:latin typeface="Montserrat" panose="00000500000000000000" pitchFamily="2" charset="0"/>
              </a:rPr>
              <a:t>Appearing distracted or lacking interest</a:t>
            </a:r>
            <a:endParaRPr lang="en-AU" sz="2300" b="0" i="0" u="none" strike="noStrike" baseline="0" dirty="0">
              <a:latin typeface="Montserrat" panose="00000500000000000000" pitchFamily="2" charset="0"/>
            </a:endParaRPr>
          </a:p>
          <a:p>
            <a:r>
              <a:rPr lang="en-US" sz="2300" b="0" i="0" u="none" strike="noStrike" baseline="0" dirty="0">
                <a:latin typeface="Montserrat" panose="00000500000000000000" pitchFamily="2" charset="0"/>
              </a:rPr>
              <a:t>Orienting your body in a different direction</a:t>
            </a:r>
            <a:endParaRPr lang="en-AU" sz="2300" b="0" i="0" u="none" strike="noStrike" baseline="0" dirty="0">
              <a:latin typeface="Montserrat" panose="00000500000000000000" pitchFamily="2" charset="0"/>
            </a:endParaRPr>
          </a:p>
          <a:p>
            <a:r>
              <a:rPr lang="en-US" sz="2300" b="0" i="0" u="none" strike="noStrike" baseline="0" dirty="0">
                <a:latin typeface="Montserrat" panose="00000500000000000000" pitchFamily="2" charset="0"/>
              </a:rPr>
              <a:t>Completing other tasks at the same time</a:t>
            </a:r>
            <a:endParaRPr lang="en-AU" sz="2300" b="0" i="0" u="none" strike="noStrike" baseline="0" dirty="0">
              <a:latin typeface="Montserrat" panose="00000500000000000000" pitchFamily="2" charset="0"/>
            </a:endParaRPr>
          </a:p>
          <a:p>
            <a:r>
              <a:rPr lang="en-US" sz="2300" b="0" i="0" u="none" strike="noStrike" baseline="0" dirty="0">
                <a:latin typeface="Montserrat" panose="00000500000000000000" pitchFamily="2" charset="0"/>
              </a:rPr>
              <a:t>Asking a question which is unrelated to the topic.</a:t>
            </a:r>
          </a:p>
          <a:p>
            <a:endParaRPr lang="en-AU" sz="1800" b="0" i="0" u="none" strike="noStrike" baseline="0" dirty="0">
              <a:latin typeface="Montserrat" panose="00000500000000000000" pitchFamily="2" charset="0"/>
            </a:endParaRPr>
          </a:p>
          <a:p>
            <a:pPr marL="0" indent="0">
              <a:buNone/>
            </a:pPr>
            <a:endParaRPr lang="en-AU" dirty="0"/>
          </a:p>
        </p:txBody>
      </p:sp>
      <p:pic>
        <p:nvPicPr>
          <p:cNvPr id="4" name="Picture 3" descr="Logo&#10;&#10;Description automatically generated">
            <a:extLst>
              <a:ext uri="{FF2B5EF4-FFF2-40B4-BE49-F238E27FC236}">
                <a16:creationId xmlns:a16="http://schemas.microsoft.com/office/drawing/2014/main" id="{66665D5B-B0AC-D06F-ADA1-C7DA0EC83907}"/>
              </a:ext>
            </a:extLst>
          </p:cNvPr>
          <p:cNvPicPr>
            <a:picLocks noChangeAspect="1"/>
          </p:cNvPicPr>
          <p:nvPr/>
        </p:nvPicPr>
        <p:blipFill>
          <a:blip r:embed="rId2"/>
          <a:stretch>
            <a:fillRect/>
          </a:stretch>
        </p:blipFill>
        <p:spPr>
          <a:xfrm>
            <a:off x="59799" y="6038290"/>
            <a:ext cx="1108409" cy="831307"/>
          </a:xfrm>
          <a:prstGeom prst="rect">
            <a:avLst/>
          </a:prstGeom>
        </p:spPr>
      </p:pic>
    </p:spTree>
    <p:extLst>
      <p:ext uri="{BB962C8B-B14F-4D97-AF65-F5344CB8AC3E}">
        <p14:creationId xmlns:p14="http://schemas.microsoft.com/office/powerpoint/2010/main" val="1820720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
            <a:extLst>
              <a:ext uri="{FF2B5EF4-FFF2-40B4-BE49-F238E27FC236}">
                <a16:creationId xmlns:a16="http://schemas.microsoft.com/office/drawing/2014/main" id="{5A679402-01AB-DF41-155E-E42D325B6456}"/>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62A92613-65FA-87C6-8626-FA4CD11A8E4A}"/>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2D Inquiry Task </a:t>
            </a:r>
            <a:br>
              <a:rPr lang="en-US" sz="7200"/>
            </a:br>
            <a:r>
              <a:rPr lang="en-US" sz="7200"/>
              <a:t>page 48</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2C5F7219-F27F-06DA-CFEA-61FAC3DDB247}"/>
              </a:ext>
            </a:extLst>
          </p:cNvPr>
          <p:cNvPicPr>
            <a:picLocks noChangeAspect="1"/>
          </p:cNvPicPr>
          <p:nvPr/>
        </p:nvPicPr>
        <p:blipFill>
          <a:blip r:embed="rId7"/>
          <a:stretch>
            <a:fillRect/>
          </a:stretch>
        </p:blipFill>
        <p:spPr>
          <a:xfrm>
            <a:off x="0" y="6026683"/>
            <a:ext cx="1108409" cy="831307"/>
          </a:xfrm>
          <a:prstGeom prst="rect">
            <a:avLst/>
          </a:prstGeom>
        </p:spPr>
      </p:pic>
    </p:spTree>
    <p:extLst>
      <p:ext uri="{BB962C8B-B14F-4D97-AF65-F5344CB8AC3E}">
        <p14:creationId xmlns:p14="http://schemas.microsoft.com/office/powerpoint/2010/main" val="26916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402E-349F-8C0E-0542-294EE9F268AA}"/>
              </a:ext>
            </a:extLst>
          </p:cNvPr>
          <p:cNvSpPr>
            <a:spLocks noGrp="1"/>
          </p:cNvSpPr>
          <p:nvPr>
            <p:ph type="title"/>
          </p:nvPr>
        </p:nvSpPr>
        <p:spPr>
          <a:xfrm>
            <a:off x="648930" y="629266"/>
            <a:ext cx="4795482" cy="1641987"/>
          </a:xfrm>
        </p:spPr>
        <p:txBody>
          <a:bodyPr>
            <a:normAutofit/>
          </a:bodyPr>
          <a:lstStyle/>
          <a:p>
            <a:r>
              <a:rPr lang="en-AU"/>
              <a:t>2.14 Confirming understanding</a:t>
            </a:r>
          </a:p>
        </p:txBody>
      </p:sp>
      <p:pic>
        <p:nvPicPr>
          <p:cNvPr id="5" name="Picture 4" descr="Man with cane">
            <a:extLst>
              <a:ext uri="{FF2B5EF4-FFF2-40B4-BE49-F238E27FC236}">
                <a16:creationId xmlns:a16="http://schemas.microsoft.com/office/drawing/2014/main" id="{C8AEDDE2-B73E-BCF6-BF01-C140708E4850}"/>
              </a:ext>
            </a:extLst>
          </p:cNvPr>
          <p:cNvPicPr>
            <a:picLocks noChangeAspect="1"/>
          </p:cNvPicPr>
          <p:nvPr/>
        </p:nvPicPr>
        <p:blipFill>
          <a:blip r:embed="rId3">
            <a:extLst>
              <a:ext uri="{28A0092B-C50C-407E-A947-70E740481C1C}">
                <a14:useLocalDpi xmlns:a14="http://schemas.microsoft.com/office/drawing/2010/main" val="0"/>
              </a:ext>
            </a:extLst>
          </a:blip>
          <a:srcRect l="16118" r="19368"/>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17" name="Rectangle 16">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C23D4880-24A1-43AD-AE38-34866926D216}"/>
              </a:ext>
            </a:extLst>
          </p:cNvPr>
          <p:cNvSpPr>
            <a:spLocks noGrp="1"/>
          </p:cNvSpPr>
          <p:nvPr>
            <p:ph idx="1"/>
          </p:nvPr>
        </p:nvSpPr>
        <p:spPr>
          <a:xfrm>
            <a:off x="361950" y="2438401"/>
            <a:ext cx="5083007" cy="3809998"/>
          </a:xfrm>
        </p:spPr>
        <p:txBody>
          <a:bodyPr>
            <a:normAutofit/>
          </a:bodyPr>
          <a:lstStyle/>
          <a:p>
            <a:pPr marL="0" indent="0">
              <a:lnSpc>
                <a:spcPct val="90000"/>
              </a:lnSpc>
              <a:buNone/>
            </a:pPr>
            <a:r>
              <a:rPr lang="en-US" sz="1600" dirty="0"/>
              <a:t>Once you have clarified the message, it is important to confirm you have understood. Confirming lets the other person know that their communication with you has been understood, so the conversation or discussion can continue.</a:t>
            </a:r>
          </a:p>
          <a:p>
            <a:pPr marL="0" indent="0">
              <a:lnSpc>
                <a:spcPct val="90000"/>
              </a:lnSpc>
              <a:buNone/>
            </a:pPr>
            <a:endParaRPr lang="en-US" sz="1600" dirty="0"/>
          </a:p>
          <a:p>
            <a:pPr marL="0" indent="0">
              <a:lnSpc>
                <a:spcPct val="90000"/>
              </a:lnSpc>
              <a:buNone/>
            </a:pPr>
            <a:r>
              <a:rPr lang="en-US" sz="1600" dirty="0"/>
              <a:t>Here are some ways you can confirm you have understood the message:</a:t>
            </a:r>
          </a:p>
          <a:p>
            <a:pPr marL="0" indent="0">
              <a:lnSpc>
                <a:spcPct val="90000"/>
              </a:lnSpc>
              <a:buNone/>
            </a:pPr>
            <a:r>
              <a:rPr lang="en-US" sz="1600" dirty="0">
                <a:sym typeface="Wingdings" panose="05000000000000000000" pitchFamily="2" charset="2"/>
              </a:rPr>
              <a:t></a:t>
            </a:r>
            <a:r>
              <a:rPr lang="en-US" sz="1600" dirty="0"/>
              <a:t>Using a statement such as ‘I understand’ or ‘I get what you are saying’</a:t>
            </a:r>
          </a:p>
          <a:p>
            <a:pPr marL="0" indent="0">
              <a:lnSpc>
                <a:spcPct val="90000"/>
              </a:lnSpc>
              <a:buNone/>
            </a:pPr>
            <a:r>
              <a:rPr lang="en-US" sz="1600" dirty="0">
                <a:sym typeface="Wingdings" panose="05000000000000000000" pitchFamily="2" charset="2"/>
              </a:rPr>
              <a:t></a:t>
            </a:r>
            <a:r>
              <a:rPr lang="en-US" sz="1600" dirty="0"/>
              <a:t>Nodding and smiling</a:t>
            </a:r>
          </a:p>
          <a:p>
            <a:pPr marL="0" indent="0">
              <a:lnSpc>
                <a:spcPct val="90000"/>
              </a:lnSpc>
              <a:buNone/>
            </a:pPr>
            <a:r>
              <a:rPr lang="en-US" sz="1600" dirty="0">
                <a:sym typeface="Wingdings" panose="05000000000000000000" pitchFamily="2" charset="2"/>
              </a:rPr>
              <a:t></a:t>
            </a:r>
            <a:r>
              <a:rPr lang="en-US" sz="1600" dirty="0"/>
              <a:t>Writing down the information, showing the person what you have written and asking them to check it is correct.</a:t>
            </a:r>
            <a:endParaRPr lang="en-AU" sz="1600" dirty="0"/>
          </a:p>
        </p:txBody>
      </p:sp>
      <p:pic>
        <p:nvPicPr>
          <p:cNvPr id="6" name="Picture 5" descr="Logo&#10;&#10;Description automatically generated">
            <a:extLst>
              <a:ext uri="{FF2B5EF4-FFF2-40B4-BE49-F238E27FC236}">
                <a16:creationId xmlns:a16="http://schemas.microsoft.com/office/drawing/2014/main" id="{A7DE2359-3BC3-F6FB-0CEB-DB999001A303}"/>
              </a:ext>
            </a:extLst>
          </p:cNvPr>
          <p:cNvPicPr>
            <a:picLocks noChangeAspect="1"/>
          </p:cNvPicPr>
          <p:nvPr/>
        </p:nvPicPr>
        <p:blipFill>
          <a:blip r:embed="rId4"/>
          <a:stretch>
            <a:fillRect/>
          </a:stretch>
        </p:blipFill>
        <p:spPr>
          <a:xfrm>
            <a:off x="1" y="6186477"/>
            <a:ext cx="895350" cy="671513"/>
          </a:xfrm>
          <a:prstGeom prst="rect">
            <a:avLst/>
          </a:prstGeom>
        </p:spPr>
      </p:pic>
    </p:spTree>
    <p:extLst>
      <p:ext uri="{BB962C8B-B14F-4D97-AF65-F5344CB8AC3E}">
        <p14:creationId xmlns:p14="http://schemas.microsoft.com/office/powerpoint/2010/main" val="422514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42A5C-F5CC-4B22-2219-0788BCA22F8B}"/>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lnSpc>
                <a:spcPct val="90000"/>
              </a:lnSpc>
            </a:pPr>
            <a:r>
              <a:rPr lang="en-US" sz="8000" b="0" i="0" kern="1200">
                <a:solidFill>
                  <a:schemeClr val="tx2"/>
                </a:solidFill>
                <a:latin typeface="+mj-lt"/>
                <a:ea typeface="+mj-ea"/>
                <a:cs typeface="+mj-cs"/>
              </a:rPr>
              <a:t>Complete 2E Inquiry Task</a:t>
            </a:r>
            <a:br>
              <a:rPr lang="en-US" sz="8000" b="0" i="0" kern="1200">
                <a:solidFill>
                  <a:schemeClr val="tx2"/>
                </a:solidFill>
                <a:latin typeface="+mj-lt"/>
                <a:ea typeface="+mj-ea"/>
                <a:cs typeface="+mj-cs"/>
              </a:rPr>
            </a:br>
            <a:r>
              <a:rPr lang="en-US" sz="8000" b="0" i="0" kern="1200">
                <a:solidFill>
                  <a:schemeClr val="tx2"/>
                </a:solidFill>
                <a:latin typeface="+mj-lt"/>
                <a:ea typeface="+mj-ea"/>
                <a:cs typeface="+mj-cs"/>
              </a:rPr>
              <a:t>page 49</a:t>
            </a:r>
          </a:p>
        </p:txBody>
      </p:sp>
      <p:pic>
        <p:nvPicPr>
          <p:cNvPr id="4" name="Picture 3" descr="Logo&#10;&#10;Description automatically generated">
            <a:extLst>
              <a:ext uri="{FF2B5EF4-FFF2-40B4-BE49-F238E27FC236}">
                <a16:creationId xmlns:a16="http://schemas.microsoft.com/office/drawing/2014/main" id="{8985B619-2CAA-92CE-7D7D-FF7DB4E75E9C}"/>
              </a:ext>
            </a:extLst>
          </p:cNvPr>
          <p:cNvPicPr>
            <a:picLocks noChangeAspect="1"/>
          </p:cNvPicPr>
          <p:nvPr/>
        </p:nvPicPr>
        <p:blipFill>
          <a:blip r:embed="rId7"/>
          <a:stretch>
            <a:fillRect/>
          </a:stretch>
        </p:blipFill>
        <p:spPr>
          <a:xfrm>
            <a:off x="0" y="6026683"/>
            <a:ext cx="1108409" cy="831307"/>
          </a:xfrm>
          <a:prstGeom prst="rect">
            <a:avLst/>
          </a:prstGeom>
        </p:spPr>
      </p:pic>
    </p:spTree>
    <p:extLst>
      <p:ext uri="{BB962C8B-B14F-4D97-AF65-F5344CB8AC3E}">
        <p14:creationId xmlns:p14="http://schemas.microsoft.com/office/powerpoint/2010/main" val="2272015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9F567-7CB9-EDC1-37D6-2FC5BBC14A48}"/>
              </a:ext>
            </a:extLst>
          </p:cNvPr>
          <p:cNvSpPr>
            <a:spLocks noGrp="1"/>
          </p:cNvSpPr>
          <p:nvPr>
            <p:ph type="title"/>
          </p:nvPr>
        </p:nvSpPr>
        <p:spPr>
          <a:xfrm>
            <a:off x="5411931" y="452718"/>
            <a:ext cx="4638903" cy="1400530"/>
          </a:xfrm>
        </p:spPr>
        <p:txBody>
          <a:bodyPr>
            <a:normAutofit/>
          </a:bodyPr>
          <a:lstStyle/>
          <a:p>
            <a:r>
              <a:rPr lang="en-AU" dirty="0"/>
              <a:t>2.15 Exchanging information</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Close-up of a person using a mobile phone">
            <a:extLst>
              <a:ext uri="{FF2B5EF4-FFF2-40B4-BE49-F238E27FC236}">
                <a16:creationId xmlns:a16="http://schemas.microsoft.com/office/drawing/2014/main" id="{B995D86B-ED13-2066-CDE1-3B57C5280118}"/>
              </a:ext>
            </a:extLst>
          </p:cNvPr>
          <p:cNvPicPr>
            <a:picLocks noChangeAspect="1"/>
          </p:cNvPicPr>
          <p:nvPr/>
        </p:nvPicPr>
        <p:blipFill>
          <a:blip r:embed="rId3">
            <a:extLst>
              <a:ext uri="{28A0092B-C50C-407E-A947-70E740481C1C}">
                <a14:useLocalDpi xmlns:a14="http://schemas.microsoft.com/office/drawing/2010/main" val="0"/>
              </a:ext>
            </a:extLst>
          </a:blip>
          <a:srcRect l="22265" r="29330"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3C06F3D4-EB79-A2B2-B56D-4D6A0DE03661}"/>
              </a:ext>
            </a:extLst>
          </p:cNvPr>
          <p:cNvSpPr>
            <a:spLocks noGrp="1"/>
          </p:cNvSpPr>
          <p:nvPr>
            <p:ph idx="1"/>
          </p:nvPr>
        </p:nvSpPr>
        <p:spPr>
          <a:xfrm>
            <a:off x="5410950" y="2052918"/>
            <a:ext cx="4638903" cy="4195481"/>
          </a:xfrm>
        </p:spPr>
        <p:txBody>
          <a:bodyPr>
            <a:normAutofit/>
          </a:bodyPr>
          <a:lstStyle/>
          <a:p>
            <a:pPr marL="0" indent="0">
              <a:buNone/>
            </a:pPr>
            <a:r>
              <a:rPr lang="en-AU" dirty="0"/>
              <a:t>Information can be in formats such as:</a:t>
            </a:r>
          </a:p>
          <a:p>
            <a:pPr>
              <a:buFontTx/>
              <a:buChar char="-"/>
            </a:pPr>
            <a:r>
              <a:rPr lang="en-AU" dirty="0"/>
              <a:t>Handwriting</a:t>
            </a:r>
          </a:p>
          <a:p>
            <a:pPr>
              <a:buFontTx/>
              <a:buChar char="-"/>
            </a:pPr>
            <a:r>
              <a:rPr lang="en-AU" dirty="0"/>
              <a:t>Printed text</a:t>
            </a:r>
          </a:p>
          <a:p>
            <a:pPr>
              <a:buFontTx/>
              <a:buChar char="-"/>
            </a:pPr>
            <a:r>
              <a:rPr lang="en-AU" dirty="0"/>
              <a:t>Digital texts</a:t>
            </a:r>
          </a:p>
          <a:p>
            <a:pPr>
              <a:buFontTx/>
              <a:buChar char="-"/>
            </a:pPr>
            <a:r>
              <a:rPr lang="en-AU" dirty="0"/>
              <a:t>Verbal communication</a:t>
            </a:r>
          </a:p>
        </p:txBody>
      </p:sp>
      <p:pic>
        <p:nvPicPr>
          <p:cNvPr id="6" name="Picture 5" descr="Logo&#10;&#10;Description automatically generated">
            <a:extLst>
              <a:ext uri="{FF2B5EF4-FFF2-40B4-BE49-F238E27FC236}">
                <a16:creationId xmlns:a16="http://schemas.microsoft.com/office/drawing/2014/main" id="{D4B681AB-9AEF-A770-CD65-125D46757239}"/>
              </a:ext>
            </a:extLst>
          </p:cNvPr>
          <p:cNvPicPr>
            <a:picLocks noChangeAspect="1"/>
          </p:cNvPicPr>
          <p:nvPr/>
        </p:nvPicPr>
        <p:blipFill>
          <a:blip r:embed="rId4"/>
          <a:stretch>
            <a:fillRect/>
          </a:stretch>
        </p:blipFill>
        <p:spPr>
          <a:xfrm>
            <a:off x="0" y="6026683"/>
            <a:ext cx="1108409" cy="831307"/>
          </a:xfrm>
          <a:prstGeom prst="rect">
            <a:avLst/>
          </a:prstGeom>
        </p:spPr>
      </p:pic>
    </p:spTree>
    <p:extLst>
      <p:ext uri="{BB962C8B-B14F-4D97-AF65-F5344CB8AC3E}">
        <p14:creationId xmlns:p14="http://schemas.microsoft.com/office/powerpoint/2010/main" val="2695194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1110-457A-6BEC-8CF3-21C827D1BDD4}"/>
              </a:ext>
            </a:extLst>
          </p:cNvPr>
          <p:cNvSpPr>
            <a:spLocks noGrp="1"/>
          </p:cNvSpPr>
          <p:nvPr>
            <p:ph type="title"/>
          </p:nvPr>
        </p:nvSpPr>
        <p:spPr>
          <a:xfrm>
            <a:off x="648930" y="629266"/>
            <a:ext cx="3322912" cy="1641987"/>
          </a:xfrm>
        </p:spPr>
        <p:txBody>
          <a:bodyPr>
            <a:normAutofit/>
          </a:bodyPr>
          <a:lstStyle/>
          <a:p>
            <a:pPr>
              <a:lnSpc>
                <a:spcPct val="90000"/>
              </a:lnSpc>
            </a:pPr>
            <a:r>
              <a:rPr lang="en-AU" sz="3600"/>
              <a:t>2.16 Attention to detail</a:t>
            </a:r>
          </a:p>
        </p:txBody>
      </p:sp>
      <p:pic>
        <p:nvPicPr>
          <p:cNvPr id="6" name="Picture 5" descr="Woman using laptop">
            <a:extLst>
              <a:ext uri="{FF2B5EF4-FFF2-40B4-BE49-F238E27FC236}">
                <a16:creationId xmlns:a16="http://schemas.microsoft.com/office/drawing/2014/main" id="{0FEEDEE5-3CD5-165A-E2A0-B748C5428B81}"/>
              </a:ext>
            </a:extLst>
          </p:cNvPr>
          <p:cNvPicPr>
            <a:picLocks noChangeAspect="1"/>
          </p:cNvPicPr>
          <p:nvPr/>
        </p:nvPicPr>
        <p:blipFill>
          <a:blip r:embed="rId3">
            <a:extLst>
              <a:ext uri="{28A0092B-C50C-407E-A947-70E740481C1C}">
                <a14:useLocalDpi xmlns:a14="http://schemas.microsoft.com/office/drawing/2010/main" val="0"/>
              </a:ext>
            </a:extLst>
          </a:blip>
          <a:srcRect l="13784" r="4243"/>
          <a:stretch/>
        </p:blipFill>
        <p:spPr>
          <a:xfrm>
            <a:off x="4619544" y="0"/>
            <a:ext cx="7572456" cy="6858000"/>
          </a:xfrm>
          <a:prstGeom prst="rect">
            <a:avLst/>
          </a:prstGeom>
          <a:effectLst>
            <a:outerShdw blurRad="50800" dist="38100" dir="5400000" algn="t" rotWithShape="0">
              <a:prstClr val="black">
                <a:alpha val="43000"/>
              </a:prstClr>
            </a:outerShdw>
          </a:effectLst>
        </p:spPr>
      </p:pic>
      <p:sp>
        <p:nvSpPr>
          <p:cNvPr id="11" name="Rectangle 10">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BA20AB3A-6CAE-5C9C-6415-B9BFB346B187}"/>
              </a:ext>
            </a:extLst>
          </p:cNvPr>
          <p:cNvSpPr>
            <a:spLocks noGrp="1"/>
          </p:cNvSpPr>
          <p:nvPr>
            <p:ph idx="1"/>
          </p:nvPr>
        </p:nvSpPr>
        <p:spPr>
          <a:xfrm>
            <a:off x="647701" y="2438401"/>
            <a:ext cx="3657599" cy="3809998"/>
          </a:xfrm>
        </p:spPr>
        <p:txBody>
          <a:bodyPr>
            <a:normAutofit lnSpcReduction="10000"/>
          </a:bodyPr>
          <a:lstStyle/>
          <a:p>
            <a:pPr>
              <a:lnSpc>
                <a:spcPct val="90000"/>
              </a:lnSpc>
            </a:pPr>
            <a:r>
              <a:rPr lang="en-US" sz="1800" dirty="0"/>
              <a:t>Use written and spoken communication skills to exchange information effectively.  </a:t>
            </a:r>
          </a:p>
          <a:p>
            <a:pPr>
              <a:lnSpc>
                <a:spcPct val="90000"/>
              </a:lnSpc>
            </a:pPr>
            <a:r>
              <a:rPr lang="en-US" sz="1800" dirty="0"/>
              <a:t>Pay close attention to detail to avoid errors that could negatively impact clients or the workplace.  </a:t>
            </a:r>
          </a:p>
          <a:p>
            <a:pPr>
              <a:lnSpc>
                <a:spcPct val="90000"/>
              </a:lnSpc>
            </a:pPr>
            <a:r>
              <a:rPr lang="en-US" sz="1800" dirty="0"/>
              <a:t>Carefully review written work to identify and correct mistakes.  </a:t>
            </a:r>
          </a:p>
          <a:p>
            <a:pPr>
              <a:lnSpc>
                <a:spcPct val="90000"/>
              </a:lnSpc>
            </a:pPr>
            <a:r>
              <a:rPr lang="en-US" sz="1800" dirty="0"/>
              <a:t>Reflect on spoken conversations to accurately record shared details. </a:t>
            </a:r>
            <a:endParaRPr lang="en-AU" sz="1800" dirty="0"/>
          </a:p>
        </p:txBody>
      </p:sp>
      <p:pic>
        <p:nvPicPr>
          <p:cNvPr id="7" name="Picture 6" descr="Logo&#10;&#10;Description automatically generated">
            <a:extLst>
              <a:ext uri="{FF2B5EF4-FFF2-40B4-BE49-F238E27FC236}">
                <a16:creationId xmlns:a16="http://schemas.microsoft.com/office/drawing/2014/main" id="{B2353E4C-5C97-2CC7-6B4F-8387A9B239ED}"/>
              </a:ext>
            </a:extLst>
          </p:cNvPr>
          <p:cNvPicPr>
            <a:picLocks noChangeAspect="1"/>
          </p:cNvPicPr>
          <p:nvPr/>
        </p:nvPicPr>
        <p:blipFill>
          <a:blip r:embed="rId4"/>
          <a:stretch>
            <a:fillRect/>
          </a:stretch>
        </p:blipFill>
        <p:spPr>
          <a:xfrm>
            <a:off x="0" y="5965243"/>
            <a:ext cx="1108409" cy="831307"/>
          </a:xfrm>
          <a:prstGeom prst="rect">
            <a:avLst/>
          </a:prstGeom>
        </p:spPr>
      </p:pic>
    </p:spTree>
    <p:extLst>
      <p:ext uri="{BB962C8B-B14F-4D97-AF65-F5344CB8AC3E}">
        <p14:creationId xmlns:p14="http://schemas.microsoft.com/office/powerpoint/2010/main" val="2846735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Placeholder 29" descr="A gavel and a red box next to a red box&#10;&#10;Description automatically generated">
            <a:extLst>
              <a:ext uri="{FF2B5EF4-FFF2-40B4-BE49-F238E27FC236}">
                <a16:creationId xmlns:a16="http://schemas.microsoft.com/office/drawing/2014/main" id="{D2BD3C9F-DCCF-CF23-036C-0A42C0C60D45}"/>
              </a:ext>
            </a:extLst>
          </p:cNvPr>
          <p:cNvPicPr>
            <a:picLocks noChangeAspect="1"/>
          </p:cNvPicPr>
          <p:nvPr/>
        </p:nvPicPr>
        <p:blipFill>
          <a:blip r:embed="rId3" cstate="hqprint">
            <a:extLst>
              <a:ext uri="{28A0092B-C50C-407E-A947-70E740481C1C}">
                <a14:useLocalDpi xmlns:a14="http://schemas.microsoft.com/office/drawing/2010/main"/>
              </a:ext>
            </a:extLst>
          </a:blip>
          <a:srcRect r="7184"/>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84889B8F-75B4-E279-C006-33D5004A3A26}"/>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2800" b="1" dirty="0">
                <a:solidFill>
                  <a:srgbClr val="FEFFFF"/>
                </a:solidFill>
              </a:rPr>
              <a:t>2.17 Confidentiality</a:t>
            </a:r>
            <a:br>
              <a:rPr lang="en-US" sz="2800" b="1" dirty="0">
                <a:solidFill>
                  <a:srgbClr val="FEFFFF"/>
                </a:solidFill>
              </a:rPr>
            </a:br>
            <a:endParaRPr lang="en-AU" sz="2800" b="1" dirty="0">
              <a:solidFill>
                <a:srgbClr val="FEFFFF"/>
              </a:solidFill>
            </a:endParaRPr>
          </a:p>
        </p:txBody>
      </p:sp>
      <p:sp>
        <p:nvSpPr>
          <p:cNvPr id="3" name="Content Placeholder 2">
            <a:extLst>
              <a:ext uri="{FF2B5EF4-FFF2-40B4-BE49-F238E27FC236}">
                <a16:creationId xmlns:a16="http://schemas.microsoft.com/office/drawing/2014/main" id="{7B228C91-17BA-1ED7-22C6-56AB5D43083B}"/>
              </a:ext>
            </a:extLst>
          </p:cNvPr>
          <p:cNvSpPr>
            <a:spLocks noGrp="1"/>
          </p:cNvSpPr>
          <p:nvPr>
            <p:ph idx="1"/>
          </p:nvPr>
        </p:nvSpPr>
        <p:spPr>
          <a:xfrm>
            <a:off x="541867" y="1959609"/>
            <a:ext cx="7145867" cy="4632960"/>
          </a:xfrm>
        </p:spPr>
        <p:txBody>
          <a:bodyPr>
            <a:normAutofit/>
          </a:bodyPr>
          <a:lstStyle/>
          <a:p>
            <a:pPr marL="0" indent="0">
              <a:buNone/>
            </a:pPr>
            <a:r>
              <a:rPr lang="en-US" dirty="0"/>
              <a:t>Your supervisor will explain how your workplace ensures information privacy and confidentiality, covering:</a:t>
            </a:r>
          </a:p>
          <a:p>
            <a:pPr>
              <a:buFont typeface="Arial" panose="020B0604020202020204" pitchFamily="34" charset="0"/>
              <a:buChar char="•"/>
            </a:pPr>
            <a:r>
              <a:rPr lang="en-US" b="1" dirty="0"/>
              <a:t>Legislation</a:t>
            </a:r>
            <a:r>
              <a:rPr lang="en-US" dirty="0"/>
              <a:t>: Laws like the Australian Privacy Act (1988) and Australian Privacy Principles guide how information is collected, managed, and accessed.</a:t>
            </a:r>
          </a:p>
          <a:p>
            <a:pPr>
              <a:buFont typeface="Arial" panose="020B0604020202020204" pitchFamily="34" charset="0"/>
              <a:buChar char="•"/>
            </a:pPr>
            <a:r>
              <a:rPr lang="en-US" b="1" dirty="0"/>
              <a:t>Policies</a:t>
            </a:r>
            <a:r>
              <a:rPr lang="en-US" dirty="0"/>
              <a:t>: Written documents detailing how to comply with legal requirements.</a:t>
            </a:r>
          </a:p>
          <a:p>
            <a:pPr>
              <a:buFont typeface="Arial" panose="020B0604020202020204" pitchFamily="34" charset="0"/>
              <a:buChar char="•"/>
            </a:pPr>
            <a:r>
              <a:rPr lang="en-US" b="1" dirty="0"/>
              <a:t>Procedures</a:t>
            </a:r>
            <a:r>
              <a:rPr lang="en-US" dirty="0"/>
              <a:t>: Step-by-step guides for implementing policies in daily tasks.</a:t>
            </a:r>
          </a:p>
          <a:p>
            <a:pPr>
              <a:buFont typeface="Arial" panose="020B0604020202020204" pitchFamily="34" charset="0"/>
              <a:buChar char="•"/>
            </a:pPr>
            <a:r>
              <a:rPr lang="en-US" b="1" dirty="0"/>
              <a:t>Requirements</a:t>
            </a:r>
            <a:r>
              <a:rPr lang="en-US" dirty="0"/>
              <a:t>: Regularly check workplace rules to ensure appropriate and compliant communication.</a:t>
            </a:r>
          </a:p>
          <a:p>
            <a:pPr marL="0" marR="0" lvl="0" indent="0" defTabSz="914400" rtl="0" eaLnBrk="1" fontAlgn="auto" latinLnBrk="0" hangingPunct="1">
              <a:lnSpc>
                <a:spcPct val="90000"/>
              </a:lnSpc>
              <a:spcBef>
                <a:spcPts val="0"/>
              </a:spcBef>
              <a:spcAft>
                <a:spcPts val="0"/>
              </a:spcAft>
              <a:buClrTx/>
              <a:buSzTx/>
              <a:buNone/>
              <a:tabLst/>
              <a:defRPr/>
            </a:pPr>
            <a:endParaRPr lang="en-AU" sz="1900" kern="1200" dirty="0">
              <a:solidFill>
                <a:srgbClr val="FEFFFF"/>
              </a:solidFill>
              <a:effectLst/>
              <a:latin typeface="+mn-lt"/>
              <a:ea typeface="+mn-ea"/>
              <a:cs typeface="+mn-cs"/>
            </a:endParaRPr>
          </a:p>
        </p:txBody>
      </p:sp>
      <p:pic>
        <p:nvPicPr>
          <p:cNvPr id="5" name="Picture 4" descr="Logo&#10;&#10;Description automatically generated">
            <a:extLst>
              <a:ext uri="{FF2B5EF4-FFF2-40B4-BE49-F238E27FC236}">
                <a16:creationId xmlns:a16="http://schemas.microsoft.com/office/drawing/2014/main" id="{C852D70B-7A8F-E35C-9B45-AB2F851BA564}"/>
              </a:ext>
            </a:extLst>
          </p:cNvPr>
          <p:cNvPicPr>
            <a:picLocks noChangeAspect="1"/>
          </p:cNvPicPr>
          <p:nvPr/>
        </p:nvPicPr>
        <p:blipFill>
          <a:blip r:embed="rId4"/>
          <a:stretch>
            <a:fillRect/>
          </a:stretch>
        </p:blipFill>
        <p:spPr>
          <a:xfrm>
            <a:off x="-126449" y="6026693"/>
            <a:ext cx="1108409" cy="831307"/>
          </a:xfrm>
          <a:prstGeom prst="rect">
            <a:avLst/>
          </a:prstGeom>
        </p:spPr>
      </p:pic>
    </p:spTree>
    <p:extLst>
      <p:ext uri="{BB962C8B-B14F-4D97-AF65-F5344CB8AC3E}">
        <p14:creationId xmlns:p14="http://schemas.microsoft.com/office/powerpoint/2010/main" val="34623241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A91C-9421-B7E6-D42C-52584521EF7C}"/>
              </a:ext>
            </a:extLst>
          </p:cNvPr>
          <p:cNvSpPr>
            <a:spLocks noGrp="1"/>
          </p:cNvSpPr>
          <p:nvPr>
            <p:ph type="title"/>
          </p:nvPr>
        </p:nvSpPr>
        <p:spPr/>
        <p:txBody>
          <a:bodyPr/>
          <a:lstStyle/>
          <a:p>
            <a:r>
              <a:rPr lang="en-AU" dirty="0"/>
              <a:t>What it’s like to work in the Community Services industry?</a:t>
            </a:r>
          </a:p>
        </p:txBody>
      </p:sp>
      <p:pic>
        <p:nvPicPr>
          <p:cNvPr id="4" name="Online Media 3" title="What it's like to work in Community Services - Part 1">
            <a:hlinkClick r:id="" action="ppaction://media"/>
            <a:extLst>
              <a:ext uri="{FF2B5EF4-FFF2-40B4-BE49-F238E27FC236}">
                <a16:creationId xmlns:a16="http://schemas.microsoft.com/office/drawing/2014/main" id="{6F0553FE-3022-4108-9205-BDCFE7BF2A67}"/>
              </a:ext>
            </a:extLst>
          </p:cNvPr>
          <p:cNvPicPr>
            <a:picLocks noGrp="1" noRot="1" noChangeAspect="1"/>
          </p:cNvPicPr>
          <p:nvPr>
            <p:ph idx="1"/>
            <a:videoFile r:link="rId1"/>
          </p:nvPr>
        </p:nvPicPr>
        <p:blipFill>
          <a:blip r:embed="rId4"/>
          <a:stretch>
            <a:fillRect/>
          </a:stretch>
        </p:blipFill>
        <p:spPr>
          <a:xfrm>
            <a:off x="3036888" y="2716213"/>
            <a:ext cx="5080000" cy="2870200"/>
          </a:xfrm>
          <a:prstGeom prst="rect">
            <a:avLst/>
          </a:prstGeom>
        </p:spPr>
      </p:pic>
      <p:pic>
        <p:nvPicPr>
          <p:cNvPr id="5" name="Picture 4" descr="Logo&#10;&#10;Description automatically generated">
            <a:extLst>
              <a:ext uri="{FF2B5EF4-FFF2-40B4-BE49-F238E27FC236}">
                <a16:creationId xmlns:a16="http://schemas.microsoft.com/office/drawing/2014/main" id="{AB4674AB-7CAD-5EBB-BD93-10C3B3221794}"/>
              </a:ext>
            </a:extLst>
          </p:cNvPr>
          <p:cNvPicPr>
            <a:picLocks noChangeAspect="1"/>
          </p:cNvPicPr>
          <p:nvPr/>
        </p:nvPicPr>
        <p:blipFill>
          <a:blip r:embed="rId5"/>
          <a:stretch>
            <a:fillRect/>
          </a:stretch>
        </p:blipFill>
        <p:spPr>
          <a:xfrm>
            <a:off x="88393" y="5855270"/>
            <a:ext cx="1151464" cy="863598"/>
          </a:xfrm>
          <a:prstGeom prst="rect">
            <a:avLst/>
          </a:prstGeom>
        </p:spPr>
      </p:pic>
    </p:spTree>
    <p:extLst>
      <p:ext uri="{BB962C8B-B14F-4D97-AF65-F5344CB8AC3E}">
        <p14:creationId xmlns:p14="http://schemas.microsoft.com/office/powerpoint/2010/main" val="42737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4DC75C5F-5B87-1E92-DAC8-B8F615F7D655}"/>
              </a:ext>
            </a:extLst>
          </p:cNvPr>
          <p:cNvPicPr>
            <a:picLocks noChangeAspect="1"/>
          </p:cNvPicPr>
          <p:nvPr/>
        </p:nvPicPr>
        <p:blipFill>
          <a:blip r:embed="rId7">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5AED9A70-F4DC-611D-C9B8-2708D75B04F0}"/>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2F Inquiry Task</a:t>
            </a:r>
            <a:br>
              <a:rPr lang="en-US" sz="7200"/>
            </a:br>
            <a:r>
              <a:rPr lang="en-US" sz="7200"/>
              <a:t>page 53</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11C3012C-AAFB-86FB-2580-760CB23422B8}"/>
              </a:ext>
            </a:extLst>
          </p:cNvPr>
          <p:cNvPicPr>
            <a:picLocks noChangeAspect="1"/>
          </p:cNvPicPr>
          <p:nvPr/>
        </p:nvPicPr>
        <p:blipFill>
          <a:blip r:embed="rId7"/>
          <a:stretch>
            <a:fillRect/>
          </a:stretch>
        </p:blipFill>
        <p:spPr>
          <a:xfrm>
            <a:off x="-126449" y="6026693"/>
            <a:ext cx="1108409" cy="831307"/>
          </a:xfrm>
          <a:prstGeom prst="rect">
            <a:avLst/>
          </a:prstGeom>
        </p:spPr>
      </p:pic>
    </p:spTree>
    <p:extLst>
      <p:ext uri="{BB962C8B-B14F-4D97-AF65-F5344CB8AC3E}">
        <p14:creationId xmlns:p14="http://schemas.microsoft.com/office/powerpoint/2010/main" val="1403217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AEC5-D689-2773-2BFC-5F02D5FDA1CC}"/>
              </a:ext>
            </a:extLst>
          </p:cNvPr>
          <p:cNvSpPr>
            <a:spLocks noGrp="1"/>
          </p:cNvSpPr>
          <p:nvPr>
            <p:ph type="title"/>
          </p:nvPr>
        </p:nvSpPr>
        <p:spPr>
          <a:xfrm>
            <a:off x="649225" y="436460"/>
            <a:ext cx="9449816" cy="1259894"/>
          </a:xfrm>
        </p:spPr>
        <p:txBody>
          <a:bodyPr>
            <a:normAutofit/>
          </a:bodyPr>
          <a:lstStyle/>
          <a:p>
            <a:pPr>
              <a:lnSpc>
                <a:spcPct val="90000"/>
              </a:lnSpc>
            </a:pPr>
            <a:r>
              <a:rPr lang="en-AU" sz="3100" b="1" dirty="0"/>
              <a:t>2.18 Strategies for communicating in a timely manner </a:t>
            </a:r>
            <a:br>
              <a:rPr lang="en-AU" sz="2000" b="1" dirty="0"/>
            </a:br>
            <a:endParaRPr lang="en-AU" sz="2000" dirty="0"/>
          </a:p>
        </p:txBody>
      </p:sp>
      <p:sp>
        <p:nvSpPr>
          <p:cNvPr id="3" name="Content Placeholder 2">
            <a:extLst>
              <a:ext uri="{FF2B5EF4-FFF2-40B4-BE49-F238E27FC236}">
                <a16:creationId xmlns:a16="http://schemas.microsoft.com/office/drawing/2014/main" id="{6204B940-50F6-46C7-78C6-0B5556CC17C2}"/>
              </a:ext>
            </a:extLst>
          </p:cNvPr>
          <p:cNvSpPr>
            <a:spLocks noGrp="1"/>
          </p:cNvSpPr>
          <p:nvPr>
            <p:ph idx="1"/>
          </p:nvPr>
        </p:nvSpPr>
        <p:spPr>
          <a:xfrm>
            <a:off x="649225" y="2133600"/>
            <a:ext cx="3650278" cy="3759253"/>
          </a:xfrm>
        </p:spPr>
        <p:txBody>
          <a:bodyPr>
            <a:normAutofit/>
          </a:bodyPr>
          <a:lstStyle/>
          <a:p>
            <a:pPr marL="171450" lvl="0" indent="-171450">
              <a:buFont typeface="Wingdings" panose="05000000000000000000" pitchFamily="2" charset="2"/>
              <a:buChar char="§"/>
            </a:pPr>
            <a:r>
              <a:rPr lang="en-AU" sz="2600" dirty="0"/>
              <a:t>There are many strategies which can help you organise your work and tasks so that information you need to share with others is completed in a timely manner</a:t>
            </a:r>
          </a:p>
          <a:p>
            <a:pPr marL="171450" lvl="0" indent="-171450">
              <a:buFont typeface="Wingdings" panose="05000000000000000000" pitchFamily="2" charset="2"/>
              <a:buChar char="§"/>
            </a:pPr>
            <a:endParaRPr lang="en-AU" dirty="0"/>
          </a:p>
          <a:p>
            <a:pPr marL="171450" lvl="0" indent="-171450">
              <a:buFont typeface="Wingdings" panose="05000000000000000000" pitchFamily="2" charset="2"/>
              <a:buChar char="§"/>
            </a:pPr>
            <a:endParaRPr lang="en-AU" dirty="0"/>
          </a:p>
          <a:p>
            <a:pPr marL="171450" lvl="0" indent="-171450">
              <a:buFont typeface="Wingdings" panose="05000000000000000000" pitchFamily="2" charset="2"/>
              <a:buChar char="§"/>
            </a:pPr>
            <a:endParaRPr lang="en-AU" dirty="0"/>
          </a:p>
        </p:txBody>
      </p:sp>
      <p:pic>
        <p:nvPicPr>
          <p:cNvPr id="5" name="Picture 4" descr="A diagram of a strategy&#10;&#10;Description automatically generated">
            <a:extLst>
              <a:ext uri="{FF2B5EF4-FFF2-40B4-BE49-F238E27FC236}">
                <a16:creationId xmlns:a16="http://schemas.microsoft.com/office/drawing/2014/main" id="{E378F150-8156-09F4-E679-F90613030D6E}"/>
              </a:ext>
            </a:extLst>
          </p:cNvPr>
          <p:cNvPicPr>
            <a:picLocks noChangeAspect="1"/>
          </p:cNvPicPr>
          <p:nvPr/>
        </p:nvPicPr>
        <p:blipFill>
          <a:blip r:embed="rId3"/>
          <a:stretch>
            <a:fillRect/>
          </a:stretch>
        </p:blipFill>
        <p:spPr>
          <a:xfrm>
            <a:off x="4482383" y="980478"/>
            <a:ext cx="7709617" cy="5359362"/>
          </a:xfrm>
          <a:prstGeom prst="rect">
            <a:avLst/>
          </a:prstGeom>
        </p:spPr>
      </p:pic>
      <p:pic>
        <p:nvPicPr>
          <p:cNvPr id="6" name="Picture 5" descr="Logo&#10;&#10;Description automatically generated">
            <a:extLst>
              <a:ext uri="{FF2B5EF4-FFF2-40B4-BE49-F238E27FC236}">
                <a16:creationId xmlns:a16="http://schemas.microsoft.com/office/drawing/2014/main" id="{F01E91DD-A0AE-F6B0-C7E4-5BA55D5C0FC6}"/>
              </a:ext>
            </a:extLst>
          </p:cNvPr>
          <p:cNvPicPr>
            <a:picLocks noChangeAspect="1"/>
          </p:cNvPicPr>
          <p:nvPr/>
        </p:nvPicPr>
        <p:blipFill>
          <a:blip r:embed="rId4"/>
          <a:stretch>
            <a:fillRect/>
          </a:stretch>
        </p:blipFill>
        <p:spPr>
          <a:xfrm>
            <a:off x="0" y="5965243"/>
            <a:ext cx="1108409" cy="831307"/>
          </a:xfrm>
          <a:prstGeom prst="rect">
            <a:avLst/>
          </a:prstGeom>
        </p:spPr>
      </p:pic>
    </p:spTree>
    <p:extLst>
      <p:ext uri="{BB962C8B-B14F-4D97-AF65-F5344CB8AC3E}">
        <p14:creationId xmlns:p14="http://schemas.microsoft.com/office/powerpoint/2010/main" val="2465867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DA37-F507-1DAC-7AD9-B2DF685BF783}"/>
              </a:ext>
            </a:extLst>
          </p:cNvPr>
          <p:cNvSpPr>
            <a:spLocks noGrp="1"/>
          </p:cNvSpPr>
          <p:nvPr>
            <p:ph type="title"/>
          </p:nvPr>
        </p:nvSpPr>
        <p:spPr>
          <a:xfrm>
            <a:off x="4659520" y="624110"/>
            <a:ext cx="6845092" cy="1280890"/>
          </a:xfrm>
        </p:spPr>
        <p:txBody>
          <a:bodyPr>
            <a:normAutofit/>
          </a:bodyPr>
          <a:lstStyle/>
          <a:p>
            <a:r>
              <a:rPr lang="en-AU" b="1" dirty="0"/>
              <a:t>Section 2 Recap</a:t>
            </a:r>
          </a:p>
        </p:txBody>
      </p:sp>
      <p:sp>
        <p:nvSpPr>
          <p:cNvPr id="3" name="Content Placeholder 2">
            <a:extLst>
              <a:ext uri="{FF2B5EF4-FFF2-40B4-BE49-F238E27FC236}">
                <a16:creationId xmlns:a16="http://schemas.microsoft.com/office/drawing/2014/main" id="{745F184E-9DE2-FECD-7F6A-FBC9AB4A989B}"/>
              </a:ext>
            </a:extLst>
          </p:cNvPr>
          <p:cNvSpPr>
            <a:spLocks noGrp="1"/>
          </p:cNvSpPr>
          <p:nvPr>
            <p:ph idx="1"/>
          </p:nvPr>
        </p:nvSpPr>
        <p:spPr>
          <a:xfrm>
            <a:off x="3276600" y="1581841"/>
            <a:ext cx="8582685" cy="5207104"/>
          </a:xfrm>
        </p:spPr>
        <p:txBody>
          <a:bodyPr>
            <a:normAutofit/>
          </a:bodyPr>
          <a:lstStyle/>
          <a:p>
            <a:pPr marL="0" indent="0">
              <a:lnSpc>
                <a:spcPct val="90000"/>
              </a:lnSpc>
              <a:buNone/>
            </a:pPr>
            <a:r>
              <a:rPr lang="en-AU" sz="2000" u="sng" dirty="0"/>
              <a:t>Key Areas Covered:</a:t>
            </a:r>
          </a:p>
          <a:p>
            <a:pPr>
              <a:lnSpc>
                <a:spcPct val="90000"/>
              </a:lnSpc>
            </a:pPr>
            <a:r>
              <a:rPr lang="en-AU" sz="2000" dirty="0"/>
              <a:t>Communication in the workplace- the different types that can be utilised in the health and community services industry</a:t>
            </a:r>
          </a:p>
          <a:p>
            <a:pPr>
              <a:lnSpc>
                <a:spcPct val="90000"/>
              </a:lnSpc>
            </a:pPr>
            <a:r>
              <a:rPr lang="en-AU" sz="2000" dirty="0"/>
              <a:t>Considerations when communicating to audience</a:t>
            </a:r>
          </a:p>
          <a:p>
            <a:pPr>
              <a:lnSpc>
                <a:spcPct val="90000"/>
              </a:lnSpc>
            </a:pPr>
            <a:r>
              <a:rPr lang="en-AU" sz="2000" dirty="0"/>
              <a:t>Communication protocols</a:t>
            </a:r>
          </a:p>
          <a:p>
            <a:pPr>
              <a:lnSpc>
                <a:spcPct val="90000"/>
              </a:lnSpc>
            </a:pPr>
            <a:r>
              <a:rPr lang="en-AU" sz="2000" dirty="0"/>
              <a:t>The support services available in the health and community services industry</a:t>
            </a:r>
          </a:p>
          <a:p>
            <a:pPr>
              <a:lnSpc>
                <a:spcPct val="90000"/>
              </a:lnSpc>
            </a:pPr>
            <a:r>
              <a:rPr lang="en-AU" sz="2000" dirty="0"/>
              <a:t>The various approaches when working with clients</a:t>
            </a:r>
          </a:p>
          <a:p>
            <a:pPr>
              <a:lnSpc>
                <a:spcPct val="90000"/>
              </a:lnSpc>
            </a:pPr>
            <a:r>
              <a:rPr lang="en-AU" sz="2000" dirty="0"/>
              <a:t>Providing information to assist clients on services and supports available</a:t>
            </a:r>
          </a:p>
          <a:p>
            <a:pPr>
              <a:lnSpc>
                <a:spcPct val="90000"/>
              </a:lnSpc>
            </a:pPr>
            <a:r>
              <a:rPr lang="en-AU" sz="2000" dirty="0"/>
              <a:t>Strategies to communicate information</a:t>
            </a:r>
          </a:p>
          <a:p>
            <a:pPr>
              <a:lnSpc>
                <a:spcPct val="90000"/>
              </a:lnSpc>
            </a:pPr>
            <a:r>
              <a:rPr lang="en-AU" sz="2000" dirty="0"/>
              <a:t>Clarifying information</a:t>
            </a:r>
          </a:p>
          <a:p>
            <a:pPr>
              <a:lnSpc>
                <a:spcPct val="90000"/>
              </a:lnSpc>
            </a:pPr>
            <a:r>
              <a:rPr lang="en-AU" sz="2000" dirty="0"/>
              <a:t>Legislation on keeping information private</a:t>
            </a:r>
          </a:p>
          <a:p>
            <a:pPr>
              <a:lnSpc>
                <a:spcPct val="90000"/>
              </a:lnSpc>
            </a:pPr>
            <a:endParaRPr lang="en-AU" sz="1400" dirty="0"/>
          </a:p>
          <a:p>
            <a:pPr>
              <a:lnSpc>
                <a:spcPct val="90000"/>
              </a:lnSpc>
            </a:pPr>
            <a:endParaRPr lang="en-AU" sz="1400" dirty="0"/>
          </a:p>
        </p:txBody>
      </p:sp>
      <p:pic>
        <p:nvPicPr>
          <p:cNvPr id="4" name="Picture Placeholder 41" descr="A person in a blue shirt looking out a window&#10;&#10;Description automatically generated">
            <a:extLst>
              <a:ext uri="{FF2B5EF4-FFF2-40B4-BE49-F238E27FC236}">
                <a16:creationId xmlns:a16="http://schemas.microsoft.com/office/drawing/2014/main" id="{CC189E3F-5B92-B572-10ED-FFFD1139AF83}"/>
              </a:ext>
            </a:extLst>
          </p:cNvPr>
          <p:cNvPicPr>
            <a:picLocks noChangeAspect="1"/>
          </p:cNvPicPr>
          <p:nvPr/>
        </p:nvPicPr>
        <p:blipFill>
          <a:blip r:embed="rId3" cstate="hqprint">
            <a:extLst>
              <a:ext uri="{28A0092B-C50C-407E-A947-70E740481C1C}">
                <a14:useLocalDpi xmlns:a14="http://schemas.microsoft.com/office/drawing/2010/main"/>
              </a:ext>
            </a:extLst>
          </a:blip>
          <a:srcRect l="15986" r="39441"/>
          <a:stretch/>
        </p:blipFill>
        <p:spPr>
          <a:xfrm>
            <a:off x="20" y="1730"/>
            <a:ext cx="2720524" cy="6858000"/>
          </a:xfrm>
          <a:prstGeom prst="rect">
            <a:avLst/>
          </a:prstGeom>
        </p:spPr>
      </p:pic>
      <p:pic>
        <p:nvPicPr>
          <p:cNvPr id="5" name="Picture 4" descr="Logo&#10;&#10;Description automatically generated">
            <a:extLst>
              <a:ext uri="{FF2B5EF4-FFF2-40B4-BE49-F238E27FC236}">
                <a16:creationId xmlns:a16="http://schemas.microsoft.com/office/drawing/2014/main" id="{8DAA1E5D-FDC4-C057-6772-FFC7C2E6E5A0}"/>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847031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394DBBE6-DC6C-E4FE-DB1E-C72136E3D2DE}"/>
              </a:ext>
            </a:extLst>
          </p:cNvPr>
          <p:cNvPicPr>
            <a:picLocks noChangeAspect="1"/>
          </p:cNvPicPr>
          <p:nvPr/>
        </p:nvPicPr>
        <p:blipFill>
          <a:blip r:embed="rId6">
            <a:alphaModFix amt="40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62568A46-B3DE-A3A0-109F-1099542543D8}"/>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solidFill>
                  <a:schemeClr val="tx1"/>
                </a:solidFill>
              </a:rPr>
              <a:t>Complete Chapter 2 Review Questions </a:t>
            </a:r>
            <a:br>
              <a:rPr lang="en-US" sz="7200">
                <a:solidFill>
                  <a:schemeClr val="tx1"/>
                </a:solidFill>
              </a:rPr>
            </a:br>
            <a:r>
              <a:rPr lang="en-US" sz="7200">
                <a:solidFill>
                  <a:schemeClr val="tx1"/>
                </a:solidFill>
              </a:rPr>
              <a:t>page 56</a:t>
            </a:r>
          </a:p>
        </p:txBody>
      </p:sp>
      <p:sp>
        <p:nvSpPr>
          <p:cNvPr id="23" name="Rectangle 22">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3F05151C-4D52-D850-9EF5-04340D01D32F}"/>
              </a:ext>
            </a:extLst>
          </p:cNvPr>
          <p:cNvPicPr>
            <a:picLocks noChangeAspect="1"/>
          </p:cNvPicPr>
          <p:nvPr/>
        </p:nvPicPr>
        <p:blipFill>
          <a:blip r:embed="rId6"/>
          <a:stretch>
            <a:fillRect/>
          </a:stretch>
        </p:blipFill>
        <p:spPr>
          <a:xfrm>
            <a:off x="-61292" y="5957638"/>
            <a:ext cx="1108409" cy="831307"/>
          </a:xfrm>
          <a:prstGeom prst="rect">
            <a:avLst/>
          </a:prstGeom>
        </p:spPr>
      </p:pic>
    </p:spTree>
    <p:extLst>
      <p:ext uri="{BB962C8B-B14F-4D97-AF65-F5344CB8AC3E}">
        <p14:creationId xmlns:p14="http://schemas.microsoft.com/office/powerpoint/2010/main" val="4067018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DE11-894E-553D-5FC0-1A655AB41B06}"/>
              </a:ext>
            </a:extLst>
          </p:cNvPr>
          <p:cNvSpPr>
            <a:spLocks noGrp="1"/>
          </p:cNvSpPr>
          <p:nvPr>
            <p:ph type="title"/>
          </p:nvPr>
        </p:nvSpPr>
        <p:spPr>
          <a:xfrm>
            <a:off x="650668" y="629266"/>
            <a:ext cx="4802031" cy="1641986"/>
          </a:xfrm>
        </p:spPr>
        <p:txBody>
          <a:bodyPr>
            <a:normAutofit/>
          </a:bodyPr>
          <a:lstStyle/>
          <a:p>
            <a:pPr>
              <a:lnSpc>
                <a:spcPct val="90000"/>
              </a:lnSpc>
            </a:pPr>
            <a:r>
              <a:rPr lang="en-AU" sz="3600"/>
              <a:t>3.1 Recognising challenging situations</a:t>
            </a:r>
          </a:p>
        </p:txBody>
      </p:sp>
      <p:pic>
        <p:nvPicPr>
          <p:cNvPr id="6" name="Picture 5" descr="Father and son puzzle">
            <a:extLst>
              <a:ext uri="{FF2B5EF4-FFF2-40B4-BE49-F238E27FC236}">
                <a16:creationId xmlns:a16="http://schemas.microsoft.com/office/drawing/2014/main" id="{515838BF-2599-4E4A-3271-A7BE9B508D64}"/>
              </a:ext>
            </a:extLst>
          </p:cNvPr>
          <p:cNvPicPr>
            <a:picLocks noChangeAspect="1"/>
          </p:cNvPicPr>
          <p:nvPr/>
        </p:nvPicPr>
        <p:blipFill>
          <a:blip r:embed="rId3">
            <a:extLst>
              <a:ext uri="{28A0092B-C50C-407E-A947-70E740481C1C}">
                <a14:useLocalDpi xmlns:a14="http://schemas.microsoft.com/office/drawing/2010/main" val="0"/>
              </a:ext>
            </a:extLst>
          </a:blip>
          <a:srcRect l="25341" r="15340" b="-1"/>
          <a:stretch/>
        </p:blipFill>
        <p:spPr>
          <a:xfrm>
            <a:off x="6100398" y="10"/>
            <a:ext cx="6094412" cy="6857990"/>
          </a:xfrm>
          <a:prstGeom prst="rect">
            <a:avLst/>
          </a:prstGeom>
        </p:spPr>
      </p:pic>
      <p:sp>
        <p:nvSpPr>
          <p:cNvPr id="11" name="Rectangle 1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CD2A744D-9A3A-B89D-B00F-CE8ADBE0EAA3}"/>
              </a:ext>
            </a:extLst>
          </p:cNvPr>
          <p:cNvSpPr>
            <a:spLocks noGrp="1"/>
          </p:cNvSpPr>
          <p:nvPr>
            <p:ph idx="1"/>
          </p:nvPr>
        </p:nvSpPr>
        <p:spPr>
          <a:xfrm>
            <a:off x="650668" y="2438400"/>
            <a:ext cx="4802031" cy="3809999"/>
          </a:xfrm>
        </p:spPr>
        <p:txBody>
          <a:bodyPr>
            <a:normAutofit/>
          </a:bodyPr>
          <a:lstStyle/>
          <a:p>
            <a:pPr marL="0" indent="0">
              <a:lnSpc>
                <a:spcPct val="90000"/>
              </a:lnSpc>
              <a:buNone/>
            </a:pPr>
            <a:r>
              <a:rPr lang="en-US" sz="1800" dirty="0"/>
              <a:t>Challenging situations can occur in community services and health workplaces. To handle them effectively:  </a:t>
            </a:r>
          </a:p>
          <a:p>
            <a:pPr marL="0" indent="0">
              <a:lnSpc>
                <a:spcPct val="90000"/>
              </a:lnSpc>
              <a:buNone/>
            </a:pPr>
            <a:r>
              <a:rPr lang="en-US" sz="1800" dirty="0"/>
              <a:t>- Recognise the situation.  </a:t>
            </a:r>
          </a:p>
          <a:p>
            <a:pPr marL="0" indent="0">
              <a:lnSpc>
                <a:spcPct val="90000"/>
              </a:lnSpc>
              <a:buNone/>
            </a:pPr>
            <a:r>
              <a:rPr lang="en-US" sz="1800" dirty="0"/>
              <a:t>- Plan an appropriate response.  </a:t>
            </a:r>
          </a:p>
          <a:p>
            <a:pPr marL="0" indent="0">
              <a:lnSpc>
                <a:spcPct val="90000"/>
              </a:lnSpc>
              <a:buNone/>
            </a:pPr>
            <a:r>
              <a:rPr lang="en-US" sz="1800" dirty="0"/>
              <a:t>- Take action to address the issue.  </a:t>
            </a:r>
          </a:p>
          <a:p>
            <a:pPr marL="0" indent="0">
              <a:lnSpc>
                <a:spcPct val="90000"/>
              </a:lnSpc>
              <a:buNone/>
            </a:pPr>
            <a:r>
              <a:rPr lang="en-US" sz="1800" dirty="0"/>
              <a:t>- Seek help: Engage the skills of others when needed rather than attempting to resolve it alone.  </a:t>
            </a:r>
          </a:p>
          <a:p>
            <a:pPr marL="0" indent="0">
              <a:lnSpc>
                <a:spcPct val="90000"/>
              </a:lnSpc>
              <a:buNone/>
            </a:pPr>
            <a:r>
              <a:rPr lang="en-US" sz="1800" dirty="0"/>
              <a:t>- Prioritise safety and effectiveness over independent problem-solving. </a:t>
            </a:r>
            <a:endParaRPr lang="en-AU" sz="1800" dirty="0"/>
          </a:p>
        </p:txBody>
      </p:sp>
      <p:pic>
        <p:nvPicPr>
          <p:cNvPr id="7" name="Picture 6" descr="Logo&#10;&#10;Description automatically generated">
            <a:extLst>
              <a:ext uri="{FF2B5EF4-FFF2-40B4-BE49-F238E27FC236}">
                <a16:creationId xmlns:a16="http://schemas.microsoft.com/office/drawing/2014/main" id="{6EE7C240-872F-435C-A380-DF3C427A5B3D}"/>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4166914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07E7-3CA4-416C-2311-037B9F6B3586}"/>
              </a:ext>
            </a:extLst>
          </p:cNvPr>
          <p:cNvSpPr>
            <a:spLocks noGrp="1"/>
          </p:cNvSpPr>
          <p:nvPr>
            <p:ph type="title"/>
          </p:nvPr>
        </p:nvSpPr>
        <p:spPr>
          <a:xfrm>
            <a:off x="1640156" y="491300"/>
            <a:ext cx="8911687" cy="777970"/>
          </a:xfrm>
        </p:spPr>
        <p:txBody>
          <a:bodyPr>
            <a:normAutofit fontScale="90000"/>
          </a:bodyPr>
          <a:lstStyle/>
          <a:p>
            <a:r>
              <a:rPr lang="en-AU" b="1" dirty="0"/>
              <a:t>3.2 Situations Which Challenge Us</a:t>
            </a:r>
            <a:br>
              <a:rPr lang="en-AU" b="1" dirty="0"/>
            </a:br>
            <a:endParaRPr lang="en-AU" dirty="0"/>
          </a:p>
        </p:txBody>
      </p:sp>
      <p:pic>
        <p:nvPicPr>
          <p:cNvPr id="4" name="Picture Placeholder 68">
            <a:extLst>
              <a:ext uri="{FF2B5EF4-FFF2-40B4-BE49-F238E27FC236}">
                <a16:creationId xmlns:a16="http://schemas.microsoft.com/office/drawing/2014/main" id="{F238BF09-B809-8235-076F-91521ACADE5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79876" y="1411510"/>
            <a:ext cx="3023724" cy="2997200"/>
          </a:xfrm>
          <a:custGeom>
            <a:avLst/>
            <a:gdLst>
              <a:gd name="connsiteX0" fmla="*/ 1158240 w 2316480"/>
              <a:gd name="connsiteY0" fmla="*/ 0 h 2296160"/>
              <a:gd name="connsiteX1" fmla="*/ 2316480 w 2316480"/>
              <a:gd name="connsiteY1" fmla="*/ 1148080 h 2296160"/>
              <a:gd name="connsiteX2" fmla="*/ 2316480 w 2316480"/>
              <a:gd name="connsiteY2" fmla="*/ 2296160 h 2296160"/>
              <a:gd name="connsiteX3" fmla="*/ 1158240 w 2316480"/>
              <a:gd name="connsiteY3" fmla="*/ 2296160 h 2296160"/>
              <a:gd name="connsiteX4" fmla="*/ 0 w 2316480"/>
              <a:gd name="connsiteY4" fmla="*/ 1148080 h 2296160"/>
              <a:gd name="connsiteX5" fmla="*/ 1158240 w 2316480"/>
              <a:gd name="connsiteY5" fmla="*/ 0 h 229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480" h="2296160">
                <a:moveTo>
                  <a:pt x="1158240" y="0"/>
                </a:moveTo>
                <a:cubicBezTo>
                  <a:pt x="1797918" y="0"/>
                  <a:pt x="2316480" y="514013"/>
                  <a:pt x="2316480" y="1148080"/>
                </a:cubicBezTo>
                <a:lnTo>
                  <a:pt x="2316480" y="2296160"/>
                </a:lnTo>
                <a:lnTo>
                  <a:pt x="1158240" y="2296160"/>
                </a:lnTo>
                <a:cubicBezTo>
                  <a:pt x="518562" y="2296160"/>
                  <a:pt x="0" y="1782147"/>
                  <a:pt x="0" y="1148080"/>
                </a:cubicBezTo>
                <a:cubicBezTo>
                  <a:pt x="0" y="514013"/>
                  <a:pt x="518562" y="0"/>
                  <a:pt x="1158240" y="0"/>
                </a:cubicBezTo>
                <a:close/>
              </a:path>
            </a:pathLst>
          </a:custGeom>
        </p:spPr>
      </p:pic>
      <p:pic>
        <p:nvPicPr>
          <p:cNvPr id="5" name="Picture Placeholder 54">
            <a:extLst>
              <a:ext uri="{FF2B5EF4-FFF2-40B4-BE49-F238E27FC236}">
                <a16:creationId xmlns:a16="http://schemas.microsoft.com/office/drawing/2014/main" id="{4C03E134-8332-DEF2-32C8-EE22AFAE18C2}"/>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647440" y="1402080"/>
            <a:ext cx="2997200" cy="2997200"/>
          </a:xfrm>
          <a:custGeom>
            <a:avLst/>
            <a:gdLst>
              <a:gd name="connsiteX0" fmla="*/ 1498600 w 2997200"/>
              <a:gd name="connsiteY0" fmla="*/ 0 h 2997200"/>
              <a:gd name="connsiteX1" fmla="*/ 2997200 w 2997200"/>
              <a:gd name="connsiteY1" fmla="*/ 1498600 h 2997200"/>
              <a:gd name="connsiteX2" fmla="*/ 1498600 w 2997200"/>
              <a:gd name="connsiteY2" fmla="*/ 2997200 h 2997200"/>
              <a:gd name="connsiteX3" fmla="*/ 0 w 2997200"/>
              <a:gd name="connsiteY3" fmla="*/ 2997200 h 2997200"/>
              <a:gd name="connsiteX4" fmla="*/ 0 w 2997200"/>
              <a:gd name="connsiteY4" fmla="*/ 1498600 h 2997200"/>
              <a:gd name="connsiteX5" fmla="*/ 1498600 w 2997200"/>
              <a:gd name="connsiteY5" fmla="*/ 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7200" h="2997200">
                <a:moveTo>
                  <a:pt x="1498600" y="0"/>
                </a:moveTo>
                <a:cubicBezTo>
                  <a:pt x="2326254" y="0"/>
                  <a:pt x="2997200" y="670946"/>
                  <a:pt x="2997200" y="1498600"/>
                </a:cubicBezTo>
                <a:cubicBezTo>
                  <a:pt x="2997200" y="2326254"/>
                  <a:pt x="2326254" y="2997200"/>
                  <a:pt x="1498600" y="2997200"/>
                </a:cubicBezTo>
                <a:lnTo>
                  <a:pt x="0" y="2997200"/>
                </a:lnTo>
                <a:lnTo>
                  <a:pt x="0" y="1498600"/>
                </a:lnTo>
                <a:cubicBezTo>
                  <a:pt x="0" y="670946"/>
                  <a:pt x="670946" y="0"/>
                  <a:pt x="1498600" y="0"/>
                </a:cubicBezTo>
                <a:close/>
              </a:path>
            </a:pathLst>
          </a:custGeom>
        </p:spPr>
      </p:pic>
      <p:pic>
        <p:nvPicPr>
          <p:cNvPr id="6" name="Picture Placeholder 70">
            <a:extLst>
              <a:ext uri="{FF2B5EF4-FFF2-40B4-BE49-F238E27FC236}">
                <a16:creationId xmlns:a16="http://schemas.microsoft.com/office/drawing/2014/main" id="{B04D3D82-F64F-585E-FB31-FA028E44B920}"/>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07440" y="4572000"/>
            <a:ext cx="2296160" cy="2286000"/>
          </a:xfrm>
          <a:custGeom>
            <a:avLst/>
            <a:gdLst>
              <a:gd name="connsiteX0" fmla="*/ 1148080 w 2296160"/>
              <a:gd name="connsiteY0" fmla="*/ 0 h 2286000"/>
              <a:gd name="connsiteX1" fmla="*/ 2296160 w 2296160"/>
              <a:gd name="connsiteY1" fmla="*/ 0 h 2286000"/>
              <a:gd name="connsiteX2" fmla="*/ 2296160 w 2296160"/>
              <a:gd name="connsiteY2" fmla="*/ 1143000 h 2286000"/>
              <a:gd name="connsiteX3" fmla="*/ 1148080 w 2296160"/>
              <a:gd name="connsiteY3" fmla="*/ 2286000 h 2286000"/>
              <a:gd name="connsiteX4" fmla="*/ 0 w 2296160"/>
              <a:gd name="connsiteY4" fmla="*/ 1143000 h 2286000"/>
              <a:gd name="connsiteX5" fmla="*/ 1148080 w 2296160"/>
              <a:gd name="connsiteY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60" h="2286000">
                <a:moveTo>
                  <a:pt x="1148080" y="0"/>
                </a:moveTo>
                <a:lnTo>
                  <a:pt x="2296160" y="0"/>
                </a:lnTo>
                <a:lnTo>
                  <a:pt x="2296160" y="1143000"/>
                </a:lnTo>
                <a:cubicBezTo>
                  <a:pt x="2296160" y="1774261"/>
                  <a:pt x="1782147" y="2286000"/>
                  <a:pt x="1148080" y="2286000"/>
                </a:cubicBezTo>
                <a:cubicBezTo>
                  <a:pt x="514013" y="2286000"/>
                  <a:pt x="0" y="1774261"/>
                  <a:pt x="0" y="1143000"/>
                </a:cubicBezTo>
                <a:cubicBezTo>
                  <a:pt x="0" y="511739"/>
                  <a:pt x="514013" y="0"/>
                  <a:pt x="1148080" y="0"/>
                </a:cubicBezTo>
                <a:close/>
              </a:path>
            </a:pathLst>
          </a:custGeom>
        </p:spPr>
      </p:pic>
      <p:sp>
        <p:nvSpPr>
          <p:cNvPr id="7" name="TextBox 6">
            <a:extLst>
              <a:ext uri="{FF2B5EF4-FFF2-40B4-BE49-F238E27FC236}">
                <a16:creationId xmlns:a16="http://schemas.microsoft.com/office/drawing/2014/main" id="{0A125C60-8474-AA13-8A30-412738B7818D}"/>
              </a:ext>
            </a:extLst>
          </p:cNvPr>
          <p:cNvSpPr txBox="1"/>
          <p:nvPr/>
        </p:nvSpPr>
        <p:spPr>
          <a:xfrm>
            <a:off x="6888480" y="1832685"/>
            <a:ext cx="5303520" cy="4401205"/>
          </a:xfrm>
          <a:prstGeom prst="rect">
            <a:avLst/>
          </a:prstGeom>
          <a:noFill/>
        </p:spPr>
        <p:txBody>
          <a:bodyPr wrap="square" rtlCol="0">
            <a:spAutoFit/>
          </a:bodyPr>
          <a:lstStyle/>
          <a:p>
            <a:r>
              <a:rPr lang="en-AU" sz="2800" dirty="0"/>
              <a:t>- Support to someone experiencing trauma or grief</a:t>
            </a:r>
          </a:p>
          <a:p>
            <a:endParaRPr lang="en-AU" sz="2800" dirty="0"/>
          </a:p>
          <a:p>
            <a:r>
              <a:rPr lang="en-AU" sz="2800" dirty="0"/>
              <a:t>- Managing a critical incident</a:t>
            </a:r>
          </a:p>
          <a:p>
            <a:endParaRPr lang="en-AU" sz="2800" dirty="0"/>
          </a:p>
          <a:p>
            <a:r>
              <a:rPr lang="en-AU" sz="2800" dirty="0"/>
              <a:t>- Dealing with threats of violence or harm</a:t>
            </a:r>
          </a:p>
          <a:p>
            <a:endParaRPr lang="en-AU" sz="2800" dirty="0"/>
          </a:p>
          <a:p>
            <a:r>
              <a:rPr lang="en-AU" sz="2800" dirty="0"/>
              <a:t>- Child abuse, harm or neglect</a:t>
            </a:r>
          </a:p>
        </p:txBody>
      </p:sp>
      <p:pic>
        <p:nvPicPr>
          <p:cNvPr id="8" name="Picture 7" descr="Logo&#10;&#10;Description automatically generated">
            <a:extLst>
              <a:ext uri="{FF2B5EF4-FFF2-40B4-BE49-F238E27FC236}">
                <a16:creationId xmlns:a16="http://schemas.microsoft.com/office/drawing/2014/main" id="{9BDE8AEE-BCE8-236D-63E0-B609D1168A22}"/>
              </a:ext>
            </a:extLst>
          </p:cNvPr>
          <p:cNvPicPr>
            <a:picLocks noChangeAspect="1"/>
          </p:cNvPicPr>
          <p:nvPr/>
        </p:nvPicPr>
        <p:blipFill>
          <a:blip r:embed="rId6"/>
          <a:stretch>
            <a:fillRect/>
          </a:stretch>
        </p:blipFill>
        <p:spPr>
          <a:xfrm>
            <a:off x="-61292" y="5957638"/>
            <a:ext cx="1108409" cy="831307"/>
          </a:xfrm>
          <a:prstGeom prst="rect">
            <a:avLst/>
          </a:prstGeom>
        </p:spPr>
      </p:pic>
    </p:spTree>
    <p:extLst>
      <p:ext uri="{BB962C8B-B14F-4D97-AF65-F5344CB8AC3E}">
        <p14:creationId xmlns:p14="http://schemas.microsoft.com/office/powerpoint/2010/main" val="841677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6" name="Picture 25">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2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29" name="Picture 28">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 name="Picture 2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3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2" name="Rectangle 31">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3F1B2-9A48-5F16-EE85-74004152AEBD}"/>
              </a:ext>
            </a:extLst>
          </p:cNvPr>
          <p:cNvSpPr>
            <a:spLocks noGrp="1"/>
          </p:cNvSpPr>
          <p:nvPr>
            <p:ph type="title"/>
          </p:nvPr>
        </p:nvSpPr>
        <p:spPr>
          <a:xfrm>
            <a:off x="4872012" y="1447800"/>
            <a:ext cx="5222325" cy="3329581"/>
          </a:xfrm>
        </p:spPr>
        <p:txBody>
          <a:bodyPr vert="horz" lIns="91440" tIns="45720" rIns="91440" bIns="45720" rtlCol="0" anchor="b">
            <a:normAutofit/>
          </a:bodyPr>
          <a:lstStyle/>
          <a:p>
            <a:pPr>
              <a:lnSpc>
                <a:spcPct val="90000"/>
              </a:lnSpc>
            </a:pPr>
            <a:r>
              <a:rPr lang="en-US" sz="6100" b="0" i="0" kern="1200">
                <a:solidFill>
                  <a:srgbClr val="EBEBEB"/>
                </a:solidFill>
                <a:latin typeface="+mj-lt"/>
                <a:ea typeface="+mj-ea"/>
                <a:cs typeface="+mj-cs"/>
              </a:rPr>
              <a:t>Complete 3A Inquiry Task</a:t>
            </a:r>
            <a:br>
              <a:rPr lang="en-US" sz="6100" b="0" i="0" kern="1200">
                <a:solidFill>
                  <a:srgbClr val="EBEBEB"/>
                </a:solidFill>
                <a:latin typeface="+mj-lt"/>
                <a:ea typeface="+mj-ea"/>
                <a:cs typeface="+mj-cs"/>
              </a:rPr>
            </a:br>
            <a:r>
              <a:rPr lang="en-US" sz="6100" b="0" i="0" kern="1200">
                <a:solidFill>
                  <a:srgbClr val="EBEBEB"/>
                </a:solidFill>
                <a:latin typeface="+mj-lt"/>
                <a:ea typeface="+mj-ea"/>
                <a:cs typeface="+mj-cs"/>
              </a:rPr>
              <a:t>page 59</a:t>
            </a:r>
          </a:p>
        </p:txBody>
      </p:sp>
      <p:sp>
        <p:nvSpPr>
          <p:cNvPr id="23"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7FE5F3E4-2734-AD00-450F-F4B696FCD615}"/>
              </a:ext>
            </a:extLst>
          </p:cNvPr>
          <p:cNvPicPr>
            <a:picLocks noChangeAspect="1"/>
          </p:cNvPicPr>
          <p:nvPr/>
        </p:nvPicPr>
        <p:blipFill>
          <a:blip r:embed="rId6"/>
          <a:stretch>
            <a:fillRect/>
          </a:stretch>
        </p:blipFill>
        <p:spPr>
          <a:xfrm>
            <a:off x="0" y="6096000"/>
            <a:ext cx="803237" cy="602428"/>
          </a:xfrm>
          <a:prstGeom prst="rect">
            <a:avLst/>
          </a:prstGeom>
          <a:effectLst/>
        </p:spPr>
      </p:pic>
    </p:spTree>
    <p:extLst>
      <p:ext uri="{BB962C8B-B14F-4D97-AF65-F5344CB8AC3E}">
        <p14:creationId xmlns:p14="http://schemas.microsoft.com/office/powerpoint/2010/main" val="380059760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67DD-41A8-AF8D-4F97-CD0AB292F590}"/>
              </a:ext>
            </a:extLst>
          </p:cNvPr>
          <p:cNvSpPr>
            <a:spLocks noGrp="1"/>
          </p:cNvSpPr>
          <p:nvPr>
            <p:ph type="title"/>
          </p:nvPr>
        </p:nvSpPr>
        <p:spPr/>
        <p:txBody>
          <a:bodyPr/>
          <a:lstStyle/>
          <a:p>
            <a:r>
              <a:rPr lang="en-AU" dirty="0"/>
              <a:t>3.3 Situations that challenge us</a:t>
            </a:r>
          </a:p>
        </p:txBody>
      </p:sp>
      <p:sp>
        <p:nvSpPr>
          <p:cNvPr id="3" name="Content Placeholder 2">
            <a:extLst>
              <a:ext uri="{FF2B5EF4-FFF2-40B4-BE49-F238E27FC236}">
                <a16:creationId xmlns:a16="http://schemas.microsoft.com/office/drawing/2014/main" id="{2DEFB07C-1068-6160-D54D-77D8FF95D6BA}"/>
              </a:ext>
            </a:extLst>
          </p:cNvPr>
          <p:cNvSpPr>
            <a:spLocks noGrp="1"/>
          </p:cNvSpPr>
          <p:nvPr>
            <p:ph idx="1"/>
          </p:nvPr>
        </p:nvSpPr>
        <p:spPr>
          <a:xfrm>
            <a:off x="875201" y="1500468"/>
            <a:ext cx="8946541" cy="4195481"/>
          </a:xfrm>
        </p:spPr>
        <p:txBody>
          <a:bodyPr/>
          <a:lstStyle/>
          <a:p>
            <a:r>
              <a:rPr lang="en-US" sz="1800" b="0" i="0" u="none" strike="noStrike" baseline="0" dirty="0">
                <a:latin typeface="Montserrat-Regular"/>
              </a:rPr>
              <a:t>Some early signs and their descriptions are shown in the table below:</a:t>
            </a:r>
          </a:p>
          <a:p>
            <a:endParaRPr lang="en-US" sz="1800" dirty="0">
              <a:latin typeface="Montserrat-Regular"/>
            </a:endParaRPr>
          </a:p>
          <a:p>
            <a:endParaRPr lang="en-AU" dirty="0"/>
          </a:p>
        </p:txBody>
      </p:sp>
      <p:graphicFrame>
        <p:nvGraphicFramePr>
          <p:cNvPr id="4" name="Table 3">
            <a:extLst>
              <a:ext uri="{FF2B5EF4-FFF2-40B4-BE49-F238E27FC236}">
                <a16:creationId xmlns:a16="http://schemas.microsoft.com/office/drawing/2014/main" id="{DEA737BE-0EDF-5C80-DF1F-B8A73DBE11C1}"/>
              </a:ext>
            </a:extLst>
          </p:cNvPr>
          <p:cNvGraphicFramePr>
            <a:graphicFrameLocks noGrp="1"/>
          </p:cNvGraphicFramePr>
          <p:nvPr>
            <p:extLst>
              <p:ext uri="{D42A27DB-BD31-4B8C-83A1-F6EECF244321}">
                <p14:modId xmlns:p14="http://schemas.microsoft.com/office/powerpoint/2010/main" val="529183364"/>
              </p:ext>
            </p:extLst>
          </p:nvPr>
        </p:nvGraphicFramePr>
        <p:xfrm>
          <a:off x="875200" y="2001520"/>
          <a:ext cx="10269050" cy="4195479"/>
        </p:xfrm>
        <a:graphic>
          <a:graphicData uri="http://schemas.openxmlformats.org/drawingml/2006/table">
            <a:tbl>
              <a:tblPr firstRow="1" bandRow="1">
                <a:tableStyleId>{5C22544A-7EE6-4342-B048-85BDC9FD1C3A}</a:tableStyleId>
              </a:tblPr>
              <a:tblGrid>
                <a:gridCol w="2961763">
                  <a:extLst>
                    <a:ext uri="{9D8B030D-6E8A-4147-A177-3AD203B41FA5}">
                      <a16:colId xmlns:a16="http://schemas.microsoft.com/office/drawing/2014/main" val="4102115740"/>
                    </a:ext>
                  </a:extLst>
                </a:gridCol>
                <a:gridCol w="7307287">
                  <a:extLst>
                    <a:ext uri="{9D8B030D-6E8A-4147-A177-3AD203B41FA5}">
                      <a16:colId xmlns:a16="http://schemas.microsoft.com/office/drawing/2014/main" val="2122605788"/>
                    </a:ext>
                  </a:extLst>
                </a:gridCol>
              </a:tblGrid>
              <a:tr h="414438">
                <a:tc>
                  <a:txBody>
                    <a:bodyPr/>
                    <a:lstStyle/>
                    <a:p>
                      <a:r>
                        <a:rPr lang="en-AU" dirty="0"/>
                        <a:t>Sign</a:t>
                      </a:r>
                    </a:p>
                  </a:txBody>
                  <a:tcPr/>
                </a:tc>
                <a:tc>
                  <a:txBody>
                    <a:bodyPr/>
                    <a:lstStyle/>
                    <a:p>
                      <a:r>
                        <a:rPr lang="en-AU" dirty="0"/>
                        <a:t>Description</a:t>
                      </a:r>
                    </a:p>
                  </a:txBody>
                  <a:tcPr/>
                </a:tc>
                <a:extLst>
                  <a:ext uri="{0D108BD9-81ED-4DB2-BD59-A6C34878D82A}">
                    <a16:rowId xmlns:a16="http://schemas.microsoft.com/office/drawing/2014/main" val="612231120"/>
                  </a:ext>
                </a:extLst>
              </a:tr>
              <a:tr h="1021903">
                <a:tc>
                  <a:txBody>
                    <a:bodyPr/>
                    <a:lstStyle/>
                    <a:p>
                      <a:r>
                        <a:rPr lang="en-AU" dirty="0"/>
                        <a:t>Behaviour triggers</a:t>
                      </a:r>
                    </a:p>
                  </a:txBody>
                  <a:tcPr/>
                </a:tc>
                <a:tc>
                  <a:txBody>
                    <a:bodyPr/>
                    <a:lstStyle/>
                    <a:p>
                      <a:r>
                        <a:rPr lang="en-AU" dirty="0"/>
                        <a:t>Known triggers that have been identified in a person’s support plan or case notes that have previously triggered behaviours of concern</a:t>
                      </a:r>
                    </a:p>
                  </a:txBody>
                  <a:tcPr/>
                </a:tc>
                <a:extLst>
                  <a:ext uri="{0D108BD9-81ED-4DB2-BD59-A6C34878D82A}">
                    <a16:rowId xmlns:a16="http://schemas.microsoft.com/office/drawing/2014/main" val="1513309258"/>
                  </a:ext>
                </a:extLst>
              </a:tr>
              <a:tr h="1021903">
                <a:tc>
                  <a:txBody>
                    <a:bodyPr/>
                    <a:lstStyle/>
                    <a:p>
                      <a:r>
                        <a:rPr lang="en-AU" dirty="0"/>
                        <a:t>Changes in response</a:t>
                      </a:r>
                    </a:p>
                  </a:txBody>
                  <a:tcPr/>
                </a:tc>
                <a:tc>
                  <a:txBody>
                    <a:bodyPr/>
                    <a:lstStyle/>
                    <a:p>
                      <a:r>
                        <a:rPr lang="en-AU" dirty="0"/>
                        <a:t>Differences which occur in the way a person responds to your communication or interaction with them, such as a difference in mood, language, tone of voice or body movements</a:t>
                      </a:r>
                    </a:p>
                  </a:txBody>
                  <a:tcPr/>
                </a:tc>
                <a:extLst>
                  <a:ext uri="{0D108BD9-81ED-4DB2-BD59-A6C34878D82A}">
                    <a16:rowId xmlns:a16="http://schemas.microsoft.com/office/drawing/2014/main" val="328815539"/>
                  </a:ext>
                </a:extLst>
              </a:tr>
              <a:tr h="715332">
                <a:tc>
                  <a:txBody>
                    <a:bodyPr/>
                    <a:lstStyle/>
                    <a:p>
                      <a:r>
                        <a:rPr lang="en-AU" dirty="0"/>
                        <a:t>Language</a:t>
                      </a:r>
                    </a:p>
                  </a:txBody>
                  <a:tcPr/>
                </a:tc>
                <a:tc>
                  <a:txBody>
                    <a:bodyPr/>
                    <a:lstStyle/>
                    <a:p>
                      <a:r>
                        <a:rPr lang="en-AU" dirty="0"/>
                        <a:t>Words or phrases which are threatening, aggressive, confused or difficult to comprehend</a:t>
                      </a:r>
                    </a:p>
                  </a:txBody>
                  <a:tcPr/>
                </a:tc>
                <a:extLst>
                  <a:ext uri="{0D108BD9-81ED-4DB2-BD59-A6C34878D82A}">
                    <a16:rowId xmlns:a16="http://schemas.microsoft.com/office/drawing/2014/main" val="1637145752"/>
                  </a:ext>
                </a:extLst>
              </a:tr>
              <a:tr h="1021903">
                <a:tc>
                  <a:txBody>
                    <a:bodyPr/>
                    <a:lstStyle/>
                    <a:p>
                      <a:r>
                        <a:rPr lang="en-AU" dirty="0"/>
                        <a:t>Presence of dangers in the environment</a:t>
                      </a:r>
                    </a:p>
                  </a:txBody>
                  <a:tcPr/>
                </a:tc>
                <a:tc>
                  <a:txBody>
                    <a:bodyPr/>
                    <a:lstStyle/>
                    <a:p>
                      <a:r>
                        <a:rPr lang="en-AU" dirty="0"/>
                        <a:t>Objects, equipment or environmental factors which could contribute to a situation becoming more challenging or higher risk</a:t>
                      </a:r>
                    </a:p>
                  </a:txBody>
                  <a:tcPr/>
                </a:tc>
                <a:extLst>
                  <a:ext uri="{0D108BD9-81ED-4DB2-BD59-A6C34878D82A}">
                    <a16:rowId xmlns:a16="http://schemas.microsoft.com/office/drawing/2014/main" val="3581579620"/>
                  </a:ext>
                </a:extLst>
              </a:tr>
            </a:tbl>
          </a:graphicData>
        </a:graphic>
      </p:graphicFrame>
      <p:pic>
        <p:nvPicPr>
          <p:cNvPr id="5" name="Picture 4" descr="Logo&#10;&#10;Description automatically generated">
            <a:extLst>
              <a:ext uri="{FF2B5EF4-FFF2-40B4-BE49-F238E27FC236}">
                <a16:creationId xmlns:a16="http://schemas.microsoft.com/office/drawing/2014/main" id="{34BCE3F3-D9D4-33B6-54D7-FF4D298065EB}"/>
              </a:ext>
            </a:extLst>
          </p:cNvPr>
          <p:cNvPicPr>
            <a:picLocks noChangeAspect="1"/>
          </p:cNvPicPr>
          <p:nvPr/>
        </p:nvPicPr>
        <p:blipFill>
          <a:blip r:embed="rId2"/>
          <a:stretch>
            <a:fillRect/>
          </a:stretch>
        </p:blipFill>
        <p:spPr>
          <a:xfrm>
            <a:off x="0" y="6096000"/>
            <a:ext cx="803237" cy="602428"/>
          </a:xfrm>
          <a:prstGeom prst="rect">
            <a:avLst/>
          </a:prstGeom>
          <a:effectLst/>
        </p:spPr>
      </p:pic>
    </p:spTree>
    <p:extLst>
      <p:ext uri="{BB962C8B-B14F-4D97-AF65-F5344CB8AC3E}">
        <p14:creationId xmlns:p14="http://schemas.microsoft.com/office/powerpoint/2010/main" val="1717976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58000">
              <a:schemeClr val="bg2"/>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4F47-9275-2A98-0195-6DDEFEDD4411}"/>
              </a:ext>
            </a:extLst>
          </p:cNvPr>
          <p:cNvSpPr>
            <a:spLocks noGrp="1"/>
          </p:cNvSpPr>
          <p:nvPr>
            <p:ph type="title"/>
          </p:nvPr>
        </p:nvSpPr>
        <p:spPr>
          <a:xfrm>
            <a:off x="2851532" y="210466"/>
            <a:ext cx="8915399" cy="823448"/>
          </a:xfrm>
        </p:spPr>
        <p:txBody>
          <a:bodyPr vert="horz" lIns="91440" tIns="45720" rIns="91440" bIns="45720" rtlCol="0" anchor="b">
            <a:normAutofit fontScale="90000"/>
          </a:bodyPr>
          <a:lstStyle/>
          <a:p>
            <a:pPr>
              <a:lnSpc>
                <a:spcPct val="90000"/>
              </a:lnSpc>
            </a:pPr>
            <a:r>
              <a:rPr lang="en-US" sz="2800" b="1" dirty="0"/>
              <a:t>Identifying Challenges Through Early Signs</a:t>
            </a:r>
            <a:br>
              <a:rPr lang="en-US" sz="2800" b="1" dirty="0"/>
            </a:br>
            <a:endParaRPr lang="en-US" sz="2800" dirty="0"/>
          </a:p>
        </p:txBody>
      </p:sp>
      <p:pic>
        <p:nvPicPr>
          <p:cNvPr id="5" name="Picture 4" descr="A diagram of a diagram&#10;&#10;Description automatically generated">
            <a:extLst>
              <a:ext uri="{FF2B5EF4-FFF2-40B4-BE49-F238E27FC236}">
                <a16:creationId xmlns:a16="http://schemas.microsoft.com/office/drawing/2014/main" id="{51C337D5-1020-937D-5B50-F2B40329D229}"/>
              </a:ext>
            </a:extLst>
          </p:cNvPr>
          <p:cNvPicPr>
            <a:picLocks noChangeAspect="1"/>
          </p:cNvPicPr>
          <p:nvPr/>
        </p:nvPicPr>
        <p:blipFill>
          <a:blip r:embed="rId3"/>
          <a:stretch>
            <a:fillRect/>
          </a:stretch>
        </p:blipFill>
        <p:spPr>
          <a:xfrm>
            <a:off x="4202572" y="1677480"/>
            <a:ext cx="4575668" cy="4498550"/>
          </a:xfrm>
          <a:prstGeom prst="rect">
            <a:avLst/>
          </a:prstGeom>
        </p:spPr>
      </p:pic>
      <p:sp>
        <p:nvSpPr>
          <p:cNvPr id="6" name="TextBox 5">
            <a:extLst>
              <a:ext uri="{FF2B5EF4-FFF2-40B4-BE49-F238E27FC236}">
                <a16:creationId xmlns:a16="http://schemas.microsoft.com/office/drawing/2014/main" id="{0CA3906E-FBD5-02E0-E822-7185294596FA}"/>
              </a:ext>
            </a:extLst>
          </p:cNvPr>
          <p:cNvSpPr txBox="1"/>
          <p:nvPr/>
        </p:nvSpPr>
        <p:spPr>
          <a:xfrm>
            <a:off x="2314388" y="1042602"/>
            <a:ext cx="2499273" cy="1200329"/>
          </a:xfrm>
          <a:prstGeom prst="rect">
            <a:avLst/>
          </a:prstGeom>
          <a:noFill/>
        </p:spPr>
        <p:txBody>
          <a:bodyPr wrap="square" rtlCol="0">
            <a:spAutoFit/>
          </a:bodyPr>
          <a:lstStyle/>
          <a:p>
            <a:r>
              <a:rPr lang="en-AU" b="1" u="sng" dirty="0"/>
              <a:t>Behavioural triggers</a:t>
            </a:r>
          </a:p>
          <a:p>
            <a:r>
              <a:rPr lang="en-AU" dirty="0"/>
              <a:t>Identified in a support plan or </a:t>
            </a:r>
          </a:p>
          <a:p>
            <a:r>
              <a:rPr lang="en-AU" dirty="0"/>
              <a:t>case notes</a:t>
            </a:r>
          </a:p>
        </p:txBody>
      </p:sp>
      <p:sp>
        <p:nvSpPr>
          <p:cNvPr id="7" name="TextBox 6">
            <a:extLst>
              <a:ext uri="{FF2B5EF4-FFF2-40B4-BE49-F238E27FC236}">
                <a16:creationId xmlns:a16="http://schemas.microsoft.com/office/drawing/2014/main" id="{C94B7390-7AEA-6952-9522-4CA7E0EEB0AB}"/>
              </a:ext>
            </a:extLst>
          </p:cNvPr>
          <p:cNvSpPr txBox="1"/>
          <p:nvPr/>
        </p:nvSpPr>
        <p:spPr>
          <a:xfrm>
            <a:off x="1795817" y="4880640"/>
            <a:ext cx="2466832" cy="1477328"/>
          </a:xfrm>
          <a:prstGeom prst="rect">
            <a:avLst/>
          </a:prstGeom>
          <a:noFill/>
        </p:spPr>
        <p:txBody>
          <a:bodyPr wrap="square" rtlCol="0">
            <a:spAutoFit/>
          </a:bodyPr>
          <a:lstStyle/>
          <a:p>
            <a:r>
              <a:rPr lang="en-AU" b="1" u="sng" dirty="0"/>
              <a:t>Presence of dangers in the environment</a:t>
            </a:r>
          </a:p>
          <a:p>
            <a:r>
              <a:rPr lang="en-AU" dirty="0"/>
              <a:t>Objects, equipment or environmental factors</a:t>
            </a:r>
          </a:p>
        </p:txBody>
      </p:sp>
      <p:sp>
        <p:nvSpPr>
          <p:cNvPr id="8" name="TextBox 7">
            <a:extLst>
              <a:ext uri="{FF2B5EF4-FFF2-40B4-BE49-F238E27FC236}">
                <a16:creationId xmlns:a16="http://schemas.microsoft.com/office/drawing/2014/main" id="{DD3403F0-7D74-6652-2D10-5A1C7EF6568D}"/>
              </a:ext>
            </a:extLst>
          </p:cNvPr>
          <p:cNvSpPr txBox="1"/>
          <p:nvPr/>
        </p:nvSpPr>
        <p:spPr>
          <a:xfrm>
            <a:off x="8778240" y="2207382"/>
            <a:ext cx="2638435" cy="1200329"/>
          </a:xfrm>
          <a:prstGeom prst="rect">
            <a:avLst/>
          </a:prstGeom>
          <a:noFill/>
        </p:spPr>
        <p:txBody>
          <a:bodyPr wrap="square" rtlCol="0">
            <a:spAutoFit/>
          </a:bodyPr>
          <a:lstStyle/>
          <a:p>
            <a:r>
              <a:rPr lang="en-AU" b="1" u="sng" dirty="0"/>
              <a:t>Changes in response</a:t>
            </a:r>
          </a:p>
          <a:p>
            <a:r>
              <a:rPr lang="en-AU" dirty="0"/>
              <a:t>Such as difference in mood, language and tone</a:t>
            </a:r>
          </a:p>
        </p:txBody>
      </p:sp>
      <p:sp>
        <p:nvSpPr>
          <p:cNvPr id="9" name="TextBox 8">
            <a:extLst>
              <a:ext uri="{FF2B5EF4-FFF2-40B4-BE49-F238E27FC236}">
                <a16:creationId xmlns:a16="http://schemas.microsoft.com/office/drawing/2014/main" id="{4D4FC48F-A4A2-0AFA-B66D-4F4C67A36A5A}"/>
              </a:ext>
            </a:extLst>
          </p:cNvPr>
          <p:cNvSpPr txBox="1"/>
          <p:nvPr/>
        </p:nvSpPr>
        <p:spPr>
          <a:xfrm>
            <a:off x="8778240" y="5538970"/>
            <a:ext cx="3151234" cy="923330"/>
          </a:xfrm>
          <a:prstGeom prst="rect">
            <a:avLst/>
          </a:prstGeom>
          <a:noFill/>
        </p:spPr>
        <p:txBody>
          <a:bodyPr wrap="square" rtlCol="0">
            <a:spAutoFit/>
          </a:bodyPr>
          <a:lstStyle/>
          <a:p>
            <a:r>
              <a:rPr lang="en-AU" b="1" u="sng" dirty="0"/>
              <a:t>Language</a:t>
            </a:r>
          </a:p>
          <a:p>
            <a:r>
              <a:rPr lang="en-AU" dirty="0"/>
              <a:t>Words or phrases that are threatening</a:t>
            </a:r>
          </a:p>
        </p:txBody>
      </p:sp>
      <p:pic>
        <p:nvPicPr>
          <p:cNvPr id="37" name="Picture 36" descr="Logo&#10;&#10;Description automatically generated">
            <a:extLst>
              <a:ext uri="{FF2B5EF4-FFF2-40B4-BE49-F238E27FC236}">
                <a16:creationId xmlns:a16="http://schemas.microsoft.com/office/drawing/2014/main" id="{7BBA3797-0F47-54DD-D5D5-1DEA860BC9B7}"/>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675131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FC02-A141-ED13-B0BF-576451603DAF}"/>
              </a:ext>
            </a:extLst>
          </p:cNvPr>
          <p:cNvSpPr>
            <a:spLocks noGrp="1"/>
          </p:cNvSpPr>
          <p:nvPr>
            <p:ph type="title"/>
          </p:nvPr>
        </p:nvSpPr>
        <p:spPr>
          <a:xfrm>
            <a:off x="2592925" y="624110"/>
            <a:ext cx="8911687" cy="798290"/>
          </a:xfrm>
        </p:spPr>
        <p:txBody>
          <a:bodyPr>
            <a:normAutofit fontScale="90000"/>
          </a:bodyPr>
          <a:lstStyle/>
          <a:p>
            <a:r>
              <a:rPr lang="en-US" b="1" dirty="0"/>
              <a:t>3.4 Indicators of Risk </a:t>
            </a:r>
            <a:br>
              <a:rPr lang="en-US" b="1" dirty="0"/>
            </a:br>
            <a:endParaRPr lang="en-AU" b="1" dirty="0"/>
          </a:p>
        </p:txBody>
      </p:sp>
      <p:graphicFrame>
        <p:nvGraphicFramePr>
          <p:cNvPr id="4" name="Content Placeholder 3">
            <a:extLst>
              <a:ext uri="{FF2B5EF4-FFF2-40B4-BE49-F238E27FC236}">
                <a16:creationId xmlns:a16="http://schemas.microsoft.com/office/drawing/2014/main" id="{78F16DD4-4590-9280-206C-B9630B014424}"/>
              </a:ext>
            </a:extLst>
          </p:cNvPr>
          <p:cNvGraphicFramePr>
            <a:graphicFrameLocks noGrp="1"/>
          </p:cNvGraphicFramePr>
          <p:nvPr>
            <p:ph idx="1"/>
            <p:extLst>
              <p:ext uri="{D42A27DB-BD31-4B8C-83A1-F6EECF244321}">
                <p14:modId xmlns:p14="http://schemas.microsoft.com/office/powerpoint/2010/main" val="3198369370"/>
              </p:ext>
            </p:extLst>
          </p:nvPr>
        </p:nvGraphicFramePr>
        <p:xfrm>
          <a:off x="1047117" y="2740740"/>
          <a:ext cx="8911687" cy="3493152"/>
        </p:xfrm>
        <a:graphic>
          <a:graphicData uri="http://schemas.openxmlformats.org/drawingml/2006/table">
            <a:tbl>
              <a:tblPr firstRow="1" bandRow="1">
                <a:tableStyleId>{5C22544A-7EE6-4342-B048-85BDC9FD1C3A}</a:tableStyleId>
              </a:tblPr>
              <a:tblGrid>
                <a:gridCol w="2229509">
                  <a:extLst>
                    <a:ext uri="{9D8B030D-6E8A-4147-A177-3AD203B41FA5}">
                      <a16:colId xmlns:a16="http://schemas.microsoft.com/office/drawing/2014/main" val="3121166258"/>
                    </a:ext>
                  </a:extLst>
                </a:gridCol>
                <a:gridCol w="6682178">
                  <a:extLst>
                    <a:ext uri="{9D8B030D-6E8A-4147-A177-3AD203B41FA5}">
                      <a16:colId xmlns:a16="http://schemas.microsoft.com/office/drawing/2014/main" val="3828483618"/>
                    </a:ext>
                  </a:extLst>
                </a:gridCol>
              </a:tblGrid>
              <a:tr h="582192">
                <a:tc>
                  <a:txBody>
                    <a:bodyPr/>
                    <a:lstStyle/>
                    <a:p>
                      <a:r>
                        <a:rPr lang="en-AU" dirty="0"/>
                        <a:t>Areas of abuse</a:t>
                      </a:r>
                    </a:p>
                  </a:txBody>
                  <a:tcPr/>
                </a:tc>
                <a:tc>
                  <a:txBody>
                    <a:bodyPr/>
                    <a:lstStyle/>
                    <a:p>
                      <a:r>
                        <a:rPr lang="en-AU" dirty="0"/>
                        <a:t>Indicators</a:t>
                      </a:r>
                    </a:p>
                  </a:txBody>
                  <a:tcPr/>
                </a:tc>
                <a:extLst>
                  <a:ext uri="{0D108BD9-81ED-4DB2-BD59-A6C34878D82A}">
                    <a16:rowId xmlns:a16="http://schemas.microsoft.com/office/drawing/2014/main" val="3347369877"/>
                  </a:ext>
                </a:extLst>
              </a:tr>
              <a:tr h="582192">
                <a:tc>
                  <a:txBody>
                    <a:bodyPr/>
                    <a:lstStyle/>
                    <a:p>
                      <a:r>
                        <a:rPr lang="en-AU" dirty="0"/>
                        <a:t>Physical</a:t>
                      </a:r>
                    </a:p>
                  </a:txBody>
                  <a:tcPr/>
                </a:tc>
                <a:tc>
                  <a:txBody>
                    <a:bodyPr/>
                    <a:lstStyle/>
                    <a:p>
                      <a:r>
                        <a:rPr lang="en-AU" dirty="0"/>
                        <a:t>Bruises, lacerations, swelling, fractures, etc.</a:t>
                      </a:r>
                    </a:p>
                  </a:txBody>
                  <a:tcPr/>
                </a:tc>
                <a:extLst>
                  <a:ext uri="{0D108BD9-81ED-4DB2-BD59-A6C34878D82A}">
                    <a16:rowId xmlns:a16="http://schemas.microsoft.com/office/drawing/2014/main" val="3348744924"/>
                  </a:ext>
                </a:extLst>
              </a:tr>
              <a:tr h="582192">
                <a:tc>
                  <a:txBody>
                    <a:bodyPr/>
                    <a:lstStyle/>
                    <a:p>
                      <a:r>
                        <a:rPr lang="en-AU" dirty="0"/>
                        <a:t>Sexual</a:t>
                      </a:r>
                    </a:p>
                  </a:txBody>
                  <a:tcPr/>
                </a:tc>
                <a:tc>
                  <a:txBody>
                    <a:bodyPr/>
                    <a:lstStyle/>
                    <a:p>
                      <a:r>
                        <a:rPr lang="en-AU" dirty="0"/>
                        <a:t>Bruising, pain around genitals or torso</a:t>
                      </a:r>
                    </a:p>
                  </a:txBody>
                  <a:tcPr/>
                </a:tc>
                <a:extLst>
                  <a:ext uri="{0D108BD9-81ED-4DB2-BD59-A6C34878D82A}">
                    <a16:rowId xmlns:a16="http://schemas.microsoft.com/office/drawing/2014/main" val="3798987842"/>
                  </a:ext>
                </a:extLst>
              </a:tr>
              <a:tr h="582192">
                <a:tc>
                  <a:txBody>
                    <a:bodyPr/>
                    <a:lstStyle/>
                    <a:p>
                      <a:r>
                        <a:rPr lang="en-AU" dirty="0"/>
                        <a:t>Emotional</a:t>
                      </a:r>
                    </a:p>
                  </a:txBody>
                  <a:tcPr/>
                </a:tc>
                <a:tc>
                  <a:txBody>
                    <a:bodyPr/>
                    <a:lstStyle/>
                    <a:p>
                      <a:r>
                        <a:rPr lang="en-AU" dirty="0"/>
                        <a:t>Delayed development, failure to achieve milestones</a:t>
                      </a:r>
                    </a:p>
                  </a:txBody>
                  <a:tcPr/>
                </a:tc>
                <a:extLst>
                  <a:ext uri="{0D108BD9-81ED-4DB2-BD59-A6C34878D82A}">
                    <a16:rowId xmlns:a16="http://schemas.microsoft.com/office/drawing/2014/main" val="800853224"/>
                  </a:ext>
                </a:extLst>
              </a:tr>
              <a:tr h="582192">
                <a:tc>
                  <a:txBody>
                    <a:bodyPr/>
                    <a:lstStyle/>
                    <a:p>
                      <a:r>
                        <a:rPr lang="en-AU" dirty="0"/>
                        <a:t>Financial</a:t>
                      </a:r>
                    </a:p>
                  </a:txBody>
                  <a:tcPr/>
                </a:tc>
                <a:tc>
                  <a:txBody>
                    <a:bodyPr/>
                    <a:lstStyle/>
                    <a:p>
                      <a:r>
                        <a:rPr lang="en-AU" dirty="0"/>
                        <a:t>Not having enough money for daily tasks and activities</a:t>
                      </a:r>
                    </a:p>
                  </a:txBody>
                  <a:tcPr/>
                </a:tc>
                <a:extLst>
                  <a:ext uri="{0D108BD9-81ED-4DB2-BD59-A6C34878D82A}">
                    <a16:rowId xmlns:a16="http://schemas.microsoft.com/office/drawing/2014/main" val="3741848735"/>
                  </a:ext>
                </a:extLst>
              </a:tr>
              <a:tr h="582192">
                <a:tc>
                  <a:txBody>
                    <a:bodyPr/>
                    <a:lstStyle/>
                    <a:p>
                      <a:r>
                        <a:rPr lang="en-AU" dirty="0"/>
                        <a:t>Neglect</a:t>
                      </a:r>
                    </a:p>
                  </a:txBody>
                  <a:tcPr/>
                </a:tc>
                <a:tc>
                  <a:txBody>
                    <a:bodyPr/>
                    <a:lstStyle/>
                    <a:p>
                      <a:r>
                        <a:rPr lang="en-AU" dirty="0"/>
                        <a:t>Frequently tired, unprepared</a:t>
                      </a:r>
                    </a:p>
                  </a:txBody>
                  <a:tcPr/>
                </a:tc>
                <a:extLst>
                  <a:ext uri="{0D108BD9-81ED-4DB2-BD59-A6C34878D82A}">
                    <a16:rowId xmlns:a16="http://schemas.microsoft.com/office/drawing/2014/main" val="3452748524"/>
                  </a:ext>
                </a:extLst>
              </a:tr>
            </a:tbl>
          </a:graphicData>
        </a:graphic>
      </p:graphicFrame>
      <p:sp>
        <p:nvSpPr>
          <p:cNvPr id="5" name="TextBox 4">
            <a:extLst>
              <a:ext uri="{FF2B5EF4-FFF2-40B4-BE49-F238E27FC236}">
                <a16:creationId xmlns:a16="http://schemas.microsoft.com/office/drawing/2014/main" id="{8D913730-8FA4-47C4-54AE-6CE9E7117BC6}"/>
              </a:ext>
            </a:extLst>
          </p:cNvPr>
          <p:cNvSpPr txBox="1"/>
          <p:nvPr/>
        </p:nvSpPr>
        <p:spPr>
          <a:xfrm>
            <a:off x="1047117" y="1619905"/>
            <a:ext cx="8298595" cy="923330"/>
          </a:xfrm>
          <a:prstGeom prst="rect">
            <a:avLst/>
          </a:prstGeom>
          <a:noFill/>
        </p:spPr>
        <p:txBody>
          <a:bodyPr wrap="square" rtlCol="0">
            <a:spAutoFit/>
          </a:bodyPr>
          <a:lstStyle/>
          <a:p>
            <a:pPr marL="0" indent="0">
              <a:buFont typeface="Arial" panose="020B0604020202020204" pitchFamily="34" charset="0"/>
              <a:buNone/>
            </a:pPr>
            <a:r>
              <a:rPr lang="en-AU" dirty="0"/>
              <a:t>You need to be alert to indicators of risk which can suggest that a child, young person or adult may be experiencing abuse, harm or neglect. Some of these indicators are:</a:t>
            </a:r>
          </a:p>
        </p:txBody>
      </p:sp>
      <p:pic>
        <p:nvPicPr>
          <p:cNvPr id="7" name="Picture 6" descr="Logo&#10;&#10;Description automatically generated">
            <a:extLst>
              <a:ext uri="{FF2B5EF4-FFF2-40B4-BE49-F238E27FC236}">
                <a16:creationId xmlns:a16="http://schemas.microsoft.com/office/drawing/2014/main" id="{7092C864-2BC3-CFC3-9130-43ACF482447C}"/>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9630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C559-B998-A616-BC29-7245A731A6BD}"/>
              </a:ext>
            </a:extLst>
          </p:cNvPr>
          <p:cNvSpPr>
            <a:spLocks noGrp="1"/>
          </p:cNvSpPr>
          <p:nvPr>
            <p:ph type="title"/>
          </p:nvPr>
        </p:nvSpPr>
        <p:spPr>
          <a:xfrm>
            <a:off x="649224" y="645106"/>
            <a:ext cx="3650279" cy="1259894"/>
          </a:xfrm>
        </p:spPr>
        <p:txBody>
          <a:bodyPr>
            <a:normAutofit fontScale="90000"/>
          </a:bodyPr>
          <a:lstStyle/>
          <a:p>
            <a:r>
              <a:rPr lang="en-AU" dirty="0"/>
              <a:t>Role Boundaries</a:t>
            </a:r>
          </a:p>
        </p:txBody>
      </p:sp>
      <p:sp>
        <p:nvSpPr>
          <p:cNvPr id="3" name="Content Placeholder 2">
            <a:extLst>
              <a:ext uri="{FF2B5EF4-FFF2-40B4-BE49-F238E27FC236}">
                <a16:creationId xmlns:a16="http://schemas.microsoft.com/office/drawing/2014/main" id="{CBAAF179-7AC2-0C7F-0DCB-3F1785A70929}"/>
              </a:ext>
            </a:extLst>
          </p:cNvPr>
          <p:cNvSpPr>
            <a:spLocks noGrp="1"/>
          </p:cNvSpPr>
          <p:nvPr>
            <p:ph idx="1"/>
          </p:nvPr>
        </p:nvSpPr>
        <p:spPr>
          <a:xfrm>
            <a:off x="649225" y="2133600"/>
            <a:ext cx="3650278" cy="3759253"/>
          </a:xfrm>
        </p:spPr>
        <p:txBody>
          <a:bodyPr>
            <a:normAutofit fontScale="92500" lnSpcReduction="20000"/>
          </a:bodyPr>
          <a:lstStyle/>
          <a:p>
            <a:pPr marL="171450" indent="-171450">
              <a:lnSpc>
                <a:spcPct val="90000"/>
              </a:lnSpc>
              <a:buFont typeface="Wingdings" panose="05000000000000000000" pitchFamily="2" charset="2"/>
              <a:buChar char="§"/>
            </a:pPr>
            <a:r>
              <a:rPr lang="en-AU" sz="1800" dirty="0"/>
              <a:t>From time to time, you may be asked by a client or someone other than your supervisor to do something that you would not normally do. </a:t>
            </a:r>
          </a:p>
          <a:p>
            <a:pPr marL="171450" indent="-171450">
              <a:lnSpc>
                <a:spcPct val="90000"/>
              </a:lnSpc>
              <a:buFont typeface="Wingdings" panose="05000000000000000000" pitchFamily="2" charset="2"/>
              <a:buChar char="§"/>
            </a:pPr>
            <a:r>
              <a:rPr lang="en-AU" sz="1800" dirty="0"/>
              <a:t>In these situations, it's important you remember the limitations and boundaries of your role. </a:t>
            </a:r>
          </a:p>
          <a:p>
            <a:pPr marL="171450" indent="-171450">
              <a:lnSpc>
                <a:spcPct val="90000"/>
              </a:lnSpc>
              <a:buFont typeface="Wingdings" panose="05000000000000000000" pitchFamily="2" charset="2"/>
              <a:buChar char="§"/>
            </a:pPr>
            <a:r>
              <a:rPr lang="en-AU" sz="1800" dirty="0"/>
              <a:t>You must always have clear instructions from your supervisor to carry out additional tasks if they are outside your normal duties. </a:t>
            </a:r>
          </a:p>
          <a:p>
            <a:pPr marL="0" indent="0">
              <a:lnSpc>
                <a:spcPct val="90000"/>
              </a:lnSpc>
              <a:buNone/>
            </a:pPr>
            <a:endParaRPr lang="en-AU" sz="1500" dirty="0"/>
          </a:p>
          <a:p>
            <a:pPr marL="0" indent="0">
              <a:lnSpc>
                <a:spcPct val="90000"/>
              </a:lnSpc>
              <a:buNone/>
            </a:pPr>
            <a:r>
              <a:rPr lang="en-AU" sz="2200" u="sng" dirty="0"/>
              <a:t>DISCUSS: What does a</a:t>
            </a:r>
            <a:r>
              <a:rPr lang="en-AU" sz="2200" u="sng" kern="1200" dirty="0">
                <a:effectLst/>
                <a:latin typeface="+mn-lt"/>
                <a:ea typeface="+mn-ea"/>
                <a:cs typeface="+mn-cs"/>
              </a:rPr>
              <a:t> position description include?</a:t>
            </a:r>
          </a:p>
          <a:p>
            <a:pPr marL="0" indent="0">
              <a:lnSpc>
                <a:spcPct val="90000"/>
              </a:lnSpc>
              <a:buNone/>
            </a:pPr>
            <a:endParaRPr lang="en-AU" sz="1500" dirty="0"/>
          </a:p>
        </p:txBody>
      </p:sp>
      <p:pic>
        <p:nvPicPr>
          <p:cNvPr id="4" name="Picture Placeholder 15" descr="A person with her hands up&#10;&#10;Description automatically generated">
            <a:extLst>
              <a:ext uri="{FF2B5EF4-FFF2-40B4-BE49-F238E27FC236}">
                <a16:creationId xmlns:a16="http://schemas.microsoft.com/office/drawing/2014/main" id="{A6CED19E-28E1-2148-456D-C046825768DF}"/>
              </a:ext>
            </a:extLst>
          </p:cNvPr>
          <p:cNvPicPr>
            <a:picLocks noChangeAspect="1"/>
          </p:cNvPicPr>
          <p:nvPr/>
        </p:nvPicPr>
        <p:blipFill>
          <a:blip r:embed="rId3" cstate="hqprint">
            <a:extLst>
              <a:ext uri="{28A0092B-C50C-407E-A947-70E740481C1C}">
                <a14:useLocalDpi xmlns:a14="http://schemas.microsoft.com/office/drawing/2010/main"/>
              </a:ext>
            </a:extLst>
          </a:blip>
          <a:srcRect l="10474" r="9473" b="-1"/>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2D8D982B-5E75-7785-AB39-F6679150B119}"/>
              </a:ext>
            </a:extLst>
          </p:cNvPr>
          <p:cNvPicPr>
            <a:picLocks noChangeAspect="1"/>
          </p:cNvPicPr>
          <p:nvPr/>
        </p:nvPicPr>
        <p:blipFill>
          <a:blip r:embed="rId4"/>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55780790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A5B7E-60BB-E2D5-BF2D-9957C613A10A}"/>
              </a:ext>
            </a:extLst>
          </p:cNvPr>
          <p:cNvSpPr>
            <a:spLocks noGrp="1"/>
          </p:cNvSpPr>
          <p:nvPr>
            <p:ph type="title"/>
          </p:nvPr>
        </p:nvSpPr>
        <p:spPr>
          <a:xfrm>
            <a:off x="648930" y="629266"/>
            <a:ext cx="6188190" cy="1622321"/>
          </a:xfrm>
        </p:spPr>
        <p:txBody>
          <a:bodyPr>
            <a:normAutofit/>
          </a:bodyPr>
          <a:lstStyle/>
          <a:p>
            <a:pPr>
              <a:lnSpc>
                <a:spcPct val="90000"/>
              </a:lnSpc>
            </a:pPr>
            <a:r>
              <a:rPr lang="en-AU" sz="3600">
                <a:solidFill>
                  <a:srgbClr val="EBEBEB"/>
                </a:solidFill>
              </a:rPr>
              <a:t>3.5 Following Organisational Procedures</a:t>
            </a:r>
          </a:p>
        </p:txBody>
      </p:sp>
      <p:sp>
        <p:nvSpPr>
          <p:cNvPr id="3" name="Content Placeholder 2">
            <a:extLst>
              <a:ext uri="{FF2B5EF4-FFF2-40B4-BE49-F238E27FC236}">
                <a16:creationId xmlns:a16="http://schemas.microsoft.com/office/drawing/2014/main" id="{162461C1-3E9A-337A-0AC3-7B90D45402B2}"/>
              </a:ext>
            </a:extLst>
          </p:cNvPr>
          <p:cNvSpPr>
            <a:spLocks noGrp="1"/>
          </p:cNvSpPr>
          <p:nvPr>
            <p:ph idx="1"/>
          </p:nvPr>
        </p:nvSpPr>
        <p:spPr>
          <a:xfrm>
            <a:off x="648930" y="2438400"/>
            <a:ext cx="6188189" cy="3785419"/>
          </a:xfrm>
        </p:spPr>
        <p:txBody>
          <a:bodyPr>
            <a:normAutofit/>
          </a:bodyPr>
          <a:lstStyle/>
          <a:p>
            <a:pPr>
              <a:lnSpc>
                <a:spcPct val="90000"/>
              </a:lnSpc>
            </a:pPr>
            <a:r>
              <a:rPr lang="en-US" sz="1900">
                <a:solidFill>
                  <a:srgbClr val="FFFFFF"/>
                </a:solidFill>
              </a:rPr>
              <a:t>Organisational procedures guide how to respond to early indicators of risk. Key steps include:  </a:t>
            </a:r>
          </a:p>
          <a:p>
            <a:pPr>
              <a:lnSpc>
                <a:spcPct val="90000"/>
              </a:lnSpc>
            </a:pPr>
            <a:r>
              <a:rPr lang="en-US" sz="1900" b="1" u="sng">
                <a:solidFill>
                  <a:srgbClr val="FFFFFF"/>
                </a:solidFill>
              </a:rPr>
              <a:t>Seek guidance: </a:t>
            </a:r>
            <a:r>
              <a:rPr lang="en-US" sz="1900">
                <a:solidFill>
                  <a:srgbClr val="FFFFFF"/>
                </a:solidFill>
              </a:rPr>
              <a:t>Consult others for direction or assistance in responding to the situation.  </a:t>
            </a:r>
          </a:p>
          <a:p>
            <a:pPr>
              <a:lnSpc>
                <a:spcPct val="90000"/>
              </a:lnSpc>
            </a:pPr>
            <a:r>
              <a:rPr lang="en-US" sz="1900" b="1" u="sng">
                <a:solidFill>
                  <a:srgbClr val="FFFFFF"/>
                </a:solidFill>
              </a:rPr>
              <a:t>Take action: </a:t>
            </a:r>
            <a:r>
              <a:rPr lang="en-US" sz="1900">
                <a:solidFill>
                  <a:srgbClr val="FFFFFF"/>
                </a:solidFill>
              </a:rPr>
              <a:t>Respond appropriately and report the situation to relevant parties.  </a:t>
            </a:r>
          </a:p>
          <a:p>
            <a:pPr>
              <a:lnSpc>
                <a:spcPct val="90000"/>
              </a:lnSpc>
            </a:pPr>
            <a:r>
              <a:rPr lang="en-US" sz="1900" b="1" u="sng">
                <a:solidFill>
                  <a:srgbClr val="FFFFFF"/>
                </a:solidFill>
              </a:rPr>
              <a:t>Inform supervisors: </a:t>
            </a:r>
            <a:r>
              <a:rPr lang="en-US" sz="1900">
                <a:solidFill>
                  <a:srgbClr val="FFFFFF"/>
                </a:solidFill>
              </a:rPr>
              <a:t>Notify your supervisor or team leader when managing complex or challenging situations.  </a:t>
            </a:r>
          </a:p>
          <a:p>
            <a:pPr>
              <a:lnSpc>
                <a:spcPct val="90000"/>
              </a:lnSpc>
            </a:pPr>
            <a:r>
              <a:rPr lang="en-US" sz="1900" b="1" u="sng">
                <a:solidFill>
                  <a:srgbClr val="FFFFFF"/>
                </a:solidFill>
              </a:rPr>
              <a:t>Supervisor support: </a:t>
            </a:r>
            <a:r>
              <a:rPr lang="en-US" sz="1900">
                <a:solidFill>
                  <a:srgbClr val="FFFFFF"/>
                </a:solidFill>
              </a:rPr>
              <a:t>Supervisors may provide additional support or intervene as needed. </a:t>
            </a:r>
            <a:endParaRPr lang="en-AU" sz="1900">
              <a:solidFill>
                <a:srgbClr val="FFFFFF"/>
              </a:solidFill>
            </a:endParaRP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rrows pointing towards light">
            <a:extLst>
              <a:ext uri="{FF2B5EF4-FFF2-40B4-BE49-F238E27FC236}">
                <a16:creationId xmlns:a16="http://schemas.microsoft.com/office/drawing/2014/main" id="{73554B0E-2F97-1FB2-D2DF-CA10B9918C85}"/>
              </a:ext>
            </a:extLst>
          </p:cNvPr>
          <p:cNvPicPr>
            <a:picLocks noChangeAspect="1"/>
          </p:cNvPicPr>
          <p:nvPr/>
        </p:nvPicPr>
        <p:blipFill>
          <a:blip r:embed="rId4">
            <a:extLst>
              <a:ext uri="{28A0092B-C50C-407E-A947-70E740481C1C}">
                <a14:useLocalDpi xmlns:a14="http://schemas.microsoft.com/office/drawing/2010/main" val="0"/>
              </a:ext>
            </a:extLst>
          </a:blip>
          <a:srcRect l="5903" r="45788"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7" name="Picture 6" descr="Logo&#10;&#10;Description automatically generated">
            <a:extLst>
              <a:ext uri="{FF2B5EF4-FFF2-40B4-BE49-F238E27FC236}">
                <a16:creationId xmlns:a16="http://schemas.microsoft.com/office/drawing/2014/main" id="{F9D82090-5BC4-14D4-16CC-974809FA45B0}"/>
              </a:ext>
            </a:extLst>
          </p:cNvPr>
          <p:cNvPicPr>
            <a:picLocks noChangeAspect="1"/>
          </p:cNvPicPr>
          <p:nvPr/>
        </p:nvPicPr>
        <p:blipFill>
          <a:blip r:embed="rId5"/>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582475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1456-9025-A68E-87C1-B30FB5276C3D}"/>
              </a:ext>
            </a:extLst>
          </p:cNvPr>
          <p:cNvSpPr>
            <a:spLocks noGrp="1"/>
          </p:cNvSpPr>
          <p:nvPr>
            <p:ph type="title"/>
          </p:nvPr>
        </p:nvSpPr>
        <p:spPr>
          <a:xfrm>
            <a:off x="649224" y="645106"/>
            <a:ext cx="4057010" cy="1259894"/>
          </a:xfrm>
        </p:spPr>
        <p:txBody>
          <a:bodyPr>
            <a:normAutofit fontScale="90000"/>
          </a:bodyPr>
          <a:lstStyle/>
          <a:p>
            <a:r>
              <a:rPr lang="en-AU" b="1" dirty="0"/>
              <a:t>3.6 Duty of care</a:t>
            </a:r>
          </a:p>
        </p:txBody>
      </p:sp>
      <p:sp>
        <p:nvSpPr>
          <p:cNvPr id="3" name="Content Placeholder 2">
            <a:extLst>
              <a:ext uri="{FF2B5EF4-FFF2-40B4-BE49-F238E27FC236}">
                <a16:creationId xmlns:a16="http://schemas.microsoft.com/office/drawing/2014/main" id="{65061AC8-DAA4-05D0-CA5A-3A887BD16B74}"/>
              </a:ext>
            </a:extLst>
          </p:cNvPr>
          <p:cNvSpPr>
            <a:spLocks noGrp="1"/>
          </p:cNvSpPr>
          <p:nvPr>
            <p:ph idx="1"/>
          </p:nvPr>
        </p:nvSpPr>
        <p:spPr>
          <a:xfrm>
            <a:off x="345440" y="1503680"/>
            <a:ext cx="3954063" cy="5039360"/>
          </a:xfrm>
        </p:spPr>
        <p:txBody>
          <a:bodyPr>
            <a:normAutofit lnSpcReduction="10000"/>
          </a:bodyPr>
          <a:lstStyle/>
          <a:p>
            <a:pPr marL="0" indent="0">
              <a:lnSpc>
                <a:spcPct val="90000"/>
              </a:lnSpc>
              <a:buFont typeface="Arial" panose="020B0604020202020204" pitchFamily="34" charset="0"/>
              <a:buNone/>
            </a:pPr>
            <a:r>
              <a:rPr lang="en-AU" sz="2000" dirty="0"/>
              <a:t>You should consider all aspects of duty of care in your work role:</a:t>
            </a:r>
            <a:endParaRPr lang="en-AU" sz="2000" b="1" kern="1200" dirty="0">
              <a:effectLst/>
              <a:latin typeface="+mn-lt"/>
              <a:ea typeface="+mn-ea"/>
              <a:cs typeface="+mn-cs"/>
            </a:endParaRPr>
          </a:p>
          <a:p>
            <a:pPr marL="171450" indent="-171450">
              <a:lnSpc>
                <a:spcPct val="90000"/>
              </a:lnSpc>
              <a:buFont typeface="Wingdings" panose="05000000000000000000" pitchFamily="2" charset="2"/>
              <a:buChar char="§"/>
            </a:pPr>
            <a:r>
              <a:rPr lang="en-AU" sz="2000" b="1" dirty="0"/>
              <a:t>Legal</a:t>
            </a:r>
            <a:r>
              <a:rPr lang="en-AU" sz="2000" dirty="0"/>
              <a:t> – what the law says you must do.</a:t>
            </a:r>
          </a:p>
          <a:p>
            <a:pPr marL="171450" indent="-171450">
              <a:lnSpc>
                <a:spcPct val="90000"/>
              </a:lnSpc>
              <a:buFont typeface="Wingdings" panose="05000000000000000000" pitchFamily="2" charset="2"/>
              <a:buChar char="§"/>
            </a:pPr>
            <a:r>
              <a:rPr lang="en-AU" sz="2000" b="1" dirty="0"/>
              <a:t>Ethical</a:t>
            </a:r>
            <a:r>
              <a:rPr lang="en-AU" sz="2000" dirty="0"/>
              <a:t> – what is morally the best course of action to take.</a:t>
            </a:r>
          </a:p>
          <a:p>
            <a:pPr marL="171450" indent="-171450">
              <a:lnSpc>
                <a:spcPct val="90000"/>
              </a:lnSpc>
              <a:buFont typeface="Wingdings" panose="05000000000000000000" pitchFamily="2" charset="2"/>
              <a:buChar char="§"/>
            </a:pPr>
            <a:r>
              <a:rPr lang="en-AU" sz="2000" b="1" dirty="0"/>
              <a:t>Organisational</a:t>
            </a:r>
            <a:r>
              <a:rPr lang="en-AU" sz="2000" dirty="0"/>
              <a:t> – what the policies, procedures and directions of your organisation require you to do.</a:t>
            </a:r>
          </a:p>
          <a:p>
            <a:pPr marL="171450" indent="-171450">
              <a:lnSpc>
                <a:spcPct val="90000"/>
              </a:lnSpc>
              <a:buFont typeface="Wingdings" panose="05000000000000000000" pitchFamily="2" charset="2"/>
              <a:buChar char="§"/>
            </a:pPr>
            <a:r>
              <a:rPr lang="en-AU" sz="2000" b="1" dirty="0"/>
              <a:t>Professional</a:t>
            </a:r>
            <a:r>
              <a:rPr lang="en-AU" sz="2000" dirty="0"/>
              <a:t> – what the expectations are for a person holding your qualifications and position.</a:t>
            </a:r>
          </a:p>
          <a:p>
            <a:pPr marL="0" indent="0">
              <a:lnSpc>
                <a:spcPct val="90000"/>
              </a:lnSpc>
              <a:buFont typeface="Arial" panose="020B0604020202020204" pitchFamily="34" charset="0"/>
              <a:buNone/>
            </a:pPr>
            <a:endParaRPr lang="en-GB" sz="2000" b="1" kern="1200" dirty="0">
              <a:effectLst/>
              <a:latin typeface="+mn-lt"/>
              <a:ea typeface="+mn-ea"/>
              <a:cs typeface="+mn-cs"/>
            </a:endParaRPr>
          </a:p>
          <a:p>
            <a:pPr>
              <a:lnSpc>
                <a:spcPct val="90000"/>
              </a:lnSpc>
            </a:pPr>
            <a:endParaRPr lang="en-AU" sz="1400" dirty="0"/>
          </a:p>
        </p:txBody>
      </p:sp>
      <p:pic>
        <p:nvPicPr>
          <p:cNvPr id="4" name="Picture Placeholder 6" descr="A group of people standing next to a gavel and a book&#10;&#10;Description automatically generated">
            <a:extLst>
              <a:ext uri="{FF2B5EF4-FFF2-40B4-BE49-F238E27FC236}">
                <a16:creationId xmlns:a16="http://schemas.microsoft.com/office/drawing/2014/main" id="{FF6B5FB7-E18D-1E83-1424-12F2C4C7FF47}"/>
              </a:ext>
            </a:extLst>
          </p:cNvPr>
          <p:cNvPicPr>
            <a:picLocks noChangeAspect="1"/>
          </p:cNvPicPr>
          <p:nvPr/>
        </p:nvPicPr>
        <p:blipFill>
          <a:blip r:embed="rId3" cstate="hqprint">
            <a:extLst>
              <a:ext uri="{28A0092B-C50C-407E-A947-70E740481C1C}">
                <a14:useLocalDpi xmlns:a14="http://schemas.microsoft.com/office/drawing/2010/main"/>
              </a:ext>
            </a:extLst>
          </a:blip>
          <a:srcRect l="9364" r="10582" b="-1"/>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B1FD3355-DF2C-AEB5-E2B2-60DDA76A50F0}"/>
              </a:ext>
            </a:extLst>
          </p:cNvPr>
          <p:cNvPicPr>
            <a:picLocks noChangeAspect="1"/>
          </p:cNvPicPr>
          <p:nvPr/>
        </p:nvPicPr>
        <p:blipFill>
          <a:blip r:embed="rId4"/>
          <a:stretch>
            <a:fillRect/>
          </a:stretch>
        </p:blipFill>
        <p:spPr>
          <a:xfrm>
            <a:off x="-61291" y="6256058"/>
            <a:ext cx="710516" cy="532887"/>
          </a:xfrm>
          <a:prstGeom prst="rect">
            <a:avLst/>
          </a:prstGeom>
        </p:spPr>
      </p:pic>
    </p:spTree>
    <p:extLst>
      <p:ext uri="{BB962C8B-B14F-4D97-AF65-F5344CB8AC3E}">
        <p14:creationId xmlns:p14="http://schemas.microsoft.com/office/powerpoint/2010/main" val="2296121807"/>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1B92-9449-C81F-1DBB-320517F8639E}"/>
              </a:ext>
            </a:extLst>
          </p:cNvPr>
          <p:cNvSpPr>
            <a:spLocks noGrp="1"/>
          </p:cNvSpPr>
          <p:nvPr>
            <p:ph type="title"/>
          </p:nvPr>
        </p:nvSpPr>
        <p:spPr>
          <a:xfrm>
            <a:off x="649224" y="645106"/>
            <a:ext cx="3650279" cy="1259894"/>
          </a:xfrm>
        </p:spPr>
        <p:txBody>
          <a:bodyPr>
            <a:normAutofit fontScale="90000"/>
          </a:bodyPr>
          <a:lstStyle/>
          <a:p>
            <a:r>
              <a:rPr lang="en-US" b="1" dirty="0"/>
              <a:t>3.7 Mandatory Reporting</a:t>
            </a:r>
            <a:endParaRPr lang="en-AU" b="1" dirty="0"/>
          </a:p>
        </p:txBody>
      </p:sp>
      <p:sp>
        <p:nvSpPr>
          <p:cNvPr id="3" name="Content Placeholder 2">
            <a:extLst>
              <a:ext uri="{FF2B5EF4-FFF2-40B4-BE49-F238E27FC236}">
                <a16:creationId xmlns:a16="http://schemas.microsoft.com/office/drawing/2014/main" id="{5BE4A84F-33F8-7FD1-3A31-876A00B24DA1}"/>
              </a:ext>
            </a:extLst>
          </p:cNvPr>
          <p:cNvSpPr>
            <a:spLocks noGrp="1"/>
          </p:cNvSpPr>
          <p:nvPr>
            <p:ph idx="1"/>
          </p:nvPr>
        </p:nvSpPr>
        <p:spPr>
          <a:xfrm>
            <a:off x="361950" y="2133600"/>
            <a:ext cx="3937553" cy="3759253"/>
          </a:xfrm>
        </p:spPr>
        <p:txBody>
          <a:bodyPr>
            <a:normAutofit lnSpcReduction="10000"/>
          </a:bodyPr>
          <a:lstStyle/>
          <a:p>
            <a:pPr marL="0" indent="0">
              <a:lnSpc>
                <a:spcPct val="90000"/>
              </a:lnSpc>
              <a:buNone/>
            </a:pPr>
            <a:r>
              <a:rPr lang="en-AU" sz="1800" dirty="0"/>
              <a:t>Mandatory reporting is a very specific type of communication that is sometimes required in a community services or health workplace.</a:t>
            </a:r>
          </a:p>
          <a:p>
            <a:pPr marL="0" indent="0">
              <a:lnSpc>
                <a:spcPct val="90000"/>
              </a:lnSpc>
              <a:buNone/>
            </a:pPr>
            <a:endParaRPr lang="en-AU" sz="1800" dirty="0"/>
          </a:p>
          <a:p>
            <a:pPr marL="0" indent="0">
              <a:lnSpc>
                <a:spcPct val="90000"/>
              </a:lnSpc>
              <a:buNone/>
            </a:pPr>
            <a:r>
              <a:rPr lang="en-US" sz="1800" b="0" i="0" u="none" strike="noStrike" baseline="0" dirty="0">
                <a:latin typeface="Montserrat-Regular"/>
              </a:rPr>
              <a:t>It is a process of making a notification to the relevant authorities that you know or suspect that a child or young person has been harmed or is at risk of harm. This risk can relate to physical, emotional and sexual abuse and neglect.</a:t>
            </a:r>
          </a:p>
          <a:p>
            <a:pPr marL="0" indent="0">
              <a:lnSpc>
                <a:spcPct val="90000"/>
              </a:lnSpc>
              <a:buNone/>
            </a:pPr>
            <a:endParaRPr lang="en-AU" sz="1600" dirty="0"/>
          </a:p>
        </p:txBody>
      </p:sp>
      <p:pic>
        <p:nvPicPr>
          <p:cNvPr id="4" name="Picture Placeholder 9" descr="A person typing on a computer&#10;&#10;Description automatically generated">
            <a:extLst>
              <a:ext uri="{FF2B5EF4-FFF2-40B4-BE49-F238E27FC236}">
                <a16:creationId xmlns:a16="http://schemas.microsoft.com/office/drawing/2014/main" id="{0B25B0BD-6FF2-3F7B-0CFD-B5F6E32F017F}"/>
              </a:ext>
            </a:extLst>
          </p:cNvPr>
          <p:cNvPicPr>
            <a:picLocks noChangeAspect="1"/>
          </p:cNvPicPr>
          <p:nvPr/>
        </p:nvPicPr>
        <p:blipFill>
          <a:blip r:embed="rId3" cstate="hqprint">
            <a:extLst>
              <a:ext uri="{28A0092B-C50C-407E-A947-70E740481C1C}">
                <a14:useLocalDpi xmlns:a14="http://schemas.microsoft.com/office/drawing/2010/main"/>
              </a:ext>
            </a:extLst>
          </a:blip>
          <a:srcRect l="15435" r="22455"/>
          <a:stretch/>
        </p:blipFill>
        <p:spPr>
          <a:xfrm>
            <a:off x="4619543" y="10"/>
            <a:ext cx="7572457" cy="6857990"/>
          </a:xfrm>
          <a:prstGeom prst="rect">
            <a:avLst/>
          </a:prstGeom>
        </p:spPr>
      </p:pic>
      <p:pic>
        <p:nvPicPr>
          <p:cNvPr id="5" name="Picture 4" descr="Logo&#10;&#10;Description automatically generated">
            <a:extLst>
              <a:ext uri="{FF2B5EF4-FFF2-40B4-BE49-F238E27FC236}">
                <a16:creationId xmlns:a16="http://schemas.microsoft.com/office/drawing/2014/main" id="{A1CD702B-DB6F-F2B0-9DB9-A9AC4D64C0A1}"/>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227171544"/>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2C5C-AD46-DB26-A43D-F7C2964E6BF3}"/>
              </a:ext>
            </a:extLst>
          </p:cNvPr>
          <p:cNvSpPr>
            <a:spLocks noGrp="1"/>
          </p:cNvSpPr>
          <p:nvPr>
            <p:ph type="title"/>
          </p:nvPr>
        </p:nvSpPr>
        <p:spPr/>
        <p:txBody>
          <a:bodyPr/>
          <a:lstStyle/>
          <a:p>
            <a:r>
              <a:rPr lang="en-AU" dirty="0"/>
              <a:t>Mandatory Reporting- </a:t>
            </a:r>
            <a:br>
              <a:rPr lang="en-AU" dirty="0"/>
            </a:br>
            <a:r>
              <a:rPr lang="en-AU" dirty="0"/>
              <a:t>Legislation and How to Report</a:t>
            </a:r>
          </a:p>
        </p:txBody>
      </p:sp>
      <p:sp>
        <p:nvSpPr>
          <p:cNvPr id="3" name="Content Placeholder 2">
            <a:extLst>
              <a:ext uri="{FF2B5EF4-FFF2-40B4-BE49-F238E27FC236}">
                <a16:creationId xmlns:a16="http://schemas.microsoft.com/office/drawing/2014/main" id="{68B9731F-9F2A-6487-9E75-116DB6C83A37}"/>
              </a:ext>
            </a:extLst>
          </p:cNvPr>
          <p:cNvSpPr>
            <a:spLocks noGrp="1"/>
          </p:cNvSpPr>
          <p:nvPr>
            <p:ph idx="1"/>
          </p:nvPr>
        </p:nvSpPr>
        <p:spPr>
          <a:xfrm>
            <a:off x="1104293" y="2209801"/>
            <a:ext cx="9716107" cy="4457699"/>
          </a:xfrm>
        </p:spPr>
        <p:txBody>
          <a:bodyPr>
            <a:normAutofit/>
          </a:bodyPr>
          <a:lstStyle/>
          <a:p>
            <a:pPr marL="0" indent="0">
              <a:buNone/>
            </a:pPr>
            <a:r>
              <a:rPr lang="en-US" dirty="0"/>
              <a:t>Each state and territory have their own legislation which relates to child protection. These laws apply the principle of acting in the best interests of the child as the primary consideration. </a:t>
            </a:r>
          </a:p>
          <a:p>
            <a:pPr marL="0" indent="0">
              <a:buNone/>
            </a:pPr>
            <a:r>
              <a:rPr lang="en-US" dirty="0"/>
              <a:t>In Victoria the legislation followed is the </a:t>
            </a:r>
            <a:r>
              <a:rPr lang="en-US" b="1" dirty="0"/>
              <a:t>Children, Youth and Families Act 2005</a:t>
            </a:r>
            <a:r>
              <a:rPr lang="en-US" dirty="0"/>
              <a:t>.</a:t>
            </a:r>
          </a:p>
          <a:p>
            <a:pPr marL="0" indent="0">
              <a:buNone/>
            </a:pPr>
            <a:r>
              <a:rPr lang="en-US" dirty="0"/>
              <a:t>When choosing what and how to report:</a:t>
            </a:r>
          </a:p>
          <a:p>
            <a:pPr marL="0" indent="0">
              <a:buNone/>
            </a:pPr>
            <a:endParaRPr lang="en-US"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Report concerns to your supervisor or directly to an authority, depending on the situation.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Consider your </a:t>
            </a:r>
            <a:r>
              <a:rPr kumimoji="0" lang="en-US" altLang="en-US" sz="2000" b="1" i="0" u="none" strike="noStrike" cap="none" normalizeH="0" baseline="0" dirty="0">
                <a:ln>
                  <a:noFill/>
                </a:ln>
                <a:solidFill>
                  <a:schemeClr val="tx1"/>
                </a:solidFill>
                <a:effectLst/>
              </a:rPr>
              <a:t>job role</a:t>
            </a:r>
            <a:r>
              <a:rPr kumimoji="0" lang="en-US" altLang="en-US" sz="2000" b="0" i="0" u="none" strike="noStrike" cap="none" normalizeH="0" baseline="0" dirty="0">
                <a:ln>
                  <a:noFill/>
                </a:ln>
                <a:solidFill>
                  <a:schemeClr val="tx1"/>
                </a:solidFill>
                <a:effectLst/>
              </a:rPr>
              <a:t> and its responsibilities when deciding how to report.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Evaluate if you have a </a:t>
            </a:r>
            <a:r>
              <a:rPr kumimoji="0" lang="en-US" altLang="en-US" sz="2000" b="1" i="0" u="none" strike="noStrike" cap="none" normalizeH="0" baseline="0" dirty="0">
                <a:ln>
                  <a:noFill/>
                </a:ln>
                <a:solidFill>
                  <a:schemeClr val="tx1"/>
                </a:solidFill>
                <a:effectLst/>
              </a:rPr>
              <a:t>duty of care</a:t>
            </a:r>
            <a:r>
              <a:rPr kumimoji="0" lang="en-US" altLang="en-US" sz="2000" b="0" i="0" u="none" strike="noStrike" cap="none" normalizeH="0" baseline="0" dirty="0">
                <a:ln>
                  <a:noFill/>
                </a:ln>
                <a:solidFill>
                  <a:schemeClr val="tx1"/>
                </a:solidFill>
                <a:effectLst/>
              </a:rPr>
              <a:t> or if harm or neglect has occurred.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rPr>
              <a:t>Check if </a:t>
            </a:r>
            <a:r>
              <a:rPr kumimoji="0" lang="en-US" altLang="en-US" sz="2000" b="1" i="0" u="none" strike="noStrike" cap="none" normalizeH="0" baseline="0" dirty="0">
                <a:ln>
                  <a:noFill/>
                </a:ln>
                <a:solidFill>
                  <a:schemeClr val="tx1"/>
                </a:solidFill>
                <a:effectLst/>
              </a:rPr>
              <a:t>mandatory reporting laws</a:t>
            </a:r>
            <a:r>
              <a:rPr kumimoji="0" lang="en-US" altLang="en-US" sz="2000" b="0" i="0" u="none" strike="noStrike" cap="none" normalizeH="0" baseline="0" dirty="0">
                <a:ln>
                  <a:noFill/>
                </a:ln>
                <a:solidFill>
                  <a:schemeClr val="tx1"/>
                </a:solidFill>
                <a:effectLst/>
              </a:rPr>
              <a:t> apply to the situation. </a:t>
            </a:r>
          </a:p>
          <a:p>
            <a:pPr marL="0" indent="0">
              <a:buNone/>
            </a:pPr>
            <a:endParaRPr lang="en-AU" dirty="0"/>
          </a:p>
          <a:p>
            <a:pPr marL="0" indent="0">
              <a:buNone/>
            </a:pPr>
            <a:endParaRPr lang="en-AU" dirty="0"/>
          </a:p>
        </p:txBody>
      </p:sp>
      <p:pic>
        <p:nvPicPr>
          <p:cNvPr id="7" name="Picture 6" descr="Logo&#10;&#10;Description automatically generated">
            <a:extLst>
              <a:ext uri="{FF2B5EF4-FFF2-40B4-BE49-F238E27FC236}">
                <a16:creationId xmlns:a16="http://schemas.microsoft.com/office/drawing/2014/main" id="{EF836222-36E6-7311-D209-D86CAFA701AE}"/>
              </a:ext>
            </a:extLst>
          </p:cNvPr>
          <p:cNvPicPr>
            <a:picLocks noChangeAspect="1"/>
          </p:cNvPicPr>
          <p:nvPr/>
        </p:nvPicPr>
        <p:blipFill>
          <a:blip r:embed="rId2"/>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484229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op shot of a representation of networks with stick figures.">
            <a:extLst>
              <a:ext uri="{FF2B5EF4-FFF2-40B4-BE49-F238E27FC236}">
                <a16:creationId xmlns:a16="http://schemas.microsoft.com/office/drawing/2014/main" id="{7CE84BA0-E486-857D-6575-21C05442F98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9D8248BB-9467-35FD-7ECC-57517219BD79}"/>
              </a:ext>
            </a:extLst>
          </p:cNvPr>
          <p:cNvSpPr>
            <a:spLocks noGrp="1"/>
          </p:cNvSpPr>
          <p:nvPr>
            <p:ph type="title"/>
          </p:nvPr>
        </p:nvSpPr>
        <p:spPr>
          <a:xfrm>
            <a:off x="1047117" y="657654"/>
            <a:ext cx="8911687" cy="737330"/>
          </a:xfrm>
        </p:spPr>
        <p:txBody>
          <a:bodyPr>
            <a:normAutofit fontScale="90000"/>
          </a:bodyPr>
          <a:lstStyle/>
          <a:p>
            <a:r>
              <a:rPr lang="en-US" b="1" dirty="0"/>
              <a:t>3.8 Communication Constraints</a:t>
            </a:r>
            <a:br>
              <a:rPr lang="en-US" b="1" dirty="0"/>
            </a:br>
            <a:endParaRPr lang="en-AU" b="1" dirty="0"/>
          </a:p>
        </p:txBody>
      </p:sp>
      <p:graphicFrame>
        <p:nvGraphicFramePr>
          <p:cNvPr id="4" name="Content Placeholder 3">
            <a:extLst>
              <a:ext uri="{FF2B5EF4-FFF2-40B4-BE49-F238E27FC236}">
                <a16:creationId xmlns:a16="http://schemas.microsoft.com/office/drawing/2014/main" id="{85D0C358-DE84-33C0-D98D-8B5DDD81416B}"/>
              </a:ext>
            </a:extLst>
          </p:cNvPr>
          <p:cNvGraphicFramePr>
            <a:graphicFrameLocks noGrp="1"/>
          </p:cNvGraphicFramePr>
          <p:nvPr>
            <p:ph idx="1"/>
            <p:extLst>
              <p:ext uri="{D42A27DB-BD31-4B8C-83A1-F6EECF244321}">
                <p14:modId xmlns:p14="http://schemas.microsoft.com/office/powerpoint/2010/main" val="3345188447"/>
              </p:ext>
            </p:extLst>
          </p:nvPr>
        </p:nvGraphicFramePr>
        <p:xfrm>
          <a:off x="1103313" y="2052638"/>
          <a:ext cx="8947152" cy="2936240"/>
        </p:xfrm>
        <a:graphic>
          <a:graphicData uri="http://schemas.openxmlformats.org/drawingml/2006/table">
            <a:tbl>
              <a:tblPr firstRow="1" bandRow="1">
                <a:tableStyleId>{5C22544A-7EE6-4342-B048-85BDC9FD1C3A}</a:tableStyleId>
              </a:tblPr>
              <a:tblGrid>
                <a:gridCol w="4473576">
                  <a:extLst>
                    <a:ext uri="{9D8B030D-6E8A-4147-A177-3AD203B41FA5}">
                      <a16:colId xmlns:a16="http://schemas.microsoft.com/office/drawing/2014/main" val="3918131278"/>
                    </a:ext>
                  </a:extLst>
                </a:gridCol>
                <a:gridCol w="4473576">
                  <a:extLst>
                    <a:ext uri="{9D8B030D-6E8A-4147-A177-3AD203B41FA5}">
                      <a16:colId xmlns:a16="http://schemas.microsoft.com/office/drawing/2014/main" val="1310961660"/>
                    </a:ext>
                  </a:extLst>
                </a:gridCol>
              </a:tblGrid>
              <a:tr h="370840">
                <a:tc>
                  <a:txBody>
                    <a:bodyPr/>
                    <a:lstStyle/>
                    <a:p>
                      <a:r>
                        <a:rPr lang="en-AU" dirty="0"/>
                        <a:t>Environmental Constraint</a:t>
                      </a:r>
                    </a:p>
                  </a:txBody>
                  <a:tcPr marL="91765" marR="91765"/>
                </a:tc>
                <a:tc>
                  <a:txBody>
                    <a:bodyPr/>
                    <a:lstStyle/>
                    <a:p>
                      <a:r>
                        <a:rPr lang="en-AU" dirty="0"/>
                        <a:t>Strategy to Resolve</a:t>
                      </a:r>
                    </a:p>
                  </a:txBody>
                  <a:tcPr marL="91765" marR="91765"/>
                </a:tc>
                <a:extLst>
                  <a:ext uri="{0D108BD9-81ED-4DB2-BD59-A6C34878D82A}">
                    <a16:rowId xmlns:a16="http://schemas.microsoft.com/office/drawing/2014/main" val="606859153"/>
                  </a:ext>
                </a:extLst>
              </a:tr>
              <a:tr h="370840">
                <a:tc>
                  <a:txBody>
                    <a:bodyPr/>
                    <a:lstStyle/>
                    <a:p>
                      <a:r>
                        <a:rPr lang="en-AU" dirty="0"/>
                        <a:t>Distractions</a:t>
                      </a:r>
                    </a:p>
                  </a:txBody>
                  <a:tcPr marL="91765" marR="91765"/>
                </a:tc>
                <a:tc>
                  <a:txBody>
                    <a:bodyPr/>
                    <a:lstStyle/>
                    <a:p>
                      <a:r>
                        <a:rPr lang="en-AU" dirty="0"/>
                        <a:t>Look for options to remove them such as closing a window to reduce effect of wind</a:t>
                      </a:r>
                    </a:p>
                  </a:txBody>
                  <a:tcPr marL="91765" marR="91765"/>
                </a:tc>
                <a:extLst>
                  <a:ext uri="{0D108BD9-81ED-4DB2-BD59-A6C34878D82A}">
                    <a16:rowId xmlns:a16="http://schemas.microsoft.com/office/drawing/2014/main" val="1675540844"/>
                  </a:ext>
                </a:extLst>
              </a:tr>
              <a:tr h="370840">
                <a:tc>
                  <a:txBody>
                    <a:bodyPr/>
                    <a:lstStyle/>
                    <a:p>
                      <a:r>
                        <a:rPr lang="en-AU" dirty="0"/>
                        <a:t>Temperature</a:t>
                      </a:r>
                    </a:p>
                  </a:txBody>
                  <a:tcPr marL="91765" marR="91765"/>
                </a:tc>
                <a:tc>
                  <a:txBody>
                    <a:bodyPr/>
                    <a:lstStyle/>
                    <a:p>
                      <a:r>
                        <a:rPr lang="en-AU" dirty="0"/>
                        <a:t>Ask if the person is comfortable</a:t>
                      </a:r>
                    </a:p>
                  </a:txBody>
                  <a:tcPr marL="91765" marR="91765"/>
                </a:tc>
                <a:extLst>
                  <a:ext uri="{0D108BD9-81ED-4DB2-BD59-A6C34878D82A}">
                    <a16:rowId xmlns:a16="http://schemas.microsoft.com/office/drawing/2014/main" val="1748075188"/>
                  </a:ext>
                </a:extLst>
              </a:tr>
              <a:tr h="370840">
                <a:tc>
                  <a:txBody>
                    <a:bodyPr/>
                    <a:lstStyle/>
                    <a:p>
                      <a:r>
                        <a:rPr lang="en-AU" dirty="0"/>
                        <a:t>Threats</a:t>
                      </a:r>
                    </a:p>
                  </a:txBody>
                  <a:tcPr marL="91765" marR="91765"/>
                </a:tc>
                <a:tc>
                  <a:txBody>
                    <a:bodyPr/>
                    <a:lstStyle/>
                    <a:p>
                      <a:r>
                        <a:rPr lang="en-AU" dirty="0"/>
                        <a:t>Remove immediate threat if safe to do so</a:t>
                      </a:r>
                    </a:p>
                  </a:txBody>
                  <a:tcPr marL="91765" marR="91765"/>
                </a:tc>
                <a:extLst>
                  <a:ext uri="{0D108BD9-81ED-4DB2-BD59-A6C34878D82A}">
                    <a16:rowId xmlns:a16="http://schemas.microsoft.com/office/drawing/2014/main" val="1715457433"/>
                  </a:ext>
                </a:extLst>
              </a:tr>
              <a:tr h="370840">
                <a:tc>
                  <a:txBody>
                    <a:bodyPr/>
                    <a:lstStyle/>
                    <a:p>
                      <a:r>
                        <a:rPr lang="en-AU" dirty="0"/>
                        <a:t>Comfort and familiarity</a:t>
                      </a:r>
                    </a:p>
                  </a:txBody>
                  <a:tcPr marL="91765" marR="91765"/>
                </a:tc>
                <a:tc>
                  <a:txBody>
                    <a:bodyPr/>
                    <a:lstStyle/>
                    <a:p>
                      <a:r>
                        <a:rPr lang="en-AU" dirty="0"/>
                        <a:t>Think about what might help the person feel comfortable</a:t>
                      </a:r>
                    </a:p>
                  </a:txBody>
                  <a:tcPr marL="91765" marR="91765"/>
                </a:tc>
                <a:extLst>
                  <a:ext uri="{0D108BD9-81ED-4DB2-BD59-A6C34878D82A}">
                    <a16:rowId xmlns:a16="http://schemas.microsoft.com/office/drawing/2014/main" val="2078696914"/>
                  </a:ext>
                </a:extLst>
              </a:tr>
            </a:tbl>
          </a:graphicData>
        </a:graphic>
      </p:graphicFrame>
      <p:pic>
        <p:nvPicPr>
          <p:cNvPr id="7" name="Picture 6" descr="Logo&#10;&#10;Description automatically generated">
            <a:extLst>
              <a:ext uri="{FF2B5EF4-FFF2-40B4-BE49-F238E27FC236}">
                <a16:creationId xmlns:a16="http://schemas.microsoft.com/office/drawing/2014/main" id="{CE0941CA-683F-9E9B-59E9-31007153DEF9}"/>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698121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F7576-04E5-10B1-9CE6-E84370DE7496}"/>
              </a:ext>
            </a:extLst>
          </p:cNvPr>
          <p:cNvSpPr>
            <a:spLocks noGrp="1"/>
          </p:cNvSpPr>
          <p:nvPr>
            <p:ph type="title"/>
          </p:nvPr>
        </p:nvSpPr>
        <p:spPr/>
        <p:txBody>
          <a:bodyPr/>
          <a:lstStyle/>
          <a:p>
            <a:r>
              <a:rPr lang="en-AU" dirty="0"/>
              <a:t>3.9 Factors that affect communication</a:t>
            </a:r>
          </a:p>
        </p:txBody>
      </p:sp>
      <p:graphicFrame>
        <p:nvGraphicFramePr>
          <p:cNvPr id="4" name="Content Placeholder 3">
            <a:extLst>
              <a:ext uri="{FF2B5EF4-FFF2-40B4-BE49-F238E27FC236}">
                <a16:creationId xmlns:a16="http://schemas.microsoft.com/office/drawing/2014/main" id="{15ECABB6-E1C1-E19C-01E3-9CB8032A6C5C}"/>
              </a:ext>
            </a:extLst>
          </p:cNvPr>
          <p:cNvGraphicFramePr>
            <a:graphicFrameLocks noGrp="1"/>
          </p:cNvGraphicFramePr>
          <p:nvPr>
            <p:ph idx="1"/>
            <p:extLst>
              <p:ext uri="{D42A27DB-BD31-4B8C-83A1-F6EECF244321}">
                <p14:modId xmlns:p14="http://schemas.microsoft.com/office/powerpoint/2010/main" val="2343543817"/>
              </p:ext>
            </p:extLst>
          </p:nvPr>
        </p:nvGraphicFramePr>
        <p:xfrm>
          <a:off x="1103312" y="2052638"/>
          <a:ext cx="9945687" cy="3845560"/>
        </p:xfrm>
        <a:graphic>
          <a:graphicData uri="http://schemas.openxmlformats.org/drawingml/2006/table">
            <a:tbl>
              <a:tblPr firstRow="1" bandRow="1">
                <a:tableStyleId>{5C22544A-7EE6-4342-B048-85BDC9FD1C3A}</a:tableStyleId>
              </a:tblPr>
              <a:tblGrid>
                <a:gridCol w="2394658">
                  <a:extLst>
                    <a:ext uri="{9D8B030D-6E8A-4147-A177-3AD203B41FA5}">
                      <a16:colId xmlns:a16="http://schemas.microsoft.com/office/drawing/2014/main" val="1782255569"/>
                    </a:ext>
                  </a:extLst>
                </a:gridCol>
                <a:gridCol w="7551029">
                  <a:extLst>
                    <a:ext uri="{9D8B030D-6E8A-4147-A177-3AD203B41FA5}">
                      <a16:colId xmlns:a16="http://schemas.microsoft.com/office/drawing/2014/main" val="1636009573"/>
                    </a:ext>
                  </a:extLst>
                </a:gridCol>
              </a:tblGrid>
              <a:tr h="370840">
                <a:tc>
                  <a:txBody>
                    <a:bodyPr/>
                    <a:lstStyle/>
                    <a:p>
                      <a:r>
                        <a:rPr lang="en-AU" dirty="0"/>
                        <a:t>Factor</a:t>
                      </a:r>
                    </a:p>
                  </a:txBody>
                  <a:tcPr/>
                </a:tc>
                <a:tc>
                  <a:txBody>
                    <a:bodyPr/>
                    <a:lstStyle/>
                    <a:p>
                      <a:r>
                        <a:rPr lang="en-AU" dirty="0"/>
                        <a:t>How </a:t>
                      </a:r>
                    </a:p>
                  </a:txBody>
                  <a:tcPr/>
                </a:tc>
                <a:extLst>
                  <a:ext uri="{0D108BD9-81ED-4DB2-BD59-A6C34878D82A}">
                    <a16:rowId xmlns:a16="http://schemas.microsoft.com/office/drawing/2014/main" val="185565486"/>
                  </a:ext>
                </a:extLst>
              </a:tr>
              <a:tr h="370840">
                <a:tc>
                  <a:txBody>
                    <a:bodyPr/>
                    <a:lstStyle/>
                    <a:p>
                      <a:r>
                        <a:rPr lang="en-AU" dirty="0"/>
                        <a:t>Environmental</a:t>
                      </a:r>
                    </a:p>
                  </a:txBody>
                  <a:tcPr/>
                </a:tc>
                <a:tc>
                  <a:txBody>
                    <a:bodyPr/>
                    <a:lstStyle/>
                    <a:p>
                      <a:r>
                        <a:rPr lang="en-AU" dirty="0"/>
                        <a:t>Distractions (</a:t>
                      </a:r>
                      <a:r>
                        <a:rPr lang="en-AU" dirty="0" err="1"/>
                        <a:t>eg</a:t>
                      </a:r>
                      <a:r>
                        <a:rPr lang="en-AU" dirty="0"/>
                        <a:t> noise, weather, movement), temperature, safety threats, and unfamiliar or uncomfortable environments can affect communication</a:t>
                      </a:r>
                    </a:p>
                  </a:txBody>
                  <a:tcPr/>
                </a:tc>
                <a:extLst>
                  <a:ext uri="{0D108BD9-81ED-4DB2-BD59-A6C34878D82A}">
                    <a16:rowId xmlns:a16="http://schemas.microsoft.com/office/drawing/2014/main" val="2651510667"/>
                  </a:ext>
                </a:extLst>
              </a:tr>
              <a:tr h="370840">
                <a:tc>
                  <a:txBody>
                    <a:bodyPr/>
                    <a:lstStyle/>
                    <a:p>
                      <a:r>
                        <a:rPr lang="en-AU" dirty="0"/>
                        <a:t>Person-specific </a:t>
                      </a:r>
                    </a:p>
                  </a:txBody>
                  <a:tcPr/>
                </a:tc>
                <a:tc>
                  <a:txBody>
                    <a:bodyPr/>
                    <a:lstStyle/>
                    <a:p>
                      <a:r>
                        <a:rPr lang="en-AU" dirty="0"/>
                        <a:t>Medication effects, mental illness, trauma triggers, disabilities, or sensory impairments can impact communication</a:t>
                      </a:r>
                    </a:p>
                  </a:txBody>
                  <a:tcPr/>
                </a:tc>
                <a:extLst>
                  <a:ext uri="{0D108BD9-81ED-4DB2-BD59-A6C34878D82A}">
                    <a16:rowId xmlns:a16="http://schemas.microsoft.com/office/drawing/2014/main" val="2882910341"/>
                  </a:ext>
                </a:extLst>
              </a:tr>
              <a:tr h="370840">
                <a:tc>
                  <a:txBody>
                    <a:bodyPr/>
                    <a:lstStyle/>
                    <a:p>
                      <a:r>
                        <a:rPr lang="en-AU" dirty="0"/>
                        <a:t>External responsibilities</a:t>
                      </a:r>
                    </a:p>
                  </a:txBody>
                  <a:tcPr/>
                </a:tc>
                <a:tc>
                  <a:txBody>
                    <a:bodyPr/>
                    <a:lstStyle/>
                    <a:p>
                      <a:r>
                        <a:rPr lang="en-AU" dirty="0"/>
                        <a:t>Tasks like caring duties, work, or study may limit focus on communication</a:t>
                      </a:r>
                    </a:p>
                  </a:txBody>
                  <a:tcPr/>
                </a:tc>
                <a:extLst>
                  <a:ext uri="{0D108BD9-81ED-4DB2-BD59-A6C34878D82A}">
                    <a16:rowId xmlns:a16="http://schemas.microsoft.com/office/drawing/2014/main" val="2300504464"/>
                  </a:ext>
                </a:extLst>
              </a:tr>
              <a:tr h="370840">
                <a:tc>
                  <a:txBody>
                    <a:bodyPr/>
                    <a:lstStyle/>
                    <a:p>
                      <a:r>
                        <a:rPr lang="en-AU" dirty="0"/>
                        <a:t>Observation skills</a:t>
                      </a:r>
                    </a:p>
                  </a:txBody>
                  <a:tcPr/>
                </a:tc>
                <a:tc>
                  <a:txBody>
                    <a:bodyPr/>
                    <a:lstStyle/>
                    <a:p>
                      <a:r>
                        <a:rPr lang="en-AU" dirty="0"/>
                        <a:t>Use observations and knowledge of the person to identify environmental and personal factors affecting communication</a:t>
                      </a:r>
                    </a:p>
                  </a:txBody>
                  <a:tcPr/>
                </a:tc>
                <a:extLst>
                  <a:ext uri="{0D108BD9-81ED-4DB2-BD59-A6C34878D82A}">
                    <a16:rowId xmlns:a16="http://schemas.microsoft.com/office/drawing/2014/main" val="57647913"/>
                  </a:ext>
                </a:extLst>
              </a:tr>
              <a:tr h="370840">
                <a:tc>
                  <a:txBody>
                    <a:bodyPr/>
                    <a:lstStyle/>
                    <a:p>
                      <a:r>
                        <a:rPr lang="en-AU" dirty="0"/>
                        <a:t>Action steps</a:t>
                      </a:r>
                    </a:p>
                  </a:txBody>
                  <a:tcPr/>
                </a:tc>
                <a:tc>
                  <a:txBody>
                    <a:bodyPr/>
                    <a:lstStyle/>
                    <a:p>
                      <a:r>
                        <a:rPr lang="en-AU" dirty="0"/>
                        <a:t>Address identified factors to improve communication effectiveness and clarity</a:t>
                      </a:r>
                    </a:p>
                  </a:txBody>
                  <a:tcPr/>
                </a:tc>
                <a:extLst>
                  <a:ext uri="{0D108BD9-81ED-4DB2-BD59-A6C34878D82A}">
                    <a16:rowId xmlns:a16="http://schemas.microsoft.com/office/drawing/2014/main" val="1162730589"/>
                  </a:ext>
                </a:extLst>
              </a:tr>
            </a:tbl>
          </a:graphicData>
        </a:graphic>
      </p:graphicFrame>
      <p:pic>
        <p:nvPicPr>
          <p:cNvPr id="5" name="Picture 4" descr="Logo&#10;&#10;Description automatically generated">
            <a:extLst>
              <a:ext uri="{FF2B5EF4-FFF2-40B4-BE49-F238E27FC236}">
                <a16:creationId xmlns:a16="http://schemas.microsoft.com/office/drawing/2014/main" id="{619E0304-2833-49BE-FCC7-2D77DF65E796}"/>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3498652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FE5F-FF6A-2FAA-C884-5829221DBBD2}"/>
              </a:ext>
            </a:extLst>
          </p:cNvPr>
          <p:cNvSpPr>
            <a:spLocks noGrp="1"/>
          </p:cNvSpPr>
          <p:nvPr>
            <p:ph type="title"/>
          </p:nvPr>
        </p:nvSpPr>
        <p:spPr/>
        <p:txBody>
          <a:bodyPr/>
          <a:lstStyle/>
          <a:p>
            <a:r>
              <a:rPr lang="en-AU" dirty="0"/>
              <a:t>3.10 Resolving Communication Constraints</a:t>
            </a:r>
          </a:p>
        </p:txBody>
      </p:sp>
      <p:sp>
        <p:nvSpPr>
          <p:cNvPr id="3" name="Content Placeholder 2">
            <a:extLst>
              <a:ext uri="{FF2B5EF4-FFF2-40B4-BE49-F238E27FC236}">
                <a16:creationId xmlns:a16="http://schemas.microsoft.com/office/drawing/2014/main" id="{722F2DB0-C68D-F81A-71FA-A26EA55C1358}"/>
              </a:ext>
            </a:extLst>
          </p:cNvPr>
          <p:cNvSpPr>
            <a:spLocks noGrp="1"/>
          </p:cNvSpPr>
          <p:nvPr>
            <p:ph idx="1"/>
          </p:nvPr>
        </p:nvSpPr>
        <p:spPr>
          <a:xfrm>
            <a:off x="646111" y="2052919"/>
            <a:ext cx="11222039" cy="1400530"/>
          </a:xfrm>
        </p:spPr>
        <p:txBody>
          <a:bodyPr/>
          <a:lstStyle/>
          <a:p>
            <a:pPr marL="0" indent="0">
              <a:buNone/>
            </a:pPr>
            <a:r>
              <a:rPr lang="en-US" sz="1800" b="0" i="0" u="none" strike="noStrike" baseline="0" dirty="0">
                <a:latin typeface="Montserrat-Regular"/>
              </a:rPr>
              <a:t>Once you have identified the factors which affect communication, you can take steps to resolve them. In some cases, your response can be quite simple, while in other cases you may need to think carefully about how to respond.</a:t>
            </a:r>
          </a:p>
          <a:p>
            <a:pPr marL="0" indent="0">
              <a:buNone/>
            </a:pPr>
            <a:r>
              <a:rPr lang="en-US" sz="1800" dirty="0">
                <a:latin typeface="Montserrat-Regular"/>
              </a:rPr>
              <a:t>See below examples for Resolving Environmental Constraints:</a:t>
            </a:r>
          </a:p>
          <a:p>
            <a:pPr marL="0" indent="0">
              <a:buNone/>
            </a:pPr>
            <a:endParaRPr lang="en-AU" dirty="0"/>
          </a:p>
        </p:txBody>
      </p:sp>
      <p:graphicFrame>
        <p:nvGraphicFramePr>
          <p:cNvPr id="4" name="Table 3">
            <a:extLst>
              <a:ext uri="{FF2B5EF4-FFF2-40B4-BE49-F238E27FC236}">
                <a16:creationId xmlns:a16="http://schemas.microsoft.com/office/drawing/2014/main" id="{EF31D488-8B70-85EC-98AB-1E118D61956D}"/>
              </a:ext>
            </a:extLst>
          </p:cNvPr>
          <p:cNvGraphicFramePr>
            <a:graphicFrameLocks noGrp="1"/>
          </p:cNvGraphicFramePr>
          <p:nvPr>
            <p:extLst>
              <p:ext uri="{D42A27DB-BD31-4B8C-83A1-F6EECF244321}">
                <p14:modId xmlns:p14="http://schemas.microsoft.com/office/powerpoint/2010/main" val="3273770336"/>
              </p:ext>
            </p:extLst>
          </p:nvPr>
        </p:nvGraphicFramePr>
        <p:xfrm>
          <a:off x="646111" y="3657600"/>
          <a:ext cx="11563350" cy="3200400"/>
        </p:xfrm>
        <a:graphic>
          <a:graphicData uri="http://schemas.openxmlformats.org/drawingml/2006/table">
            <a:tbl>
              <a:tblPr firstRow="1" bandRow="1">
                <a:tableStyleId>{5C22544A-7EE6-4342-B048-85BDC9FD1C3A}</a:tableStyleId>
              </a:tblPr>
              <a:tblGrid>
                <a:gridCol w="2028825">
                  <a:extLst>
                    <a:ext uri="{9D8B030D-6E8A-4147-A177-3AD203B41FA5}">
                      <a16:colId xmlns:a16="http://schemas.microsoft.com/office/drawing/2014/main" val="3109392328"/>
                    </a:ext>
                  </a:extLst>
                </a:gridCol>
                <a:gridCol w="9534525">
                  <a:extLst>
                    <a:ext uri="{9D8B030D-6E8A-4147-A177-3AD203B41FA5}">
                      <a16:colId xmlns:a16="http://schemas.microsoft.com/office/drawing/2014/main" val="4115074905"/>
                    </a:ext>
                  </a:extLst>
                </a:gridCol>
              </a:tblGrid>
              <a:tr h="370840">
                <a:tc>
                  <a:txBody>
                    <a:bodyPr/>
                    <a:lstStyle/>
                    <a:p>
                      <a:r>
                        <a:rPr lang="en-AU" dirty="0"/>
                        <a:t>Environmental Constraint</a:t>
                      </a:r>
                    </a:p>
                  </a:txBody>
                  <a:tcPr/>
                </a:tc>
                <a:tc>
                  <a:txBody>
                    <a:bodyPr/>
                    <a:lstStyle/>
                    <a:p>
                      <a:r>
                        <a:rPr lang="en-AU" dirty="0"/>
                        <a:t>Strategy to resolve</a:t>
                      </a:r>
                    </a:p>
                  </a:txBody>
                  <a:tcPr/>
                </a:tc>
                <a:extLst>
                  <a:ext uri="{0D108BD9-81ED-4DB2-BD59-A6C34878D82A}">
                    <a16:rowId xmlns:a16="http://schemas.microsoft.com/office/drawing/2014/main" val="779013911"/>
                  </a:ext>
                </a:extLst>
              </a:tr>
              <a:tr h="370840">
                <a:tc>
                  <a:txBody>
                    <a:bodyPr/>
                    <a:lstStyle/>
                    <a:p>
                      <a:r>
                        <a:rPr lang="en-AU" dirty="0"/>
                        <a:t>Distractions</a:t>
                      </a:r>
                    </a:p>
                  </a:txBody>
                  <a:tcPr/>
                </a:tc>
                <a:tc>
                  <a:txBody>
                    <a:bodyPr/>
                    <a:lstStyle/>
                    <a:p>
                      <a:r>
                        <a:rPr lang="en-AU" dirty="0"/>
                        <a:t>Look for options to remove the distraction or change the location of the communication so the distraction is further away</a:t>
                      </a:r>
                    </a:p>
                  </a:txBody>
                  <a:tcPr/>
                </a:tc>
                <a:extLst>
                  <a:ext uri="{0D108BD9-81ED-4DB2-BD59-A6C34878D82A}">
                    <a16:rowId xmlns:a16="http://schemas.microsoft.com/office/drawing/2014/main" val="1390715142"/>
                  </a:ext>
                </a:extLst>
              </a:tr>
              <a:tr h="370840">
                <a:tc>
                  <a:txBody>
                    <a:bodyPr/>
                    <a:lstStyle/>
                    <a:p>
                      <a:r>
                        <a:rPr lang="en-AU" dirty="0"/>
                        <a:t>Temperature</a:t>
                      </a:r>
                    </a:p>
                  </a:txBody>
                  <a:tcPr/>
                </a:tc>
                <a:tc>
                  <a:txBody>
                    <a:bodyPr/>
                    <a:lstStyle/>
                    <a:p>
                      <a:r>
                        <a:rPr lang="en-AU" dirty="0"/>
                        <a:t>Ask if the person is comfortable, then adjust the temperature as required by turning on/off an air conditioner or fan, turning on/off a heater, etc</a:t>
                      </a:r>
                    </a:p>
                  </a:txBody>
                  <a:tcPr/>
                </a:tc>
                <a:extLst>
                  <a:ext uri="{0D108BD9-81ED-4DB2-BD59-A6C34878D82A}">
                    <a16:rowId xmlns:a16="http://schemas.microsoft.com/office/drawing/2014/main" val="875550983"/>
                  </a:ext>
                </a:extLst>
              </a:tr>
              <a:tr h="370840">
                <a:tc>
                  <a:txBody>
                    <a:bodyPr/>
                    <a:lstStyle/>
                    <a:p>
                      <a:r>
                        <a:rPr lang="en-AU" dirty="0"/>
                        <a:t>Threats</a:t>
                      </a:r>
                    </a:p>
                  </a:txBody>
                  <a:tcPr/>
                </a:tc>
                <a:tc>
                  <a:txBody>
                    <a:bodyPr/>
                    <a:lstStyle/>
                    <a:p>
                      <a:r>
                        <a:rPr lang="en-AU" dirty="0"/>
                        <a:t>Remove the immediate threat if safe to do so or move the person and yourself away from the threat</a:t>
                      </a:r>
                    </a:p>
                  </a:txBody>
                  <a:tcPr/>
                </a:tc>
                <a:extLst>
                  <a:ext uri="{0D108BD9-81ED-4DB2-BD59-A6C34878D82A}">
                    <a16:rowId xmlns:a16="http://schemas.microsoft.com/office/drawing/2014/main" val="3386036109"/>
                  </a:ext>
                </a:extLst>
              </a:tr>
              <a:tr h="370840">
                <a:tc>
                  <a:txBody>
                    <a:bodyPr/>
                    <a:lstStyle/>
                    <a:p>
                      <a:r>
                        <a:rPr lang="en-AU" dirty="0"/>
                        <a:t>Comfort and Familiarity</a:t>
                      </a:r>
                    </a:p>
                  </a:txBody>
                  <a:tcPr/>
                </a:tc>
                <a:tc>
                  <a:txBody>
                    <a:bodyPr/>
                    <a:lstStyle/>
                    <a:p>
                      <a:r>
                        <a:rPr lang="en-AU" dirty="0"/>
                        <a:t>Think about what might help the person to feel comfortable and at ease. </a:t>
                      </a:r>
                    </a:p>
                  </a:txBody>
                  <a:tcPr/>
                </a:tc>
                <a:extLst>
                  <a:ext uri="{0D108BD9-81ED-4DB2-BD59-A6C34878D82A}">
                    <a16:rowId xmlns:a16="http://schemas.microsoft.com/office/drawing/2014/main" val="119539700"/>
                  </a:ext>
                </a:extLst>
              </a:tr>
            </a:tbl>
          </a:graphicData>
        </a:graphic>
      </p:graphicFrame>
      <p:pic>
        <p:nvPicPr>
          <p:cNvPr id="5" name="Picture 4" descr="Logo&#10;&#10;Description automatically generated">
            <a:extLst>
              <a:ext uri="{FF2B5EF4-FFF2-40B4-BE49-F238E27FC236}">
                <a16:creationId xmlns:a16="http://schemas.microsoft.com/office/drawing/2014/main" id="{A0F10275-6C02-57C4-1274-29FB8B2F2BE5}"/>
              </a:ext>
            </a:extLst>
          </p:cNvPr>
          <p:cNvPicPr>
            <a:picLocks noChangeAspect="1"/>
          </p:cNvPicPr>
          <p:nvPr/>
        </p:nvPicPr>
        <p:blipFill>
          <a:blip r:embed="rId3"/>
          <a:stretch>
            <a:fillRect/>
          </a:stretch>
        </p:blipFill>
        <p:spPr>
          <a:xfrm>
            <a:off x="-61292" y="6258393"/>
            <a:ext cx="707403" cy="530552"/>
          </a:xfrm>
          <a:prstGeom prst="rect">
            <a:avLst/>
          </a:prstGeom>
        </p:spPr>
      </p:pic>
    </p:spTree>
    <p:extLst>
      <p:ext uri="{BB962C8B-B14F-4D97-AF65-F5344CB8AC3E}">
        <p14:creationId xmlns:p14="http://schemas.microsoft.com/office/powerpoint/2010/main" val="2359528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09C165E9-8BC3-46BC-24DD-9080D5D1791D}"/>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5A7A1D17-3D4E-F378-2A38-E769FF53D22A}"/>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3B Inquiry Task</a:t>
            </a:r>
            <a:br>
              <a:rPr lang="en-US" sz="7200"/>
            </a:br>
            <a:r>
              <a:rPr lang="en-US" sz="7200"/>
              <a:t>page 68</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C99AA1C3-A801-13CA-F467-536EB7D065FB}"/>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5538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6738-9E4A-0A52-29D3-0FDA084B338D}"/>
              </a:ext>
            </a:extLst>
          </p:cNvPr>
          <p:cNvSpPr>
            <a:spLocks noGrp="1"/>
          </p:cNvSpPr>
          <p:nvPr>
            <p:ph type="title"/>
          </p:nvPr>
        </p:nvSpPr>
        <p:spPr/>
        <p:txBody>
          <a:bodyPr/>
          <a:lstStyle/>
          <a:p>
            <a:r>
              <a:rPr lang="en-AU" dirty="0"/>
              <a:t>3.11 Managing Conflict</a:t>
            </a:r>
          </a:p>
        </p:txBody>
      </p:sp>
      <p:sp>
        <p:nvSpPr>
          <p:cNvPr id="3" name="Content Placeholder 2">
            <a:extLst>
              <a:ext uri="{FF2B5EF4-FFF2-40B4-BE49-F238E27FC236}">
                <a16:creationId xmlns:a16="http://schemas.microsoft.com/office/drawing/2014/main" id="{15C3DD64-FEFE-98BF-6023-47379913162F}"/>
              </a:ext>
            </a:extLst>
          </p:cNvPr>
          <p:cNvSpPr>
            <a:spLocks noGrp="1"/>
          </p:cNvSpPr>
          <p:nvPr>
            <p:ph idx="1"/>
          </p:nvPr>
        </p:nvSpPr>
        <p:spPr>
          <a:xfrm>
            <a:off x="1103312" y="2052919"/>
            <a:ext cx="8946541" cy="3109632"/>
          </a:xfrm>
        </p:spPr>
        <p:txBody>
          <a:bodyPr/>
          <a:lstStyle/>
          <a:p>
            <a:r>
              <a:rPr lang="en-US" dirty="0"/>
              <a:t>Conflict can arise in community services and healthcare settings and requires careful management.</a:t>
            </a:r>
          </a:p>
          <a:p>
            <a:r>
              <a:rPr lang="en-US" dirty="0"/>
              <a:t>Prioritise safety for everyone involved and aim for positive outcomes for clients.</a:t>
            </a:r>
          </a:p>
          <a:p>
            <a:r>
              <a:rPr lang="en-US" dirty="0"/>
              <a:t>Use communication skills to reduce the likelihood of conflict.</a:t>
            </a:r>
          </a:p>
          <a:p>
            <a:r>
              <a:rPr lang="en-US" dirty="0"/>
              <a:t>Act quickly and efficiently to defuse conflict when it occurs.</a:t>
            </a:r>
          </a:p>
          <a:p>
            <a:r>
              <a:rPr lang="en-US" dirty="0"/>
              <a:t>Focus on finding an acceptable and appropriate resolution</a:t>
            </a:r>
            <a:endParaRPr lang="en-AU" dirty="0"/>
          </a:p>
        </p:txBody>
      </p:sp>
      <p:pic>
        <p:nvPicPr>
          <p:cNvPr id="5" name="Picture 4" descr="Logo&#10;&#10;Description automatically generated">
            <a:extLst>
              <a:ext uri="{FF2B5EF4-FFF2-40B4-BE49-F238E27FC236}">
                <a16:creationId xmlns:a16="http://schemas.microsoft.com/office/drawing/2014/main" id="{CFB1C9CE-7D7C-E4E1-422A-8F2CD4738536}"/>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017414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5824-9D31-6586-1C88-C2FE1A41529B}"/>
              </a:ext>
            </a:extLst>
          </p:cNvPr>
          <p:cNvSpPr>
            <a:spLocks noGrp="1"/>
          </p:cNvSpPr>
          <p:nvPr>
            <p:ph type="title"/>
          </p:nvPr>
        </p:nvSpPr>
        <p:spPr/>
        <p:txBody>
          <a:bodyPr/>
          <a:lstStyle/>
          <a:p>
            <a:r>
              <a:rPr lang="en-AU" dirty="0"/>
              <a:t>3.12 Understanding Conflict</a:t>
            </a:r>
          </a:p>
        </p:txBody>
      </p:sp>
      <p:sp>
        <p:nvSpPr>
          <p:cNvPr id="3" name="Content Placeholder 2">
            <a:extLst>
              <a:ext uri="{FF2B5EF4-FFF2-40B4-BE49-F238E27FC236}">
                <a16:creationId xmlns:a16="http://schemas.microsoft.com/office/drawing/2014/main" id="{8B818DBC-CFB6-7959-C712-37D9FA036B25}"/>
              </a:ext>
            </a:extLst>
          </p:cNvPr>
          <p:cNvSpPr>
            <a:spLocks noGrp="1"/>
          </p:cNvSpPr>
          <p:nvPr>
            <p:ph idx="1"/>
          </p:nvPr>
        </p:nvSpPr>
        <p:spPr>
          <a:xfrm>
            <a:off x="646111" y="1566583"/>
            <a:ext cx="8946541" cy="4781549"/>
          </a:xfrm>
        </p:spPr>
        <p:txBody>
          <a:bodyPr>
            <a:normAutofit lnSpcReduction="10000"/>
          </a:bodyPr>
          <a:lstStyle/>
          <a:p>
            <a:pPr marL="0" indent="0">
              <a:buNone/>
            </a:pPr>
            <a:r>
              <a:rPr lang="en-US" dirty="0"/>
              <a:t>Before you begin to manage conflict, it is important to understand what conflict means, and what it can look and feel like for different people.</a:t>
            </a:r>
          </a:p>
          <a:p>
            <a:pPr marL="0" indent="0">
              <a:buNone/>
            </a:pPr>
            <a:r>
              <a:rPr lang="en-US" b="1" u="sng" dirty="0"/>
              <a:t>When can Conflict Occur?</a:t>
            </a:r>
          </a:p>
          <a:p>
            <a:pPr defTabSz="914400" eaLnBrk="0" fontAlgn="base" hangingPunct="0">
              <a:spcBef>
                <a:spcPct val="0"/>
              </a:spcBef>
              <a:spcAft>
                <a:spcPct val="0"/>
              </a:spcAft>
              <a:buClrTx/>
              <a:buSzTx/>
            </a:pPr>
            <a:r>
              <a:rPr lang="en-US" altLang="en-US" dirty="0"/>
              <a:t>Conflict can occur between individuals, workers, or the general public, and is experienced differently by children, adolescents, and adults. </a:t>
            </a:r>
          </a:p>
          <a:p>
            <a:pPr defTabSz="914400" eaLnBrk="0" fontAlgn="base" hangingPunct="0">
              <a:spcBef>
                <a:spcPct val="0"/>
              </a:spcBef>
              <a:spcAft>
                <a:spcPct val="0"/>
              </a:spcAft>
              <a:buClrTx/>
              <a:buSzTx/>
            </a:pPr>
            <a:r>
              <a:rPr lang="en-US" altLang="en-US" dirty="0"/>
              <a:t>It can have emotional and mental effects, negatively impacting a person's wellbeing. </a:t>
            </a:r>
          </a:p>
          <a:p>
            <a:pPr defTabSz="914400" eaLnBrk="0" fontAlgn="base" hangingPunct="0">
              <a:spcBef>
                <a:spcPct val="0"/>
              </a:spcBef>
              <a:spcAft>
                <a:spcPct val="0"/>
              </a:spcAft>
              <a:buClrTx/>
              <a:buSzTx/>
            </a:pPr>
            <a:r>
              <a:rPr lang="en-US" altLang="en-US" dirty="0"/>
              <a:t>Conflict can lead to physical effects, such as stress, burnout, and even violence or harm. </a:t>
            </a:r>
          </a:p>
          <a:p>
            <a:pPr marL="0" indent="0" defTabSz="914400" eaLnBrk="0" fontAlgn="base" hangingPunct="0">
              <a:spcBef>
                <a:spcPct val="0"/>
              </a:spcBef>
              <a:spcAft>
                <a:spcPct val="0"/>
              </a:spcAft>
              <a:buClrTx/>
              <a:buSzTx/>
              <a:buNone/>
            </a:pPr>
            <a:r>
              <a:rPr lang="en-US" altLang="en-US" b="1" u="sng" dirty="0"/>
              <a:t>How Conflict affects individuals:</a:t>
            </a:r>
          </a:p>
          <a:p>
            <a:pPr defTabSz="914400" eaLnBrk="0" fontAlgn="base" hangingPunct="0">
              <a:spcBef>
                <a:spcPct val="0"/>
              </a:spcBef>
              <a:spcAft>
                <a:spcPct val="0"/>
              </a:spcAft>
              <a:buClrTx/>
              <a:buSzTx/>
            </a:pPr>
            <a:r>
              <a:rPr lang="en-US" altLang="en-US" dirty="0"/>
              <a:t>Their age can determine how they react</a:t>
            </a:r>
          </a:p>
          <a:p>
            <a:pPr defTabSz="914400" eaLnBrk="0" fontAlgn="base" hangingPunct="0">
              <a:spcBef>
                <a:spcPct val="0"/>
              </a:spcBef>
              <a:spcAft>
                <a:spcPct val="0"/>
              </a:spcAft>
              <a:buClrTx/>
              <a:buSzTx/>
            </a:pPr>
            <a:r>
              <a:rPr lang="en-US" altLang="en-US" dirty="0"/>
              <a:t>Their previous experiences can dictate how they respond</a:t>
            </a:r>
          </a:p>
          <a:p>
            <a:pPr defTabSz="914400" eaLnBrk="0" fontAlgn="base" hangingPunct="0">
              <a:spcBef>
                <a:spcPct val="0"/>
              </a:spcBef>
              <a:spcAft>
                <a:spcPct val="0"/>
              </a:spcAft>
              <a:buClrTx/>
              <a:buSzTx/>
            </a:pPr>
            <a:r>
              <a:rPr lang="en-US" altLang="en-US" dirty="0"/>
              <a:t>Any disabilities or mental illness which they may have</a:t>
            </a:r>
          </a:p>
          <a:p>
            <a:pPr defTabSz="914400" eaLnBrk="0" fontAlgn="base" hangingPunct="0">
              <a:spcBef>
                <a:spcPct val="0"/>
              </a:spcBef>
              <a:spcAft>
                <a:spcPct val="0"/>
              </a:spcAft>
              <a:buClrTx/>
              <a:buSzTx/>
            </a:pPr>
            <a:r>
              <a:rPr lang="en-US" altLang="en-US" dirty="0"/>
              <a:t>Their cultural and linguistic background</a:t>
            </a:r>
          </a:p>
          <a:p>
            <a:pPr marL="0" indent="0">
              <a:buNone/>
            </a:pPr>
            <a:endParaRPr lang="en-AU" dirty="0"/>
          </a:p>
        </p:txBody>
      </p:sp>
      <p:sp>
        <p:nvSpPr>
          <p:cNvPr id="4" name="Rectangle 1">
            <a:extLst>
              <a:ext uri="{FF2B5EF4-FFF2-40B4-BE49-F238E27FC236}">
                <a16:creationId xmlns:a16="http://schemas.microsoft.com/office/drawing/2014/main" id="{360512CE-B68E-A097-23F4-5A2A88105276}"/>
              </a:ext>
            </a:extLst>
          </p:cNvPr>
          <p:cNvSpPr>
            <a:spLocks noChangeArrowheads="1"/>
          </p:cNvSpPr>
          <p:nvPr/>
        </p:nvSpPr>
        <p:spPr bwMode="auto">
          <a:xfrm>
            <a:off x="981" y="167708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706A67CA-4049-6610-D49B-0D476796C037}"/>
              </a:ext>
            </a:extLst>
          </p:cNvPr>
          <p:cNvPicPr>
            <a:picLocks noChangeAspect="1"/>
          </p:cNvPicPr>
          <p:nvPr/>
        </p:nvPicPr>
        <p:blipFill>
          <a:blip r:embed="rId3"/>
          <a:stretch>
            <a:fillRect/>
          </a:stretch>
        </p:blipFill>
        <p:spPr>
          <a:xfrm>
            <a:off x="-61291" y="6085751"/>
            <a:ext cx="937592" cy="703194"/>
          </a:xfrm>
          <a:prstGeom prst="rect">
            <a:avLst/>
          </a:prstGeom>
        </p:spPr>
      </p:pic>
    </p:spTree>
    <p:extLst>
      <p:ext uri="{BB962C8B-B14F-4D97-AF65-F5344CB8AC3E}">
        <p14:creationId xmlns:p14="http://schemas.microsoft.com/office/powerpoint/2010/main" val="28422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C98C-C3FE-7982-0560-A47C34B64C7A}"/>
              </a:ext>
            </a:extLst>
          </p:cNvPr>
          <p:cNvSpPr>
            <a:spLocks noGrp="1"/>
          </p:cNvSpPr>
          <p:nvPr>
            <p:ph type="title"/>
          </p:nvPr>
        </p:nvSpPr>
        <p:spPr>
          <a:xfrm>
            <a:off x="4050016" y="176387"/>
            <a:ext cx="6115960" cy="2262781"/>
          </a:xfrm>
        </p:spPr>
        <p:txBody>
          <a:bodyPr vert="horz" lIns="91440" tIns="45720" rIns="91440" bIns="45720" rtlCol="0" anchor="b">
            <a:normAutofit fontScale="90000"/>
          </a:bodyPr>
          <a:lstStyle/>
          <a:p>
            <a:r>
              <a:rPr lang="en-US" sz="4400" dirty="0">
                <a:solidFill>
                  <a:schemeClr val="tx1"/>
                </a:solidFill>
                <a:effectLst/>
                <a:latin typeface="Century Gothic" panose="020B0502020202020204" pitchFamily="34" charset="0"/>
              </a:rPr>
              <a:t>1.3 Collaborating with others as part of a team</a:t>
            </a:r>
            <a:br>
              <a:rPr lang="en-US" sz="4400" dirty="0">
                <a:solidFill>
                  <a:schemeClr val="tx1"/>
                </a:solidFill>
                <a:effectLst/>
                <a:latin typeface="Century Gothic" panose="020B0502020202020204" pitchFamily="34" charset="0"/>
              </a:rPr>
            </a:br>
            <a:endParaRPr lang="en-US" sz="4400" dirty="0">
              <a:solidFill>
                <a:schemeClr val="tx1"/>
              </a:solidFill>
            </a:endParaRPr>
          </a:p>
        </p:txBody>
      </p:sp>
      <p:sp>
        <p:nvSpPr>
          <p:cNvPr id="11" name="TextBox 10">
            <a:extLst>
              <a:ext uri="{FF2B5EF4-FFF2-40B4-BE49-F238E27FC236}">
                <a16:creationId xmlns:a16="http://schemas.microsoft.com/office/drawing/2014/main" id="{E2A475CA-C8A7-0168-E6D9-511BC0060E6D}"/>
              </a:ext>
            </a:extLst>
          </p:cNvPr>
          <p:cNvSpPr txBox="1"/>
          <p:nvPr/>
        </p:nvSpPr>
        <p:spPr>
          <a:xfrm>
            <a:off x="66729" y="779887"/>
            <a:ext cx="3550210" cy="1200329"/>
          </a:xfrm>
          <a:prstGeom prst="rect">
            <a:avLst/>
          </a:prstGeom>
          <a:noFill/>
        </p:spPr>
        <p:txBody>
          <a:bodyPr wrap="square" rtlCol="0">
            <a:spAutoFit/>
          </a:bodyPr>
          <a:lstStyle/>
          <a:p>
            <a:r>
              <a:rPr lang="en-AU" b="1" u="sng" dirty="0"/>
              <a:t>Community services and health workplaces</a:t>
            </a:r>
          </a:p>
          <a:p>
            <a:endParaRPr lang="en-AU" dirty="0"/>
          </a:p>
          <a:p>
            <a:r>
              <a:rPr lang="en-AU" dirty="0"/>
              <a:t>TEAM BASED</a:t>
            </a:r>
          </a:p>
        </p:txBody>
      </p:sp>
      <p:sp>
        <p:nvSpPr>
          <p:cNvPr id="12" name="TextBox 11">
            <a:extLst>
              <a:ext uri="{FF2B5EF4-FFF2-40B4-BE49-F238E27FC236}">
                <a16:creationId xmlns:a16="http://schemas.microsoft.com/office/drawing/2014/main" id="{E18D18A0-938B-2CA5-CA16-53DD2A549D69}"/>
              </a:ext>
            </a:extLst>
          </p:cNvPr>
          <p:cNvSpPr txBox="1"/>
          <p:nvPr/>
        </p:nvSpPr>
        <p:spPr>
          <a:xfrm>
            <a:off x="37116" y="2439168"/>
            <a:ext cx="3432365" cy="1754326"/>
          </a:xfrm>
          <a:prstGeom prst="rect">
            <a:avLst/>
          </a:prstGeom>
          <a:noFill/>
        </p:spPr>
        <p:txBody>
          <a:bodyPr wrap="square" rtlCol="0">
            <a:spAutoFit/>
          </a:bodyPr>
          <a:lstStyle/>
          <a:p>
            <a:r>
              <a:rPr lang="en-AU" b="1" u="sng" dirty="0"/>
              <a:t>Members of the team</a:t>
            </a:r>
          </a:p>
          <a:p>
            <a:endParaRPr lang="en-AU" dirty="0"/>
          </a:p>
          <a:p>
            <a:r>
              <a:rPr lang="en-AU" dirty="0"/>
              <a:t>Different skill sets and backgrounds, collaborate to provide a wide range of services and supports</a:t>
            </a:r>
          </a:p>
        </p:txBody>
      </p:sp>
      <p:sp>
        <p:nvSpPr>
          <p:cNvPr id="14" name="TextBox 13">
            <a:extLst>
              <a:ext uri="{FF2B5EF4-FFF2-40B4-BE49-F238E27FC236}">
                <a16:creationId xmlns:a16="http://schemas.microsoft.com/office/drawing/2014/main" id="{E5C38A62-F139-FD0D-324F-FE2289F19E29}"/>
              </a:ext>
            </a:extLst>
          </p:cNvPr>
          <p:cNvSpPr txBox="1"/>
          <p:nvPr/>
        </p:nvSpPr>
        <p:spPr>
          <a:xfrm>
            <a:off x="110388" y="4762516"/>
            <a:ext cx="3297953" cy="1754326"/>
          </a:xfrm>
          <a:prstGeom prst="rect">
            <a:avLst/>
          </a:prstGeom>
          <a:noFill/>
        </p:spPr>
        <p:txBody>
          <a:bodyPr wrap="square" rtlCol="0">
            <a:spAutoFit/>
          </a:bodyPr>
          <a:lstStyle/>
          <a:p>
            <a:r>
              <a:rPr lang="en-AU" b="1" u="sng" dirty="0"/>
              <a:t>Multi-disciplinary teams</a:t>
            </a:r>
          </a:p>
          <a:p>
            <a:endParaRPr lang="en-AU" dirty="0"/>
          </a:p>
          <a:p>
            <a:r>
              <a:rPr lang="en-AU" dirty="0"/>
              <a:t>Such as workers, youth workers, mental health practitioners and allied health professionals.</a:t>
            </a:r>
          </a:p>
        </p:txBody>
      </p:sp>
      <p:pic>
        <p:nvPicPr>
          <p:cNvPr id="15" name="Picture 14" descr="Logo&#10;&#10;Description automatically generated">
            <a:extLst>
              <a:ext uri="{FF2B5EF4-FFF2-40B4-BE49-F238E27FC236}">
                <a16:creationId xmlns:a16="http://schemas.microsoft.com/office/drawing/2014/main" id="{4DC3D2F0-6C9F-5CA7-658A-0F5429FDBA08}"/>
              </a:ext>
            </a:extLst>
          </p:cNvPr>
          <p:cNvPicPr>
            <a:picLocks noChangeAspect="1"/>
          </p:cNvPicPr>
          <p:nvPr/>
        </p:nvPicPr>
        <p:blipFill>
          <a:blip r:embed="rId2"/>
          <a:stretch>
            <a:fillRect/>
          </a:stretch>
        </p:blipFill>
        <p:spPr>
          <a:xfrm>
            <a:off x="11095502" y="5834958"/>
            <a:ext cx="1151464" cy="863598"/>
          </a:xfrm>
          <a:prstGeom prst="rect">
            <a:avLst/>
          </a:prstGeom>
        </p:spPr>
      </p:pic>
      <p:pic>
        <p:nvPicPr>
          <p:cNvPr id="19" name="Picture 18" descr="A group of people sitting at a table with a light bulb above them">
            <a:extLst>
              <a:ext uri="{FF2B5EF4-FFF2-40B4-BE49-F238E27FC236}">
                <a16:creationId xmlns:a16="http://schemas.microsoft.com/office/drawing/2014/main" id="{BC9DAB4A-F947-1FEB-002E-2973E335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656" y="1980216"/>
            <a:ext cx="7468642" cy="4887007"/>
          </a:xfrm>
          <a:prstGeom prst="rect">
            <a:avLst/>
          </a:prstGeom>
        </p:spPr>
      </p:pic>
    </p:spTree>
    <p:extLst>
      <p:ext uri="{BB962C8B-B14F-4D97-AF65-F5344CB8AC3E}">
        <p14:creationId xmlns:p14="http://schemas.microsoft.com/office/powerpoint/2010/main" val="31729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5E7F1-1C7B-54C7-C6D3-4682258572D7}"/>
              </a:ext>
            </a:extLst>
          </p:cNvPr>
          <p:cNvSpPr>
            <a:spLocks noGrp="1"/>
          </p:cNvSpPr>
          <p:nvPr>
            <p:ph type="title"/>
          </p:nvPr>
        </p:nvSpPr>
        <p:spPr>
          <a:xfrm>
            <a:off x="648930" y="629266"/>
            <a:ext cx="6188190" cy="1622321"/>
          </a:xfrm>
        </p:spPr>
        <p:txBody>
          <a:bodyPr>
            <a:normAutofit/>
          </a:bodyPr>
          <a:lstStyle/>
          <a:p>
            <a:r>
              <a:rPr lang="en-AU">
                <a:solidFill>
                  <a:srgbClr val="EBEBEB"/>
                </a:solidFill>
              </a:rPr>
              <a:t>3.13 Avoiding Conflict</a:t>
            </a:r>
          </a:p>
        </p:txBody>
      </p:sp>
      <p:sp>
        <p:nvSpPr>
          <p:cNvPr id="3" name="Content Placeholder 2">
            <a:extLst>
              <a:ext uri="{FF2B5EF4-FFF2-40B4-BE49-F238E27FC236}">
                <a16:creationId xmlns:a16="http://schemas.microsoft.com/office/drawing/2014/main" id="{9CBE89FA-6F64-ECC8-C469-C36A576E225E}"/>
              </a:ext>
            </a:extLst>
          </p:cNvPr>
          <p:cNvSpPr>
            <a:spLocks noGrp="1"/>
          </p:cNvSpPr>
          <p:nvPr>
            <p:ph idx="1"/>
          </p:nvPr>
        </p:nvSpPr>
        <p:spPr>
          <a:xfrm>
            <a:off x="648930" y="2438400"/>
            <a:ext cx="6188189" cy="3785419"/>
          </a:xfrm>
        </p:spPr>
        <p:txBody>
          <a:bodyPr>
            <a:normAutofit/>
          </a:bodyPr>
          <a:lstStyle/>
          <a:p>
            <a:pPr>
              <a:lnSpc>
                <a:spcPct val="90000"/>
              </a:lnSpc>
            </a:pPr>
            <a:r>
              <a:rPr lang="en-US" sz="1700">
                <a:solidFill>
                  <a:srgbClr val="FFFFFF"/>
                </a:solidFill>
              </a:rPr>
              <a:t>Conflict situations can sometimes be avoided with careful planning.</a:t>
            </a:r>
          </a:p>
          <a:p>
            <a:pPr>
              <a:lnSpc>
                <a:spcPct val="90000"/>
              </a:lnSpc>
            </a:pPr>
            <a:r>
              <a:rPr lang="en-US" sz="1700">
                <a:solidFill>
                  <a:srgbClr val="FFFFFF"/>
                </a:solidFill>
              </a:rPr>
              <a:t>Assess the situation and consider factors that may increase or decrease the likelihood of conflict.</a:t>
            </a:r>
          </a:p>
          <a:p>
            <a:pPr>
              <a:lnSpc>
                <a:spcPct val="90000"/>
              </a:lnSpc>
            </a:pPr>
            <a:r>
              <a:rPr lang="en-US" sz="1700">
                <a:solidFill>
                  <a:srgbClr val="FFFFFF"/>
                </a:solidFill>
              </a:rPr>
              <a:t>Encourage factors that reduce the chance of conflict and remove those that make it more likely.</a:t>
            </a:r>
          </a:p>
          <a:p>
            <a:pPr>
              <a:lnSpc>
                <a:spcPct val="90000"/>
              </a:lnSpc>
            </a:pPr>
            <a:r>
              <a:rPr lang="en-US" sz="1700">
                <a:solidFill>
                  <a:srgbClr val="FFFFFF"/>
                </a:solidFill>
              </a:rPr>
              <a:t>Delaying a conversation until a better time can help avoid conflict.</a:t>
            </a:r>
          </a:p>
          <a:p>
            <a:pPr>
              <a:lnSpc>
                <a:spcPct val="90000"/>
              </a:lnSpc>
            </a:pPr>
            <a:r>
              <a:rPr lang="en-US" sz="1700">
                <a:solidFill>
                  <a:srgbClr val="FFFFFF"/>
                </a:solidFill>
              </a:rPr>
              <a:t>Asking the person if they are ready to discuss the situation can promote a more productive interaction.</a:t>
            </a:r>
          </a:p>
          <a:p>
            <a:pPr>
              <a:lnSpc>
                <a:spcPct val="90000"/>
              </a:lnSpc>
            </a:pPr>
            <a:r>
              <a:rPr lang="en-US" sz="1700">
                <a:solidFill>
                  <a:srgbClr val="FFFFFF"/>
                </a:solidFill>
              </a:rPr>
              <a:t>Observing signs of stress or agitation and choosing a neutral, non-threatening environment can reduce conflict.</a:t>
            </a:r>
            <a:endParaRPr lang="en-AU" sz="1700">
              <a:solidFill>
                <a:srgbClr val="FFFFFF"/>
              </a:solidFill>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Woman in painting studio">
            <a:extLst>
              <a:ext uri="{FF2B5EF4-FFF2-40B4-BE49-F238E27FC236}">
                <a16:creationId xmlns:a16="http://schemas.microsoft.com/office/drawing/2014/main" id="{07098053-C4E1-8358-45EC-CF6645E4EAC3}"/>
              </a:ext>
            </a:extLst>
          </p:cNvPr>
          <p:cNvPicPr>
            <a:picLocks noChangeAspect="1"/>
          </p:cNvPicPr>
          <p:nvPr/>
        </p:nvPicPr>
        <p:blipFill>
          <a:blip r:embed="rId4">
            <a:extLst>
              <a:ext uri="{28A0092B-C50C-407E-A947-70E740481C1C}">
                <a14:useLocalDpi xmlns:a14="http://schemas.microsoft.com/office/drawing/2010/main" val="0"/>
              </a:ext>
            </a:extLst>
          </a:blip>
          <a:srcRect l="7096" r="4459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8" name="Picture 7" descr="Logo&#10;&#10;Description automatically generated">
            <a:extLst>
              <a:ext uri="{FF2B5EF4-FFF2-40B4-BE49-F238E27FC236}">
                <a16:creationId xmlns:a16="http://schemas.microsoft.com/office/drawing/2014/main" id="{37675F35-9344-6A99-27D0-7D04A9764AA3}"/>
              </a:ext>
            </a:extLst>
          </p:cNvPr>
          <p:cNvPicPr>
            <a:picLocks noChangeAspect="1"/>
          </p:cNvPicPr>
          <p:nvPr/>
        </p:nvPicPr>
        <p:blipFill>
          <a:blip r:embed="rId5"/>
          <a:stretch>
            <a:fillRect/>
          </a:stretch>
        </p:blipFill>
        <p:spPr>
          <a:xfrm>
            <a:off x="-61291" y="6085751"/>
            <a:ext cx="937592" cy="703194"/>
          </a:xfrm>
          <a:prstGeom prst="rect">
            <a:avLst/>
          </a:prstGeom>
        </p:spPr>
      </p:pic>
    </p:spTree>
    <p:extLst>
      <p:ext uri="{BB962C8B-B14F-4D97-AF65-F5344CB8AC3E}">
        <p14:creationId xmlns:p14="http://schemas.microsoft.com/office/powerpoint/2010/main" val="1483540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ople standing back-to-back">
            <a:extLst>
              <a:ext uri="{FF2B5EF4-FFF2-40B4-BE49-F238E27FC236}">
                <a16:creationId xmlns:a16="http://schemas.microsoft.com/office/drawing/2014/main" id="{CAA6426E-08E7-ADBB-24C4-B578364CA501}"/>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4084" b="11646"/>
          <a:stretch/>
        </p:blipFill>
        <p:spPr>
          <a:xfrm>
            <a:off x="-8825" y="-5610"/>
            <a:ext cx="12192000" cy="6858000"/>
          </a:xfrm>
          <a:prstGeom prst="rect">
            <a:avLst/>
          </a:prstGeom>
        </p:spPr>
      </p:pic>
      <p:sp>
        <p:nvSpPr>
          <p:cNvPr id="2" name="Title 1">
            <a:extLst>
              <a:ext uri="{FF2B5EF4-FFF2-40B4-BE49-F238E27FC236}">
                <a16:creationId xmlns:a16="http://schemas.microsoft.com/office/drawing/2014/main" id="{C74AD1E2-7C16-5FED-C616-996DAD5EDEE8}"/>
              </a:ext>
            </a:extLst>
          </p:cNvPr>
          <p:cNvSpPr>
            <a:spLocks noGrp="1"/>
          </p:cNvSpPr>
          <p:nvPr>
            <p:ph type="title"/>
          </p:nvPr>
        </p:nvSpPr>
        <p:spPr/>
        <p:txBody>
          <a:bodyPr>
            <a:normAutofit/>
          </a:bodyPr>
          <a:lstStyle/>
          <a:p>
            <a:r>
              <a:rPr lang="en-US" dirty="0">
                <a:solidFill>
                  <a:srgbClr val="FFFFFF"/>
                </a:solidFill>
              </a:rPr>
              <a:t>3.14 Defusing Conflict</a:t>
            </a:r>
          </a:p>
        </p:txBody>
      </p:sp>
      <p:sp>
        <p:nvSpPr>
          <p:cNvPr id="3" name="Content Placeholder 2">
            <a:extLst>
              <a:ext uri="{FF2B5EF4-FFF2-40B4-BE49-F238E27FC236}">
                <a16:creationId xmlns:a16="http://schemas.microsoft.com/office/drawing/2014/main" id="{82C453E1-E8DE-C9AA-8A3B-998ADC41F34D}"/>
              </a:ext>
            </a:extLst>
          </p:cNvPr>
          <p:cNvSpPr>
            <a:spLocks noGrp="1"/>
          </p:cNvSpPr>
          <p:nvPr>
            <p:ph idx="1"/>
          </p:nvPr>
        </p:nvSpPr>
        <p:spPr>
          <a:xfrm>
            <a:off x="792480" y="2133600"/>
            <a:ext cx="10712132" cy="4100290"/>
          </a:xfrm>
        </p:spPr>
        <p:txBody>
          <a:bodyPr>
            <a:normAutofit lnSpcReduction="10000"/>
          </a:bodyPr>
          <a:lstStyle/>
          <a:p>
            <a:pPr marL="0" marR="0" lvl="0" indent="0" defTabSz="914400" rtl="0" eaLnBrk="1" fontAlgn="auto" latinLnBrk="0" hangingPunct="1">
              <a:spcBef>
                <a:spcPts val="0"/>
              </a:spcBef>
              <a:spcAft>
                <a:spcPts val="0"/>
              </a:spcAft>
              <a:buClr>
                <a:srgbClr val="FFC590"/>
              </a:buClr>
              <a:buSzTx/>
              <a:buNone/>
              <a:tabLst/>
              <a:defRPr/>
            </a:pPr>
            <a:r>
              <a:rPr lang="en-AU" sz="2400" dirty="0"/>
              <a:t>Communication skills are fundamental to defusing a potential conflict before it escalates.</a:t>
            </a:r>
          </a:p>
          <a:p>
            <a:pPr marL="0" marR="0" lvl="0" indent="0" defTabSz="914400" rtl="0" eaLnBrk="1" fontAlgn="auto" latinLnBrk="0" hangingPunct="1">
              <a:spcBef>
                <a:spcPts val="0"/>
              </a:spcBef>
              <a:spcAft>
                <a:spcPts val="0"/>
              </a:spcAft>
              <a:buClr>
                <a:srgbClr val="FFC590"/>
              </a:buClr>
              <a:buSzTx/>
              <a:buNone/>
              <a:tabLst/>
              <a:defRPr/>
            </a:pPr>
            <a:r>
              <a:rPr lang="en-AU" sz="2400" kern="1200" dirty="0">
                <a:effectLst/>
                <a:latin typeface="+mn-lt"/>
                <a:ea typeface="+mn-ea"/>
                <a:cs typeface="+mn-cs"/>
              </a:rPr>
              <a:t>Here are some steps to consider:</a:t>
            </a:r>
          </a:p>
          <a:p>
            <a:pPr marL="0" marR="0" lvl="0" indent="0" defTabSz="914400" rtl="0" eaLnBrk="1" fontAlgn="auto" latinLnBrk="0" hangingPunct="1">
              <a:spcBef>
                <a:spcPts val="0"/>
              </a:spcBef>
              <a:spcAft>
                <a:spcPts val="0"/>
              </a:spcAft>
              <a:buClr>
                <a:srgbClr val="FFC590"/>
              </a:buClr>
              <a:buSzTx/>
              <a:buNone/>
              <a:tabLst/>
              <a:defRPr/>
            </a:pPr>
            <a:endParaRPr lang="en-AU" sz="2400" dirty="0"/>
          </a:p>
          <a:p>
            <a:pPr marR="0" lvl="0" defTabSz="914400" rtl="0" eaLnBrk="1" fontAlgn="auto" latinLnBrk="0" hangingPunct="1">
              <a:spcBef>
                <a:spcPts val="0"/>
              </a:spcBef>
              <a:spcAft>
                <a:spcPts val="0"/>
              </a:spcAft>
              <a:buClr>
                <a:srgbClr val="FFC590"/>
              </a:buClr>
              <a:buSzTx/>
              <a:buFont typeface="+mj-lt"/>
              <a:buAutoNum type="arabicPeriod"/>
              <a:tabLst/>
              <a:defRPr/>
            </a:pPr>
            <a:r>
              <a:rPr lang="en-AU" sz="2400" kern="1200" dirty="0">
                <a:effectLst/>
                <a:latin typeface="+mn-lt"/>
                <a:ea typeface="+mn-ea"/>
                <a:cs typeface="+mn-cs"/>
              </a:rPr>
              <a:t>Identify potential for conflict to escalate</a:t>
            </a:r>
          </a:p>
          <a:p>
            <a:pPr marR="0" lvl="0" defTabSz="914400" rtl="0" eaLnBrk="1" fontAlgn="auto" latinLnBrk="0" hangingPunct="1">
              <a:spcBef>
                <a:spcPts val="0"/>
              </a:spcBef>
              <a:spcAft>
                <a:spcPts val="0"/>
              </a:spcAft>
              <a:buClr>
                <a:srgbClr val="FFC590"/>
              </a:buClr>
              <a:buSzTx/>
              <a:buFont typeface="+mj-lt"/>
              <a:buAutoNum type="arabicPeriod"/>
              <a:tabLst/>
              <a:defRPr/>
            </a:pPr>
            <a:r>
              <a:rPr lang="en-AU" sz="2400" dirty="0"/>
              <a:t>Monitor your own safety and that of others around you</a:t>
            </a:r>
          </a:p>
          <a:p>
            <a:pPr marR="0" lvl="0" defTabSz="914400" rtl="0" eaLnBrk="1" fontAlgn="auto" latinLnBrk="0" hangingPunct="1">
              <a:spcBef>
                <a:spcPts val="0"/>
              </a:spcBef>
              <a:spcAft>
                <a:spcPts val="0"/>
              </a:spcAft>
              <a:buClr>
                <a:srgbClr val="FFC590"/>
              </a:buClr>
              <a:buSzTx/>
              <a:buFont typeface="+mj-lt"/>
              <a:buAutoNum type="arabicPeriod"/>
              <a:tabLst/>
              <a:defRPr/>
            </a:pPr>
            <a:r>
              <a:rPr lang="en-AU" sz="2400" kern="1200" dirty="0">
                <a:effectLst/>
                <a:latin typeface="+mn-lt"/>
                <a:ea typeface="+mn-ea"/>
                <a:cs typeface="+mn-cs"/>
              </a:rPr>
              <a:t>Consider a safer option for removing yourself and others from a situation if needed</a:t>
            </a:r>
          </a:p>
          <a:p>
            <a:pPr marR="0" lvl="0" defTabSz="914400" rtl="0" eaLnBrk="1" fontAlgn="auto" latinLnBrk="0" hangingPunct="1">
              <a:spcBef>
                <a:spcPts val="0"/>
              </a:spcBef>
              <a:spcAft>
                <a:spcPts val="0"/>
              </a:spcAft>
              <a:buClr>
                <a:srgbClr val="FFC590"/>
              </a:buClr>
              <a:buSzTx/>
              <a:buFont typeface="+mj-lt"/>
              <a:buAutoNum type="arabicPeriod"/>
              <a:tabLst/>
              <a:defRPr/>
            </a:pPr>
            <a:r>
              <a:rPr lang="en-AU" sz="2400" dirty="0"/>
              <a:t>Discuss options that are based on a win-win approach where there are benefits for both parties</a:t>
            </a:r>
          </a:p>
          <a:p>
            <a:pPr marR="0" lvl="0" defTabSz="914400" rtl="0" eaLnBrk="1" fontAlgn="auto" latinLnBrk="0" hangingPunct="1">
              <a:spcBef>
                <a:spcPts val="0"/>
              </a:spcBef>
              <a:spcAft>
                <a:spcPts val="0"/>
              </a:spcAft>
              <a:buClr>
                <a:srgbClr val="FFC590"/>
              </a:buClr>
              <a:buSzTx/>
              <a:buFont typeface="+mj-lt"/>
              <a:buAutoNum type="arabicPeriod"/>
              <a:tabLst/>
              <a:defRPr/>
            </a:pPr>
            <a:r>
              <a:rPr lang="en-AU" sz="2400" kern="1200" dirty="0">
                <a:effectLst/>
                <a:latin typeface="+mn-lt"/>
                <a:ea typeface="+mn-ea"/>
                <a:cs typeface="+mn-cs"/>
              </a:rPr>
              <a:t>Offer the option of coming back to the discussion later</a:t>
            </a:r>
          </a:p>
          <a:p>
            <a:pPr marL="171450" marR="0" lvl="0" indent="-171450" defTabSz="914400" rtl="0" eaLnBrk="1" fontAlgn="auto" latinLnBrk="0" hangingPunct="1">
              <a:spcBef>
                <a:spcPts val="0"/>
              </a:spcBef>
              <a:spcAft>
                <a:spcPts val="0"/>
              </a:spcAft>
              <a:buClr>
                <a:srgbClr val="FFC590"/>
              </a:buClr>
              <a:buSzTx/>
              <a:buFont typeface="Arial" panose="020B0604020202020204" pitchFamily="34" charset="0"/>
              <a:buChar char="•"/>
              <a:tabLst/>
              <a:defRPr/>
            </a:pPr>
            <a:endParaRPr lang="en-AU" sz="2000" kern="1200" dirty="0">
              <a:effectLst/>
              <a:latin typeface="+mn-lt"/>
              <a:ea typeface="+mn-ea"/>
              <a:cs typeface="+mn-cs"/>
            </a:endParaRPr>
          </a:p>
        </p:txBody>
      </p:sp>
      <p:pic>
        <p:nvPicPr>
          <p:cNvPr id="6" name="Picture 5" descr="Logo&#10;&#10;Description automatically generated">
            <a:extLst>
              <a:ext uri="{FF2B5EF4-FFF2-40B4-BE49-F238E27FC236}">
                <a16:creationId xmlns:a16="http://schemas.microsoft.com/office/drawing/2014/main" id="{306C2DAF-05B5-F479-FFDF-AA6C819E7EC6}"/>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656081752"/>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Picture 6" descr="People in business attire seated at table in conversation, woman in center of two men">
            <a:extLst>
              <a:ext uri="{FF2B5EF4-FFF2-40B4-BE49-F238E27FC236}">
                <a16:creationId xmlns:a16="http://schemas.microsoft.com/office/drawing/2014/main" id="{9230C221-B3BF-F825-7137-A7F04B52AC91}"/>
              </a:ext>
            </a:extLst>
          </p:cNvPr>
          <p:cNvPicPr>
            <a:picLocks noChangeAspect="1"/>
          </p:cNvPicPr>
          <p:nvPr/>
        </p:nvPicPr>
        <p:blipFill>
          <a:blip r:embed="rId3">
            <a:extLst>
              <a:ext uri="{28A0092B-C50C-407E-A947-70E740481C1C}">
                <a14:useLocalDpi xmlns:a14="http://schemas.microsoft.com/office/drawing/2010/main" val="0"/>
              </a:ext>
            </a:extLst>
          </a:blip>
          <a:srcRect l="2383" r="22608" b="-1"/>
          <a:stretch/>
        </p:blipFill>
        <p:spPr>
          <a:xfrm>
            <a:off x="5157694" y="10"/>
            <a:ext cx="7034306" cy="6857990"/>
          </a:xfrm>
          <a:prstGeom prst="rect">
            <a:avLst/>
          </a:prstGeom>
        </p:spPr>
      </p:pic>
      <p:sp>
        <p:nvSpPr>
          <p:cNvPr id="2" name="Title 1">
            <a:extLst>
              <a:ext uri="{FF2B5EF4-FFF2-40B4-BE49-F238E27FC236}">
                <a16:creationId xmlns:a16="http://schemas.microsoft.com/office/drawing/2014/main" id="{325EF320-37F6-9BED-C928-26940095EBF6}"/>
              </a:ext>
            </a:extLst>
          </p:cNvPr>
          <p:cNvSpPr>
            <a:spLocks noGrp="1"/>
          </p:cNvSpPr>
          <p:nvPr>
            <p:ph type="title"/>
          </p:nvPr>
        </p:nvSpPr>
        <p:spPr>
          <a:xfrm>
            <a:off x="535525" y="624110"/>
            <a:ext cx="4623955" cy="1280890"/>
          </a:xfrm>
        </p:spPr>
        <p:txBody>
          <a:bodyPr>
            <a:normAutofit fontScale="90000"/>
          </a:bodyPr>
          <a:lstStyle/>
          <a:p>
            <a:r>
              <a:rPr lang="en-US" b="1" dirty="0"/>
              <a:t>Defusing Conflict</a:t>
            </a:r>
            <a:br>
              <a:rPr lang="en-US" b="1" dirty="0"/>
            </a:br>
            <a:endParaRPr lang="en-AU" b="1" dirty="0"/>
          </a:p>
        </p:txBody>
      </p:sp>
      <p:sp>
        <p:nvSpPr>
          <p:cNvPr id="3" name="Content Placeholder 2">
            <a:extLst>
              <a:ext uri="{FF2B5EF4-FFF2-40B4-BE49-F238E27FC236}">
                <a16:creationId xmlns:a16="http://schemas.microsoft.com/office/drawing/2014/main" id="{C45A26D6-C741-C511-A8B6-3682CBD63371}"/>
              </a:ext>
            </a:extLst>
          </p:cNvPr>
          <p:cNvSpPr>
            <a:spLocks noGrp="1"/>
          </p:cNvSpPr>
          <p:nvPr>
            <p:ph idx="1"/>
          </p:nvPr>
        </p:nvSpPr>
        <p:spPr>
          <a:xfrm>
            <a:off x="531812" y="1619250"/>
            <a:ext cx="4625882" cy="4291972"/>
          </a:xfrm>
        </p:spPr>
        <p:txBody>
          <a:bodyPr>
            <a:normAutofit/>
          </a:bodyPr>
          <a:lstStyle/>
          <a:p>
            <a:pPr marL="0" indent="0">
              <a:lnSpc>
                <a:spcPct val="90000"/>
              </a:lnSpc>
              <a:buNone/>
            </a:pPr>
            <a:r>
              <a:rPr lang="en-AU" dirty="0"/>
              <a:t>6. Use neutral vocabulary and a calm, relaxed but confident approach</a:t>
            </a:r>
          </a:p>
          <a:p>
            <a:pPr marL="0" indent="0">
              <a:lnSpc>
                <a:spcPct val="90000"/>
              </a:lnSpc>
              <a:buNone/>
            </a:pPr>
            <a:r>
              <a:rPr lang="en-AU" dirty="0"/>
              <a:t>7. Keep number of words to a minimum</a:t>
            </a:r>
          </a:p>
          <a:p>
            <a:pPr marL="0" indent="0">
              <a:lnSpc>
                <a:spcPct val="90000"/>
              </a:lnSpc>
              <a:buNone/>
            </a:pPr>
            <a:r>
              <a:rPr lang="en-AU" dirty="0"/>
              <a:t>8. Provide clear, direct information</a:t>
            </a:r>
          </a:p>
          <a:p>
            <a:pPr marL="0" indent="0">
              <a:lnSpc>
                <a:spcPct val="90000"/>
              </a:lnSpc>
              <a:buNone/>
            </a:pPr>
            <a:r>
              <a:rPr lang="en-AU" dirty="0"/>
              <a:t>9. Focus on what you would like the person to do first, then next</a:t>
            </a:r>
          </a:p>
          <a:p>
            <a:pPr marL="0" indent="0">
              <a:lnSpc>
                <a:spcPct val="90000"/>
              </a:lnSpc>
              <a:buNone/>
            </a:pPr>
            <a:r>
              <a:rPr lang="en-AU" dirty="0"/>
              <a:t>10. Work towards a safe, mutually beneficial resolution</a:t>
            </a:r>
          </a:p>
          <a:p>
            <a:pPr marL="0" indent="0">
              <a:lnSpc>
                <a:spcPct val="90000"/>
              </a:lnSpc>
              <a:buNone/>
            </a:pPr>
            <a:endParaRPr lang="en-AU" dirty="0"/>
          </a:p>
          <a:p>
            <a:pPr marL="0" indent="0">
              <a:lnSpc>
                <a:spcPct val="90000"/>
              </a:lnSpc>
              <a:buNone/>
            </a:pPr>
            <a:endParaRPr lang="en-AU" dirty="0"/>
          </a:p>
        </p:txBody>
      </p:sp>
      <p:pic>
        <p:nvPicPr>
          <p:cNvPr id="8" name="Picture 7" descr="Logo&#10;&#10;Description automatically generated">
            <a:extLst>
              <a:ext uri="{FF2B5EF4-FFF2-40B4-BE49-F238E27FC236}">
                <a16:creationId xmlns:a16="http://schemas.microsoft.com/office/drawing/2014/main" id="{5F54FD72-57DD-20D4-2C0C-4440C2744FFE}"/>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664602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2761DDC3-9EC2-E6B6-EB38-AEA6B3B6E039}"/>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9FAD51FB-F883-5FAB-FF23-D48D52E0F892}"/>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3C Inquiry Task</a:t>
            </a:r>
            <a:br>
              <a:rPr lang="en-US" sz="7200"/>
            </a:br>
            <a:r>
              <a:rPr lang="en-US" sz="7200"/>
              <a:t>page 72</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137E18FB-3C55-846F-8D86-F558A7FB665A}"/>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6980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B2F103-DC9A-2D57-4891-AB58C3AB9993}"/>
              </a:ext>
            </a:extLst>
          </p:cNvPr>
          <p:cNvSpPr>
            <a:spLocks noGrp="1"/>
          </p:cNvSpPr>
          <p:nvPr>
            <p:ph type="title"/>
          </p:nvPr>
        </p:nvSpPr>
        <p:spPr>
          <a:xfrm>
            <a:off x="648929" y="629266"/>
            <a:ext cx="3505495" cy="1622321"/>
          </a:xfrm>
        </p:spPr>
        <p:txBody>
          <a:bodyPr>
            <a:normAutofit/>
          </a:bodyPr>
          <a:lstStyle/>
          <a:p>
            <a:pPr>
              <a:lnSpc>
                <a:spcPct val="90000"/>
              </a:lnSpc>
            </a:pPr>
            <a:r>
              <a:rPr lang="en-AU" sz="3600">
                <a:solidFill>
                  <a:srgbClr val="EBEBEB"/>
                </a:solidFill>
              </a:rPr>
              <a:t>3.15 Resolving Conflict</a:t>
            </a:r>
          </a:p>
        </p:txBody>
      </p:sp>
      <p:sp>
        <p:nvSpPr>
          <p:cNvPr id="23" name="Rectangle 22">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F2BAD5-967A-8745-28D0-211868C14C7C}"/>
              </a:ext>
            </a:extLst>
          </p:cNvPr>
          <p:cNvPicPr>
            <a:picLocks noChangeAspect="1"/>
          </p:cNvPicPr>
          <p:nvPr/>
        </p:nvPicPr>
        <p:blipFill>
          <a:blip r:embed="rId3"/>
          <a:stretch>
            <a:fillRect/>
          </a:stretch>
        </p:blipFill>
        <p:spPr>
          <a:xfrm>
            <a:off x="5769701" y="965595"/>
            <a:ext cx="5292071" cy="4787505"/>
          </a:xfrm>
          <a:prstGeom prst="rect">
            <a:avLst/>
          </a:prstGeom>
          <a:effectLst/>
        </p:spPr>
      </p:pic>
      <p:sp>
        <p:nvSpPr>
          <p:cNvPr id="27" name="Rectangle 26">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 name="Content Placeholder 2">
            <a:extLst>
              <a:ext uri="{FF2B5EF4-FFF2-40B4-BE49-F238E27FC236}">
                <a16:creationId xmlns:a16="http://schemas.microsoft.com/office/drawing/2014/main" id="{58190E25-E0F5-C800-082E-23C9231B7A21}"/>
              </a:ext>
            </a:extLst>
          </p:cNvPr>
          <p:cNvSpPr>
            <a:spLocks noGrp="1"/>
          </p:cNvSpPr>
          <p:nvPr>
            <p:ph idx="1"/>
          </p:nvPr>
        </p:nvSpPr>
        <p:spPr>
          <a:xfrm>
            <a:off x="648931" y="2438400"/>
            <a:ext cx="3505494" cy="3785419"/>
          </a:xfrm>
        </p:spPr>
        <p:txBody>
          <a:bodyPr>
            <a:normAutofit/>
          </a:bodyPr>
          <a:lstStyle/>
          <a:p>
            <a:pPr marL="0" indent="0">
              <a:buNone/>
            </a:pPr>
            <a:r>
              <a:rPr lang="en-US">
                <a:solidFill>
                  <a:srgbClr val="FFFFFF"/>
                </a:solidFill>
              </a:rPr>
              <a:t>There are a number of Conflict Resolution Approaches you can use depending on the situation.</a:t>
            </a:r>
          </a:p>
          <a:p>
            <a:pPr marL="0" indent="0">
              <a:buNone/>
            </a:pPr>
            <a:endParaRPr lang="en-AU">
              <a:solidFill>
                <a:srgbClr val="FFFFFF"/>
              </a:solidFill>
            </a:endParaRPr>
          </a:p>
        </p:txBody>
      </p:sp>
      <p:pic>
        <p:nvPicPr>
          <p:cNvPr id="7" name="Picture 6" descr="Logo&#10;&#10;Description automatically generated">
            <a:extLst>
              <a:ext uri="{FF2B5EF4-FFF2-40B4-BE49-F238E27FC236}">
                <a16:creationId xmlns:a16="http://schemas.microsoft.com/office/drawing/2014/main" id="{26E29FC7-A5BD-7FBD-2CE0-44FF3A45FED2}"/>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391459226"/>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9DBE-5542-6F26-EFA7-9F9947D0CC51}"/>
              </a:ext>
            </a:extLst>
          </p:cNvPr>
          <p:cNvSpPr>
            <a:spLocks noGrp="1"/>
          </p:cNvSpPr>
          <p:nvPr>
            <p:ph type="title"/>
          </p:nvPr>
        </p:nvSpPr>
        <p:spPr/>
        <p:txBody>
          <a:bodyPr/>
          <a:lstStyle/>
          <a:p>
            <a:r>
              <a:rPr lang="en-AU" dirty="0"/>
              <a:t>Conflict Resolution Styles</a:t>
            </a:r>
          </a:p>
        </p:txBody>
      </p:sp>
      <p:sp>
        <p:nvSpPr>
          <p:cNvPr id="3" name="Content Placeholder 2">
            <a:extLst>
              <a:ext uri="{FF2B5EF4-FFF2-40B4-BE49-F238E27FC236}">
                <a16:creationId xmlns:a16="http://schemas.microsoft.com/office/drawing/2014/main" id="{28E73482-923C-E81A-798A-C3074950DFE3}"/>
              </a:ext>
            </a:extLst>
          </p:cNvPr>
          <p:cNvSpPr>
            <a:spLocks noGrp="1"/>
          </p:cNvSpPr>
          <p:nvPr>
            <p:ph idx="1"/>
          </p:nvPr>
        </p:nvSpPr>
        <p:spPr>
          <a:xfrm>
            <a:off x="1103312" y="2052918"/>
            <a:ext cx="9907588" cy="4195481"/>
          </a:xfrm>
        </p:spPr>
        <p:txBody>
          <a:bodyPr>
            <a:normAutofit/>
          </a:bodyPr>
          <a:lstStyle/>
          <a:p>
            <a:r>
              <a:rPr lang="en-US" b="1" u="sng" dirty="0"/>
              <a:t>Competing Style: </a:t>
            </a:r>
            <a:r>
              <a:rPr lang="en-US" dirty="0"/>
              <a:t>One party prioritizes their own goals over the other’s, suitable for time-sensitive situations. It requires assertiveness, clear instructions, and confidence (e.g., emergency care situations).</a:t>
            </a:r>
          </a:p>
          <a:p>
            <a:r>
              <a:rPr lang="en-US" b="1" u="sng" dirty="0"/>
              <a:t>Accommodating Style: </a:t>
            </a:r>
            <a:r>
              <a:rPr lang="en-US" dirty="0"/>
              <a:t>One party gives in to the other’s needs, which can empower the other but may lead to a false sense of control. It is a "win-lose" approach, where one party concedes.</a:t>
            </a:r>
          </a:p>
          <a:p>
            <a:r>
              <a:rPr lang="en-US" b="1" u="sng" dirty="0"/>
              <a:t>Collaborating Style: </a:t>
            </a:r>
            <a:r>
              <a:rPr lang="en-US" dirty="0"/>
              <a:t>A win-win approach where both parties work together to find mutually beneficial solutions, requiring strong communication, goal setting, and understanding of body language.</a:t>
            </a:r>
          </a:p>
          <a:p>
            <a:r>
              <a:rPr lang="en-US" b="1" u="sng" dirty="0"/>
              <a:t>Avoiding Style: </a:t>
            </a:r>
            <a:r>
              <a:rPr lang="en-US" dirty="0"/>
              <a:t>The conflict is ignored or avoided, leading to no resolution. It has low concern for both the goal and relationship, often resulting in unresolved issues.</a:t>
            </a:r>
            <a:endParaRPr lang="en-AU" dirty="0"/>
          </a:p>
        </p:txBody>
      </p:sp>
      <p:pic>
        <p:nvPicPr>
          <p:cNvPr id="5" name="Picture 4" descr="Logo&#10;&#10;Description automatically generated">
            <a:extLst>
              <a:ext uri="{FF2B5EF4-FFF2-40B4-BE49-F238E27FC236}">
                <a16:creationId xmlns:a16="http://schemas.microsoft.com/office/drawing/2014/main" id="{DAAAFE98-7F0E-D169-9993-1B2ED2EEE578}"/>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982136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29567563-AF0E-53E1-E567-DF8614269D63}"/>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CA738CD0-ED5A-5DEE-2D6D-9F91E150D0F8}"/>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3D Inquiry Task</a:t>
            </a:r>
            <a:br>
              <a:rPr lang="en-US" sz="7200"/>
            </a:br>
            <a:r>
              <a:rPr lang="en-US" sz="7200"/>
              <a:t>page 74</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B604C731-6518-6F6E-6BFE-21DF31F7D813}"/>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28278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CDB1DB8A-F035-986F-F530-55D07DECAC3C}"/>
              </a:ext>
            </a:extLst>
          </p:cNvPr>
          <p:cNvPicPr>
            <a:picLocks noChangeAspect="1"/>
          </p:cNvPicPr>
          <p:nvPr/>
        </p:nvPicPr>
        <p:blipFill>
          <a:blip r:embed="rId6">
            <a:alphaModFix amt="35000"/>
          </a:blip>
          <a:srcRect t="17788" b="7212"/>
          <a:stretch/>
        </p:blipFill>
        <p:spPr>
          <a:xfrm>
            <a:off x="20" y="10"/>
            <a:ext cx="12191980" cy="6857990"/>
          </a:xfrm>
          <a:prstGeom prst="rect">
            <a:avLst/>
          </a:prstGeom>
        </p:spPr>
      </p:pic>
      <p:sp>
        <p:nvSpPr>
          <p:cNvPr id="2" name="Title 1">
            <a:extLst>
              <a:ext uri="{FF2B5EF4-FFF2-40B4-BE49-F238E27FC236}">
                <a16:creationId xmlns:a16="http://schemas.microsoft.com/office/drawing/2014/main" id="{29B2C16F-8651-4193-4B87-DDA67BC80953}"/>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solidFill>
                  <a:schemeClr val="tx1"/>
                </a:solidFill>
              </a:rPr>
              <a:t>Complete Chapter 3 Review Questions </a:t>
            </a:r>
            <a:br>
              <a:rPr lang="en-US" sz="7200">
                <a:solidFill>
                  <a:schemeClr val="tx1"/>
                </a:solidFill>
              </a:rPr>
            </a:br>
            <a:r>
              <a:rPr lang="en-US" sz="7200">
                <a:solidFill>
                  <a:schemeClr val="tx1"/>
                </a:solidFill>
              </a:rPr>
              <a:t>page 75</a:t>
            </a:r>
          </a:p>
        </p:txBody>
      </p:sp>
      <p:pic>
        <p:nvPicPr>
          <p:cNvPr id="5" name="Picture 4" descr="Logo&#10;&#10;Description automatically generated">
            <a:extLst>
              <a:ext uri="{FF2B5EF4-FFF2-40B4-BE49-F238E27FC236}">
                <a16:creationId xmlns:a16="http://schemas.microsoft.com/office/drawing/2014/main" id="{114488AB-DE63-CF45-00FB-2028C75FDFC7}"/>
              </a:ext>
            </a:extLst>
          </p:cNvPr>
          <p:cNvPicPr>
            <a:picLocks noChangeAspect="1"/>
          </p:cNvPicPr>
          <p:nvPr/>
        </p:nvPicPr>
        <p:blipFill>
          <a:blip r:embed="rId6"/>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1895641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55E8-5AC1-BCF8-E9B0-9CBCBD2DE9DC}"/>
              </a:ext>
            </a:extLst>
          </p:cNvPr>
          <p:cNvSpPr>
            <a:spLocks noGrp="1"/>
          </p:cNvSpPr>
          <p:nvPr>
            <p:ph type="title"/>
          </p:nvPr>
        </p:nvSpPr>
        <p:spPr>
          <a:xfrm>
            <a:off x="6742108" y="629266"/>
            <a:ext cx="3307744" cy="1641986"/>
          </a:xfrm>
        </p:spPr>
        <p:txBody>
          <a:bodyPr>
            <a:normAutofit/>
          </a:bodyPr>
          <a:lstStyle/>
          <a:p>
            <a:pPr>
              <a:lnSpc>
                <a:spcPct val="90000"/>
              </a:lnSpc>
            </a:pPr>
            <a:r>
              <a:rPr lang="en-AU" sz="3300"/>
              <a:t>4.1 Legal Responsibilities</a:t>
            </a:r>
          </a:p>
        </p:txBody>
      </p:sp>
      <p:pic>
        <p:nvPicPr>
          <p:cNvPr id="5" name="Picture 4" descr="Handicapped parking spot">
            <a:extLst>
              <a:ext uri="{FF2B5EF4-FFF2-40B4-BE49-F238E27FC236}">
                <a16:creationId xmlns:a16="http://schemas.microsoft.com/office/drawing/2014/main" id="{749FAFA5-4841-D665-88ED-5E908339FBA1}"/>
              </a:ext>
            </a:extLst>
          </p:cNvPr>
          <p:cNvPicPr>
            <a:picLocks noChangeAspect="1"/>
          </p:cNvPicPr>
          <p:nvPr/>
        </p:nvPicPr>
        <p:blipFill>
          <a:blip r:embed="rId3">
            <a:extLst>
              <a:ext uri="{28A0092B-C50C-407E-A947-70E740481C1C}">
                <a14:useLocalDpi xmlns:a14="http://schemas.microsoft.com/office/drawing/2010/main" val="0"/>
              </a:ext>
            </a:extLst>
          </a:blip>
          <a:srcRect l="20482" r="20199" b="-1"/>
          <a:stretch/>
        </p:blipFill>
        <p:spPr>
          <a:xfrm>
            <a:off x="-2" y="10"/>
            <a:ext cx="6094407" cy="6857990"/>
          </a:xfrm>
          <a:prstGeom prst="rect">
            <a:avLst/>
          </a:prstGeom>
        </p:spPr>
      </p:pic>
      <p:sp>
        <p:nvSpPr>
          <p:cNvPr id="3" name="Content Placeholder 2">
            <a:extLst>
              <a:ext uri="{FF2B5EF4-FFF2-40B4-BE49-F238E27FC236}">
                <a16:creationId xmlns:a16="http://schemas.microsoft.com/office/drawing/2014/main" id="{6DF28620-A40E-3CEC-2259-95A74FD52BA4}"/>
              </a:ext>
            </a:extLst>
          </p:cNvPr>
          <p:cNvSpPr>
            <a:spLocks noGrp="1"/>
          </p:cNvSpPr>
          <p:nvPr>
            <p:ph idx="1"/>
          </p:nvPr>
        </p:nvSpPr>
        <p:spPr>
          <a:xfrm>
            <a:off x="6742108" y="2438400"/>
            <a:ext cx="5049842" cy="3809999"/>
          </a:xfrm>
        </p:spPr>
        <p:txBody>
          <a:bodyPr>
            <a:normAutofit/>
          </a:bodyPr>
          <a:lstStyle/>
          <a:p>
            <a:pPr marL="0" indent="0">
              <a:lnSpc>
                <a:spcPct val="90000"/>
              </a:lnSpc>
              <a:buNone/>
            </a:pPr>
            <a:r>
              <a:rPr lang="en-US" dirty="0"/>
              <a:t>There are many acts and sets of regulation which can apply to community services and health care work. Here are some of the laws which can apply to your work:</a:t>
            </a:r>
          </a:p>
          <a:p>
            <a:pPr>
              <a:lnSpc>
                <a:spcPct val="90000"/>
              </a:lnSpc>
            </a:pPr>
            <a:r>
              <a:rPr lang="en-US" dirty="0"/>
              <a:t>Racial Discrimination Act 1975</a:t>
            </a:r>
          </a:p>
          <a:p>
            <a:pPr>
              <a:lnSpc>
                <a:spcPct val="90000"/>
              </a:lnSpc>
            </a:pPr>
            <a:r>
              <a:rPr lang="en-US" dirty="0"/>
              <a:t>Disability Discrimination Act 1992</a:t>
            </a:r>
          </a:p>
          <a:p>
            <a:pPr>
              <a:lnSpc>
                <a:spcPct val="90000"/>
              </a:lnSpc>
            </a:pPr>
            <a:r>
              <a:rPr lang="en-US" dirty="0"/>
              <a:t>Equal Opportunity Act 2010</a:t>
            </a:r>
          </a:p>
          <a:p>
            <a:pPr>
              <a:lnSpc>
                <a:spcPct val="90000"/>
              </a:lnSpc>
            </a:pPr>
            <a:r>
              <a:rPr lang="en-US" dirty="0"/>
              <a:t>Health Records Act 2001</a:t>
            </a:r>
          </a:p>
          <a:p>
            <a:pPr>
              <a:lnSpc>
                <a:spcPct val="90000"/>
              </a:lnSpc>
            </a:pPr>
            <a:r>
              <a:rPr lang="en-US" dirty="0"/>
              <a:t>Child Wellbeing and Safety Act 2005</a:t>
            </a:r>
            <a:endParaRPr lang="en-AU" dirty="0"/>
          </a:p>
        </p:txBody>
      </p:sp>
      <p:pic>
        <p:nvPicPr>
          <p:cNvPr id="6" name="Picture 5" descr="Logo&#10;&#10;Description automatically generated">
            <a:extLst>
              <a:ext uri="{FF2B5EF4-FFF2-40B4-BE49-F238E27FC236}">
                <a16:creationId xmlns:a16="http://schemas.microsoft.com/office/drawing/2014/main" id="{F7F6AB57-9484-2F0D-D128-1664325A71D3}"/>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0300235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FECE-1BEF-35E0-747D-D74EE088BD71}"/>
              </a:ext>
            </a:extLst>
          </p:cNvPr>
          <p:cNvSpPr>
            <a:spLocks noGrp="1"/>
          </p:cNvSpPr>
          <p:nvPr>
            <p:ph type="title"/>
          </p:nvPr>
        </p:nvSpPr>
        <p:spPr>
          <a:xfrm>
            <a:off x="5100321" y="624110"/>
            <a:ext cx="6404291" cy="1280890"/>
          </a:xfrm>
        </p:spPr>
        <p:txBody>
          <a:bodyPr>
            <a:normAutofit fontScale="90000"/>
          </a:bodyPr>
          <a:lstStyle/>
          <a:p>
            <a:r>
              <a:rPr lang="en-US" b="1" dirty="0"/>
              <a:t>4.2 Ethical Requirements</a:t>
            </a:r>
            <a:br>
              <a:rPr lang="en-US" b="1" dirty="0"/>
            </a:br>
            <a:endParaRPr lang="en-AU" b="1" dirty="0"/>
          </a:p>
        </p:txBody>
      </p:sp>
      <p:sp>
        <p:nvSpPr>
          <p:cNvPr id="3" name="Content Placeholder 2">
            <a:extLst>
              <a:ext uri="{FF2B5EF4-FFF2-40B4-BE49-F238E27FC236}">
                <a16:creationId xmlns:a16="http://schemas.microsoft.com/office/drawing/2014/main" id="{745D7663-AB22-2DB6-6EFE-32B1C2D4CABD}"/>
              </a:ext>
            </a:extLst>
          </p:cNvPr>
          <p:cNvSpPr>
            <a:spLocks noGrp="1"/>
          </p:cNvSpPr>
          <p:nvPr>
            <p:ph idx="1"/>
          </p:nvPr>
        </p:nvSpPr>
        <p:spPr>
          <a:xfrm>
            <a:off x="5100321" y="1905000"/>
            <a:ext cx="6803082" cy="4695341"/>
          </a:xfrm>
        </p:spPr>
        <p:txBody>
          <a:bodyPr>
            <a:normAutofit/>
          </a:bodyPr>
          <a:lstStyle/>
          <a:p>
            <a:pPr marL="0" indent="0">
              <a:lnSpc>
                <a:spcPct val="90000"/>
              </a:lnSpc>
              <a:buFont typeface="Arial" panose="020B0604020202020204" pitchFamily="34" charset="0"/>
              <a:buNone/>
            </a:pPr>
            <a:r>
              <a:rPr lang="en-AU" dirty="0"/>
              <a:t>As well as legal requirements, your work in community services and health care will also involve ethical requirements and decision making. </a:t>
            </a:r>
          </a:p>
          <a:p>
            <a:pPr marL="0" indent="0">
              <a:lnSpc>
                <a:spcPct val="90000"/>
              </a:lnSpc>
              <a:buFont typeface="Arial" panose="020B0604020202020204" pitchFamily="34" charset="0"/>
              <a:buNone/>
            </a:pPr>
            <a:r>
              <a:rPr lang="en-AU" dirty="0"/>
              <a:t>Ethical decision-making means considering the following:</a:t>
            </a:r>
          </a:p>
          <a:p>
            <a:pPr>
              <a:lnSpc>
                <a:spcPct val="90000"/>
              </a:lnSpc>
            </a:pPr>
            <a:r>
              <a:rPr lang="en-AU" dirty="0"/>
              <a:t>Is there a conflict of interest to the situation</a:t>
            </a:r>
          </a:p>
          <a:p>
            <a:pPr>
              <a:lnSpc>
                <a:spcPct val="90000"/>
              </a:lnSpc>
            </a:pPr>
            <a:r>
              <a:rPr lang="en-AU" dirty="0"/>
              <a:t>Rights of people with whom you are working</a:t>
            </a:r>
          </a:p>
          <a:p>
            <a:pPr>
              <a:lnSpc>
                <a:spcPct val="90000"/>
              </a:lnSpc>
            </a:pPr>
            <a:r>
              <a:rPr lang="en-AU" dirty="0"/>
              <a:t>Model of support under which you are working</a:t>
            </a:r>
          </a:p>
          <a:p>
            <a:pPr>
              <a:lnSpc>
                <a:spcPct val="90000"/>
              </a:lnSpc>
            </a:pPr>
            <a:r>
              <a:rPr lang="en-AU" dirty="0"/>
              <a:t>Your own views and values</a:t>
            </a:r>
          </a:p>
          <a:p>
            <a:pPr>
              <a:lnSpc>
                <a:spcPct val="90000"/>
              </a:lnSpc>
            </a:pPr>
            <a:r>
              <a:rPr lang="en-AU" dirty="0"/>
              <a:t>Views and values of your organisation</a:t>
            </a:r>
          </a:p>
        </p:txBody>
      </p:sp>
      <p:pic>
        <p:nvPicPr>
          <p:cNvPr id="4" name="Picture Placeholder 52" descr="A yellow notepad and pen next to a yellow paper clip and a yellow note&#10;&#10;Description automatically generated">
            <a:extLst>
              <a:ext uri="{FF2B5EF4-FFF2-40B4-BE49-F238E27FC236}">
                <a16:creationId xmlns:a16="http://schemas.microsoft.com/office/drawing/2014/main" id="{17CF1457-7B1E-EC0E-4933-46CAE4D20DFC}"/>
              </a:ext>
            </a:extLst>
          </p:cNvPr>
          <p:cNvPicPr>
            <a:picLocks noChangeAspect="1"/>
          </p:cNvPicPr>
          <p:nvPr/>
        </p:nvPicPr>
        <p:blipFill>
          <a:blip r:embed="rId3" cstate="hqprint">
            <a:extLst>
              <a:ext uri="{28A0092B-C50C-407E-A947-70E740481C1C}">
                <a14:useLocalDpi xmlns:a14="http://schemas.microsoft.com/office/drawing/2010/main"/>
              </a:ext>
            </a:extLst>
          </a:blip>
          <a:srcRect l="18090" r="13798"/>
          <a:stretch/>
        </p:blipFill>
        <p:spPr>
          <a:xfrm>
            <a:off x="-1555" y="1731"/>
            <a:ext cx="4671091" cy="6858000"/>
          </a:xfrm>
          <a:prstGeom prst="rect">
            <a:avLst/>
          </a:prstGeom>
        </p:spPr>
      </p:pic>
      <p:pic>
        <p:nvPicPr>
          <p:cNvPr id="5" name="Picture 4" descr="Logo&#10;&#10;Description automatically generated">
            <a:extLst>
              <a:ext uri="{FF2B5EF4-FFF2-40B4-BE49-F238E27FC236}">
                <a16:creationId xmlns:a16="http://schemas.microsoft.com/office/drawing/2014/main" id="{17245387-FD65-4F0A-AF6F-E19334E055FA}"/>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80651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Placeholder 19" descr="A person sitting in a chair holding a cup and talking to a person&#10;&#10;Description automatically generated">
            <a:extLst>
              <a:ext uri="{FF2B5EF4-FFF2-40B4-BE49-F238E27FC236}">
                <a16:creationId xmlns:a16="http://schemas.microsoft.com/office/drawing/2014/main" id="{6D6D52BE-0CE4-1C40-4B67-0AA310C1021E}"/>
              </a:ext>
            </a:extLst>
          </p:cNvPr>
          <p:cNvPicPr>
            <a:picLocks noChangeAspect="1"/>
          </p:cNvPicPr>
          <p:nvPr/>
        </p:nvPicPr>
        <p:blipFill>
          <a:blip r:embed="rId2" cstate="hqprint">
            <a:extLst>
              <a:ext uri="{28A0092B-C50C-407E-A947-70E740481C1C}">
                <a14:useLocalDpi xmlns:a14="http://schemas.microsoft.com/office/drawing/2010/main"/>
              </a:ext>
            </a:extLst>
          </a:blip>
          <a:srcRect l="45153" r="20903"/>
          <a:stretch/>
        </p:blipFill>
        <p:spPr>
          <a:xfrm>
            <a:off x="8229598" y="10"/>
            <a:ext cx="3962401" cy="6857990"/>
          </a:xfrm>
          <a:prstGeom prst="rect">
            <a:avLst/>
          </a:prstGeom>
        </p:spPr>
      </p:pic>
      <p:sp>
        <p:nvSpPr>
          <p:cNvPr id="2" name="Title 1">
            <a:extLst>
              <a:ext uri="{FF2B5EF4-FFF2-40B4-BE49-F238E27FC236}">
                <a16:creationId xmlns:a16="http://schemas.microsoft.com/office/drawing/2014/main" id="{30B7AC38-1230-CA66-2A68-2B23A03FD0FD}"/>
              </a:ext>
            </a:extLst>
          </p:cNvPr>
          <p:cNvSpPr>
            <a:spLocks noGrp="1"/>
          </p:cNvSpPr>
          <p:nvPr>
            <p:ph type="title"/>
          </p:nvPr>
        </p:nvSpPr>
        <p:spPr>
          <a:xfrm>
            <a:off x="541867" y="787400"/>
            <a:ext cx="7145866" cy="778933"/>
          </a:xfrm>
        </p:spPr>
        <p:txBody>
          <a:bodyPr anchor="ctr">
            <a:normAutofit/>
          </a:bodyPr>
          <a:lstStyle/>
          <a:p>
            <a:r>
              <a:rPr lang="en-AU" sz="3200" dirty="0">
                <a:solidFill>
                  <a:srgbClr val="FEFFFF"/>
                </a:solidFill>
              </a:rPr>
              <a:t>1.4 Listening to instructions</a:t>
            </a:r>
          </a:p>
        </p:txBody>
      </p:sp>
      <p:sp>
        <p:nvSpPr>
          <p:cNvPr id="3" name="Content Placeholder 2">
            <a:extLst>
              <a:ext uri="{FF2B5EF4-FFF2-40B4-BE49-F238E27FC236}">
                <a16:creationId xmlns:a16="http://schemas.microsoft.com/office/drawing/2014/main" id="{381C1437-BC13-41C0-3783-539CBF35FF0F}"/>
              </a:ext>
            </a:extLst>
          </p:cNvPr>
          <p:cNvSpPr>
            <a:spLocks noGrp="1"/>
          </p:cNvSpPr>
          <p:nvPr>
            <p:ph idx="1"/>
          </p:nvPr>
        </p:nvSpPr>
        <p:spPr>
          <a:xfrm>
            <a:off x="541866" y="2032000"/>
            <a:ext cx="7145867" cy="3879222"/>
          </a:xfrm>
        </p:spPr>
        <p:txBody>
          <a:bodyPr>
            <a:normAutofit fontScale="92500"/>
          </a:bodyPr>
          <a:lstStyle/>
          <a:p>
            <a:pPr marL="0" indent="0">
              <a:buNone/>
            </a:pPr>
            <a:r>
              <a:rPr lang="en-AU" sz="2400" dirty="0">
                <a:solidFill>
                  <a:srgbClr val="FEFFFF"/>
                </a:solidFill>
              </a:rPr>
              <a:t>What are some situations for receiving instructions:</a:t>
            </a:r>
          </a:p>
          <a:p>
            <a:pPr>
              <a:buFontTx/>
              <a:buChar char="-"/>
            </a:pPr>
            <a:r>
              <a:rPr lang="en-AU" sz="2400" u="sng" dirty="0">
                <a:solidFill>
                  <a:srgbClr val="FEFFFF"/>
                </a:solidFill>
              </a:rPr>
              <a:t>In team meetings: </a:t>
            </a:r>
            <a:r>
              <a:rPr lang="en-AU" sz="2400" dirty="0">
                <a:solidFill>
                  <a:srgbClr val="FEFFFF"/>
                </a:solidFill>
              </a:rPr>
              <a:t>formal such as with meeting minutes or informal discussion</a:t>
            </a:r>
          </a:p>
          <a:p>
            <a:pPr>
              <a:buFontTx/>
              <a:buChar char="-"/>
            </a:pPr>
            <a:r>
              <a:rPr lang="en-AU" sz="2400" u="sng" dirty="0">
                <a:solidFill>
                  <a:srgbClr val="FEFFFF"/>
                </a:solidFill>
              </a:rPr>
              <a:t>Within a project or group: </a:t>
            </a:r>
            <a:r>
              <a:rPr lang="en-AU" sz="2400" dirty="0">
                <a:solidFill>
                  <a:srgbClr val="FEFFFF"/>
                </a:solidFill>
              </a:rPr>
              <a:t>for building networks and skills across a wider area</a:t>
            </a:r>
          </a:p>
          <a:p>
            <a:pPr>
              <a:buFontTx/>
              <a:buChar char="-"/>
            </a:pPr>
            <a:r>
              <a:rPr lang="en-AU" sz="2400" u="sng" dirty="0">
                <a:solidFill>
                  <a:srgbClr val="FEFFFF"/>
                </a:solidFill>
              </a:rPr>
              <a:t>In daily tasks: </a:t>
            </a:r>
            <a:r>
              <a:rPr lang="en-AU" sz="2400" dirty="0">
                <a:solidFill>
                  <a:srgbClr val="FEFFFF"/>
                </a:solidFill>
              </a:rPr>
              <a:t>specific such as details of tasks you need to do</a:t>
            </a:r>
          </a:p>
          <a:p>
            <a:pPr>
              <a:buFontTx/>
              <a:buChar char="-"/>
            </a:pPr>
            <a:r>
              <a:rPr lang="en-AU" sz="2400" u="sng" dirty="0">
                <a:solidFill>
                  <a:srgbClr val="FEFFFF"/>
                </a:solidFill>
              </a:rPr>
              <a:t>During a handover: </a:t>
            </a:r>
            <a:r>
              <a:rPr lang="en-AU" sz="2400" dirty="0">
                <a:solidFill>
                  <a:srgbClr val="FEFFFF"/>
                </a:solidFill>
              </a:rPr>
              <a:t>such as verbally or in writing</a:t>
            </a:r>
          </a:p>
        </p:txBody>
      </p:sp>
      <p:pic>
        <p:nvPicPr>
          <p:cNvPr id="5" name="Picture 4" descr="Logo&#10;&#10;Description automatically generated">
            <a:extLst>
              <a:ext uri="{FF2B5EF4-FFF2-40B4-BE49-F238E27FC236}">
                <a16:creationId xmlns:a16="http://schemas.microsoft.com/office/drawing/2014/main" id="{066D982D-2549-6012-D96F-3536F7031B32}"/>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439961748"/>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3" name="Picture 2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4" name="Oval 2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25" name="Picture 2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6" name="Picture 2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7" name="Rectangle 26">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80AC89C4-A016-5849-5331-BFBE7F792EE5}"/>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11263BF9-44DC-6B8D-C8CE-34E96DF21D9F}"/>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4A Inquiry Task</a:t>
            </a:r>
            <a:br>
              <a:rPr lang="en-US" sz="7200"/>
            </a:br>
            <a:r>
              <a:rPr lang="en-US" sz="7200"/>
              <a:t>page 80</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7B6619EF-19BE-8BDA-EF6D-FB0E1F16B5F9}"/>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31351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Placeholder 6" descr="A person touching a tablet&#10;&#10;Description automatically generated">
            <a:extLst>
              <a:ext uri="{FF2B5EF4-FFF2-40B4-BE49-F238E27FC236}">
                <a16:creationId xmlns:a16="http://schemas.microsoft.com/office/drawing/2014/main" id="{C05242CD-0243-DF46-6FEC-FD0820337F4C}"/>
              </a:ext>
            </a:extLst>
          </p:cNvPr>
          <p:cNvPicPr>
            <a:picLocks noChangeAspect="1"/>
          </p:cNvPicPr>
          <p:nvPr/>
        </p:nvPicPr>
        <p:blipFill>
          <a:blip r:embed="rId3" cstate="hqprint">
            <a:alphaModFix amt="20000"/>
            <a:extLst>
              <a:ext uri="{28A0092B-C50C-407E-A947-70E740481C1C}">
                <a14:useLocalDpi xmlns:a14="http://schemas.microsoft.com/office/drawing/2010/main"/>
              </a:ext>
            </a:extLst>
          </a:blip>
          <a:srcRect t="29466" r="9090"/>
          <a:stretch/>
        </p:blipFill>
        <p:spPr>
          <a:xfrm>
            <a:off x="2" y="10"/>
            <a:ext cx="12191695" cy="6857990"/>
          </a:xfrm>
          <a:prstGeom prst="rect">
            <a:avLst/>
          </a:prstGeom>
        </p:spPr>
      </p:pic>
      <p:sp>
        <p:nvSpPr>
          <p:cNvPr id="2" name="Title 1">
            <a:extLst>
              <a:ext uri="{FF2B5EF4-FFF2-40B4-BE49-F238E27FC236}">
                <a16:creationId xmlns:a16="http://schemas.microsoft.com/office/drawing/2014/main" id="{4B7EC944-9290-5932-9AC7-4E6D61284110}"/>
              </a:ext>
            </a:extLst>
          </p:cNvPr>
          <p:cNvSpPr>
            <a:spLocks noGrp="1"/>
          </p:cNvSpPr>
          <p:nvPr>
            <p:ph type="title"/>
          </p:nvPr>
        </p:nvSpPr>
        <p:spPr>
          <a:xfrm>
            <a:off x="1304017" y="804520"/>
            <a:ext cx="6815731" cy="1049235"/>
          </a:xfrm>
        </p:spPr>
        <p:txBody>
          <a:bodyPr>
            <a:normAutofit/>
          </a:bodyPr>
          <a:lstStyle/>
          <a:p>
            <a:r>
              <a:rPr lang="en-AU" sz="2700" b="1" dirty="0">
                <a:solidFill>
                  <a:srgbClr val="FFFFFE"/>
                </a:solidFill>
              </a:rPr>
              <a:t>4.3 Making Links Across the Sector </a:t>
            </a:r>
            <a:br>
              <a:rPr lang="en-AU" sz="2700" b="1" dirty="0">
                <a:solidFill>
                  <a:srgbClr val="FFFFFE"/>
                </a:solidFill>
              </a:rPr>
            </a:br>
            <a:endParaRPr lang="en-AU" sz="2700" dirty="0">
              <a:solidFill>
                <a:srgbClr val="FFFFFE"/>
              </a:solidFill>
            </a:endParaRPr>
          </a:p>
        </p:txBody>
      </p:sp>
      <p:sp>
        <p:nvSpPr>
          <p:cNvPr id="3" name="Content Placeholder 2">
            <a:extLst>
              <a:ext uri="{FF2B5EF4-FFF2-40B4-BE49-F238E27FC236}">
                <a16:creationId xmlns:a16="http://schemas.microsoft.com/office/drawing/2014/main" id="{59314664-E4E5-B110-F823-5C48FB0B1876}"/>
              </a:ext>
            </a:extLst>
          </p:cNvPr>
          <p:cNvSpPr>
            <a:spLocks noGrp="1"/>
          </p:cNvSpPr>
          <p:nvPr>
            <p:ph idx="1"/>
          </p:nvPr>
        </p:nvSpPr>
        <p:spPr>
          <a:xfrm>
            <a:off x="1304017" y="2015733"/>
            <a:ext cx="9954533" cy="4021267"/>
          </a:xfrm>
        </p:spPr>
        <p:txBody>
          <a:bodyPr>
            <a:normAutofit fontScale="92500"/>
          </a:bodyPr>
          <a:lstStyle/>
          <a:p>
            <a:pPr marL="171450" lvl="0" indent="-171450">
              <a:lnSpc>
                <a:spcPct val="110000"/>
              </a:lnSpc>
              <a:buClr>
                <a:srgbClr val="E4B583"/>
              </a:buClr>
              <a:buFont typeface="Wingdings" panose="05000000000000000000" pitchFamily="2" charset="2"/>
              <a:buChar char="§"/>
            </a:pPr>
            <a:r>
              <a:rPr lang="en-AU" sz="2200" dirty="0">
                <a:solidFill>
                  <a:srgbClr val="FFFFFE"/>
                </a:solidFill>
              </a:rPr>
              <a:t>Legal and ethical requirements can be challenging and can sometimes prompt a response in a situation where the solution is not clear cut.</a:t>
            </a:r>
          </a:p>
          <a:p>
            <a:pPr marL="171450" lvl="0" indent="-171450">
              <a:lnSpc>
                <a:spcPct val="110000"/>
              </a:lnSpc>
              <a:buClr>
                <a:srgbClr val="E4B583"/>
              </a:buClr>
              <a:buFont typeface="Wingdings" panose="05000000000000000000" pitchFamily="2" charset="2"/>
              <a:buChar char="§"/>
            </a:pPr>
            <a:r>
              <a:rPr lang="en-AU" sz="2200" dirty="0">
                <a:solidFill>
                  <a:srgbClr val="FFFFFE"/>
                </a:solidFill>
              </a:rPr>
              <a:t>In these situations, it may be important to refer to, and link with, other parts of the community services and health care sector. </a:t>
            </a:r>
          </a:p>
          <a:p>
            <a:pPr marL="171450" lvl="0" indent="-171450">
              <a:lnSpc>
                <a:spcPct val="110000"/>
              </a:lnSpc>
              <a:buClr>
                <a:srgbClr val="E4B583"/>
              </a:buClr>
              <a:buFont typeface="Wingdings" panose="05000000000000000000" pitchFamily="2" charset="2"/>
              <a:buChar char="§"/>
            </a:pPr>
            <a:r>
              <a:rPr lang="en-AU" sz="2200" dirty="0">
                <a:solidFill>
                  <a:srgbClr val="FFFFFE"/>
                </a:solidFill>
              </a:rPr>
              <a:t>You may need to access specialist information and guidance to help you resolve a legal or ethical challenge, or to find out how an aspect of the law applies to a client’s situation. </a:t>
            </a:r>
          </a:p>
          <a:p>
            <a:pPr marL="171450" lvl="0" indent="-171450">
              <a:lnSpc>
                <a:spcPct val="110000"/>
              </a:lnSpc>
              <a:buClr>
                <a:srgbClr val="E4B583"/>
              </a:buClr>
              <a:buFont typeface="Wingdings" panose="05000000000000000000" pitchFamily="2" charset="2"/>
              <a:buChar char="§"/>
            </a:pPr>
            <a:r>
              <a:rPr lang="en-AU" sz="2200" dirty="0">
                <a:solidFill>
                  <a:srgbClr val="FFFFFE"/>
                </a:solidFill>
              </a:rPr>
              <a:t>Over time, you will establish links with others who work in different areas of the sector, so that you are easily able to access their expertise when it is required.</a:t>
            </a:r>
          </a:p>
          <a:p>
            <a:pPr marL="171450" lvl="0" indent="-171450">
              <a:lnSpc>
                <a:spcPct val="110000"/>
              </a:lnSpc>
              <a:buClr>
                <a:srgbClr val="E4B583"/>
              </a:buClr>
              <a:buFont typeface="Arial" panose="020B0604020202020204" pitchFamily="34" charset="0"/>
              <a:buChar char="•"/>
            </a:pPr>
            <a:endParaRPr lang="en-GB" sz="1600" kern="1200" dirty="0">
              <a:solidFill>
                <a:srgbClr val="FFFFFE"/>
              </a:solidFill>
              <a:effectLst/>
              <a:latin typeface="+mn-lt"/>
              <a:ea typeface="+mn-ea"/>
              <a:cs typeface="+mn-cs"/>
            </a:endParaRPr>
          </a:p>
          <a:p>
            <a:pPr>
              <a:lnSpc>
                <a:spcPct val="110000"/>
              </a:lnSpc>
              <a:buClr>
                <a:srgbClr val="E4B583"/>
              </a:buClr>
            </a:pPr>
            <a:endParaRPr lang="en-AU" sz="1600" dirty="0">
              <a:solidFill>
                <a:srgbClr val="FFFFFE"/>
              </a:solidFill>
            </a:endParaRPr>
          </a:p>
        </p:txBody>
      </p:sp>
      <p:pic>
        <p:nvPicPr>
          <p:cNvPr id="5" name="Picture 4" descr="Logo&#10;&#10;Description automatically generated">
            <a:extLst>
              <a:ext uri="{FF2B5EF4-FFF2-40B4-BE49-F238E27FC236}">
                <a16:creationId xmlns:a16="http://schemas.microsoft.com/office/drawing/2014/main" id="{B16BD016-1676-DD40-02D4-31654B16CEEE}"/>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583551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71DF-E319-3D0F-0963-ABF8237FBD95}"/>
              </a:ext>
            </a:extLst>
          </p:cNvPr>
          <p:cNvSpPr>
            <a:spLocks noGrp="1"/>
          </p:cNvSpPr>
          <p:nvPr>
            <p:ph type="title"/>
          </p:nvPr>
        </p:nvSpPr>
        <p:spPr/>
        <p:txBody>
          <a:bodyPr/>
          <a:lstStyle/>
          <a:p>
            <a:r>
              <a:rPr lang="en-AU" dirty="0"/>
              <a:t>4.4 Referring to Appropriate People</a:t>
            </a:r>
          </a:p>
        </p:txBody>
      </p:sp>
      <p:sp>
        <p:nvSpPr>
          <p:cNvPr id="3" name="Content Placeholder 2">
            <a:extLst>
              <a:ext uri="{FF2B5EF4-FFF2-40B4-BE49-F238E27FC236}">
                <a16:creationId xmlns:a16="http://schemas.microsoft.com/office/drawing/2014/main" id="{F81AD1CF-F0AE-2C33-9A02-EC1FF2F611CB}"/>
              </a:ext>
            </a:extLst>
          </p:cNvPr>
          <p:cNvSpPr>
            <a:spLocks noGrp="1"/>
          </p:cNvSpPr>
          <p:nvPr>
            <p:ph idx="1"/>
          </p:nvPr>
        </p:nvSpPr>
        <p:spPr>
          <a:xfrm>
            <a:off x="1103312" y="2052918"/>
            <a:ext cx="9793288" cy="4195481"/>
          </a:xfrm>
        </p:spPr>
        <p:txBody>
          <a:bodyPr>
            <a:normAutofit lnSpcReduction="10000"/>
          </a:bodyPr>
          <a:lstStyle/>
          <a:p>
            <a:r>
              <a:rPr lang="en-US" sz="1800" b="1" u="sng" dirty="0"/>
              <a:t>Workplace Procedures: </a:t>
            </a:r>
            <a:r>
              <a:rPr lang="en-US" sz="1800" dirty="0"/>
              <a:t>Most workplaces have standard procedures outlining how tasks should be performed, and employees should understand and follow them.</a:t>
            </a:r>
          </a:p>
          <a:p>
            <a:r>
              <a:rPr lang="en-US" sz="1800" b="1" u="sng" dirty="0"/>
              <a:t>Breaches of Procedure: </a:t>
            </a:r>
            <a:r>
              <a:rPr lang="en-US" sz="1800" dirty="0"/>
              <a:t>Breaches may occur due to workers not understanding the procedure, thinking it is unimportant, finding quicker methods, or postponing parts of tasks.</a:t>
            </a:r>
          </a:p>
          <a:p>
            <a:r>
              <a:rPr lang="en-US" sz="1800" b="1" u="sng" dirty="0"/>
              <a:t>Need for Review: </a:t>
            </a:r>
            <a:r>
              <a:rPr lang="en-US" sz="1800" dirty="0"/>
              <a:t>Some breaches indicate that procedures may need to be updated to better suit workers’ needs.</a:t>
            </a:r>
          </a:p>
          <a:p>
            <a:r>
              <a:rPr lang="en-US" sz="1800" b="1" u="sng" dirty="0"/>
              <a:t>Consequences of Breaches: </a:t>
            </a:r>
            <a:r>
              <a:rPr lang="en-US" sz="1800" dirty="0"/>
              <a:t>Some breaches can have significant consequences, requiring quick and appropriate action to address them.</a:t>
            </a:r>
          </a:p>
          <a:p>
            <a:r>
              <a:rPr lang="en-US" sz="1800" b="1" u="sng" dirty="0"/>
              <a:t>Importance of Following Procedures: </a:t>
            </a:r>
            <a:r>
              <a:rPr lang="en-US" sz="1800" dirty="0"/>
              <a:t>Even if a procedure seems unimportant, it must still be followed unless formally changed through a continuous improvement process.</a:t>
            </a:r>
          </a:p>
          <a:p>
            <a:r>
              <a:rPr lang="en-US" sz="1800" b="1" u="sng" dirty="0"/>
              <a:t>Reporting Breaches: </a:t>
            </a:r>
            <a:r>
              <a:rPr lang="en-US" sz="1800" dirty="0"/>
              <a:t>If a breach occurs, it should be reported to the supervisor or another relevant person in the workplace.</a:t>
            </a:r>
            <a:endParaRPr lang="en-AU" sz="1800" dirty="0"/>
          </a:p>
        </p:txBody>
      </p:sp>
      <p:pic>
        <p:nvPicPr>
          <p:cNvPr id="5" name="Picture 4" descr="Logo&#10;&#10;Description automatically generated">
            <a:extLst>
              <a:ext uri="{FF2B5EF4-FFF2-40B4-BE49-F238E27FC236}">
                <a16:creationId xmlns:a16="http://schemas.microsoft.com/office/drawing/2014/main" id="{8DA7194E-EEF3-B241-69A4-25041EDFEE81}"/>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2403713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22" descr="A person sitting on the floor&#10;&#10;Description automatically generated">
            <a:extLst>
              <a:ext uri="{FF2B5EF4-FFF2-40B4-BE49-F238E27FC236}">
                <a16:creationId xmlns:a16="http://schemas.microsoft.com/office/drawing/2014/main" id="{2BDECADD-6B5A-F846-51A4-A2709917552F}"/>
              </a:ext>
            </a:extLst>
          </p:cNvPr>
          <p:cNvPicPr>
            <a:picLocks noChangeAspect="1"/>
          </p:cNvPicPr>
          <p:nvPr/>
        </p:nvPicPr>
        <p:blipFill>
          <a:blip r:embed="rId3" cstate="hqprint">
            <a:alphaModFix amt="50000"/>
            <a:extLst>
              <a:ext uri="{28A0092B-C50C-407E-A947-70E740481C1C}">
                <a14:useLocalDpi xmlns:a14="http://schemas.microsoft.com/office/drawing/2010/main"/>
              </a:ext>
            </a:extLst>
          </a:blip>
          <a:srcRect t="17805" r="-1" b="32553"/>
          <a:stretch/>
        </p:blipFill>
        <p:spPr>
          <a:xfrm>
            <a:off x="0" y="0"/>
            <a:ext cx="12191695" cy="6857990"/>
          </a:xfrm>
          <a:prstGeom prst="rect">
            <a:avLst/>
          </a:prstGeom>
        </p:spPr>
      </p:pic>
      <p:sp>
        <p:nvSpPr>
          <p:cNvPr id="2" name="Title 1">
            <a:extLst>
              <a:ext uri="{FF2B5EF4-FFF2-40B4-BE49-F238E27FC236}">
                <a16:creationId xmlns:a16="http://schemas.microsoft.com/office/drawing/2014/main" id="{72F5AF00-D9C0-2877-56DA-9A0D753549D3}"/>
              </a:ext>
            </a:extLst>
          </p:cNvPr>
          <p:cNvSpPr>
            <a:spLocks noGrp="1"/>
          </p:cNvSpPr>
          <p:nvPr>
            <p:ph type="title"/>
          </p:nvPr>
        </p:nvSpPr>
        <p:spPr>
          <a:xfrm>
            <a:off x="1130271" y="1193800"/>
            <a:ext cx="3193050" cy="4699000"/>
          </a:xfrm>
        </p:spPr>
        <p:txBody>
          <a:bodyPr anchor="ctr">
            <a:normAutofit/>
          </a:bodyPr>
          <a:lstStyle/>
          <a:p>
            <a:r>
              <a:rPr lang="en-AU" sz="4000" b="1" dirty="0"/>
              <a:t>4.5 Adverse Events</a:t>
            </a:r>
            <a:br>
              <a:rPr lang="en-AU" sz="4000" b="1" u="sng" kern="1200" dirty="0">
                <a:effectLst/>
                <a:latin typeface="+mn-lt"/>
                <a:ea typeface="+mn-ea"/>
                <a:cs typeface="+mn-cs"/>
              </a:rPr>
            </a:br>
            <a:endParaRPr lang="en-AU" sz="4000" dirty="0"/>
          </a:p>
        </p:txBody>
      </p:sp>
      <p:sp>
        <p:nvSpPr>
          <p:cNvPr id="3" name="Content Placeholder 2">
            <a:extLst>
              <a:ext uri="{FF2B5EF4-FFF2-40B4-BE49-F238E27FC236}">
                <a16:creationId xmlns:a16="http://schemas.microsoft.com/office/drawing/2014/main" id="{06846951-95C5-B02C-83BA-B406A56CE106}"/>
              </a:ext>
            </a:extLst>
          </p:cNvPr>
          <p:cNvSpPr>
            <a:spLocks noGrp="1"/>
          </p:cNvSpPr>
          <p:nvPr>
            <p:ph idx="1"/>
          </p:nvPr>
        </p:nvSpPr>
        <p:spPr>
          <a:xfrm>
            <a:off x="4976636" y="1193800"/>
            <a:ext cx="6085091" cy="4699000"/>
          </a:xfrm>
        </p:spPr>
        <p:txBody>
          <a:bodyPr anchor="ctr">
            <a:normAutofit/>
          </a:bodyPr>
          <a:lstStyle/>
          <a:p>
            <a:pPr marL="0" indent="0">
              <a:buNone/>
            </a:pPr>
            <a:r>
              <a:rPr lang="en-AU" dirty="0"/>
              <a:t>Adverse events are situations where there is an outcome that was not desired or planned for, often involving a client. </a:t>
            </a:r>
          </a:p>
          <a:p>
            <a:pPr marL="0" indent="0">
              <a:buNone/>
            </a:pPr>
            <a:r>
              <a:rPr lang="en-AU" dirty="0"/>
              <a:t>Examples of adverse events include:</a:t>
            </a:r>
          </a:p>
          <a:p>
            <a:r>
              <a:rPr lang="en-AU" dirty="0"/>
              <a:t>Illness or health condition which deteriorates</a:t>
            </a:r>
          </a:p>
          <a:p>
            <a:r>
              <a:rPr lang="en-AU" dirty="0"/>
              <a:t>Client harmed or injured</a:t>
            </a:r>
          </a:p>
          <a:p>
            <a:r>
              <a:rPr lang="en-AU" dirty="0"/>
              <a:t>Conflict situation that escalates</a:t>
            </a:r>
          </a:p>
          <a:p>
            <a:r>
              <a:rPr lang="en-AU" dirty="0"/>
              <a:t>Medication error which occurs</a:t>
            </a:r>
          </a:p>
          <a:p>
            <a:r>
              <a:rPr lang="en-AU" dirty="0"/>
              <a:t>Worker injured or becomes sick due to work</a:t>
            </a:r>
          </a:p>
          <a:p>
            <a:pPr marL="0" indent="0">
              <a:buNone/>
            </a:pPr>
            <a:endParaRPr lang="en-AU" dirty="0"/>
          </a:p>
          <a:p>
            <a:endParaRPr lang="en-AU" dirty="0"/>
          </a:p>
        </p:txBody>
      </p:sp>
      <p:pic>
        <p:nvPicPr>
          <p:cNvPr id="5" name="Content Placeholder 20" descr="High voltage with solid fill">
            <a:extLst>
              <a:ext uri="{FF2B5EF4-FFF2-40B4-BE49-F238E27FC236}">
                <a16:creationId xmlns:a16="http://schemas.microsoft.com/office/drawing/2014/main" id="{C64A16E6-55E5-8AC0-87ED-39E1A3DAF7E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46176" y="4193539"/>
            <a:ext cx="666750" cy="666750"/>
          </a:xfrm>
          <a:prstGeom prst="rect">
            <a:avLst/>
          </a:prstGeom>
        </p:spPr>
      </p:pic>
      <p:pic>
        <p:nvPicPr>
          <p:cNvPr id="7" name="Graphic 6" descr="Bio-hazard outline">
            <a:extLst>
              <a:ext uri="{FF2B5EF4-FFF2-40B4-BE49-F238E27FC236}">
                <a16:creationId xmlns:a16="http://schemas.microsoft.com/office/drawing/2014/main" id="{609A1036-2477-60F1-482D-D377B0817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6914" y="4134161"/>
            <a:ext cx="785505" cy="785505"/>
          </a:xfrm>
          <a:prstGeom prst="rect">
            <a:avLst/>
          </a:prstGeom>
        </p:spPr>
      </p:pic>
      <p:pic>
        <p:nvPicPr>
          <p:cNvPr id="8" name="Picture 7" descr="Logo&#10;&#10;Description automatically generated">
            <a:extLst>
              <a:ext uri="{FF2B5EF4-FFF2-40B4-BE49-F238E27FC236}">
                <a16:creationId xmlns:a16="http://schemas.microsoft.com/office/drawing/2014/main" id="{B54FFB2E-C648-EF6F-A8CD-B7250CCFA46C}"/>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425528597"/>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3641-DBD6-D408-2ED1-F032B4403FDA}"/>
              </a:ext>
            </a:extLst>
          </p:cNvPr>
          <p:cNvSpPr>
            <a:spLocks noGrp="1"/>
          </p:cNvSpPr>
          <p:nvPr>
            <p:ph type="title"/>
          </p:nvPr>
        </p:nvSpPr>
        <p:spPr/>
        <p:txBody>
          <a:bodyPr/>
          <a:lstStyle/>
          <a:p>
            <a:r>
              <a:rPr lang="en-AU" dirty="0"/>
              <a:t>4.6 Rights and Responsibilities</a:t>
            </a:r>
          </a:p>
        </p:txBody>
      </p:sp>
      <p:graphicFrame>
        <p:nvGraphicFramePr>
          <p:cNvPr id="7" name="Content Placeholder 2">
            <a:extLst>
              <a:ext uri="{FF2B5EF4-FFF2-40B4-BE49-F238E27FC236}">
                <a16:creationId xmlns:a16="http://schemas.microsoft.com/office/drawing/2014/main" id="{35F91A7B-9E4F-E1D3-E294-E31C08190E40}"/>
              </a:ext>
            </a:extLst>
          </p:cNvPr>
          <p:cNvGraphicFramePr>
            <a:graphicFrameLocks noGrp="1"/>
          </p:cNvGraphicFramePr>
          <p:nvPr>
            <p:ph idx="1"/>
          </p:nvPr>
        </p:nvGraphicFramePr>
        <p:xfrm>
          <a:off x="1103312" y="1581150"/>
          <a:ext cx="10460038"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ABABDDAE-9CAB-B23D-BD37-FEE4D9475E49}"/>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472712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4" name="Picture 3" descr="Logo&#10;&#10;Description automatically generated">
            <a:extLst>
              <a:ext uri="{FF2B5EF4-FFF2-40B4-BE49-F238E27FC236}">
                <a16:creationId xmlns:a16="http://schemas.microsoft.com/office/drawing/2014/main" id="{3F113A91-B23A-A54F-CDAE-BC771AFF1607}"/>
              </a:ext>
            </a:extLst>
          </p:cNvPr>
          <p:cNvPicPr>
            <a:picLocks noChangeAspect="1"/>
          </p:cNvPicPr>
          <p:nvPr/>
        </p:nvPicPr>
        <p:blipFill>
          <a:blip r:embed="rId8">
            <a:duotone>
              <a:prstClr val="black"/>
              <a:schemeClr val="accent5">
                <a:tint val="45000"/>
                <a:satMod val="400000"/>
              </a:schemeClr>
            </a:duotone>
            <a:alphaModFix amt="25000"/>
          </a:blip>
          <a:srcRect t="31818"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1743FC5E-DBF2-F7F3-D980-887680179720}"/>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t>Complete 4B Inquiry Task</a:t>
            </a:r>
            <a:br>
              <a:rPr lang="en-US" sz="7200"/>
            </a:br>
            <a:r>
              <a:rPr lang="en-US" sz="7200"/>
              <a:t>page 85</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Picture 4" descr="Logo&#10;&#10;Description automatically generated">
            <a:extLst>
              <a:ext uri="{FF2B5EF4-FFF2-40B4-BE49-F238E27FC236}">
                <a16:creationId xmlns:a16="http://schemas.microsoft.com/office/drawing/2014/main" id="{AAD0CBE9-781A-6252-B8B6-971ABE01B240}"/>
              </a:ext>
            </a:extLst>
          </p:cNvPr>
          <p:cNvPicPr>
            <a:picLocks noChangeAspect="1"/>
          </p:cNvPicPr>
          <p:nvPr/>
        </p:nvPicPr>
        <p:blipFill>
          <a:blip r:embed="rId8"/>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412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5B99-C0DF-43B9-0E90-861A99FC9D2B}"/>
              </a:ext>
            </a:extLst>
          </p:cNvPr>
          <p:cNvSpPr>
            <a:spLocks noGrp="1"/>
          </p:cNvSpPr>
          <p:nvPr>
            <p:ph type="title"/>
          </p:nvPr>
        </p:nvSpPr>
        <p:spPr/>
        <p:txBody>
          <a:bodyPr/>
          <a:lstStyle/>
          <a:p>
            <a:r>
              <a:rPr lang="en-AU" dirty="0"/>
              <a:t>4.7 Unresolved Conflict</a:t>
            </a:r>
          </a:p>
        </p:txBody>
      </p:sp>
      <p:sp>
        <p:nvSpPr>
          <p:cNvPr id="3" name="Content Placeholder 2">
            <a:extLst>
              <a:ext uri="{FF2B5EF4-FFF2-40B4-BE49-F238E27FC236}">
                <a16:creationId xmlns:a16="http://schemas.microsoft.com/office/drawing/2014/main" id="{FF7DABDE-A164-B396-6466-2F644D2E9546}"/>
              </a:ext>
            </a:extLst>
          </p:cNvPr>
          <p:cNvSpPr>
            <a:spLocks noGrp="1"/>
          </p:cNvSpPr>
          <p:nvPr>
            <p:ph idx="1"/>
          </p:nvPr>
        </p:nvSpPr>
        <p:spPr>
          <a:xfrm>
            <a:off x="1103312" y="1428750"/>
            <a:ext cx="10707688" cy="4819649"/>
          </a:xfrm>
        </p:spPr>
        <p:txBody>
          <a:bodyPr>
            <a:normAutofit fontScale="92500" lnSpcReduction="10000"/>
          </a:bodyPr>
          <a:lstStyle/>
          <a:p>
            <a:r>
              <a:rPr lang="en-US" b="1" u="sng" dirty="0"/>
              <a:t>Conflict in the Workplace: </a:t>
            </a:r>
            <a:r>
              <a:rPr lang="en-US" dirty="0"/>
              <a:t>Conflict may arise at work, and while conflict resolution strategies can be used, some situations may require external assistance if the conflict escalates or cannot be resolved.</a:t>
            </a:r>
          </a:p>
          <a:p>
            <a:r>
              <a:rPr lang="en-US" b="1" u="sng" dirty="0"/>
              <a:t>Examples of Conflict: </a:t>
            </a:r>
            <a:r>
              <a:rPr lang="en-US" dirty="0"/>
              <a:t>Conflicts can include disagreements about best practices, unresolved duty disputes, unrealistic client expectations, or differing willingness to participate in conflict resolution discussions.</a:t>
            </a:r>
          </a:p>
          <a:p>
            <a:r>
              <a:rPr lang="en-US" b="1" u="sng" dirty="0"/>
              <a:t>Collaborative Approach: </a:t>
            </a:r>
            <a:r>
              <a:rPr lang="en-US" dirty="0"/>
              <a:t>The best approach to conflict resolution is often collaborative, focusing on mutual agreement and the intent to resolve the issue positively.</a:t>
            </a:r>
          </a:p>
          <a:p>
            <a:r>
              <a:rPr lang="en-US" b="1" u="sng" dirty="0"/>
              <a:t>Seeking Assistance: </a:t>
            </a:r>
            <a:r>
              <a:rPr lang="en-US" dirty="0"/>
              <a:t>If the conflict cannot be resolved, it should be referred to a supervisor for further action.</a:t>
            </a:r>
          </a:p>
          <a:p>
            <a:r>
              <a:rPr lang="en-US" b="1" u="sng" dirty="0"/>
              <a:t>Communication Methods: </a:t>
            </a:r>
            <a:r>
              <a:rPr lang="en-US" dirty="0"/>
              <a:t>Conflicts can be reported to a supervisor via email, phone, or direct conversation, depending on the workplace’s communication practices.</a:t>
            </a:r>
          </a:p>
          <a:p>
            <a:r>
              <a:rPr lang="en-US" b="1" u="sng" dirty="0"/>
              <a:t>Supervisor’s Role: </a:t>
            </a:r>
            <a:r>
              <a:rPr lang="en-US" dirty="0"/>
              <a:t>A supervisor may offer suggestions, directions, or act as a mediator to help facilitate the resolution of the conflict.</a:t>
            </a:r>
            <a:endParaRPr lang="en-AU" dirty="0"/>
          </a:p>
        </p:txBody>
      </p:sp>
      <p:pic>
        <p:nvPicPr>
          <p:cNvPr id="4" name="Picture 3" descr="Logo&#10;&#10;Description automatically generated">
            <a:extLst>
              <a:ext uri="{FF2B5EF4-FFF2-40B4-BE49-F238E27FC236}">
                <a16:creationId xmlns:a16="http://schemas.microsoft.com/office/drawing/2014/main" id="{EFE32637-D7DD-1317-747B-09251F67DB11}"/>
              </a:ext>
            </a:extLst>
          </p:cNvPr>
          <p:cNvPicPr>
            <a:picLocks noChangeAspect="1"/>
          </p:cNvPicPr>
          <p:nvPr/>
        </p:nvPicPr>
        <p:blipFill>
          <a:blip r:embed="rId3"/>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475392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1" name="Rectangle 20">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0196D75D-2AD3-C506-63A7-979115E1225D}"/>
              </a:ext>
            </a:extLst>
          </p:cNvPr>
          <p:cNvPicPr>
            <a:picLocks noChangeAspect="1"/>
          </p:cNvPicPr>
          <p:nvPr/>
        </p:nvPicPr>
        <p:blipFill>
          <a:blip r:embed="rId6">
            <a:alphaModFix amt="40000"/>
          </a:blip>
          <a:srcRect t="17788" b="7212"/>
          <a:stretch/>
        </p:blipFill>
        <p:spPr>
          <a:xfrm>
            <a:off x="20" y="10"/>
            <a:ext cx="12191980" cy="6857990"/>
          </a:xfrm>
          <a:prstGeom prst="rect">
            <a:avLst/>
          </a:prstGeom>
        </p:spPr>
      </p:pic>
      <p:sp>
        <p:nvSpPr>
          <p:cNvPr id="2" name="Title 1">
            <a:extLst>
              <a:ext uri="{FF2B5EF4-FFF2-40B4-BE49-F238E27FC236}">
                <a16:creationId xmlns:a16="http://schemas.microsoft.com/office/drawing/2014/main" id="{021A3A4B-7C22-0C1C-BC21-7B453FB9ACCB}"/>
              </a:ext>
            </a:extLst>
          </p:cNvPr>
          <p:cNvSpPr>
            <a:spLocks noGrp="1"/>
          </p:cNvSpPr>
          <p:nvPr>
            <p:ph type="title"/>
          </p:nvPr>
        </p:nvSpPr>
        <p:spPr>
          <a:xfrm>
            <a:off x="1154955" y="1447800"/>
            <a:ext cx="8825658" cy="3329581"/>
          </a:xfrm>
        </p:spPr>
        <p:txBody>
          <a:bodyPr vert="horz" lIns="91440" tIns="45720" rIns="91440" bIns="45720" rtlCol="0" anchor="b">
            <a:normAutofit/>
          </a:bodyPr>
          <a:lstStyle/>
          <a:p>
            <a:pPr>
              <a:lnSpc>
                <a:spcPct val="90000"/>
              </a:lnSpc>
            </a:pPr>
            <a:r>
              <a:rPr lang="en-US" sz="7200">
                <a:solidFill>
                  <a:schemeClr val="tx1"/>
                </a:solidFill>
              </a:rPr>
              <a:t>Chapter 4 Review Questions</a:t>
            </a:r>
            <a:br>
              <a:rPr lang="en-US" sz="7200">
                <a:solidFill>
                  <a:schemeClr val="tx1"/>
                </a:solidFill>
              </a:rPr>
            </a:br>
            <a:r>
              <a:rPr lang="en-US" sz="7200">
                <a:solidFill>
                  <a:schemeClr val="tx1"/>
                </a:solidFill>
              </a:rPr>
              <a:t>page 87</a:t>
            </a:r>
          </a:p>
        </p:txBody>
      </p:sp>
      <p:pic>
        <p:nvPicPr>
          <p:cNvPr id="5" name="Picture 4" descr="Logo&#10;&#10;Description automatically generated">
            <a:extLst>
              <a:ext uri="{FF2B5EF4-FFF2-40B4-BE49-F238E27FC236}">
                <a16:creationId xmlns:a16="http://schemas.microsoft.com/office/drawing/2014/main" id="{5EBE122F-C7E0-72A0-6B37-563DA9EFDADF}"/>
              </a:ext>
            </a:extLst>
          </p:cNvPr>
          <p:cNvPicPr>
            <a:picLocks noChangeAspect="1"/>
          </p:cNvPicPr>
          <p:nvPr/>
        </p:nvPicPr>
        <p:blipFill>
          <a:blip r:embed="rId6"/>
          <a:stretch>
            <a:fillRect/>
          </a:stretch>
        </p:blipFill>
        <p:spPr>
          <a:xfrm>
            <a:off x="-61292" y="5957638"/>
            <a:ext cx="1108409" cy="831307"/>
          </a:xfrm>
          <a:prstGeom prst="rect">
            <a:avLst/>
          </a:prstGeom>
        </p:spPr>
      </p:pic>
    </p:spTree>
    <p:extLst>
      <p:ext uri="{BB962C8B-B14F-4D97-AF65-F5344CB8AC3E}">
        <p14:creationId xmlns:p14="http://schemas.microsoft.com/office/powerpoint/2010/main" val="3781772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Close up of clipboard">
            <a:extLst>
              <a:ext uri="{FF2B5EF4-FFF2-40B4-BE49-F238E27FC236}">
                <a16:creationId xmlns:a16="http://schemas.microsoft.com/office/drawing/2014/main" id="{6A297AF8-2613-0F7B-5717-6F6A778D7922}"/>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22484" r="9090" b="905"/>
          <a:stretch/>
        </p:blipFill>
        <p:spPr>
          <a:xfrm>
            <a:off x="2" y="10"/>
            <a:ext cx="12191695" cy="6857990"/>
          </a:xfrm>
          <a:prstGeom prst="rect">
            <a:avLst/>
          </a:prstGeom>
        </p:spPr>
      </p:pic>
      <p:sp>
        <p:nvSpPr>
          <p:cNvPr id="2" name="Title 1">
            <a:extLst>
              <a:ext uri="{FF2B5EF4-FFF2-40B4-BE49-F238E27FC236}">
                <a16:creationId xmlns:a16="http://schemas.microsoft.com/office/drawing/2014/main" id="{E4570CD6-85E2-CA2B-106F-9C6D8FFC2807}"/>
              </a:ext>
            </a:extLst>
          </p:cNvPr>
          <p:cNvSpPr>
            <a:spLocks noGrp="1"/>
          </p:cNvSpPr>
          <p:nvPr>
            <p:ph type="title"/>
          </p:nvPr>
        </p:nvSpPr>
        <p:spPr>
          <a:xfrm>
            <a:off x="1304017" y="804520"/>
            <a:ext cx="6815731" cy="1049235"/>
          </a:xfrm>
        </p:spPr>
        <p:txBody>
          <a:bodyPr>
            <a:normAutofit fontScale="90000"/>
          </a:bodyPr>
          <a:lstStyle/>
          <a:p>
            <a:r>
              <a:rPr lang="en-US" dirty="0">
                <a:solidFill>
                  <a:srgbClr val="FFFFFE"/>
                </a:solidFill>
              </a:rPr>
              <a:t>5.1 Documentation</a:t>
            </a:r>
            <a:br>
              <a:rPr lang="en-US" dirty="0">
                <a:solidFill>
                  <a:srgbClr val="FFFFFE"/>
                </a:solidFill>
              </a:rPr>
            </a:br>
            <a:endParaRPr lang="en-AU" dirty="0">
              <a:solidFill>
                <a:srgbClr val="FFFFFE"/>
              </a:solidFill>
            </a:endParaRPr>
          </a:p>
        </p:txBody>
      </p:sp>
      <p:sp>
        <p:nvSpPr>
          <p:cNvPr id="3" name="Content Placeholder 2">
            <a:extLst>
              <a:ext uri="{FF2B5EF4-FFF2-40B4-BE49-F238E27FC236}">
                <a16:creationId xmlns:a16="http://schemas.microsoft.com/office/drawing/2014/main" id="{5683539B-736D-DEDD-507C-D03815CF3CD3}"/>
              </a:ext>
            </a:extLst>
          </p:cNvPr>
          <p:cNvSpPr>
            <a:spLocks noGrp="1"/>
          </p:cNvSpPr>
          <p:nvPr>
            <p:ph idx="1"/>
          </p:nvPr>
        </p:nvSpPr>
        <p:spPr>
          <a:xfrm>
            <a:off x="1304017" y="2015733"/>
            <a:ext cx="8582933" cy="4499367"/>
          </a:xfrm>
        </p:spPr>
        <p:txBody>
          <a:bodyPr>
            <a:normAutofit/>
          </a:bodyPr>
          <a:lstStyle/>
          <a:p>
            <a:pPr>
              <a:buClr>
                <a:srgbClr val="D99A34"/>
              </a:buClr>
            </a:pPr>
            <a:r>
              <a:rPr lang="en-AU" sz="2800" b="1" u="sng" dirty="0">
                <a:solidFill>
                  <a:srgbClr val="FFFFFE"/>
                </a:solidFill>
              </a:rPr>
              <a:t>Recordkeeping: </a:t>
            </a:r>
            <a:r>
              <a:rPr lang="en-AU" sz="2800" dirty="0">
                <a:solidFill>
                  <a:srgbClr val="FFFFFE"/>
                </a:solidFill>
              </a:rPr>
              <a:t>Completing timesheets, making case notes, appointments and bookings</a:t>
            </a:r>
          </a:p>
          <a:p>
            <a:pPr>
              <a:buClr>
                <a:srgbClr val="D99A34"/>
              </a:buClr>
            </a:pPr>
            <a:r>
              <a:rPr lang="en-AU" sz="2800" b="1" u="sng" dirty="0">
                <a:solidFill>
                  <a:srgbClr val="FFFFFE"/>
                </a:solidFill>
              </a:rPr>
              <a:t>Role-related documents: </a:t>
            </a:r>
            <a:r>
              <a:rPr lang="en-AU" sz="2800" dirty="0">
                <a:solidFill>
                  <a:srgbClr val="FFFFFE"/>
                </a:solidFill>
              </a:rPr>
              <a:t>Case notes, team meeting agendas, emails from supervisor</a:t>
            </a:r>
          </a:p>
          <a:p>
            <a:pPr>
              <a:buClr>
                <a:srgbClr val="D99A34"/>
              </a:buClr>
            </a:pPr>
            <a:r>
              <a:rPr lang="en-AU" sz="2800" b="1" u="sng" dirty="0">
                <a:solidFill>
                  <a:srgbClr val="FFFFFE"/>
                </a:solidFill>
              </a:rPr>
              <a:t>Organisational standards: </a:t>
            </a:r>
            <a:r>
              <a:rPr lang="en-AU" sz="2800" dirty="0">
                <a:solidFill>
                  <a:srgbClr val="FFFFFE"/>
                </a:solidFill>
              </a:rPr>
              <a:t>Expected standards for written and electronic documents, following brand, logo, etc.</a:t>
            </a:r>
          </a:p>
          <a:p>
            <a:pPr>
              <a:buClr>
                <a:srgbClr val="D99A34"/>
              </a:buClr>
            </a:pPr>
            <a:endParaRPr lang="en-AU" dirty="0">
              <a:solidFill>
                <a:srgbClr val="FFFFFE"/>
              </a:solidFill>
            </a:endParaRPr>
          </a:p>
          <a:p>
            <a:pPr>
              <a:buClr>
                <a:srgbClr val="D99A34"/>
              </a:buClr>
            </a:pPr>
            <a:endParaRPr lang="en-AU" dirty="0">
              <a:solidFill>
                <a:srgbClr val="FFFFFE"/>
              </a:solidFill>
            </a:endParaRPr>
          </a:p>
          <a:p>
            <a:pPr>
              <a:buClr>
                <a:srgbClr val="D99A34"/>
              </a:buClr>
            </a:pPr>
            <a:endParaRPr lang="en-AU" dirty="0">
              <a:solidFill>
                <a:srgbClr val="FFFFFE"/>
              </a:solidFill>
            </a:endParaRPr>
          </a:p>
        </p:txBody>
      </p:sp>
      <p:pic>
        <p:nvPicPr>
          <p:cNvPr id="6" name="Picture 5" descr="Logo&#10;&#10;Description automatically generated">
            <a:extLst>
              <a:ext uri="{FF2B5EF4-FFF2-40B4-BE49-F238E27FC236}">
                <a16:creationId xmlns:a16="http://schemas.microsoft.com/office/drawing/2014/main" id="{5858450A-D21E-ABED-2582-ABF66671DFBE}"/>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0698390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506F76-F940-8043-D305-7177C3F3B78A}"/>
              </a:ext>
            </a:extLst>
          </p:cNvPr>
          <p:cNvSpPr>
            <a:spLocks noGrp="1"/>
          </p:cNvSpPr>
          <p:nvPr>
            <p:ph type="title"/>
          </p:nvPr>
        </p:nvSpPr>
        <p:spPr>
          <a:xfrm>
            <a:off x="648930" y="629266"/>
            <a:ext cx="6188190" cy="1622321"/>
          </a:xfrm>
        </p:spPr>
        <p:txBody>
          <a:bodyPr>
            <a:normAutofit/>
          </a:bodyPr>
          <a:lstStyle/>
          <a:p>
            <a:r>
              <a:rPr lang="en-AU">
                <a:solidFill>
                  <a:srgbClr val="EBEBEB"/>
                </a:solidFill>
              </a:rPr>
              <a:t>5.2 Role-Related Documents</a:t>
            </a:r>
          </a:p>
        </p:txBody>
      </p:sp>
      <p:sp>
        <p:nvSpPr>
          <p:cNvPr id="3" name="Content Placeholder 2">
            <a:extLst>
              <a:ext uri="{FF2B5EF4-FFF2-40B4-BE49-F238E27FC236}">
                <a16:creationId xmlns:a16="http://schemas.microsoft.com/office/drawing/2014/main" id="{49B07459-6607-3545-4C81-7E5601A1C600}"/>
              </a:ext>
            </a:extLst>
          </p:cNvPr>
          <p:cNvSpPr>
            <a:spLocks noGrp="1"/>
          </p:cNvSpPr>
          <p:nvPr>
            <p:ph idx="1"/>
          </p:nvPr>
        </p:nvSpPr>
        <p:spPr>
          <a:xfrm>
            <a:off x="648930" y="2438400"/>
            <a:ext cx="6188189" cy="3785419"/>
          </a:xfrm>
        </p:spPr>
        <p:txBody>
          <a:bodyPr>
            <a:normAutofit/>
          </a:bodyPr>
          <a:lstStyle/>
          <a:p>
            <a:pPr marL="0" indent="0">
              <a:lnSpc>
                <a:spcPct val="90000"/>
              </a:lnSpc>
              <a:buNone/>
            </a:pPr>
            <a:r>
              <a:rPr lang="en-AU" sz="1900">
                <a:solidFill>
                  <a:srgbClr val="FFFFFF"/>
                </a:solidFill>
              </a:rPr>
              <a:t>Focus you attention on documents and information which relate directly to your own job. </a:t>
            </a:r>
          </a:p>
          <a:p>
            <a:pPr marL="0" indent="0">
              <a:lnSpc>
                <a:spcPct val="90000"/>
              </a:lnSpc>
              <a:buNone/>
            </a:pPr>
            <a:r>
              <a:rPr lang="en-AU" sz="1900">
                <a:solidFill>
                  <a:srgbClr val="FFFFFF"/>
                </a:solidFill>
              </a:rPr>
              <a:t>This can also include other documentation such as:</a:t>
            </a:r>
          </a:p>
          <a:p>
            <a:pPr>
              <a:lnSpc>
                <a:spcPct val="90000"/>
              </a:lnSpc>
              <a:buFontTx/>
              <a:buChar char="-"/>
            </a:pPr>
            <a:r>
              <a:rPr lang="en-AU" sz="1900">
                <a:solidFill>
                  <a:srgbClr val="FFFFFF"/>
                </a:solidFill>
              </a:rPr>
              <a:t>Case notes for your own clients</a:t>
            </a:r>
          </a:p>
          <a:p>
            <a:pPr>
              <a:lnSpc>
                <a:spcPct val="90000"/>
              </a:lnSpc>
              <a:buFontTx/>
              <a:buChar char="-"/>
            </a:pPr>
            <a:r>
              <a:rPr lang="en-AU" sz="1900">
                <a:solidFill>
                  <a:srgbClr val="FFFFFF"/>
                </a:solidFill>
              </a:rPr>
              <a:t>Team meeting agendas and minutes</a:t>
            </a:r>
          </a:p>
          <a:p>
            <a:pPr>
              <a:lnSpc>
                <a:spcPct val="90000"/>
              </a:lnSpc>
              <a:buFontTx/>
              <a:buChar char="-"/>
            </a:pPr>
            <a:r>
              <a:rPr lang="en-AU" sz="1900">
                <a:solidFill>
                  <a:srgbClr val="FFFFFF"/>
                </a:solidFill>
              </a:rPr>
              <a:t>Emails from your supervisor and co-workers</a:t>
            </a:r>
          </a:p>
          <a:p>
            <a:pPr>
              <a:lnSpc>
                <a:spcPct val="90000"/>
              </a:lnSpc>
              <a:buFontTx/>
              <a:buChar char="-"/>
            </a:pPr>
            <a:r>
              <a:rPr lang="en-AU" sz="1900">
                <a:solidFill>
                  <a:srgbClr val="FFFFFF"/>
                </a:solidFill>
              </a:rPr>
              <a:t>Your position description</a:t>
            </a:r>
          </a:p>
          <a:p>
            <a:pPr>
              <a:lnSpc>
                <a:spcPct val="90000"/>
              </a:lnSpc>
              <a:buFontTx/>
              <a:buChar char="-"/>
            </a:pPr>
            <a:r>
              <a:rPr lang="en-AU" sz="1900">
                <a:solidFill>
                  <a:srgbClr val="FFFFFF"/>
                </a:solidFill>
              </a:rPr>
              <a:t>Policies and procedures which relate to your job</a:t>
            </a:r>
          </a:p>
          <a:p>
            <a:pPr marL="0" indent="0">
              <a:lnSpc>
                <a:spcPct val="90000"/>
              </a:lnSpc>
              <a:buNone/>
            </a:pPr>
            <a:r>
              <a:rPr lang="en-AU" sz="1900">
                <a:solidFill>
                  <a:srgbClr val="FFFFFF"/>
                </a:solidFill>
              </a:rPr>
              <a:t>But take your time when reading workplace documents, you don’t want to miss key details!</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Person sitting and writing">
            <a:extLst>
              <a:ext uri="{FF2B5EF4-FFF2-40B4-BE49-F238E27FC236}">
                <a16:creationId xmlns:a16="http://schemas.microsoft.com/office/drawing/2014/main" id="{06C0260C-61E6-9C49-B4FB-7C81902EE952}"/>
              </a:ext>
            </a:extLst>
          </p:cNvPr>
          <p:cNvPicPr>
            <a:picLocks noChangeAspect="1"/>
          </p:cNvPicPr>
          <p:nvPr/>
        </p:nvPicPr>
        <p:blipFill>
          <a:blip r:embed="rId3">
            <a:extLst>
              <a:ext uri="{28A0092B-C50C-407E-A947-70E740481C1C}">
                <a14:useLocalDpi xmlns:a14="http://schemas.microsoft.com/office/drawing/2010/main" val="0"/>
              </a:ext>
            </a:extLst>
          </a:blip>
          <a:srcRect l="33846" r="1784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pic>
        <p:nvPicPr>
          <p:cNvPr id="6" name="Picture 5" descr="Logo&#10;&#10;Description automatically generated">
            <a:extLst>
              <a:ext uri="{FF2B5EF4-FFF2-40B4-BE49-F238E27FC236}">
                <a16:creationId xmlns:a16="http://schemas.microsoft.com/office/drawing/2014/main" id="{484ABF87-7798-59F7-ACFD-02AC05C4694D}"/>
              </a:ext>
            </a:extLst>
          </p:cNvPr>
          <p:cNvPicPr>
            <a:picLocks noChangeAspect="1"/>
          </p:cNvPicPr>
          <p:nvPr/>
        </p:nvPicPr>
        <p:blipFill>
          <a:blip r:embed="rId4"/>
          <a:stretch>
            <a:fillRect/>
          </a:stretch>
        </p:blipFill>
        <p:spPr>
          <a:xfrm>
            <a:off x="-61292" y="5957638"/>
            <a:ext cx="1108409" cy="831307"/>
          </a:xfrm>
          <a:prstGeom prst="rect">
            <a:avLst/>
          </a:prstGeom>
        </p:spPr>
      </p:pic>
    </p:spTree>
    <p:extLst>
      <p:ext uri="{BB962C8B-B14F-4D97-AF65-F5344CB8AC3E}">
        <p14:creationId xmlns:p14="http://schemas.microsoft.com/office/powerpoint/2010/main" val="1229683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5481</TotalTime>
  <Words>9769</Words>
  <Application>Microsoft Macintosh PowerPoint</Application>
  <PresentationFormat>Widescreen</PresentationFormat>
  <Paragraphs>899</Paragraphs>
  <Slides>122</Slides>
  <Notes>59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122</vt:i4>
      </vt:variant>
    </vt:vector>
  </HeadingPairs>
  <TitlesOfParts>
    <vt:vector size="131" baseType="lpstr">
      <vt:lpstr>Aptos</vt:lpstr>
      <vt:lpstr>Arial</vt:lpstr>
      <vt:lpstr>Century Gothic</vt:lpstr>
      <vt:lpstr>Montserrat</vt:lpstr>
      <vt:lpstr>Montserrat-Regular</vt:lpstr>
      <vt:lpstr>Roboto</vt:lpstr>
      <vt:lpstr>Wingdings</vt:lpstr>
      <vt:lpstr>Wingdings 3</vt:lpstr>
      <vt:lpstr>Ion</vt:lpstr>
      <vt:lpstr>CHCCOM005  Communicate and work in health or community services</vt:lpstr>
      <vt:lpstr>Unit Overview</vt:lpstr>
      <vt:lpstr>Section 1- Working in the Health or Community Services Sector</vt:lpstr>
      <vt:lpstr>1.1 Your Role and Duties</vt:lpstr>
      <vt:lpstr>1.2 Your role and duties</vt:lpstr>
      <vt:lpstr>What it’s like to work in the Community Services industry?</vt:lpstr>
      <vt:lpstr>Role Boundaries</vt:lpstr>
      <vt:lpstr>1.3 Collaborating with others as part of a team </vt:lpstr>
      <vt:lpstr>1.4 Listening to instructions</vt:lpstr>
      <vt:lpstr>Complete 1A Inquiry Task page 11</vt:lpstr>
      <vt:lpstr>1.5 Clarifying Instructions</vt:lpstr>
      <vt:lpstr>Discussion</vt:lpstr>
      <vt:lpstr>Clarifying Specific Instructions</vt:lpstr>
      <vt:lpstr>1.6 Agreeing on Timeframes</vt:lpstr>
      <vt:lpstr>Complete 1B Inquiry Task page 15</vt:lpstr>
      <vt:lpstr>Using digital tools</vt:lpstr>
      <vt:lpstr>Research and Explore</vt:lpstr>
      <vt:lpstr>PowerPoint Presentation</vt:lpstr>
      <vt:lpstr>Complete 1C Inquiry Task page 16</vt:lpstr>
      <vt:lpstr>Complete 1D Inquiry Task  page 17</vt:lpstr>
      <vt:lpstr>1.10 Utilising expertise</vt:lpstr>
      <vt:lpstr>1.11 Using the Correct Terminology  </vt:lpstr>
      <vt:lpstr>Complete 1E Inquiry Task  page 19</vt:lpstr>
      <vt:lpstr>Glossary</vt:lpstr>
      <vt:lpstr>1.12 Digital Communication</vt:lpstr>
      <vt:lpstr>1.13 Written Communication</vt:lpstr>
      <vt:lpstr>1.14 Verbal Communication</vt:lpstr>
      <vt:lpstr>1D Inquiry Task page 23</vt:lpstr>
      <vt:lpstr>1.15 Communication Protocols  in the workplace</vt:lpstr>
      <vt:lpstr>1E Inquiry Task  page 25</vt:lpstr>
      <vt:lpstr>1.16- Understanding Your Organisation   Research and Explore</vt:lpstr>
      <vt:lpstr>1.17 Understanding Other  Organisations: Who are they? </vt:lpstr>
      <vt:lpstr>Complete Chapter Review Questions page 28</vt:lpstr>
      <vt:lpstr>2.1 Understanding Person-Centred Support</vt:lpstr>
      <vt:lpstr>2.2 Rights Based Approach</vt:lpstr>
      <vt:lpstr>2.3 Verbal and Non-Verbal Communication</vt:lpstr>
      <vt:lpstr>Motivational Interviewing</vt:lpstr>
      <vt:lpstr>Go into your portal and watch the Video: ‘What is Communication Access – Information in Auslan’</vt:lpstr>
      <vt:lpstr>2.4 Providing Information </vt:lpstr>
      <vt:lpstr>2.5 Strategies to Communicate Information  </vt:lpstr>
      <vt:lpstr>2.6 Enhancing Information</vt:lpstr>
      <vt:lpstr>2.7 Checking For Understanding  </vt:lpstr>
      <vt:lpstr>2.8 Reasons people may not understand</vt:lpstr>
      <vt:lpstr>Complete 2A Inquiry Task  page 40</vt:lpstr>
      <vt:lpstr>2.9 Speech Mechanisms</vt:lpstr>
      <vt:lpstr>2.10 Influences on Communication</vt:lpstr>
      <vt:lpstr>Complete 2B Inquiry Task  page 43 </vt:lpstr>
      <vt:lpstr>2.11 Checking for Understanding</vt:lpstr>
      <vt:lpstr>2.12 Ways of checking for and enhancing understanding</vt:lpstr>
      <vt:lpstr>Complete 2C Inquiry Task  page 45</vt:lpstr>
      <vt:lpstr>2.13 Two-Way Communication Process</vt:lpstr>
      <vt:lpstr>Clarifying Information Through Feedback  </vt:lpstr>
      <vt:lpstr>Negative Feedback</vt:lpstr>
      <vt:lpstr>Complete 2D Inquiry Task  page 48</vt:lpstr>
      <vt:lpstr>2.14 Confirming understanding</vt:lpstr>
      <vt:lpstr>Complete 2E Inquiry Task page 49</vt:lpstr>
      <vt:lpstr>2.15 Exchanging information</vt:lpstr>
      <vt:lpstr>2.16 Attention to detail</vt:lpstr>
      <vt:lpstr>2.17 Confidentiality </vt:lpstr>
      <vt:lpstr>Complete 2F Inquiry Task page 53</vt:lpstr>
      <vt:lpstr>2.18 Strategies for communicating in a timely manner  </vt:lpstr>
      <vt:lpstr>Section 2 Recap</vt:lpstr>
      <vt:lpstr>Complete Chapter 2 Review Questions  page 56</vt:lpstr>
      <vt:lpstr>3.1 Recognising challenging situations</vt:lpstr>
      <vt:lpstr>3.2 Situations Which Challenge Us </vt:lpstr>
      <vt:lpstr>Complete 3A Inquiry Task page 59</vt:lpstr>
      <vt:lpstr>3.3 Situations that challenge us</vt:lpstr>
      <vt:lpstr>Identifying Challenges Through Early Signs </vt:lpstr>
      <vt:lpstr>3.4 Indicators of Risk  </vt:lpstr>
      <vt:lpstr>3.5 Following Organisational Procedures</vt:lpstr>
      <vt:lpstr>3.6 Duty of care</vt:lpstr>
      <vt:lpstr>3.7 Mandatory Reporting</vt:lpstr>
      <vt:lpstr>Mandatory Reporting-  Legislation and How to Report</vt:lpstr>
      <vt:lpstr>3.8 Communication Constraints </vt:lpstr>
      <vt:lpstr>3.9 Factors that affect communication</vt:lpstr>
      <vt:lpstr>3.10 Resolving Communication Constraints</vt:lpstr>
      <vt:lpstr>Complete 3B Inquiry Task page 68</vt:lpstr>
      <vt:lpstr>3.11 Managing Conflict</vt:lpstr>
      <vt:lpstr>3.12 Understanding Conflict</vt:lpstr>
      <vt:lpstr>3.13 Avoiding Conflict</vt:lpstr>
      <vt:lpstr>3.14 Defusing Conflict</vt:lpstr>
      <vt:lpstr>Defusing Conflict </vt:lpstr>
      <vt:lpstr>Complete 3C Inquiry Task page 72</vt:lpstr>
      <vt:lpstr>3.15 Resolving Conflict</vt:lpstr>
      <vt:lpstr>Conflict Resolution Styles</vt:lpstr>
      <vt:lpstr>Complete 3D Inquiry Task page 74</vt:lpstr>
      <vt:lpstr>Complete Chapter 3 Review Questions  page 75</vt:lpstr>
      <vt:lpstr>4.1 Legal Responsibilities</vt:lpstr>
      <vt:lpstr>4.2 Ethical Requirements </vt:lpstr>
      <vt:lpstr>Complete 4A Inquiry Task page 80</vt:lpstr>
      <vt:lpstr>4.3 Making Links Across the Sector  </vt:lpstr>
      <vt:lpstr>4.4 Referring to Appropriate People</vt:lpstr>
      <vt:lpstr>4.5 Adverse Events </vt:lpstr>
      <vt:lpstr>4.6 Rights and Responsibilities</vt:lpstr>
      <vt:lpstr>Complete 4B Inquiry Task page 85</vt:lpstr>
      <vt:lpstr>4.7 Unresolved Conflict</vt:lpstr>
      <vt:lpstr>Chapter 4 Review Questions page 87</vt:lpstr>
      <vt:lpstr>5.1 Documentation </vt:lpstr>
      <vt:lpstr>5.2 Role-Related Documents</vt:lpstr>
      <vt:lpstr>5.3 Asking your Supervisor for Assistance</vt:lpstr>
      <vt:lpstr>5.4 Asking your Supervisor for Assistance</vt:lpstr>
      <vt:lpstr>5.5 Brand Features</vt:lpstr>
      <vt:lpstr>Complete 5B Inquiry Task  page 97</vt:lpstr>
      <vt:lpstr>5.6 Digital Media</vt:lpstr>
      <vt:lpstr>5.7 Documenting Events</vt:lpstr>
      <vt:lpstr>5.8 Conventions for Recording Information</vt:lpstr>
      <vt:lpstr>Conventions for Recording Information</vt:lpstr>
      <vt:lpstr>5.9 Making Summaries</vt:lpstr>
      <vt:lpstr>Complete 5A Inquiry Task p91</vt:lpstr>
      <vt:lpstr>5.10 Funding Body Requirements </vt:lpstr>
      <vt:lpstr>Complete Chapter 5 Review Questions page 101</vt:lpstr>
      <vt:lpstr>6.1 Workplace Improvements </vt:lpstr>
      <vt:lpstr>6.2 Individual Contributions</vt:lpstr>
      <vt:lpstr>Complete 6A Inquiry Task  page 104</vt:lpstr>
      <vt:lpstr>6.3 Improving Work Practices and Procedures</vt:lpstr>
      <vt:lpstr>6.4 Modelling Changes</vt:lpstr>
      <vt:lpstr>Complete 6B Inquiry Task page 107</vt:lpstr>
      <vt:lpstr>6.4/6.5 Feedback</vt:lpstr>
      <vt:lpstr>6.6 Building Skills</vt:lpstr>
      <vt:lpstr>Complete 6A Inquiry Task page 110</vt:lpstr>
      <vt:lpstr>Complete Chapter 6 Review Questions page 111</vt:lpstr>
      <vt:lpstr>Assessment Tasks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SAVILE-NIR SAVILE</dc:creator>
  <cp:lastModifiedBy>Joshua Miller</cp:lastModifiedBy>
  <cp:revision>3</cp:revision>
  <dcterms:created xsi:type="dcterms:W3CDTF">2025-01-21T22:16:05Z</dcterms:created>
  <dcterms:modified xsi:type="dcterms:W3CDTF">2025-02-02T01:59:33Z</dcterms:modified>
</cp:coreProperties>
</file>