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4" r:id="rId2"/>
    <p:sldId id="304" r:id="rId3"/>
    <p:sldId id="305" r:id="rId4"/>
    <p:sldId id="306" r:id="rId5"/>
    <p:sldId id="307" r:id="rId6"/>
    <p:sldId id="286" r:id="rId7"/>
    <p:sldId id="2735" r:id="rId8"/>
    <p:sldId id="2736" r:id="rId9"/>
    <p:sldId id="2737" r:id="rId10"/>
    <p:sldId id="2738" r:id="rId11"/>
    <p:sldId id="2739" r:id="rId12"/>
    <p:sldId id="2740" r:id="rId13"/>
    <p:sldId id="2741" r:id="rId14"/>
    <p:sldId id="2742" r:id="rId15"/>
    <p:sldId id="2743" r:id="rId16"/>
    <p:sldId id="2744" r:id="rId17"/>
    <p:sldId id="274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9524"/>
    <a:srgbClr val="D21A8A"/>
    <a:srgbClr val="E218CF"/>
    <a:srgbClr val="FDF1FA"/>
    <a:srgbClr val="F286E8"/>
    <a:srgbClr val="F5A5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E79ED-4CCB-CC31-D3BE-61CA650321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857866-9DA9-FB11-2E52-C4B377503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C00C68-1902-BB47-377D-F0EF07EF0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11AD-885E-4BAC-A38B-019C377424F9}" type="datetimeFigureOut">
              <a:rPr lang="en-AU" smtClean="0"/>
              <a:t>22/01/2025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16270-75E2-0D27-EDF2-D576AA7F7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EA235-D3BD-F02C-4FEB-A1A2C16AE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F9085-5FAA-43E1-ABC8-B36AD17509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10358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AE960-2255-7445-8420-3F560C6A7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0865E6-79DF-003A-F472-3BBF203DB3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42239C-942C-353B-4820-143559627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11AD-885E-4BAC-A38B-019C377424F9}" type="datetimeFigureOut">
              <a:rPr lang="en-AU" smtClean="0"/>
              <a:t>22/01/2025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C466D-C979-41DF-1E0F-DAEC728C4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83813-A8DA-1684-A52A-31691E2CE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F9085-5FAA-43E1-ABC8-B36AD17509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9121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6708C5-A6A6-FC6F-187A-C26B8759B9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258CCD-3219-168F-4D65-0B9639872F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854CFC-9052-F949-8F6D-EA2C7FF4D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11AD-885E-4BAC-A38B-019C377424F9}" type="datetimeFigureOut">
              <a:rPr lang="en-AU" smtClean="0"/>
              <a:t>22/01/2025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7FA98D-65BF-A7DA-AA83-BA7E40245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68066-7228-6F7B-BD3B-2D9E8F318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F9085-5FAA-43E1-ABC8-B36AD17509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0878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11247-7592-5FEA-81B9-6933A0C23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8143A-7E3F-66E2-E1CD-839D560C5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33D28D-F50F-820D-C70D-98BD9946D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11AD-885E-4BAC-A38B-019C377424F9}" type="datetimeFigureOut">
              <a:rPr lang="en-AU" smtClean="0"/>
              <a:t>22/01/2025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187191-F403-5162-F3CB-143B80804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A50C79-3680-759E-5207-026296603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F9085-5FAA-43E1-ABC8-B36AD17509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353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98F1E-0723-09CA-600E-12E0075F0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6A5F5C-6B89-9CE5-62D8-53009572A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599EA-72A4-AF77-C2AE-DD04DB686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11AD-885E-4BAC-A38B-019C377424F9}" type="datetimeFigureOut">
              <a:rPr lang="en-AU" smtClean="0"/>
              <a:t>22/01/2025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7BFBCD-E538-34D1-DB64-4610CBE7A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E5257B-7191-7FD4-774C-9F8F3D4FF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F9085-5FAA-43E1-ABC8-B36AD17509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162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B065E-E977-4731-208A-53D97ACE7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1D0AA-1171-FC98-EFCF-BA54271470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383120-388E-DB98-5E90-DD26448A19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980182-EB99-7F29-901A-99D174E55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11AD-885E-4BAC-A38B-019C377424F9}" type="datetimeFigureOut">
              <a:rPr lang="en-AU" smtClean="0"/>
              <a:t>22/01/2025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FDE9F2-2630-2B1C-0ACD-B46F55F13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6213DC-AC46-87A7-0942-DD0C6F987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F9085-5FAA-43E1-ABC8-B36AD17509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17749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9F06A-AC65-F806-8D09-D74F76834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DD776-947D-6980-B01C-D1D3BEBE32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D0A6FA-28D2-5CAF-5CB7-B108028EA8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105FF4-09AF-3F6D-9F8D-731E99CF4C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9243A9-331C-332A-6243-AE56FD2ECC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385D65-72DA-916F-37D5-A01A4ED98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11AD-885E-4BAC-A38B-019C377424F9}" type="datetimeFigureOut">
              <a:rPr lang="en-AU" smtClean="0"/>
              <a:t>22/01/2025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4E1E08-6EAE-F75F-2312-88EC467B0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D059A4-7165-2F99-8010-B596F4AB0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F9085-5FAA-43E1-ABC8-B36AD17509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68354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9E0EA-8415-10B4-67D8-ED4DD28FA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E26208-CD6C-CE18-1B8F-8A895F891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11AD-885E-4BAC-A38B-019C377424F9}" type="datetimeFigureOut">
              <a:rPr lang="en-AU" smtClean="0"/>
              <a:t>22/01/2025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65AA10-1CE8-0015-EBFD-94033138C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B22842-DFE8-963F-3DA6-072BDD185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F9085-5FAA-43E1-ABC8-B36AD17509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0108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93EB71-420D-CB5A-33A3-47D15629D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11AD-885E-4BAC-A38B-019C377424F9}" type="datetimeFigureOut">
              <a:rPr lang="en-AU" smtClean="0"/>
              <a:t>22/01/2025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0A9656-F1C7-72D4-AF2B-93F061D47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AB110E-C7E6-B82D-899E-A84E5E436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F9085-5FAA-43E1-ABC8-B36AD17509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1155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1D7CB-55F6-B399-E6F3-BD9A79781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6EDF9-D41E-B561-B4F8-2C9FF712C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815270-2383-DC67-D15E-279C3AB0A3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504BBB-CFEA-7A17-A7EA-651A33A10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11AD-885E-4BAC-A38B-019C377424F9}" type="datetimeFigureOut">
              <a:rPr lang="en-AU" smtClean="0"/>
              <a:t>22/01/2025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465034-93CF-E86F-28D1-638E5F70F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70C825-72E0-E1A8-76E8-C9F8B8B94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F9085-5FAA-43E1-ABC8-B36AD17509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2724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BC67E-53EC-DC35-9ED8-19311C1B9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D19FF3-D5B5-0AB2-9B53-96B3D752E1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02E2E3-71E8-60B3-FEA6-76182198FE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3F5A75-CF57-6050-7528-3EB98A564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11AD-885E-4BAC-A38B-019C377424F9}" type="datetimeFigureOut">
              <a:rPr lang="en-AU" smtClean="0"/>
              <a:t>22/01/2025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5839C1-9602-B6CF-CC6A-9F1A3E3C5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40829A-04FB-0CCF-4B50-7C5CB20F3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F9085-5FAA-43E1-ABC8-B36AD17509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39835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DF1FA"/>
            </a:gs>
            <a:gs pos="74000">
              <a:srgbClr val="F5A5ED"/>
            </a:gs>
            <a:gs pos="83000">
              <a:srgbClr val="F286E8"/>
            </a:gs>
            <a:gs pos="100000">
              <a:srgbClr val="FDF1F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99BEF9-3296-D044-BC35-CFC67B39B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B9B0F5-C063-249A-25D0-F5079396C1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34D4F5-1E69-3B9D-12DE-99DF37C39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8011AD-885E-4BAC-A38B-019C377424F9}" type="datetimeFigureOut">
              <a:rPr lang="en-AU" smtClean="0"/>
              <a:t>22/01/2025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A993EC-4000-0F19-742C-FC0FC95695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2B765-B0AD-94BB-BF94-4BCF96C546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FF9085-5FAA-43E1-ABC8-B36AD17509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02531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4BEC7-3C31-32D5-A653-37F02CD3C7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40760-28B0-D186-F71A-062ED9EC5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9857" y="485774"/>
            <a:ext cx="9818668" cy="3209925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5400" b="1" dirty="0">
                <a:solidFill>
                  <a:srgbClr val="F79524"/>
                </a:solidFill>
                <a:latin typeface="Montserrat" panose="00000500000000000000" pitchFamily="2" charset="0"/>
              </a:rPr>
              <a:t>CHCCOM001: </a:t>
            </a:r>
            <a:br>
              <a:rPr lang="en-US" sz="5400" b="1" dirty="0">
                <a:solidFill>
                  <a:srgbClr val="F79524"/>
                </a:solidFill>
                <a:latin typeface="Montserrat" panose="00000500000000000000" pitchFamily="2" charset="0"/>
              </a:rPr>
            </a:br>
            <a:r>
              <a:rPr lang="en-US" sz="5400" b="1" dirty="0">
                <a:solidFill>
                  <a:srgbClr val="F79524"/>
                </a:solidFill>
                <a:latin typeface="Montserrat" panose="00000500000000000000" pitchFamily="2" charset="0"/>
              </a:rPr>
              <a:t>PROVIDE FIRST POINT OF CONTACT</a:t>
            </a: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A065F98F-C39C-DE21-B47A-677AD19D7C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93" y="5855270"/>
            <a:ext cx="1151464" cy="86359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56C0691-857C-BFF5-0008-4D17211EC476}"/>
              </a:ext>
            </a:extLst>
          </p:cNvPr>
          <p:cNvSpPr txBox="1"/>
          <p:nvPr/>
        </p:nvSpPr>
        <p:spPr>
          <a:xfrm>
            <a:off x="1239857" y="4254567"/>
            <a:ext cx="98186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b="1" dirty="0">
                <a:solidFill>
                  <a:srgbClr val="D21A8A"/>
                </a:solidFill>
                <a:latin typeface="Montserrat" panose="00000500000000000000" pitchFamily="2" charset="0"/>
              </a:rPr>
              <a:t>POWERPOINT PRESENTATION 2</a:t>
            </a:r>
            <a:endParaRPr lang="en-AU" b="1" dirty="0">
              <a:solidFill>
                <a:srgbClr val="D21A8A"/>
              </a:solidFill>
              <a:latin typeface="Montserrat" panose="000005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23EEE4-0637-0DC2-B6D1-82FA3281204E}"/>
              </a:ext>
            </a:extLst>
          </p:cNvPr>
          <p:cNvSpPr txBox="1"/>
          <p:nvPr/>
        </p:nvSpPr>
        <p:spPr>
          <a:xfrm>
            <a:off x="904875" y="6556399"/>
            <a:ext cx="1571625" cy="317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1000" kern="1200" dirty="0">
                <a:solidFill>
                  <a:srgbClr val="D21A8A"/>
                </a:solidFill>
                <a:latin typeface="+mn-lt"/>
                <a:ea typeface="+mn-ea"/>
                <a:cs typeface="+mn-cs"/>
              </a:rPr>
              <a:t>CHCCOM001</a:t>
            </a:r>
          </a:p>
        </p:txBody>
      </p:sp>
    </p:spTree>
    <p:extLst>
      <p:ext uri="{BB962C8B-B14F-4D97-AF65-F5344CB8AC3E}">
        <p14:creationId xmlns:p14="http://schemas.microsoft.com/office/powerpoint/2010/main" val="3947939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67162-9D34-F65A-5043-82006E46C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A5D2C-EBCB-6258-DDE5-B9BA77DA5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>
                <a:solidFill>
                  <a:srgbClr val="D21A8A"/>
                </a:solidFill>
                <a:latin typeface="Montserrat" panose="00000500000000000000" pitchFamily="2" charset="0"/>
              </a:rPr>
              <a:t>Role of Organisation and Service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81808-F403-16DB-42DD-D185092C9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>
                <a:latin typeface="Montserrat" panose="00000500000000000000" pitchFamily="2" charset="0"/>
              </a:rPr>
              <a:t>Information that you provide to others may include details relating to the nature of your organisation and its service features including: -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Who your organisation serves (i.e., specific needs and/ or groups and/or within certain geographical areas)</a:t>
            </a:r>
            <a:endParaRPr lang="en-US" dirty="0">
              <a:latin typeface="Montserrat" panose="000005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Your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organisation’s</a:t>
            </a: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 principles and philosophies</a:t>
            </a:r>
            <a:endParaRPr lang="en-US" dirty="0">
              <a:latin typeface="Montserrat" panose="000005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Activities/events/services provided by the organisation</a:t>
            </a:r>
            <a:endParaRPr lang="en-US" dirty="0">
              <a:latin typeface="Montserrat" panose="000005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How its services are funded</a:t>
            </a:r>
            <a:endParaRPr lang="en-US" dirty="0">
              <a:latin typeface="Montserrat" panose="00000500000000000000" pitchFamily="2" charset="0"/>
            </a:endParaRPr>
          </a:p>
          <a:p>
            <a:pPr lvl="1"/>
            <a:endParaRPr lang="en-AU" dirty="0">
              <a:latin typeface="Montserrat" panose="00000500000000000000" pitchFamily="2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D477708-B994-3D21-15AD-DA7F6DA3CB88}"/>
              </a:ext>
            </a:extLst>
          </p:cNvPr>
          <p:cNvGrpSpPr/>
          <p:nvPr/>
        </p:nvGrpSpPr>
        <p:grpSpPr>
          <a:xfrm>
            <a:off x="0" y="5994402"/>
            <a:ext cx="2476500" cy="879474"/>
            <a:chOff x="0" y="5994402"/>
            <a:chExt cx="2476500" cy="87947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102600F9-7733-BF0F-E30C-0E285FAA8EB5}"/>
                </a:ext>
              </a:extLst>
            </p:cNvPr>
            <p:cNvSpPr txBox="1"/>
            <p:nvPr/>
          </p:nvSpPr>
          <p:spPr>
            <a:xfrm>
              <a:off x="904875" y="6556399"/>
              <a:ext cx="1571625" cy="31747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en-US" sz="1000" kern="1200" dirty="0">
                  <a:solidFill>
                    <a:srgbClr val="D21A8A"/>
                  </a:solidFill>
                  <a:latin typeface="+mn-lt"/>
                  <a:ea typeface="+mn-ea"/>
                  <a:cs typeface="+mn-cs"/>
                </a:rPr>
                <a:t>CHCCOM001</a:t>
              </a:r>
            </a:p>
          </p:txBody>
        </p:sp>
        <p:pic>
          <p:nvPicPr>
            <p:cNvPr id="6" name="Picture 5" descr="Logo&#10;&#10;Description automatically generated">
              <a:extLst>
                <a:ext uri="{FF2B5EF4-FFF2-40B4-BE49-F238E27FC236}">
                  <a16:creationId xmlns:a16="http://schemas.microsoft.com/office/drawing/2014/main" id="{915B447C-2F1F-D895-6AF5-2C5EBA768C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5994402"/>
              <a:ext cx="1151464" cy="8635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18200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E1817-0CEB-9183-3F44-CACC60BBC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91B12-7831-56A2-6A0D-0933DF5AE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>
            <a:normAutofit lnSpcReduction="10000"/>
          </a:bodyPr>
          <a:lstStyle/>
          <a:p>
            <a:r>
              <a:rPr lang="en-AU" dirty="0">
                <a:latin typeface="Montserrat" panose="00000500000000000000" pitchFamily="2" charset="0"/>
              </a:rPr>
              <a:t>To provide this information accurately and in line with the scope of your role it is essential that you have a full understanding of your organisation’s policies and procedures relating to service delivery and the provision of information</a:t>
            </a:r>
          </a:p>
          <a:p>
            <a:r>
              <a:rPr lang="en-AU" dirty="0">
                <a:latin typeface="Montserrat" panose="00000500000000000000" pitchFamily="2" charset="0"/>
              </a:rPr>
              <a:t>Policies and procedures may include: -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Determining the extent </a:t>
            </a: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to which you can provide information — some information may only be provided by more senior staff members or once people have enrolled/engaged with the service</a:t>
            </a:r>
            <a:endParaRPr lang="en-US" dirty="0">
              <a:latin typeface="Montserrat" panose="000005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Determining what information </a:t>
            </a: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is to be provided at the first point of contact</a:t>
            </a:r>
            <a:endParaRPr lang="en-US" dirty="0">
              <a:latin typeface="Montserrat" panose="000005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Types of information </a:t>
            </a: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and the formats in which they are to be provided</a:t>
            </a:r>
            <a:endParaRPr lang="en-US" dirty="0">
              <a:latin typeface="Montserrat" panose="000005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Specific language or terminology</a:t>
            </a: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 to be used while talking about the organisation and its services</a:t>
            </a:r>
            <a:endParaRPr lang="en-US" dirty="0">
              <a:latin typeface="Montserrat" panose="00000500000000000000" pitchFamily="2" charset="0"/>
            </a:endParaRPr>
          </a:p>
          <a:p>
            <a:endParaRPr lang="en-AU" dirty="0">
              <a:latin typeface="Montserrat" panose="00000500000000000000" pitchFamily="2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B09F6F5-DE0C-5102-B4EE-DEF07662C069}"/>
              </a:ext>
            </a:extLst>
          </p:cNvPr>
          <p:cNvGrpSpPr/>
          <p:nvPr/>
        </p:nvGrpSpPr>
        <p:grpSpPr>
          <a:xfrm>
            <a:off x="0" y="5994402"/>
            <a:ext cx="2476500" cy="879474"/>
            <a:chOff x="0" y="5994402"/>
            <a:chExt cx="2476500" cy="87947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AA4B831-3994-CACD-3D53-1935CD6CA613}"/>
                </a:ext>
              </a:extLst>
            </p:cNvPr>
            <p:cNvSpPr txBox="1"/>
            <p:nvPr/>
          </p:nvSpPr>
          <p:spPr>
            <a:xfrm>
              <a:off x="904875" y="6556399"/>
              <a:ext cx="1571625" cy="31747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en-US" sz="1000" kern="1200" dirty="0">
                  <a:solidFill>
                    <a:srgbClr val="D21A8A"/>
                  </a:solidFill>
                  <a:latin typeface="+mn-lt"/>
                  <a:ea typeface="+mn-ea"/>
                  <a:cs typeface="+mn-cs"/>
                </a:rPr>
                <a:t>CHCCOM001</a:t>
              </a:r>
            </a:p>
          </p:txBody>
        </p:sp>
        <p:pic>
          <p:nvPicPr>
            <p:cNvPr id="6" name="Picture 5" descr="Logo&#10;&#10;Description automatically generated">
              <a:extLst>
                <a:ext uri="{FF2B5EF4-FFF2-40B4-BE49-F238E27FC236}">
                  <a16:creationId xmlns:a16="http://schemas.microsoft.com/office/drawing/2014/main" id="{62C34335-BA7A-A162-09C8-9F583381D5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5994402"/>
              <a:ext cx="1151464" cy="8635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00519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AFA04-AF85-1777-3CCD-A3D403584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613C5-E04D-72B7-5FF0-9C100A63C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>
                <a:solidFill>
                  <a:srgbClr val="D21A8A"/>
                </a:solidFill>
                <a:latin typeface="Montserrat" panose="00000500000000000000" pitchFamily="2" charset="0"/>
              </a:rPr>
              <a:t>Service Transition and Exit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F8092-6D00-1BD0-6207-552119297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>
                <a:latin typeface="Montserrat" panose="00000500000000000000" pitchFamily="2" charset="0"/>
              </a:rPr>
              <a:t>As well as being the first point of contact, you may be required to assist in transitioning a client out of the service.</a:t>
            </a:r>
          </a:p>
          <a:p>
            <a:r>
              <a:rPr lang="en-AU" dirty="0">
                <a:latin typeface="Montserrat" panose="00000500000000000000" pitchFamily="2" charset="0"/>
              </a:rPr>
              <a:t>Reasons for this include: -</a:t>
            </a:r>
          </a:p>
          <a:p>
            <a:pPr lvl="1"/>
            <a:r>
              <a:rPr lang="en-AU" dirty="0">
                <a:latin typeface="Montserrat" panose="00000500000000000000" pitchFamily="2" charset="0"/>
              </a:rPr>
              <a:t>A client no longer requiring the services of your organisation</a:t>
            </a:r>
          </a:p>
          <a:p>
            <a:pPr lvl="1"/>
            <a:r>
              <a:rPr lang="en-AU" dirty="0">
                <a:latin typeface="Montserrat" panose="00000500000000000000" pitchFamily="2" charset="0"/>
              </a:rPr>
              <a:t>A client’s needs progresses beyond the capabilities of your particular service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AB139B8-025D-BC1A-012E-0E934204C3ED}"/>
              </a:ext>
            </a:extLst>
          </p:cNvPr>
          <p:cNvGrpSpPr/>
          <p:nvPr/>
        </p:nvGrpSpPr>
        <p:grpSpPr>
          <a:xfrm>
            <a:off x="0" y="5994402"/>
            <a:ext cx="2476500" cy="879474"/>
            <a:chOff x="0" y="5994402"/>
            <a:chExt cx="2476500" cy="87947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7A6A146-0184-EBD8-8CA2-C2DEF0A4E250}"/>
                </a:ext>
              </a:extLst>
            </p:cNvPr>
            <p:cNvSpPr txBox="1"/>
            <p:nvPr/>
          </p:nvSpPr>
          <p:spPr>
            <a:xfrm>
              <a:off x="904875" y="6556399"/>
              <a:ext cx="1571625" cy="31747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en-US" sz="1000" kern="1200" dirty="0">
                  <a:solidFill>
                    <a:srgbClr val="D21A8A"/>
                  </a:solidFill>
                  <a:latin typeface="+mn-lt"/>
                  <a:ea typeface="+mn-ea"/>
                  <a:cs typeface="+mn-cs"/>
                </a:rPr>
                <a:t>CHCCOM001</a:t>
              </a:r>
            </a:p>
          </p:txBody>
        </p:sp>
        <p:pic>
          <p:nvPicPr>
            <p:cNvPr id="6" name="Picture 5" descr="Logo&#10;&#10;Description automatically generated">
              <a:extLst>
                <a:ext uri="{FF2B5EF4-FFF2-40B4-BE49-F238E27FC236}">
                  <a16:creationId xmlns:a16="http://schemas.microsoft.com/office/drawing/2014/main" id="{062D1E87-5716-D259-18E8-D81C716C55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5994402"/>
              <a:ext cx="1151464" cy="863598"/>
            </a:xfrm>
            <a:prstGeom prst="rect">
              <a:avLst/>
            </a:prstGeom>
          </p:spPr>
        </p:pic>
      </p:grpSp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5685097F-367B-6E95-80CD-2FD895443BF3}"/>
              </a:ext>
            </a:extLst>
          </p:cNvPr>
          <p:cNvSpPr/>
          <p:nvPr/>
        </p:nvSpPr>
        <p:spPr>
          <a:xfrm>
            <a:off x="5600700" y="4381500"/>
            <a:ext cx="5143500" cy="2124075"/>
          </a:xfrm>
          <a:prstGeom prst="cloudCallou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dirty="0"/>
              <a:t>This will be determined by your organisations policies and procedures. You may need to complete specific forms, conduct and exit activity and then a process of how follow up and reporting are to be managed</a:t>
            </a:r>
          </a:p>
        </p:txBody>
      </p:sp>
    </p:spTree>
    <p:extLst>
      <p:ext uri="{BB962C8B-B14F-4D97-AF65-F5344CB8AC3E}">
        <p14:creationId xmlns:p14="http://schemas.microsoft.com/office/powerpoint/2010/main" val="1724159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D1DB96-76FA-C026-C096-4848EB340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DD056-48D4-B28F-21CF-091B81BF2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>
                <a:solidFill>
                  <a:srgbClr val="F79524"/>
                </a:solidFill>
                <a:latin typeface="Montserrat" panose="00000500000000000000" pitchFamily="2" charset="0"/>
              </a:rPr>
              <a:t>4.2 Assisting with Referral to Other Agencies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825FE-465E-7214-888D-8CD5FED3D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>
                <a:latin typeface="Montserrat" panose="00000500000000000000" pitchFamily="2" charset="0"/>
              </a:rPr>
              <a:t>Referral to other agencies may be required where specialist advice or services become necessary, either in conjunction with or in place of your organisation and may include: -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For communication or  cultural needs – translators, etc.</a:t>
            </a:r>
            <a:endParaRPr lang="en-US" dirty="0">
              <a:latin typeface="Montserrat" panose="000005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Specialist medical professionals</a:t>
            </a:r>
            <a:endParaRPr lang="en-US" dirty="0">
              <a:latin typeface="Montserrat" panose="000005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Advocacy and representation professionals</a:t>
            </a:r>
            <a:endParaRPr lang="en-US" dirty="0">
              <a:latin typeface="Montserrat" panose="000005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dirty="0" err="1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Organisations</a:t>
            </a: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 or service providers that assist clients with multifaceted needs</a:t>
            </a:r>
            <a:endParaRPr lang="en-US" dirty="0">
              <a:latin typeface="Montserrat" panose="000005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Employment or education-service providers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Community outreach representatives</a:t>
            </a:r>
            <a:endParaRPr lang="en-AU" dirty="0">
              <a:latin typeface="Montserrat" panose="00000500000000000000" pitchFamily="2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02E73A8-8E13-BBE7-A151-F1C06322E10A}"/>
              </a:ext>
            </a:extLst>
          </p:cNvPr>
          <p:cNvGrpSpPr/>
          <p:nvPr/>
        </p:nvGrpSpPr>
        <p:grpSpPr>
          <a:xfrm>
            <a:off x="0" y="5994402"/>
            <a:ext cx="2476500" cy="879474"/>
            <a:chOff x="0" y="5994402"/>
            <a:chExt cx="2476500" cy="87947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6B0C8AC-7948-CCFD-427C-A42FEBC97AE5}"/>
                </a:ext>
              </a:extLst>
            </p:cNvPr>
            <p:cNvSpPr txBox="1"/>
            <p:nvPr/>
          </p:nvSpPr>
          <p:spPr>
            <a:xfrm>
              <a:off x="904875" y="6556399"/>
              <a:ext cx="1571625" cy="31747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en-US" sz="1000" kern="1200" dirty="0">
                  <a:solidFill>
                    <a:srgbClr val="D21A8A"/>
                  </a:solidFill>
                  <a:latin typeface="+mn-lt"/>
                  <a:ea typeface="+mn-ea"/>
                  <a:cs typeface="+mn-cs"/>
                </a:rPr>
                <a:t>CHCCOM001</a:t>
              </a:r>
            </a:p>
          </p:txBody>
        </p:sp>
        <p:pic>
          <p:nvPicPr>
            <p:cNvPr id="6" name="Picture 5" descr="Logo&#10;&#10;Description automatically generated">
              <a:extLst>
                <a:ext uri="{FF2B5EF4-FFF2-40B4-BE49-F238E27FC236}">
                  <a16:creationId xmlns:a16="http://schemas.microsoft.com/office/drawing/2014/main" id="{1C1BFA24-F066-1EE5-F82F-1C9D3B50EF9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5994402"/>
              <a:ext cx="1151464" cy="8635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85636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54CCA-C96A-C385-A9BE-58385EFE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4EFCD-42C0-D34F-30EE-9772C106F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5775"/>
            <a:ext cx="10515600" cy="5691188"/>
          </a:xfrm>
        </p:spPr>
        <p:txBody>
          <a:bodyPr/>
          <a:lstStyle/>
          <a:p>
            <a:r>
              <a:rPr lang="en-AU" dirty="0">
                <a:latin typeface="Montserrat" panose="00000500000000000000" pitchFamily="2" charset="0"/>
              </a:rPr>
              <a:t>You may be required to assist a client who is unable to complete this task due to disability or language barriers.</a:t>
            </a:r>
          </a:p>
          <a:p>
            <a:r>
              <a:rPr lang="en-AU" dirty="0">
                <a:latin typeface="Montserrat" panose="00000500000000000000" pitchFamily="2" charset="0"/>
              </a:rPr>
              <a:t>Tasks you may complete include: -</a:t>
            </a:r>
          </a:p>
          <a:p>
            <a:pPr lvl="1"/>
            <a:r>
              <a:rPr lang="en-AU" dirty="0">
                <a:latin typeface="Montserrat" panose="00000500000000000000" pitchFamily="2" charset="0"/>
              </a:rPr>
              <a:t>Filling out forms</a:t>
            </a:r>
          </a:p>
          <a:p>
            <a:pPr lvl="1"/>
            <a:r>
              <a:rPr lang="en-AU" dirty="0">
                <a:latin typeface="Montserrat" panose="00000500000000000000" pitchFamily="2" charset="0"/>
              </a:rPr>
              <a:t>Making contact via email or the internet</a:t>
            </a:r>
          </a:p>
          <a:p>
            <a:pPr lvl="1"/>
            <a:r>
              <a:rPr lang="en-AU" dirty="0">
                <a:latin typeface="Montserrat" panose="00000500000000000000" pitchFamily="2" charset="0"/>
              </a:rPr>
              <a:t>Making a telephone call</a:t>
            </a:r>
          </a:p>
          <a:p>
            <a:r>
              <a:rPr lang="en-AU" dirty="0">
                <a:latin typeface="Montserrat" panose="00000500000000000000" pitchFamily="2" charset="0"/>
              </a:rPr>
              <a:t>Consent must be obtained prior to passing on personal details or information, even when acting on another’s behalf</a:t>
            </a:r>
          </a:p>
          <a:p>
            <a:r>
              <a:rPr lang="en-AU" dirty="0">
                <a:latin typeface="Montserrat" panose="00000500000000000000" pitchFamily="2" charset="0"/>
              </a:rPr>
              <a:t>Explain to the client why this information is required and how it will help them to access the service they need.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FCB05D3-AD6B-94E2-FBFA-44BCDFE4FFA0}"/>
              </a:ext>
            </a:extLst>
          </p:cNvPr>
          <p:cNvGrpSpPr/>
          <p:nvPr/>
        </p:nvGrpSpPr>
        <p:grpSpPr>
          <a:xfrm>
            <a:off x="0" y="5994402"/>
            <a:ext cx="2476500" cy="879474"/>
            <a:chOff x="0" y="5994402"/>
            <a:chExt cx="2476500" cy="87947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532F381-CCF6-AC5F-6584-45DFEBB324F4}"/>
                </a:ext>
              </a:extLst>
            </p:cNvPr>
            <p:cNvSpPr txBox="1"/>
            <p:nvPr/>
          </p:nvSpPr>
          <p:spPr>
            <a:xfrm>
              <a:off x="904875" y="6556399"/>
              <a:ext cx="1571625" cy="31747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en-US" sz="1000" kern="1200" dirty="0">
                  <a:solidFill>
                    <a:srgbClr val="D21A8A"/>
                  </a:solidFill>
                  <a:latin typeface="+mn-lt"/>
                  <a:ea typeface="+mn-ea"/>
                  <a:cs typeface="+mn-cs"/>
                </a:rPr>
                <a:t>CHCCOM001</a:t>
              </a:r>
            </a:p>
          </p:txBody>
        </p:sp>
        <p:pic>
          <p:nvPicPr>
            <p:cNvPr id="6" name="Picture 5" descr="Logo&#10;&#10;Description automatically generated">
              <a:extLst>
                <a:ext uri="{FF2B5EF4-FFF2-40B4-BE49-F238E27FC236}">
                  <a16:creationId xmlns:a16="http://schemas.microsoft.com/office/drawing/2014/main" id="{9F0785E0-15C6-82DF-FA7E-6152455EA15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5994402"/>
              <a:ext cx="1151464" cy="8635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64423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3E3FA-C361-878D-43F2-F2BDA0E21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4A11B-6A51-6CAB-31EA-99200DC69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>
                <a:solidFill>
                  <a:srgbClr val="F79524"/>
                </a:solidFill>
                <a:latin typeface="Montserrat" panose="00000500000000000000" pitchFamily="2" charset="0"/>
              </a:rPr>
              <a:t>4.3 Links with Other Service Providers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4727C-4A2C-9BF9-A4A4-7CDBBCC85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9975"/>
          </a:xfrm>
        </p:spPr>
        <p:txBody>
          <a:bodyPr/>
          <a:lstStyle/>
          <a:p>
            <a:r>
              <a:rPr lang="en-AU" dirty="0">
                <a:latin typeface="Montserrat" panose="00000500000000000000" pitchFamily="2" charset="0"/>
              </a:rPr>
              <a:t>By cultivating links with other service providers, it offers multiple benefits to both the worker as an individual and to the organisation that they represent.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A6281AF-5497-86AE-45FF-67E95B4C3708}"/>
              </a:ext>
            </a:extLst>
          </p:cNvPr>
          <p:cNvGrpSpPr/>
          <p:nvPr/>
        </p:nvGrpSpPr>
        <p:grpSpPr>
          <a:xfrm>
            <a:off x="0" y="5994402"/>
            <a:ext cx="2476500" cy="879474"/>
            <a:chOff x="0" y="5994402"/>
            <a:chExt cx="2476500" cy="87947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9811CED-B077-70FB-BA7D-41C151670240}"/>
                </a:ext>
              </a:extLst>
            </p:cNvPr>
            <p:cNvSpPr txBox="1"/>
            <p:nvPr/>
          </p:nvSpPr>
          <p:spPr>
            <a:xfrm>
              <a:off x="904875" y="6556399"/>
              <a:ext cx="1571625" cy="31747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en-US" sz="1000" kern="1200" dirty="0">
                  <a:solidFill>
                    <a:srgbClr val="D21A8A"/>
                  </a:solidFill>
                  <a:latin typeface="+mn-lt"/>
                  <a:ea typeface="+mn-ea"/>
                  <a:cs typeface="+mn-cs"/>
                </a:rPr>
                <a:t>CHCCOM001</a:t>
              </a:r>
            </a:p>
          </p:txBody>
        </p:sp>
        <p:pic>
          <p:nvPicPr>
            <p:cNvPr id="6" name="Picture 5" descr="Logo&#10;&#10;Description automatically generated">
              <a:extLst>
                <a:ext uri="{FF2B5EF4-FFF2-40B4-BE49-F238E27FC236}">
                  <a16:creationId xmlns:a16="http://schemas.microsoft.com/office/drawing/2014/main" id="{0774882D-D9F4-F6BA-988E-E5EBC3D0E96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5994402"/>
              <a:ext cx="1151464" cy="863598"/>
            </a:xfrm>
            <a:prstGeom prst="rect">
              <a:avLst/>
            </a:prstGeom>
          </p:spPr>
        </p:pic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830C8AA1-9290-BE4C-C54F-A8221F739DA2}"/>
              </a:ext>
            </a:extLst>
          </p:cNvPr>
          <p:cNvGrpSpPr/>
          <p:nvPr/>
        </p:nvGrpSpPr>
        <p:grpSpPr>
          <a:xfrm>
            <a:off x="2828925" y="3152775"/>
            <a:ext cx="6457949" cy="3403624"/>
            <a:chOff x="3462243" y="1288886"/>
            <a:chExt cx="5267513" cy="5267513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A5ED855-32D9-BEC0-5C25-2E89CB6FDB1F}"/>
                </a:ext>
              </a:extLst>
            </p:cNvPr>
            <p:cNvGrpSpPr/>
            <p:nvPr/>
          </p:nvGrpSpPr>
          <p:grpSpPr>
            <a:xfrm>
              <a:off x="3462243" y="1288886"/>
              <a:ext cx="5267513" cy="5267513"/>
              <a:chOff x="3462243" y="795243"/>
              <a:chExt cx="5267513" cy="5267513"/>
            </a:xfrm>
            <a:solidFill>
              <a:srgbClr val="F79524"/>
            </a:solidFill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E5531687-3335-BE59-0394-D23620206FAE}"/>
                  </a:ext>
                </a:extLst>
              </p:cNvPr>
              <p:cNvGrpSpPr/>
              <p:nvPr/>
            </p:nvGrpSpPr>
            <p:grpSpPr>
              <a:xfrm>
                <a:off x="5402483" y="2735483"/>
                <a:ext cx="1387033" cy="1387033"/>
                <a:chOff x="2567843" y="1944817"/>
                <a:chExt cx="1387033" cy="1387033"/>
              </a:xfrm>
              <a:grpFill/>
            </p:grpSpPr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E7E38754-90C8-958A-21BA-D7FA6E656C8D}"/>
                    </a:ext>
                  </a:extLst>
                </p:cNvPr>
                <p:cNvSpPr/>
                <p:nvPr/>
              </p:nvSpPr>
              <p:spPr>
                <a:xfrm>
                  <a:off x="2567843" y="1944817"/>
                  <a:ext cx="1387033" cy="1387033"/>
                </a:xfrm>
                <a:prstGeom prst="ellipse">
                  <a:avLst/>
                </a:prstGeom>
                <a:grpFill/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endParaRPr lang="en-A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" name="Oval 4">
                  <a:extLst>
                    <a:ext uri="{FF2B5EF4-FFF2-40B4-BE49-F238E27FC236}">
                      <a16:creationId xmlns:a16="http://schemas.microsoft.com/office/drawing/2014/main" id="{96566321-D307-46BC-4207-8C2EA6A7DC23}"/>
                    </a:ext>
                  </a:extLst>
                </p:cNvPr>
                <p:cNvSpPr txBox="1"/>
                <p:nvPr/>
              </p:nvSpPr>
              <p:spPr>
                <a:xfrm>
                  <a:off x="2770969" y="2147943"/>
                  <a:ext cx="980781" cy="980781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20320" tIns="20320" rIns="20320" bIns="20320" numCol="1" spcCol="1270" anchor="ctr" anchorCtr="0">
                  <a:noAutofit/>
                </a:bodyPr>
                <a:lstStyle/>
                <a:p>
                  <a:pPr marL="0" lvl="0" indent="0" algn="ctr" defTabSz="7112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en-AU" sz="1600" b="1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Benefit</a:t>
                  </a:r>
                  <a:r>
                    <a:rPr lang="en-AU" sz="1600" b="1" kern="120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s</a:t>
                  </a:r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F684C72D-7EA2-C2DE-1889-CE3DD852E0C9}"/>
                  </a:ext>
                </a:extLst>
              </p:cNvPr>
              <p:cNvGrpSpPr/>
              <p:nvPr/>
            </p:nvGrpSpPr>
            <p:grpSpPr>
              <a:xfrm>
                <a:off x="5402483" y="795243"/>
                <a:ext cx="1387033" cy="1387033"/>
                <a:chOff x="2567843" y="4577"/>
                <a:chExt cx="1387033" cy="1387033"/>
              </a:xfrm>
              <a:grpFill/>
            </p:grpSpPr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74908C08-96A3-19E1-2B17-782525F2AAC7}"/>
                    </a:ext>
                  </a:extLst>
                </p:cNvPr>
                <p:cNvSpPr/>
                <p:nvPr/>
              </p:nvSpPr>
              <p:spPr>
                <a:xfrm>
                  <a:off x="2567843" y="4577"/>
                  <a:ext cx="1387033" cy="1387033"/>
                </a:xfrm>
                <a:prstGeom prst="ellipse">
                  <a:avLst/>
                </a:prstGeom>
                <a:grpFill/>
                <a:ln w="28575">
                  <a:solidFill>
                    <a:schemeClr val="bg1"/>
                  </a:solidFill>
                </a:ln>
                <a:effectLst>
                  <a:outerShdw blurRad="3302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endParaRPr lang="en-A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Oval 6">
                  <a:extLst>
                    <a:ext uri="{FF2B5EF4-FFF2-40B4-BE49-F238E27FC236}">
                      <a16:creationId xmlns:a16="http://schemas.microsoft.com/office/drawing/2014/main" id="{541B6B04-1BA8-5693-39C3-8FDA3CD34021}"/>
                    </a:ext>
                  </a:extLst>
                </p:cNvPr>
                <p:cNvSpPr txBox="1"/>
                <p:nvPr/>
              </p:nvSpPr>
              <p:spPr>
                <a:xfrm>
                  <a:off x="2770969" y="207703"/>
                  <a:ext cx="980781" cy="980781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7780" tIns="17780" rIns="17780" bIns="17780" numCol="1" spcCol="1270" anchor="ctr" anchorCtr="0">
                  <a:noAutofit/>
                </a:bodyPr>
                <a:lstStyle/>
                <a:p>
                  <a:pPr marL="0" lvl="0" indent="0" algn="ctr" defTabSz="6223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en-GB" sz="1400" kern="120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Developing strong networks</a:t>
                  </a:r>
                </a:p>
              </p:txBody>
            </p:sp>
          </p:grp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4B70960A-ED7E-3BA7-78E2-ABD94643FAA0}"/>
                  </a:ext>
                </a:extLst>
              </p:cNvPr>
              <p:cNvGrpSpPr/>
              <p:nvPr/>
            </p:nvGrpSpPr>
            <p:grpSpPr>
              <a:xfrm>
                <a:off x="7342723" y="2735483"/>
                <a:ext cx="1387033" cy="1387033"/>
                <a:chOff x="4508083" y="1944817"/>
                <a:chExt cx="1387033" cy="1387033"/>
              </a:xfrm>
              <a:grpFill/>
            </p:grpSpPr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64711B1B-190F-79A2-ACC0-8FD387407542}"/>
                    </a:ext>
                  </a:extLst>
                </p:cNvPr>
                <p:cNvSpPr/>
                <p:nvPr/>
              </p:nvSpPr>
              <p:spPr>
                <a:xfrm>
                  <a:off x="4508083" y="1944817"/>
                  <a:ext cx="1387033" cy="1387033"/>
                </a:xfrm>
                <a:prstGeom prst="ellipse">
                  <a:avLst/>
                </a:prstGeom>
                <a:grpFill/>
                <a:ln w="28575">
                  <a:solidFill>
                    <a:schemeClr val="bg1"/>
                  </a:solidFill>
                </a:ln>
                <a:effectLst>
                  <a:outerShdw blurRad="3302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endParaRPr lang="en-A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Oval 8">
                  <a:extLst>
                    <a:ext uri="{FF2B5EF4-FFF2-40B4-BE49-F238E27FC236}">
                      <a16:creationId xmlns:a16="http://schemas.microsoft.com/office/drawing/2014/main" id="{1F869E49-F0C6-AAE3-8F31-19A56F179BE4}"/>
                    </a:ext>
                  </a:extLst>
                </p:cNvPr>
                <p:cNvSpPr txBox="1"/>
                <p:nvPr/>
              </p:nvSpPr>
              <p:spPr>
                <a:xfrm>
                  <a:off x="4711209" y="2147943"/>
                  <a:ext cx="980781" cy="980781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7780" tIns="17780" rIns="17780" bIns="17780" numCol="1" spcCol="1270" anchor="ctr" anchorCtr="0">
                  <a:noAutofit/>
                </a:bodyPr>
                <a:lstStyle/>
                <a:p>
                  <a:pPr marL="0" lvl="0" indent="0" algn="ctr" defTabSz="6223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en-GB" sz="1400" kern="120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Enables smoother service delivery</a:t>
                  </a:r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A00EE547-1994-823F-D4E7-071DA84596CA}"/>
                  </a:ext>
                </a:extLst>
              </p:cNvPr>
              <p:cNvGrpSpPr/>
              <p:nvPr/>
            </p:nvGrpSpPr>
            <p:grpSpPr>
              <a:xfrm>
                <a:off x="5402483" y="4675723"/>
                <a:ext cx="1387033" cy="1387033"/>
                <a:chOff x="2567843" y="3885057"/>
                <a:chExt cx="1387033" cy="1387033"/>
              </a:xfrm>
              <a:grpFill/>
            </p:grpSpPr>
            <p:sp>
              <p:nvSpPr>
                <p:cNvPr id="20" name="Oval 19">
                  <a:extLst>
                    <a:ext uri="{FF2B5EF4-FFF2-40B4-BE49-F238E27FC236}">
                      <a16:creationId xmlns:a16="http://schemas.microsoft.com/office/drawing/2014/main" id="{51A6C33E-30F0-4911-7CB8-397F88638658}"/>
                    </a:ext>
                  </a:extLst>
                </p:cNvPr>
                <p:cNvSpPr/>
                <p:nvPr/>
              </p:nvSpPr>
              <p:spPr>
                <a:xfrm>
                  <a:off x="2567843" y="3885057"/>
                  <a:ext cx="1387033" cy="1387033"/>
                </a:xfrm>
                <a:prstGeom prst="ellipse">
                  <a:avLst/>
                </a:prstGeom>
                <a:grpFill/>
                <a:ln w="28575">
                  <a:solidFill>
                    <a:schemeClr val="bg1"/>
                  </a:solidFill>
                </a:ln>
                <a:effectLst>
                  <a:outerShdw blurRad="3302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endParaRPr lang="en-A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Oval 10">
                  <a:extLst>
                    <a:ext uri="{FF2B5EF4-FFF2-40B4-BE49-F238E27FC236}">
                      <a16:creationId xmlns:a16="http://schemas.microsoft.com/office/drawing/2014/main" id="{574FB0D5-EF94-197E-5B58-157E75B10D25}"/>
                    </a:ext>
                  </a:extLst>
                </p:cNvPr>
                <p:cNvSpPr txBox="1"/>
                <p:nvPr/>
              </p:nvSpPr>
              <p:spPr>
                <a:xfrm>
                  <a:off x="2770969" y="4088183"/>
                  <a:ext cx="980781" cy="980781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7780" tIns="17780" rIns="17780" bIns="17780" numCol="1" spcCol="1270" anchor="ctr" anchorCtr="0">
                  <a:noAutofit/>
                </a:bodyPr>
                <a:lstStyle/>
                <a:p>
                  <a:pPr marL="0" lvl="0" indent="0" algn="ctr" defTabSz="6223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en-AU" sz="1400" kern="120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Broadens understanding</a:t>
                  </a:r>
                </a:p>
              </p:txBody>
            </p:sp>
          </p:grp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DEAAEBEF-6EA8-AD02-1BC9-2CC644415D90}"/>
                  </a:ext>
                </a:extLst>
              </p:cNvPr>
              <p:cNvGrpSpPr/>
              <p:nvPr/>
            </p:nvGrpSpPr>
            <p:grpSpPr>
              <a:xfrm>
                <a:off x="3462243" y="2735483"/>
                <a:ext cx="1387033" cy="1387033"/>
                <a:chOff x="627603" y="1944817"/>
                <a:chExt cx="1387033" cy="1387033"/>
              </a:xfrm>
              <a:grpFill/>
            </p:grpSpPr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BC83FB6F-2602-1A1E-7AF1-D6F64D400EFC}"/>
                    </a:ext>
                  </a:extLst>
                </p:cNvPr>
                <p:cNvSpPr/>
                <p:nvPr/>
              </p:nvSpPr>
              <p:spPr>
                <a:xfrm>
                  <a:off x="627603" y="1944817"/>
                  <a:ext cx="1387033" cy="1387033"/>
                </a:xfrm>
                <a:prstGeom prst="ellipse">
                  <a:avLst/>
                </a:prstGeom>
                <a:grpFill/>
                <a:ln w="28575">
                  <a:solidFill>
                    <a:schemeClr val="bg1"/>
                  </a:solidFill>
                </a:ln>
                <a:effectLst>
                  <a:outerShdw blurRad="3302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endParaRPr lang="en-A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" name="Oval 12">
                  <a:extLst>
                    <a:ext uri="{FF2B5EF4-FFF2-40B4-BE49-F238E27FC236}">
                      <a16:creationId xmlns:a16="http://schemas.microsoft.com/office/drawing/2014/main" id="{A2FDDB70-16A0-F9B2-232D-315501990CD9}"/>
                    </a:ext>
                  </a:extLst>
                </p:cNvPr>
                <p:cNvSpPr txBox="1"/>
                <p:nvPr/>
              </p:nvSpPr>
              <p:spPr>
                <a:xfrm>
                  <a:off x="830729" y="2147943"/>
                  <a:ext cx="980781" cy="980782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7780" tIns="17780" rIns="17780" bIns="17780" numCol="1" spcCol="1270" anchor="ctr" anchorCtr="0">
                  <a:noAutofit/>
                </a:bodyPr>
                <a:lstStyle/>
                <a:p>
                  <a:pPr marL="0" lvl="0" indent="0" algn="ctr" defTabSz="6223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en-AU" sz="1400" kern="120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Professional Development</a:t>
                  </a:r>
                </a:p>
              </p:txBody>
            </p:sp>
          </p:grpSp>
        </p:grp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AEDBE21D-71B4-2160-6C05-8B495FA79C61}"/>
                </a:ext>
              </a:extLst>
            </p:cNvPr>
            <p:cNvCxnSpPr>
              <a:stCxn id="26" idx="6"/>
              <a:endCxn id="22" idx="2"/>
            </p:cNvCxnSpPr>
            <p:nvPr/>
          </p:nvCxnSpPr>
          <p:spPr>
            <a:xfrm>
              <a:off x="6789516" y="3922643"/>
              <a:ext cx="553207" cy="0"/>
            </a:xfrm>
            <a:prstGeom prst="straightConnector1">
              <a:avLst/>
            </a:prstGeom>
            <a:ln>
              <a:solidFill>
                <a:srgbClr val="F79524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D5EF9178-A022-1BAF-27C3-376D40BEBFFE}"/>
                </a:ext>
              </a:extLst>
            </p:cNvPr>
            <p:cNvCxnSpPr>
              <a:stCxn id="26" idx="4"/>
              <a:endCxn id="20" idx="0"/>
            </p:cNvCxnSpPr>
            <p:nvPr/>
          </p:nvCxnSpPr>
          <p:spPr>
            <a:xfrm>
              <a:off x="6096000" y="4616159"/>
              <a:ext cx="0" cy="553207"/>
            </a:xfrm>
            <a:prstGeom prst="straightConnector1">
              <a:avLst/>
            </a:prstGeom>
            <a:ln>
              <a:solidFill>
                <a:srgbClr val="F79524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FA31F3DE-20DF-4C9A-5877-398DA5888879}"/>
                </a:ext>
              </a:extLst>
            </p:cNvPr>
            <p:cNvCxnSpPr>
              <a:stCxn id="26" idx="0"/>
              <a:endCxn id="24" idx="4"/>
            </p:cNvCxnSpPr>
            <p:nvPr/>
          </p:nvCxnSpPr>
          <p:spPr>
            <a:xfrm flipV="1">
              <a:off x="6096000" y="2675919"/>
              <a:ext cx="0" cy="553207"/>
            </a:xfrm>
            <a:prstGeom prst="straightConnector1">
              <a:avLst/>
            </a:prstGeom>
            <a:ln>
              <a:solidFill>
                <a:srgbClr val="F79524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AD9DF859-EC7A-FE37-987F-FDA3684227BA}"/>
                </a:ext>
              </a:extLst>
            </p:cNvPr>
            <p:cNvCxnSpPr>
              <a:stCxn id="26" idx="2"/>
              <a:endCxn id="18" idx="6"/>
            </p:cNvCxnSpPr>
            <p:nvPr/>
          </p:nvCxnSpPr>
          <p:spPr>
            <a:xfrm flipH="1">
              <a:off x="4849276" y="3922643"/>
              <a:ext cx="553207" cy="0"/>
            </a:xfrm>
            <a:prstGeom prst="straightConnector1">
              <a:avLst/>
            </a:prstGeom>
            <a:ln>
              <a:solidFill>
                <a:srgbClr val="F79524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371910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1BF74F-CE44-B41B-EB63-7E153B2B16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CB8B0-DA47-0747-42F1-87EA1E6B0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>
                <a:solidFill>
                  <a:srgbClr val="F79524"/>
                </a:solidFill>
                <a:latin typeface="Montserrat" panose="00000500000000000000" pitchFamily="2" charset="0"/>
              </a:rPr>
              <a:t>4.4 Providing Further Assistance and Follow-Up as Required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A5E85-80F3-0702-6A6F-8AB911344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>
                <a:latin typeface="Montserrat" panose="00000500000000000000" pitchFamily="2" charset="0"/>
              </a:rPr>
              <a:t>Once you have provided initial support to those engaging with your service, you should check to see if any further assistance is required</a:t>
            </a:r>
          </a:p>
          <a:p>
            <a:r>
              <a:rPr lang="en-AU" dirty="0">
                <a:latin typeface="Montserrat" panose="00000500000000000000" pitchFamily="2" charset="0"/>
              </a:rPr>
              <a:t>If an individual’s enquiry is not fully resolved during the first point of contact, you should confirm and communicate how follow-up will occur and an appropriate timeline</a:t>
            </a:r>
          </a:p>
          <a:p>
            <a:r>
              <a:rPr lang="en-AU" dirty="0">
                <a:latin typeface="Montserrat" panose="00000500000000000000" pitchFamily="2" charset="0"/>
              </a:rPr>
              <a:t>In more complex settings, gather information from multiple sources including those within and/or external to your organisation.</a:t>
            </a:r>
          </a:p>
          <a:p>
            <a:r>
              <a:rPr lang="en-AU" dirty="0">
                <a:latin typeface="Montserrat" panose="00000500000000000000" pitchFamily="2" charset="0"/>
              </a:rPr>
              <a:t>You also need to ensure that your client is aware and involved, so they feel valued.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DDACDAC-3C07-C703-1E6E-E953E0C1C8CB}"/>
              </a:ext>
            </a:extLst>
          </p:cNvPr>
          <p:cNvGrpSpPr/>
          <p:nvPr/>
        </p:nvGrpSpPr>
        <p:grpSpPr>
          <a:xfrm>
            <a:off x="0" y="5994402"/>
            <a:ext cx="2476500" cy="879474"/>
            <a:chOff x="0" y="5994402"/>
            <a:chExt cx="2476500" cy="87947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8B781696-8B53-1FF3-870A-DABE33474888}"/>
                </a:ext>
              </a:extLst>
            </p:cNvPr>
            <p:cNvSpPr txBox="1"/>
            <p:nvPr/>
          </p:nvSpPr>
          <p:spPr>
            <a:xfrm>
              <a:off x="904875" y="6556399"/>
              <a:ext cx="1571625" cy="31747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en-US" sz="1000" kern="1200" dirty="0">
                  <a:solidFill>
                    <a:srgbClr val="D21A8A"/>
                  </a:solidFill>
                  <a:latin typeface="+mn-lt"/>
                  <a:ea typeface="+mn-ea"/>
                  <a:cs typeface="+mn-cs"/>
                </a:rPr>
                <a:t>CHCCOM001</a:t>
              </a:r>
            </a:p>
          </p:txBody>
        </p:sp>
        <p:pic>
          <p:nvPicPr>
            <p:cNvPr id="6" name="Picture 5" descr="Logo&#10;&#10;Description automatically generated">
              <a:extLst>
                <a:ext uri="{FF2B5EF4-FFF2-40B4-BE49-F238E27FC236}">
                  <a16:creationId xmlns:a16="http://schemas.microsoft.com/office/drawing/2014/main" id="{1345D4F3-0DE5-84D4-03FA-07E17F50F9F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5994402"/>
              <a:ext cx="1151464" cy="863598"/>
            </a:xfrm>
            <a:prstGeom prst="rect">
              <a:avLst/>
            </a:prstGeom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334FC8E-BD63-5837-40B5-920426D2267C}"/>
              </a:ext>
            </a:extLst>
          </p:cNvPr>
          <p:cNvSpPr txBox="1"/>
          <p:nvPr/>
        </p:nvSpPr>
        <p:spPr>
          <a:xfrm>
            <a:off x="4090987" y="6026154"/>
            <a:ext cx="4010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ontserrat" panose="00000500000000000000" pitchFamily="2" charset="0"/>
              </a:rPr>
              <a:t>Read case study on page 33</a:t>
            </a:r>
          </a:p>
        </p:txBody>
      </p:sp>
    </p:spTree>
    <p:extLst>
      <p:ext uri="{BB962C8B-B14F-4D97-AF65-F5344CB8AC3E}">
        <p14:creationId xmlns:p14="http://schemas.microsoft.com/office/powerpoint/2010/main" val="13743551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D6358C-8696-AF53-D289-E0AD103E5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67146C-2178-D4FC-B145-7E89564FA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129631"/>
            <a:ext cx="10515600" cy="31575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AU" sz="4400" dirty="0">
                <a:latin typeface="Montserrat" panose="00000500000000000000" pitchFamily="2" charset="0"/>
              </a:rPr>
              <a:t>Complete 4A Inquiry Task </a:t>
            </a:r>
            <a:br>
              <a:rPr lang="en-AU" sz="4400" dirty="0">
                <a:latin typeface="Montserrat" panose="00000500000000000000" pitchFamily="2" charset="0"/>
              </a:rPr>
            </a:br>
            <a:r>
              <a:rPr lang="en-AU" sz="4400" dirty="0">
                <a:latin typeface="Montserrat" panose="00000500000000000000" pitchFamily="2" charset="0"/>
              </a:rPr>
              <a:t>on page 33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5BD0B71-1A3E-5AD1-7C89-4A8E28F74CA4}"/>
              </a:ext>
            </a:extLst>
          </p:cNvPr>
          <p:cNvGrpSpPr/>
          <p:nvPr/>
        </p:nvGrpSpPr>
        <p:grpSpPr>
          <a:xfrm>
            <a:off x="0" y="5994402"/>
            <a:ext cx="2476500" cy="879474"/>
            <a:chOff x="0" y="5994402"/>
            <a:chExt cx="2476500" cy="87947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5FE63EF-1E62-0A13-BC8B-6D21E700271B}"/>
                </a:ext>
              </a:extLst>
            </p:cNvPr>
            <p:cNvSpPr txBox="1"/>
            <p:nvPr/>
          </p:nvSpPr>
          <p:spPr>
            <a:xfrm>
              <a:off x="904875" y="6556399"/>
              <a:ext cx="1571625" cy="31747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en-US" sz="1000" kern="1200" dirty="0">
                  <a:solidFill>
                    <a:srgbClr val="D21A8A"/>
                  </a:solidFill>
                  <a:latin typeface="+mn-lt"/>
                  <a:ea typeface="+mn-ea"/>
                  <a:cs typeface="+mn-cs"/>
                </a:rPr>
                <a:t>CHCCOM001</a:t>
              </a:r>
            </a:p>
          </p:txBody>
        </p:sp>
        <p:pic>
          <p:nvPicPr>
            <p:cNvPr id="6" name="Picture 5" descr="Logo&#10;&#10;Description automatically generated">
              <a:extLst>
                <a:ext uri="{FF2B5EF4-FFF2-40B4-BE49-F238E27FC236}">
                  <a16:creationId xmlns:a16="http://schemas.microsoft.com/office/drawing/2014/main" id="{6D5BA4B9-491E-63B6-DB21-C00EB9C56CF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5994402"/>
              <a:ext cx="1151464" cy="863598"/>
            </a:xfrm>
            <a:prstGeom prst="rect">
              <a:avLst/>
            </a:prstGeom>
          </p:spPr>
        </p:pic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EA366E49-DCF1-697D-BB01-8EBF5269AF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4867" y="947613"/>
            <a:ext cx="1362265" cy="895475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A56BD16A-6BC7-DE3D-C713-63CD415A61A1}"/>
              </a:ext>
            </a:extLst>
          </p:cNvPr>
          <p:cNvGrpSpPr/>
          <p:nvPr/>
        </p:nvGrpSpPr>
        <p:grpSpPr>
          <a:xfrm>
            <a:off x="2798721" y="3872090"/>
            <a:ext cx="6594555" cy="1366463"/>
            <a:chOff x="2641912" y="1232899"/>
            <a:chExt cx="6594555" cy="1366463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DA4C1047-FEE4-DE61-17AE-C7AD8CE0F8A7}"/>
                </a:ext>
              </a:extLst>
            </p:cNvPr>
            <p:cNvSpPr/>
            <p:nvPr/>
          </p:nvSpPr>
          <p:spPr>
            <a:xfrm>
              <a:off x="2641912" y="1232899"/>
              <a:ext cx="6594555" cy="1366463"/>
            </a:xfrm>
            <a:prstGeom prst="roundRect">
              <a:avLst/>
            </a:prstGeom>
            <a:solidFill>
              <a:srgbClr val="E359A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 sz="2400" b="1" dirty="0">
                <a:solidFill>
                  <a:srgbClr val="FBB042"/>
                </a:solidFill>
                <a:latin typeface="Montserrat" panose="00000500000000000000" pitchFamily="2" charset="0"/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4CEDD293-E8FC-252C-5CF6-9656D0086605}"/>
                </a:ext>
              </a:extLst>
            </p:cNvPr>
            <p:cNvGrpSpPr/>
            <p:nvPr/>
          </p:nvGrpSpPr>
          <p:grpSpPr>
            <a:xfrm>
              <a:off x="2709702" y="1417259"/>
              <a:ext cx="6300981" cy="1147038"/>
              <a:chOff x="2024347" y="2583164"/>
              <a:chExt cx="6300981" cy="114703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998D6D10-722D-B18A-F5CE-1D17E988CEB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153326" y="2583164"/>
                <a:ext cx="1172002" cy="981212"/>
              </a:xfrm>
              <a:prstGeom prst="rect">
                <a:avLst/>
              </a:prstGeom>
            </p:spPr>
          </p:pic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0A0ADCA-34FA-1005-0F57-DA58CB3C6D6E}"/>
                  </a:ext>
                </a:extLst>
              </p:cNvPr>
              <p:cNvSpPr txBox="1"/>
              <p:nvPr/>
            </p:nvSpPr>
            <p:spPr>
              <a:xfrm>
                <a:off x="2024347" y="2591429"/>
                <a:ext cx="5448300" cy="1138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2400" b="1" dirty="0">
                    <a:solidFill>
                      <a:srgbClr val="FBB042"/>
                    </a:solidFill>
                    <a:latin typeface="Montserrat" panose="00000500000000000000" pitchFamily="2" charset="0"/>
                  </a:rPr>
                  <a:t>COMPLETE CHAPTER REVIEW QUESTIONS ON PAGE 34</a:t>
                </a:r>
              </a:p>
              <a:p>
                <a:endParaRPr lang="en-AU" sz="2000" b="1" dirty="0">
                  <a:solidFill>
                    <a:srgbClr val="FBB042"/>
                  </a:solidFill>
                  <a:latin typeface="Montserrat" panose="00000500000000000000" pitchFamily="2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01867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473E9D-3D89-ADE8-9569-4760695A3F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6BDDBF8-412B-6BEC-B87C-D9770016B01C}"/>
              </a:ext>
            </a:extLst>
          </p:cNvPr>
          <p:cNvGrpSpPr/>
          <p:nvPr/>
        </p:nvGrpSpPr>
        <p:grpSpPr>
          <a:xfrm>
            <a:off x="0" y="5994402"/>
            <a:ext cx="2476500" cy="879474"/>
            <a:chOff x="0" y="5994402"/>
            <a:chExt cx="2476500" cy="87947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A43CCEB-25A1-E92F-A44F-BAB228780992}"/>
                </a:ext>
              </a:extLst>
            </p:cNvPr>
            <p:cNvSpPr txBox="1"/>
            <p:nvPr/>
          </p:nvSpPr>
          <p:spPr>
            <a:xfrm>
              <a:off x="904875" y="6556399"/>
              <a:ext cx="1571625" cy="31747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en-US" sz="1000" kern="1200" dirty="0">
                  <a:solidFill>
                    <a:srgbClr val="D21A8A"/>
                  </a:solidFill>
                  <a:latin typeface="+mn-lt"/>
                  <a:ea typeface="+mn-ea"/>
                  <a:cs typeface="+mn-cs"/>
                </a:rPr>
                <a:t>CHCCOM001</a:t>
              </a:r>
            </a:p>
          </p:txBody>
        </p:sp>
        <p:pic>
          <p:nvPicPr>
            <p:cNvPr id="6" name="Picture 5" descr="Logo&#10;&#10;Description automatically generated">
              <a:extLst>
                <a:ext uri="{FF2B5EF4-FFF2-40B4-BE49-F238E27FC236}">
                  <a16:creationId xmlns:a16="http://schemas.microsoft.com/office/drawing/2014/main" id="{3779CD92-1F84-CBD0-A8D7-3B69CA774F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5994402"/>
              <a:ext cx="1151464" cy="863598"/>
            </a:xfrm>
            <a:prstGeom prst="rect">
              <a:avLst/>
            </a:prstGeom>
          </p:spPr>
        </p:pic>
      </p:grpSp>
      <p:sp>
        <p:nvSpPr>
          <p:cNvPr id="7" name="Title 7">
            <a:extLst>
              <a:ext uri="{FF2B5EF4-FFF2-40B4-BE49-F238E27FC236}">
                <a16:creationId xmlns:a16="http://schemas.microsoft.com/office/drawing/2014/main" id="{2BB089D0-8778-423B-629F-880E3A89074B}"/>
              </a:ext>
            </a:extLst>
          </p:cNvPr>
          <p:cNvSpPr txBox="1">
            <a:spLocks/>
          </p:cNvSpPr>
          <p:nvPr/>
        </p:nvSpPr>
        <p:spPr>
          <a:xfrm>
            <a:off x="-28575" y="2352405"/>
            <a:ext cx="4181475" cy="319951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AU" sz="3600" dirty="0">
                <a:solidFill>
                  <a:srgbClr val="F79524"/>
                </a:solidFill>
                <a:latin typeface="Montserrat" panose="00000500000000000000" pitchFamily="2" charset="0"/>
              </a:rPr>
              <a:t>SECTION 3:</a:t>
            </a:r>
            <a:br>
              <a:rPr lang="en-AU" sz="3600" dirty="0">
                <a:solidFill>
                  <a:srgbClr val="F79524"/>
                </a:solidFill>
                <a:latin typeface="Montserrat" panose="00000500000000000000" pitchFamily="2" charset="0"/>
              </a:rPr>
            </a:br>
            <a:r>
              <a:rPr lang="en-AU" sz="3600" dirty="0">
                <a:solidFill>
                  <a:srgbClr val="F79524"/>
                </a:solidFill>
                <a:latin typeface="Montserrat" panose="00000500000000000000" pitchFamily="2" charset="0"/>
              </a:rPr>
              <a:t>Safety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509C7C3-C4FC-9915-6819-31B77CA856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9578" y="4632630"/>
            <a:ext cx="5582429" cy="1838582"/>
          </a:xfrm>
          <a:custGeom>
            <a:avLst/>
            <a:gdLst>
              <a:gd name="connsiteX0" fmla="*/ 0 w 5582429"/>
              <a:gd name="connsiteY0" fmla="*/ 0 h 1838582"/>
              <a:gd name="connsiteX1" fmla="*/ 614067 w 5582429"/>
              <a:gd name="connsiteY1" fmla="*/ 0 h 1838582"/>
              <a:gd name="connsiteX2" fmla="*/ 1172310 w 5582429"/>
              <a:gd name="connsiteY2" fmla="*/ 0 h 1838582"/>
              <a:gd name="connsiteX3" fmla="*/ 1563080 w 5582429"/>
              <a:gd name="connsiteY3" fmla="*/ 0 h 1838582"/>
              <a:gd name="connsiteX4" fmla="*/ 2009674 w 5582429"/>
              <a:gd name="connsiteY4" fmla="*/ 0 h 1838582"/>
              <a:gd name="connsiteX5" fmla="*/ 2623742 w 5582429"/>
              <a:gd name="connsiteY5" fmla="*/ 0 h 1838582"/>
              <a:gd name="connsiteX6" fmla="*/ 3293633 w 5582429"/>
              <a:gd name="connsiteY6" fmla="*/ 0 h 1838582"/>
              <a:gd name="connsiteX7" fmla="*/ 3963525 w 5582429"/>
              <a:gd name="connsiteY7" fmla="*/ 0 h 1838582"/>
              <a:gd name="connsiteX8" fmla="*/ 4521767 w 5582429"/>
              <a:gd name="connsiteY8" fmla="*/ 0 h 1838582"/>
              <a:gd name="connsiteX9" fmla="*/ 5024186 w 5582429"/>
              <a:gd name="connsiteY9" fmla="*/ 0 h 1838582"/>
              <a:gd name="connsiteX10" fmla="*/ 5582429 w 5582429"/>
              <a:gd name="connsiteY10" fmla="*/ 0 h 1838582"/>
              <a:gd name="connsiteX11" fmla="*/ 5582429 w 5582429"/>
              <a:gd name="connsiteY11" fmla="*/ 496417 h 1838582"/>
              <a:gd name="connsiteX12" fmla="*/ 5582429 w 5582429"/>
              <a:gd name="connsiteY12" fmla="*/ 919291 h 1838582"/>
              <a:gd name="connsiteX13" fmla="*/ 5582429 w 5582429"/>
              <a:gd name="connsiteY13" fmla="*/ 1378937 h 1838582"/>
              <a:gd name="connsiteX14" fmla="*/ 5582429 w 5582429"/>
              <a:gd name="connsiteY14" fmla="*/ 1838582 h 1838582"/>
              <a:gd name="connsiteX15" fmla="*/ 5080010 w 5582429"/>
              <a:gd name="connsiteY15" fmla="*/ 1838582 h 1838582"/>
              <a:gd name="connsiteX16" fmla="*/ 4577592 w 5582429"/>
              <a:gd name="connsiteY16" fmla="*/ 1838582 h 1838582"/>
              <a:gd name="connsiteX17" fmla="*/ 3907700 w 5582429"/>
              <a:gd name="connsiteY17" fmla="*/ 1838582 h 1838582"/>
              <a:gd name="connsiteX18" fmla="*/ 3349457 w 5582429"/>
              <a:gd name="connsiteY18" fmla="*/ 1838582 h 1838582"/>
              <a:gd name="connsiteX19" fmla="*/ 2847039 w 5582429"/>
              <a:gd name="connsiteY19" fmla="*/ 1838582 h 1838582"/>
              <a:gd name="connsiteX20" fmla="*/ 2232972 w 5582429"/>
              <a:gd name="connsiteY20" fmla="*/ 1838582 h 1838582"/>
              <a:gd name="connsiteX21" fmla="*/ 1842202 w 5582429"/>
              <a:gd name="connsiteY21" fmla="*/ 1838582 h 1838582"/>
              <a:gd name="connsiteX22" fmla="*/ 1172310 w 5582429"/>
              <a:gd name="connsiteY22" fmla="*/ 1838582 h 1838582"/>
              <a:gd name="connsiteX23" fmla="*/ 725716 w 5582429"/>
              <a:gd name="connsiteY23" fmla="*/ 1838582 h 1838582"/>
              <a:gd name="connsiteX24" fmla="*/ 0 w 5582429"/>
              <a:gd name="connsiteY24" fmla="*/ 1838582 h 1838582"/>
              <a:gd name="connsiteX25" fmla="*/ 0 w 5582429"/>
              <a:gd name="connsiteY25" fmla="*/ 1415708 h 1838582"/>
              <a:gd name="connsiteX26" fmla="*/ 0 w 5582429"/>
              <a:gd name="connsiteY26" fmla="*/ 937677 h 1838582"/>
              <a:gd name="connsiteX27" fmla="*/ 0 w 5582429"/>
              <a:gd name="connsiteY27" fmla="*/ 533189 h 1838582"/>
              <a:gd name="connsiteX28" fmla="*/ 0 w 5582429"/>
              <a:gd name="connsiteY28" fmla="*/ 0 h 1838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5582429" h="1838582" fill="none" extrusionOk="0">
                <a:moveTo>
                  <a:pt x="0" y="0"/>
                </a:moveTo>
                <a:cubicBezTo>
                  <a:pt x="199546" y="-38600"/>
                  <a:pt x="442004" y="15180"/>
                  <a:pt x="614067" y="0"/>
                </a:cubicBezTo>
                <a:cubicBezTo>
                  <a:pt x="786130" y="-15180"/>
                  <a:pt x="972549" y="59202"/>
                  <a:pt x="1172310" y="0"/>
                </a:cubicBezTo>
                <a:cubicBezTo>
                  <a:pt x="1372071" y="-59202"/>
                  <a:pt x="1464193" y="18273"/>
                  <a:pt x="1563080" y="0"/>
                </a:cubicBezTo>
                <a:cubicBezTo>
                  <a:pt x="1661967" y="-18273"/>
                  <a:pt x="1906568" y="53431"/>
                  <a:pt x="2009674" y="0"/>
                </a:cubicBezTo>
                <a:cubicBezTo>
                  <a:pt x="2112780" y="-53431"/>
                  <a:pt x="2345063" y="46759"/>
                  <a:pt x="2623742" y="0"/>
                </a:cubicBezTo>
                <a:cubicBezTo>
                  <a:pt x="2902421" y="-46759"/>
                  <a:pt x="3096635" y="20380"/>
                  <a:pt x="3293633" y="0"/>
                </a:cubicBezTo>
                <a:cubicBezTo>
                  <a:pt x="3490631" y="-20380"/>
                  <a:pt x="3796085" y="23474"/>
                  <a:pt x="3963525" y="0"/>
                </a:cubicBezTo>
                <a:cubicBezTo>
                  <a:pt x="4130965" y="-23474"/>
                  <a:pt x="4395855" y="54330"/>
                  <a:pt x="4521767" y="0"/>
                </a:cubicBezTo>
                <a:cubicBezTo>
                  <a:pt x="4647679" y="-54330"/>
                  <a:pt x="4779052" y="57357"/>
                  <a:pt x="5024186" y="0"/>
                </a:cubicBezTo>
                <a:cubicBezTo>
                  <a:pt x="5269320" y="-57357"/>
                  <a:pt x="5349414" y="43067"/>
                  <a:pt x="5582429" y="0"/>
                </a:cubicBezTo>
                <a:cubicBezTo>
                  <a:pt x="5597433" y="197501"/>
                  <a:pt x="5533281" y="353470"/>
                  <a:pt x="5582429" y="496417"/>
                </a:cubicBezTo>
                <a:cubicBezTo>
                  <a:pt x="5631577" y="639364"/>
                  <a:pt x="5561907" y="770164"/>
                  <a:pt x="5582429" y="919291"/>
                </a:cubicBezTo>
                <a:cubicBezTo>
                  <a:pt x="5602951" y="1068418"/>
                  <a:pt x="5545096" y="1278783"/>
                  <a:pt x="5582429" y="1378937"/>
                </a:cubicBezTo>
                <a:cubicBezTo>
                  <a:pt x="5619762" y="1479091"/>
                  <a:pt x="5538070" y="1645645"/>
                  <a:pt x="5582429" y="1838582"/>
                </a:cubicBezTo>
                <a:cubicBezTo>
                  <a:pt x="5396899" y="1845483"/>
                  <a:pt x="5319572" y="1808815"/>
                  <a:pt x="5080010" y="1838582"/>
                </a:cubicBezTo>
                <a:cubicBezTo>
                  <a:pt x="4840448" y="1868349"/>
                  <a:pt x="4680297" y="1797690"/>
                  <a:pt x="4577592" y="1838582"/>
                </a:cubicBezTo>
                <a:cubicBezTo>
                  <a:pt x="4474887" y="1879474"/>
                  <a:pt x="4199790" y="1771483"/>
                  <a:pt x="3907700" y="1838582"/>
                </a:cubicBezTo>
                <a:cubicBezTo>
                  <a:pt x="3615610" y="1905681"/>
                  <a:pt x="3549540" y="1831928"/>
                  <a:pt x="3349457" y="1838582"/>
                </a:cubicBezTo>
                <a:cubicBezTo>
                  <a:pt x="3149374" y="1845236"/>
                  <a:pt x="3015492" y="1792821"/>
                  <a:pt x="2847039" y="1838582"/>
                </a:cubicBezTo>
                <a:cubicBezTo>
                  <a:pt x="2678586" y="1884343"/>
                  <a:pt x="2357254" y="1793697"/>
                  <a:pt x="2232972" y="1838582"/>
                </a:cubicBezTo>
                <a:cubicBezTo>
                  <a:pt x="2108690" y="1883467"/>
                  <a:pt x="1931934" y="1813692"/>
                  <a:pt x="1842202" y="1838582"/>
                </a:cubicBezTo>
                <a:cubicBezTo>
                  <a:pt x="1752470" y="1863472"/>
                  <a:pt x="1314533" y="1763623"/>
                  <a:pt x="1172310" y="1838582"/>
                </a:cubicBezTo>
                <a:cubicBezTo>
                  <a:pt x="1030087" y="1913541"/>
                  <a:pt x="829365" y="1831634"/>
                  <a:pt x="725716" y="1838582"/>
                </a:cubicBezTo>
                <a:cubicBezTo>
                  <a:pt x="622067" y="1845530"/>
                  <a:pt x="211254" y="1835316"/>
                  <a:pt x="0" y="1838582"/>
                </a:cubicBezTo>
                <a:cubicBezTo>
                  <a:pt x="-18011" y="1639561"/>
                  <a:pt x="18006" y="1519239"/>
                  <a:pt x="0" y="1415708"/>
                </a:cubicBezTo>
                <a:cubicBezTo>
                  <a:pt x="-18006" y="1312177"/>
                  <a:pt x="3357" y="1157184"/>
                  <a:pt x="0" y="937677"/>
                </a:cubicBezTo>
                <a:cubicBezTo>
                  <a:pt x="-3357" y="718170"/>
                  <a:pt x="44758" y="691314"/>
                  <a:pt x="0" y="533189"/>
                </a:cubicBezTo>
                <a:cubicBezTo>
                  <a:pt x="-44758" y="375064"/>
                  <a:pt x="5209" y="231805"/>
                  <a:pt x="0" y="0"/>
                </a:cubicBezTo>
                <a:close/>
              </a:path>
              <a:path w="5582429" h="1838582" stroke="0" extrusionOk="0">
                <a:moveTo>
                  <a:pt x="0" y="0"/>
                </a:moveTo>
                <a:cubicBezTo>
                  <a:pt x="188229" y="-33301"/>
                  <a:pt x="325587" y="33390"/>
                  <a:pt x="502419" y="0"/>
                </a:cubicBezTo>
                <a:cubicBezTo>
                  <a:pt x="679251" y="-33390"/>
                  <a:pt x="1024783" y="15778"/>
                  <a:pt x="1172310" y="0"/>
                </a:cubicBezTo>
                <a:cubicBezTo>
                  <a:pt x="1319837" y="-15778"/>
                  <a:pt x="1453046" y="6678"/>
                  <a:pt x="1563080" y="0"/>
                </a:cubicBezTo>
                <a:cubicBezTo>
                  <a:pt x="1673114" y="-6678"/>
                  <a:pt x="1864689" y="19799"/>
                  <a:pt x="2121323" y="0"/>
                </a:cubicBezTo>
                <a:cubicBezTo>
                  <a:pt x="2377957" y="-19799"/>
                  <a:pt x="2545809" y="39116"/>
                  <a:pt x="2679566" y="0"/>
                </a:cubicBezTo>
                <a:cubicBezTo>
                  <a:pt x="2813323" y="-39116"/>
                  <a:pt x="3053027" y="46416"/>
                  <a:pt x="3293633" y="0"/>
                </a:cubicBezTo>
                <a:cubicBezTo>
                  <a:pt x="3534239" y="-46416"/>
                  <a:pt x="3573075" y="15199"/>
                  <a:pt x="3684403" y="0"/>
                </a:cubicBezTo>
                <a:cubicBezTo>
                  <a:pt x="3795731" y="-15199"/>
                  <a:pt x="4195834" y="30993"/>
                  <a:pt x="4354295" y="0"/>
                </a:cubicBezTo>
                <a:cubicBezTo>
                  <a:pt x="4512756" y="-30993"/>
                  <a:pt x="4748095" y="25158"/>
                  <a:pt x="4968362" y="0"/>
                </a:cubicBezTo>
                <a:cubicBezTo>
                  <a:pt x="5188629" y="-25158"/>
                  <a:pt x="5328499" y="50722"/>
                  <a:pt x="5582429" y="0"/>
                </a:cubicBezTo>
                <a:cubicBezTo>
                  <a:pt x="5621688" y="219496"/>
                  <a:pt x="5559154" y="292798"/>
                  <a:pt x="5582429" y="496417"/>
                </a:cubicBezTo>
                <a:cubicBezTo>
                  <a:pt x="5605704" y="700036"/>
                  <a:pt x="5562877" y="794086"/>
                  <a:pt x="5582429" y="937677"/>
                </a:cubicBezTo>
                <a:cubicBezTo>
                  <a:pt x="5601981" y="1081268"/>
                  <a:pt x="5557958" y="1245478"/>
                  <a:pt x="5582429" y="1360551"/>
                </a:cubicBezTo>
                <a:cubicBezTo>
                  <a:pt x="5606900" y="1475624"/>
                  <a:pt x="5562915" y="1674359"/>
                  <a:pt x="5582429" y="1838582"/>
                </a:cubicBezTo>
                <a:cubicBezTo>
                  <a:pt x="5343322" y="1880701"/>
                  <a:pt x="5183148" y="1806291"/>
                  <a:pt x="4968362" y="1838582"/>
                </a:cubicBezTo>
                <a:cubicBezTo>
                  <a:pt x="4753576" y="1870873"/>
                  <a:pt x="4626622" y="1796529"/>
                  <a:pt x="4354295" y="1838582"/>
                </a:cubicBezTo>
                <a:cubicBezTo>
                  <a:pt x="4081968" y="1880635"/>
                  <a:pt x="4146173" y="1820917"/>
                  <a:pt x="3963525" y="1838582"/>
                </a:cubicBezTo>
                <a:cubicBezTo>
                  <a:pt x="3780877" y="1856247"/>
                  <a:pt x="3717041" y="1797598"/>
                  <a:pt x="3572755" y="1838582"/>
                </a:cubicBezTo>
                <a:cubicBezTo>
                  <a:pt x="3428469" y="1879566"/>
                  <a:pt x="3330070" y="1803489"/>
                  <a:pt x="3181985" y="1838582"/>
                </a:cubicBezTo>
                <a:cubicBezTo>
                  <a:pt x="3033900" y="1873675"/>
                  <a:pt x="2854842" y="1779218"/>
                  <a:pt x="2567917" y="1838582"/>
                </a:cubicBezTo>
                <a:cubicBezTo>
                  <a:pt x="2280992" y="1897946"/>
                  <a:pt x="2060017" y="1775017"/>
                  <a:pt x="1898026" y="1838582"/>
                </a:cubicBezTo>
                <a:cubicBezTo>
                  <a:pt x="1736035" y="1902147"/>
                  <a:pt x="1667184" y="1787141"/>
                  <a:pt x="1451432" y="1838582"/>
                </a:cubicBezTo>
                <a:cubicBezTo>
                  <a:pt x="1235680" y="1890023"/>
                  <a:pt x="1044503" y="1801089"/>
                  <a:pt x="837364" y="1838582"/>
                </a:cubicBezTo>
                <a:cubicBezTo>
                  <a:pt x="630225" y="1876075"/>
                  <a:pt x="216826" y="1808176"/>
                  <a:pt x="0" y="1838582"/>
                </a:cubicBezTo>
                <a:cubicBezTo>
                  <a:pt x="-25071" y="1741374"/>
                  <a:pt x="43327" y="1533299"/>
                  <a:pt x="0" y="1397322"/>
                </a:cubicBezTo>
                <a:cubicBezTo>
                  <a:pt x="-43327" y="1261345"/>
                  <a:pt x="29205" y="1090392"/>
                  <a:pt x="0" y="992834"/>
                </a:cubicBezTo>
                <a:cubicBezTo>
                  <a:pt x="-29205" y="895276"/>
                  <a:pt x="12029" y="650326"/>
                  <a:pt x="0" y="551575"/>
                </a:cubicBezTo>
                <a:cubicBezTo>
                  <a:pt x="-12029" y="452824"/>
                  <a:pt x="48615" y="219475"/>
                  <a:pt x="0" y="0"/>
                </a:cubicBezTo>
                <a:close/>
              </a:path>
            </a:pathLst>
          </a:custGeom>
          <a:ln w="28575">
            <a:solidFill>
              <a:srgbClr val="E218CF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73854134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34434FB-DFC2-0FAB-14F9-7723EDFAA2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1778" y="451902"/>
            <a:ext cx="8087854" cy="3801005"/>
          </a:xfrm>
          <a:custGeom>
            <a:avLst/>
            <a:gdLst>
              <a:gd name="connsiteX0" fmla="*/ 0 w 8087854"/>
              <a:gd name="connsiteY0" fmla="*/ 0 h 3801005"/>
              <a:gd name="connsiteX1" fmla="*/ 658582 w 8087854"/>
              <a:gd name="connsiteY1" fmla="*/ 0 h 3801005"/>
              <a:gd name="connsiteX2" fmla="*/ 1155408 w 8087854"/>
              <a:gd name="connsiteY2" fmla="*/ 0 h 3801005"/>
              <a:gd name="connsiteX3" fmla="*/ 1813990 w 8087854"/>
              <a:gd name="connsiteY3" fmla="*/ 0 h 3801005"/>
              <a:gd name="connsiteX4" fmla="*/ 2310815 w 8087854"/>
              <a:gd name="connsiteY4" fmla="*/ 0 h 3801005"/>
              <a:gd name="connsiteX5" fmla="*/ 2888519 w 8087854"/>
              <a:gd name="connsiteY5" fmla="*/ 0 h 3801005"/>
              <a:gd name="connsiteX6" fmla="*/ 3223588 w 8087854"/>
              <a:gd name="connsiteY6" fmla="*/ 0 h 3801005"/>
              <a:gd name="connsiteX7" fmla="*/ 3720413 w 8087854"/>
              <a:gd name="connsiteY7" fmla="*/ 0 h 3801005"/>
              <a:gd name="connsiteX8" fmla="*/ 4298117 w 8087854"/>
              <a:gd name="connsiteY8" fmla="*/ 0 h 3801005"/>
              <a:gd name="connsiteX9" fmla="*/ 4875821 w 8087854"/>
              <a:gd name="connsiteY9" fmla="*/ 0 h 3801005"/>
              <a:gd name="connsiteX10" fmla="*/ 5534403 w 8087854"/>
              <a:gd name="connsiteY10" fmla="*/ 0 h 3801005"/>
              <a:gd name="connsiteX11" fmla="*/ 6192985 w 8087854"/>
              <a:gd name="connsiteY11" fmla="*/ 0 h 3801005"/>
              <a:gd name="connsiteX12" fmla="*/ 6851568 w 8087854"/>
              <a:gd name="connsiteY12" fmla="*/ 0 h 3801005"/>
              <a:gd name="connsiteX13" fmla="*/ 7510150 w 8087854"/>
              <a:gd name="connsiteY13" fmla="*/ 0 h 3801005"/>
              <a:gd name="connsiteX14" fmla="*/ 8087854 w 8087854"/>
              <a:gd name="connsiteY14" fmla="*/ 0 h 3801005"/>
              <a:gd name="connsiteX15" fmla="*/ 8087854 w 8087854"/>
              <a:gd name="connsiteY15" fmla="*/ 543001 h 3801005"/>
              <a:gd name="connsiteX16" fmla="*/ 8087854 w 8087854"/>
              <a:gd name="connsiteY16" fmla="*/ 1047991 h 3801005"/>
              <a:gd name="connsiteX17" fmla="*/ 8087854 w 8087854"/>
              <a:gd name="connsiteY17" fmla="*/ 1667012 h 3801005"/>
              <a:gd name="connsiteX18" fmla="*/ 8087854 w 8087854"/>
              <a:gd name="connsiteY18" fmla="*/ 2286033 h 3801005"/>
              <a:gd name="connsiteX19" fmla="*/ 8087854 w 8087854"/>
              <a:gd name="connsiteY19" fmla="*/ 2715004 h 3801005"/>
              <a:gd name="connsiteX20" fmla="*/ 8087854 w 8087854"/>
              <a:gd name="connsiteY20" fmla="*/ 3296014 h 3801005"/>
              <a:gd name="connsiteX21" fmla="*/ 8087854 w 8087854"/>
              <a:gd name="connsiteY21" fmla="*/ 3801005 h 3801005"/>
              <a:gd name="connsiteX22" fmla="*/ 7348393 w 8087854"/>
              <a:gd name="connsiteY22" fmla="*/ 3801005 h 3801005"/>
              <a:gd name="connsiteX23" fmla="*/ 7013325 w 8087854"/>
              <a:gd name="connsiteY23" fmla="*/ 3801005 h 3801005"/>
              <a:gd name="connsiteX24" fmla="*/ 6678257 w 8087854"/>
              <a:gd name="connsiteY24" fmla="*/ 3801005 h 3801005"/>
              <a:gd name="connsiteX25" fmla="*/ 6100553 w 8087854"/>
              <a:gd name="connsiteY25" fmla="*/ 3801005 h 3801005"/>
              <a:gd name="connsiteX26" fmla="*/ 5441970 w 8087854"/>
              <a:gd name="connsiteY26" fmla="*/ 3801005 h 3801005"/>
              <a:gd name="connsiteX27" fmla="*/ 4702509 w 8087854"/>
              <a:gd name="connsiteY27" fmla="*/ 3801005 h 3801005"/>
              <a:gd name="connsiteX28" fmla="*/ 3963048 w 8087854"/>
              <a:gd name="connsiteY28" fmla="*/ 3801005 h 3801005"/>
              <a:gd name="connsiteX29" fmla="*/ 3385345 w 8087854"/>
              <a:gd name="connsiteY29" fmla="*/ 3801005 h 3801005"/>
              <a:gd name="connsiteX30" fmla="*/ 2888519 w 8087854"/>
              <a:gd name="connsiteY30" fmla="*/ 3801005 h 3801005"/>
              <a:gd name="connsiteX31" fmla="*/ 2229937 w 8087854"/>
              <a:gd name="connsiteY31" fmla="*/ 3801005 h 3801005"/>
              <a:gd name="connsiteX32" fmla="*/ 1652233 w 8087854"/>
              <a:gd name="connsiteY32" fmla="*/ 3801005 h 3801005"/>
              <a:gd name="connsiteX33" fmla="*/ 1155408 w 8087854"/>
              <a:gd name="connsiteY33" fmla="*/ 3801005 h 3801005"/>
              <a:gd name="connsiteX34" fmla="*/ 577704 w 8087854"/>
              <a:gd name="connsiteY34" fmla="*/ 3801005 h 3801005"/>
              <a:gd name="connsiteX35" fmla="*/ 0 w 8087854"/>
              <a:gd name="connsiteY35" fmla="*/ 3801005 h 3801005"/>
              <a:gd name="connsiteX36" fmla="*/ 0 w 8087854"/>
              <a:gd name="connsiteY36" fmla="*/ 3334024 h 3801005"/>
              <a:gd name="connsiteX37" fmla="*/ 0 w 8087854"/>
              <a:gd name="connsiteY37" fmla="*/ 2867044 h 3801005"/>
              <a:gd name="connsiteX38" fmla="*/ 0 w 8087854"/>
              <a:gd name="connsiteY38" fmla="*/ 2248023 h 3801005"/>
              <a:gd name="connsiteX39" fmla="*/ 0 w 8087854"/>
              <a:gd name="connsiteY39" fmla="*/ 1743032 h 3801005"/>
              <a:gd name="connsiteX40" fmla="*/ 0 w 8087854"/>
              <a:gd name="connsiteY40" fmla="*/ 1162022 h 3801005"/>
              <a:gd name="connsiteX41" fmla="*/ 0 w 8087854"/>
              <a:gd name="connsiteY41" fmla="*/ 733051 h 3801005"/>
              <a:gd name="connsiteX42" fmla="*/ 0 w 8087854"/>
              <a:gd name="connsiteY42" fmla="*/ 0 h 380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8087854" h="3801005" fill="none" extrusionOk="0">
                <a:moveTo>
                  <a:pt x="0" y="0"/>
                </a:moveTo>
                <a:cubicBezTo>
                  <a:pt x="210710" y="-34735"/>
                  <a:pt x="426115" y="42755"/>
                  <a:pt x="658582" y="0"/>
                </a:cubicBezTo>
                <a:cubicBezTo>
                  <a:pt x="891049" y="-42755"/>
                  <a:pt x="1011200" y="10519"/>
                  <a:pt x="1155408" y="0"/>
                </a:cubicBezTo>
                <a:cubicBezTo>
                  <a:pt x="1299616" y="-10519"/>
                  <a:pt x="1626947" y="40342"/>
                  <a:pt x="1813990" y="0"/>
                </a:cubicBezTo>
                <a:cubicBezTo>
                  <a:pt x="2001033" y="-40342"/>
                  <a:pt x="2075174" y="17271"/>
                  <a:pt x="2310815" y="0"/>
                </a:cubicBezTo>
                <a:cubicBezTo>
                  <a:pt x="2546457" y="-17271"/>
                  <a:pt x="2623577" y="6492"/>
                  <a:pt x="2888519" y="0"/>
                </a:cubicBezTo>
                <a:cubicBezTo>
                  <a:pt x="3153461" y="-6492"/>
                  <a:pt x="3125592" y="23262"/>
                  <a:pt x="3223588" y="0"/>
                </a:cubicBezTo>
                <a:cubicBezTo>
                  <a:pt x="3321584" y="-23262"/>
                  <a:pt x="3549361" y="33113"/>
                  <a:pt x="3720413" y="0"/>
                </a:cubicBezTo>
                <a:cubicBezTo>
                  <a:pt x="3891466" y="-33113"/>
                  <a:pt x="4057697" y="67345"/>
                  <a:pt x="4298117" y="0"/>
                </a:cubicBezTo>
                <a:cubicBezTo>
                  <a:pt x="4538537" y="-67345"/>
                  <a:pt x="4725878" y="62682"/>
                  <a:pt x="4875821" y="0"/>
                </a:cubicBezTo>
                <a:cubicBezTo>
                  <a:pt x="5025764" y="-62682"/>
                  <a:pt x="5313691" y="28992"/>
                  <a:pt x="5534403" y="0"/>
                </a:cubicBezTo>
                <a:cubicBezTo>
                  <a:pt x="5755115" y="-28992"/>
                  <a:pt x="6030995" y="39125"/>
                  <a:pt x="6192985" y="0"/>
                </a:cubicBezTo>
                <a:cubicBezTo>
                  <a:pt x="6354975" y="-39125"/>
                  <a:pt x="6523189" y="57267"/>
                  <a:pt x="6851568" y="0"/>
                </a:cubicBezTo>
                <a:cubicBezTo>
                  <a:pt x="7179947" y="-57267"/>
                  <a:pt x="7271920" y="74135"/>
                  <a:pt x="7510150" y="0"/>
                </a:cubicBezTo>
                <a:cubicBezTo>
                  <a:pt x="7748380" y="-74135"/>
                  <a:pt x="7829045" y="17564"/>
                  <a:pt x="8087854" y="0"/>
                </a:cubicBezTo>
                <a:cubicBezTo>
                  <a:pt x="8097281" y="164637"/>
                  <a:pt x="8074137" y="325751"/>
                  <a:pt x="8087854" y="543001"/>
                </a:cubicBezTo>
                <a:cubicBezTo>
                  <a:pt x="8101571" y="760251"/>
                  <a:pt x="8087372" y="858365"/>
                  <a:pt x="8087854" y="1047991"/>
                </a:cubicBezTo>
                <a:cubicBezTo>
                  <a:pt x="8088336" y="1237617"/>
                  <a:pt x="8078357" y="1488593"/>
                  <a:pt x="8087854" y="1667012"/>
                </a:cubicBezTo>
                <a:cubicBezTo>
                  <a:pt x="8097351" y="1845431"/>
                  <a:pt x="8062598" y="2159058"/>
                  <a:pt x="8087854" y="2286033"/>
                </a:cubicBezTo>
                <a:cubicBezTo>
                  <a:pt x="8113110" y="2413008"/>
                  <a:pt x="8056857" y="2524291"/>
                  <a:pt x="8087854" y="2715004"/>
                </a:cubicBezTo>
                <a:cubicBezTo>
                  <a:pt x="8118851" y="2905717"/>
                  <a:pt x="8020912" y="3026655"/>
                  <a:pt x="8087854" y="3296014"/>
                </a:cubicBezTo>
                <a:cubicBezTo>
                  <a:pt x="8154796" y="3565373"/>
                  <a:pt x="8048207" y="3661666"/>
                  <a:pt x="8087854" y="3801005"/>
                </a:cubicBezTo>
                <a:cubicBezTo>
                  <a:pt x="7912095" y="3804312"/>
                  <a:pt x="7597496" y="3736963"/>
                  <a:pt x="7348393" y="3801005"/>
                </a:cubicBezTo>
                <a:cubicBezTo>
                  <a:pt x="7099290" y="3865047"/>
                  <a:pt x="7108033" y="3763571"/>
                  <a:pt x="7013325" y="3801005"/>
                </a:cubicBezTo>
                <a:cubicBezTo>
                  <a:pt x="6918617" y="3838439"/>
                  <a:pt x="6818630" y="3772928"/>
                  <a:pt x="6678257" y="3801005"/>
                </a:cubicBezTo>
                <a:cubicBezTo>
                  <a:pt x="6537884" y="3829082"/>
                  <a:pt x="6374167" y="3739704"/>
                  <a:pt x="6100553" y="3801005"/>
                </a:cubicBezTo>
                <a:cubicBezTo>
                  <a:pt x="5826939" y="3862306"/>
                  <a:pt x="5663451" y="3723361"/>
                  <a:pt x="5441970" y="3801005"/>
                </a:cubicBezTo>
                <a:cubicBezTo>
                  <a:pt x="5220489" y="3878649"/>
                  <a:pt x="4921403" y="3715066"/>
                  <a:pt x="4702509" y="3801005"/>
                </a:cubicBezTo>
                <a:cubicBezTo>
                  <a:pt x="4483615" y="3886944"/>
                  <a:pt x="4220798" y="3772191"/>
                  <a:pt x="3963048" y="3801005"/>
                </a:cubicBezTo>
                <a:cubicBezTo>
                  <a:pt x="3705298" y="3829819"/>
                  <a:pt x="3660254" y="3774979"/>
                  <a:pt x="3385345" y="3801005"/>
                </a:cubicBezTo>
                <a:cubicBezTo>
                  <a:pt x="3110436" y="3827031"/>
                  <a:pt x="3009178" y="3797860"/>
                  <a:pt x="2888519" y="3801005"/>
                </a:cubicBezTo>
                <a:cubicBezTo>
                  <a:pt x="2767860" y="3804150"/>
                  <a:pt x="2404357" y="3760472"/>
                  <a:pt x="2229937" y="3801005"/>
                </a:cubicBezTo>
                <a:cubicBezTo>
                  <a:pt x="2055517" y="3841538"/>
                  <a:pt x="1891125" y="3776429"/>
                  <a:pt x="1652233" y="3801005"/>
                </a:cubicBezTo>
                <a:cubicBezTo>
                  <a:pt x="1413341" y="3825581"/>
                  <a:pt x="1362766" y="3785480"/>
                  <a:pt x="1155408" y="3801005"/>
                </a:cubicBezTo>
                <a:cubicBezTo>
                  <a:pt x="948050" y="3816530"/>
                  <a:pt x="764609" y="3736014"/>
                  <a:pt x="577704" y="3801005"/>
                </a:cubicBezTo>
                <a:cubicBezTo>
                  <a:pt x="390799" y="3865996"/>
                  <a:pt x="174062" y="3779688"/>
                  <a:pt x="0" y="3801005"/>
                </a:cubicBezTo>
                <a:cubicBezTo>
                  <a:pt x="-6132" y="3642227"/>
                  <a:pt x="49392" y="3552278"/>
                  <a:pt x="0" y="3334024"/>
                </a:cubicBezTo>
                <a:cubicBezTo>
                  <a:pt x="-49392" y="3115770"/>
                  <a:pt x="5809" y="2980668"/>
                  <a:pt x="0" y="2867044"/>
                </a:cubicBezTo>
                <a:cubicBezTo>
                  <a:pt x="-5809" y="2753420"/>
                  <a:pt x="31534" y="2508749"/>
                  <a:pt x="0" y="2248023"/>
                </a:cubicBezTo>
                <a:cubicBezTo>
                  <a:pt x="-31534" y="1987297"/>
                  <a:pt x="18232" y="1864941"/>
                  <a:pt x="0" y="1743032"/>
                </a:cubicBezTo>
                <a:cubicBezTo>
                  <a:pt x="-18232" y="1621123"/>
                  <a:pt x="34330" y="1421342"/>
                  <a:pt x="0" y="1162022"/>
                </a:cubicBezTo>
                <a:cubicBezTo>
                  <a:pt x="-34330" y="902702"/>
                  <a:pt x="8169" y="877993"/>
                  <a:pt x="0" y="733051"/>
                </a:cubicBezTo>
                <a:cubicBezTo>
                  <a:pt x="-8169" y="588109"/>
                  <a:pt x="80185" y="353661"/>
                  <a:pt x="0" y="0"/>
                </a:cubicBezTo>
                <a:close/>
              </a:path>
              <a:path w="8087854" h="3801005" stroke="0" extrusionOk="0">
                <a:moveTo>
                  <a:pt x="0" y="0"/>
                </a:moveTo>
                <a:cubicBezTo>
                  <a:pt x="169383" y="-50772"/>
                  <a:pt x="362957" y="10250"/>
                  <a:pt x="496825" y="0"/>
                </a:cubicBezTo>
                <a:cubicBezTo>
                  <a:pt x="630693" y="-10250"/>
                  <a:pt x="894178" y="66341"/>
                  <a:pt x="1074529" y="0"/>
                </a:cubicBezTo>
                <a:cubicBezTo>
                  <a:pt x="1254880" y="-66341"/>
                  <a:pt x="1317306" y="22913"/>
                  <a:pt x="1409597" y="0"/>
                </a:cubicBezTo>
                <a:cubicBezTo>
                  <a:pt x="1501888" y="-22913"/>
                  <a:pt x="1853523" y="68043"/>
                  <a:pt x="2149058" y="0"/>
                </a:cubicBezTo>
                <a:cubicBezTo>
                  <a:pt x="2444593" y="-68043"/>
                  <a:pt x="2361020" y="39116"/>
                  <a:pt x="2565005" y="0"/>
                </a:cubicBezTo>
                <a:cubicBezTo>
                  <a:pt x="2768990" y="-39116"/>
                  <a:pt x="2944199" y="7936"/>
                  <a:pt x="3304466" y="0"/>
                </a:cubicBezTo>
                <a:cubicBezTo>
                  <a:pt x="3664733" y="-7936"/>
                  <a:pt x="3557829" y="1137"/>
                  <a:pt x="3801291" y="0"/>
                </a:cubicBezTo>
                <a:cubicBezTo>
                  <a:pt x="4044754" y="-1137"/>
                  <a:pt x="4128341" y="15333"/>
                  <a:pt x="4217238" y="0"/>
                </a:cubicBezTo>
                <a:cubicBezTo>
                  <a:pt x="4306135" y="-15333"/>
                  <a:pt x="4695953" y="42123"/>
                  <a:pt x="4875821" y="0"/>
                </a:cubicBezTo>
                <a:cubicBezTo>
                  <a:pt x="5055689" y="-42123"/>
                  <a:pt x="5095948" y="4448"/>
                  <a:pt x="5210889" y="0"/>
                </a:cubicBezTo>
                <a:cubicBezTo>
                  <a:pt x="5325830" y="-4448"/>
                  <a:pt x="5562666" y="58422"/>
                  <a:pt x="5707714" y="0"/>
                </a:cubicBezTo>
                <a:cubicBezTo>
                  <a:pt x="5852763" y="-58422"/>
                  <a:pt x="6101217" y="1292"/>
                  <a:pt x="6204539" y="0"/>
                </a:cubicBezTo>
                <a:cubicBezTo>
                  <a:pt x="6307862" y="-1292"/>
                  <a:pt x="6387830" y="22706"/>
                  <a:pt x="6539608" y="0"/>
                </a:cubicBezTo>
                <a:cubicBezTo>
                  <a:pt x="6691386" y="-22706"/>
                  <a:pt x="6801742" y="33142"/>
                  <a:pt x="6874676" y="0"/>
                </a:cubicBezTo>
                <a:cubicBezTo>
                  <a:pt x="6947610" y="-33142"/>
                  <a:pt x="7115101" y="32062"/>
                  <a:pt x="7290623" y="0"/>
                </a:cubicBezTo>
                <a:cubicBezTo>
                  <a:pt x="7466145" y="-32062"/>
                  <a:pt x="7806465" y="91322"/>
                  <a:pt x="8087854" y="0"/>
                </a:cubicBezTo>
                <a:cubicBezTo>
                  <a:pt x="8089371" y="164992"/>
                  <a:pt x="8026879" y="373057"/>
                  <a:pt x="8087854" y="581011"/>
                </a:cubicBezTo>
                <a:cubicBezTo>
                  <a:pt x="8148829" y="788965"/>
                  <a:pt x="8032511" y="865953"/>
                  <a:pt x="8087854" y="1124011"/>
                </a:cubicBezTo>
                <a:cubicBezTo>
                  <a:pt x="8143197" y="1382069"/>
                  <a:pt x="8083595" y="1618223"/>
                  <a:pt x="8087854" y="1743032"/>
                </a:cubicBezTo>
                <a:cubicBezTo>
                  <a:pt x="8092113" y="1867841"/>
                  <a:pt x="8044032" y="2118690"/>
                  <a:pt x="8087854" y="2286033"/>
                </a:cubicBezTo>
                <a:cubicBezTo>
                  <a:pt x="8131676" y="2453376"/>
                  <a:pt x="8032902" y="2624925"/>
                  <a:pt x="8087854" y="2905054"/>
                </a:cubicBezTo>
                <a:cubicBezTo>
                  <a:pt x="8142806" y="3185183"/>
                  <a:pt x="8015211" y="3578353"/>
                  <a:pt x="8087854" y="3801005"/>
                </a:cubicBezTo>
                <a:cubicBezTo>
                  <a:pt x="7824929" y="3837695"/>
                  <a:pt x="7719562" y="3797113"/>
                  <a:pt x="7510150" y="3801005"/>
                </a:cubicBezTo>
                <a:cubicBezTo>
                  <a:pt x="7300738" y="3804897"/>
                  <a:pt x="7243561" y="3767393"/>
                  <a:pt x="7175082" y="3801005"/>
                </a:cubicBezTo>
                <a:cubicBezTo>
                  <a:pt x="7106603" y="3834617"/>
                  <a:pt x="6859177" y="3799627"/>
                  <a:pt x="6759135" y="3801005"/>
                </a:cubicBezTo>
                <a:cubicBezTo>
                  <a:pt x="6659093" y="3802383"/>
                  <a:pt x="6378013" y="3747849"/>
                  <a:pt x="6100553" y="3801005"/>
                </a:cubicBezTo>
                <a:cubicBezTo>
                  <a:pt x="5823093" y="3854161"/>
                  <a:pt x="5573054" y="3800319"/>
                  <a:pt x="5361092" y="3801005"/>
                </a:cubicBezTo>
                <a:cubicBezTo>
                  <a:pt x="5149130" y="3801691"/>
                  <a:pt x="4937731" y="3786608"/>
                  <a:pt x="4702509" y="3801005"/>
                </a:cubicBezTo>
                <a:cubicBezTo>
                  <a:pt x="4467287" y="3815402"/>
                  <a:pt x="4319325" y="3764000"/>
                  <a:pt x="4205684" y="3801005"/>
                </a:cubicBezTo>
                <a:cubicBezTo>
                  <a:pt x="4092044" y="3838010"/>
                  <a:pt x="3990835" y="3800460"/>
                  <a:pt x="3870616" y="3801005"/>
                </a:cubicBezTo>
                <a:cubicBezTo>
                  <a:pt x="3750397" y="3801550"/>
                  <a:pt x="3661298" y="3786084"/>
                  <a:pt x="3535548" y="3801005"/>
                </a:cubicBezTo>
                <a:cubicBezTo>
                  <a:pt x="3409798" y="3815926"/>
                  <a:pt x="2976937" y="3733729"/>
                  <a:pt x="2796087" y="3801005"/>
                </a:cubicBezTo>
                <a:cubicBezTo>
                  <a:pt x="2615237" y="3868281"/>
                  <a:pt x="2547316" y="3793985"/>
                  <a:pt x="2461018" y="3801005"/>
                </a:cubicBezTo>
                <a:cubicBezTo>
                  <a:pt x="2374720" y="3808025"/>
                  <a:pt x="2124679" y="3735580"/>
                  <a:pt x="1802436" y="3801005"/>
                </a:cubicBezTo>
                <a:cubicBezTo>
                  <a:pt x="1480193" y="3866430"/>
                  <a:pt x="1486000" y="3763906"/>
                  <a:pt x="1305611" y="3801005"/>
                </a:cubicBezTo>
                <a:cubicBezTo>
                  <a:pt x="1125223" y="3838104"/>
                  <a:pt x="816489" y="3713254"/>
                  <a:pt x="566150" y="3801005"/>
                </a:cubicBezTo>
                <a:cubicBezTo>
                  <a:pt x="315811" y="3888756"/>
                  <a:pt x="187366" y="3737170"/>
                  <a:pt x="0" y="3801005"/>
                </a:cubicBezTo>
                <a:cubicBezTo>
                  <a:pt x="-16617" y="3632240"/>
                  <a:pt x="31777" y="3363911"/>
                  <a:pt x="0" y="3181984"/>
                </a:cubicBezTo>
                <a:cubicBezTo>
                  <a:pt x="-31777" y="3000057"/>
                  <a:pt x="4349" y="2889111"/>
                  <a:pt x="0" y="2676994"/>
                </a:cubicBezTo>
                <a:cubicBezTo>
                  <a:pt x="-4349" y="2464877"/>
                  <a:pt x="40075" y="2367898"/>
                  <a:pt x="0" y="2172003"/>
                </a:cubicBezTo>
                <a:cubicBezTo>
                  <a:pt x="-40075" y="1976108"/>
                  <a:pt x="36091" y="1763242"/>
                  <a:pt x="0" y="1552982"/>
                </a:cubicBezTo>
                <a:cubicBezTo>
                  <a:pt x="-36091" y="1342722"/>
                  <a:pt x="16336" y="1200881"/>
                  <a:pt x="0" y="1047991"/>
                </a:cubicBezTo>
                <a:cubicBezTo>
                  <a:pt x="-16336" y="895101"/>
                  <a:pt x="79885" y="489017"/>
                  <a:pt x="0" y="0"/>
                </a:cubicBezTo>
                <a:close/>
              </a:path>
            </a:pathLst>
          </a:custGeom>
          <a:ln w="28575">
            <a:solidFill>
              <a:srgbClr val="E218CF"/>
            </a:solidFill>
            <a:prstDash val="dash"/>
            <a:extLst>
              <a:ext uri="{C807C97D-BFC1-408E-A445-0C87EB9F89A2}">
                <ask:lineSketchStyleProps xmlns:ask="http://schemas.microsoft.com/office/drawing/2018/sketchyshapes" sd="322097630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3677571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DBA6F7-EF8C-A7FB-7581-D70EFA88F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06EB5-6066-73F0-E84B-4F096CE7A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>
                <a:solidFill>
                  <a:srgbClr val="F79524"/>
                </a:solidFill>
                <a:latin typeface="Montserrat" panose="00000500000000000000" pitchFamily="2" charset="0"/>
              </a:rPr>
              <a:t>3.1 Recognising Danger to Yourself and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77216-DA04-87F5-B40D-C635B0F82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>
                <a:latin typeface="Montserrat" panose="00000500000000000000" pitchFamily="2" charset="0"/>
              </a:rPr>
              <a:t>In some situations, the danger presented to yourself and/or your colleagues may be immediately apparent</a:t>
            </a:r>
          </a:p>
          <a:p>
            <a:r>
              <a:rPr lang="en-AU" dirty="0">
                <a:latin typeface="Montserrat" panose="00000500000000000000" pitchFamily="2" charset="0"/>
              </a:rPr>
              <a:t>Overt aggression and threats of violence may be easy to spot, but many dangers are less obvious</a:t>
            </a:r>
          </a:p>
          <a:p>
            <a:r>
              <a:rPr lang="en-AU" dirty="0">
                <a:latin typeface="Montserrat" panose="00000500000000000000" pitchFamily="2" charset="0"/>
              </a:rPr>
              <a:t>These may include threats presented by: -</a:t>
            </a:r>
          </a:p>
          <a:p>
            <a:pPr marL="0" indent="0">
              <a:buNone/>
            </a:pPr>
            <a:endParaRPr lang="en-AU" dirty="0">
              <a:latin typeface="Montserrat" panose="00000500000000000000" pitchFamily="2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97AA0FF-D1D3-0C18-117E-8E8785370F5B}"/>
              </a:ext>
            </a:extLst>
          </p:cNvPr>
          <p:cNvGrpSpPr/>
          <p:nvPr/>
        </p:nvGrpSpPr>
        <p:grpSpPr>
          <a:xfrm>
            <a:off x="0" y="5994402"/>
            <a:ext cx="2476500" cy="879474"/>
            <a:chOff x="0" y="5994402"/>
            <a:chExt cx="2476500" cy="87947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79CBA0C-041B-E14E-0A73-8294577AC196}"/>
                </a:ext>
              </a:extLst>
            </p:cNvPr>
            <p:cNvSpPr txBox="1"/>
            <p:nvPr/>
          </p:nvSpPr>
          <p:spPr>
            <a:xfrm>
              <a:off x="904875" y="6556399"/>
              <a:ext cx="1571625" cy="31747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en-US" sz="1000" kern="1200" dirty="0">
                  <a:solidFill>
                    <a:srgbClr val="D21A8A"/>
                  </a:solidFill>
                  <a:latin typeface="+mn-lt"/>
                  <a:ea typeface="+mn-ea"/>
                  <a:cs typeface="+mn-cs"/>
                </a:rPr>
                <a:t>CHCCOM001</a:t>
              </a:r>
            </a:p>
          </p:txBody>
        </p:sp>
        <p:pic>
          <p:nvPicPr>
            <p:cNvPr id="6" name="Picture 5" descr="Logo&#10;&#10;Description automatically generated">
              <a:extLst>
                <a:ext uri="{FF2B5EF4-FFF2-40B4-BE49-F238E27FC236}">
                  <a16:creationId xmlns:a16="http://schemas.microsoft.com/office/drawing/2014/main" id="{3046DF0E-F4D2-6716-53A8-7FAB44F0A8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5994402"/>
              <a:ext cx="1151464" cy="863598"/>
            </a:xfrm>
            <a:prstGeom prst="rect">
              <a:avLst/>
            </a:prstGeom>
          </p:spPr>
        </p:pic>
      </p:grpSp>
      <p:sp>
        <p:nvSpPr>
          <p:cNvPr id="7" name="Frame 6">
            <a:extLst>
              <a:ext uri="{FF2B5EF4-FFF2-40B4-BE49-F238E27FC236}">
                <a16:creationId xmlns:a16="http://schemas.microsoft.com/office/drawing/2014/main" id="{CF42CE88-53DE-753C-9C1F-F6469D83147B}"/>
              </a:ext>
            </a:extLst>
          </p:cNvPr>
          <p:cNvSpPr/>
          <p:nvPr/>
        </p:nvSpPr>
        <p:spPr>
          <a:xfrm>
            <a:off x="971550" y="4286250"/>
            <a:ext cx="2200275" cy="1325563"/>
          </a:xfrm>
          <a:prstGeom prst="fram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tx1"/>
                </a:solidFill>
              </a:rPr>
              <a:t>Living circumstances</a:t>
            </a:r>
          </a:p>
        </p:txBody>
      </p:sp>
      <p:sp>
        <p:nvSpPr>
          <p:cNvPr id="8" name="Frame 7">
            <a:extLst>
              <a:ext uri="{FF2B5EF4-FFF2-40B4-BE49-F238E27FC236}">
                <a16:creationId xmlns:a16="http://schemas.microsoft.com/office/drawing/2014/main" id="{CF2B74D3-D5E0-AA38-EEE0-2DBB9E569651}"/>
              </a:ext>
            </a:extLst>
          </p:cNvPr>
          <p:cNvSpPr/>
          <p:nvPr/>
        </p:nvSpPr>
        <p:spPr>
          <a:xfrm>
            <a:off x="3667125" y="4286248"/>
            <a:ext cx="2200275" cy="1325563"/>
          </a:xfrm>
          <a:prstGeom prst="fram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tx1"/>
                </a:solidFill>
              </a:rPr>
              <a:t>Non-obvious medical conditions</a:t>
            </a:r>
          </a:p>
        </p:txBody>
      </p:sp>
      <p:sp>
        <p:nvSpPr>
          <p:cNvPr id="9" name="Frame 8">
            <a:extLst>
              <a:ext uri="{FF2B5EF4-FFF2-40B4-BE49-F238E27FC236}">
                <a16:creationId xmlns:a16="http://schemas.microsoft.com/office/drawing/2014/main" id="{945F38A2-5B8F-F5D5-EBED-55FF7529F5CD}"/>
              </a:ext>
            </a:extLst>
          </p:cNvPr>
          <p:cNvSpPr/>
          <p:nvPr/>
        </p:nvSpPr>
        <p:spPr>
          <a:xfrm>
            <a:off x="9020175" y="4286249"/>
            <a:ext cx="2200275" cy="1325563"/>
          </a:xfrm>
          <a:prstGeom prst="fram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tx1"/>
                </a:solidFill>
              </a:rPr>
              <a:t>Violence from third parties</a:t>
            </a:r>
          </a:p>
        </p:txBody>
      </p:sp>
      <p:sp>
        <p:nvSpPr>
          <p:cNvPr id="10" name="Frame 9">
            <a:extLst>
              <a:ext uri="{FF2B5EF4-FFF2-40B4-BE49-F238E27FC236}">
                <a16:creationId xmlns:a16="http://schemas.microsoft.com/office/drawing/2014/main" id="{76C45107-DA54-E7B0-6A25-DFA66D0EC027}"/>
              </a:ext>
            </a:extLst>
          </p:cNvPr>
          <p:cNvSpPr/>
          <p:nvPr/>
        </p:nvSpPr>
        <p:spPr>
          <a:xfrm>
            <a:off x="6362700" y="4286249"/>
            <a:ext cx="2200275" cy="1325563"/>
          </a:xfrm>
          <a:prstGeom prst="fram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tx1"/>
                </a:solidFill>
              </a:rPr>
              <a:t>Mental health concerns</a:t>
            </a:r>
          </a:p>
        </p:txBody>
      </p:sp>
    </p:spTree>
    <p:extLst>
      <p:ext uri="{BB962C8B-B14F-4D97-AF65-F5344CB8AC3E}">
        <p14:creationId xmlns:p14="http://schemas.microsoft.com/office/powerpoint/2010/main" val="4160754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43FC1D-600C-E06F-4FF0-C377AE9F6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BAFCD2B-7B09-49B2-A596-4AD0D5CEC0B4}"/>
              </a:ext>
            </a:extLst>
          </p:cNvPr>
          <p:cNvGrpSpPr/>
          <p:nvPr/>
        </p:nvGrpSpPr>
        <p:grpSpPr>
          <a:xfrm>
            <a:off x="0" y="5994402"/>
            <a:ext cx="2476500" cy="879474"/>
            <a:chOff x="0" y="5994402"/>
            <a:chExt cx="2476500" cy="87947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16311C8-33BC-7726-12BC-06B8714B7CF4}"/>
                </a:ext>
              </a:extLst>
            </p:cNvPr>
            <p:cNvSpPr txBox="1"/>
            <p:nvPr/>
          </p:nvSpPr>
          <p:spPr>
            <a:xfrm>
              <a:off x="904875" y="6556399"/>
              <a:ext cx="1571625" cy="31747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en-US" sz="1000" kern="1200" dirty="0">
                  <a:solidFill>
                    <a:srgbClr val="D21A8A"/>
                  </a:solidFill>
                  <a:latin typeface="+mn-lt"/>
                  <a:ea typeface="+mn-ea"/>
                  <a:cs typeface="+mn-cs"/>
                </a:rPr>
                <a:t>CHCCOM001</a:t>
              </a:r>
            </a:p>
          </p:txBody>
        </p:sp>
        <p:pic>
          <p:nvPicPr>
            <p:cNvPr id="6" name="Picture 5" descr="Logo&#10;&#10;Description automatically generated">
              <a:extLst>
                <a:ext uri="{FF2B5EF4-FFF2-40B4-BE49-F238E27FC236}">
                  <a16:creationId xmlns:a16="http://schemas.microsoft.com/office/drawing/2014/main" id="{A98538CA-0B21-1732-D923-2D0E3F93B73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5994402"/>
              <a:ext cx="1151464" cy="863598"/>
            </a:xfrm>
            <a:prstGeom prst="rect">
              <a:avLst/>
            </a:prstGeom>
          </p:spPr>
        </p:pic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37AA2B11-4ECA-6E90-D001-42C84D6F74FB}"/>
              </a:ext>
            </a:extLst>
          </p:cNvPr>
          <p:cNvGrpSpPr/>
          <p:nvPr/>
        </p:nvGrpSpPr>
        <p:grpSpPr>
          <a:xfrm>
            <a:off x="3462243" y="1288886"/>
            <a:ext cx="5267513" cy="5267513"/>
            <a:chOff x="3462243" y="1288886"/>
            <a:chExt cx="5267513" cy="5267513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DC32533D-F4E4-6AEA-D4DB-D458AD21B38F}"/>
                </a:ext>
              </a:extLst>
            </p:cNvPr>
            <p:cNvGrpSpPr/>
            <p:nvPr/>
          </p:nvGrpSpPr>
          <p:grpSpPr>
            <a:xfrm>
              <a:off x="3462243" y="1288886"/>
              <a:ext cx="5267513" cy="5267513"/>
              <a:chOff x="3462243" y="795243"/>
              <a:chExt cx="5267513" cy="5267513"/>
            </a:xfrm>
            <a:solidFill>
              <a:srgbClr val="F79524"/>
            </a:solidFill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4E2D8ECD-4A59-88B3-C15B-92A6901254DE}"/>
                  </a:ext>
                </a:extLst>
              </p:cNvPr>
              <p:cNvGrpSpPr/>
              <p:nvPr/>
            </p:nvGrpSpPr>
            <p:grpSpPr>
              <a:xfrm>
                <a:off x="5402483" y="2735483"/>
                <a:ext cx="1387033" cy="1387033"/>
                <a:chOff x="2567843" y="1944817"/>
                <a:chExt cx="1387033" cy="1387033"/>
              </a:xfrm>
              <a:grpFill/>
            </p:grpSpPr>
            <p:sp>
              <p:nvSpPr>
                <p:cNvPr id="20" name="Oval 19">
                  <a:extLst>
                    <a:ext uri="{FF2B5EF4-FFF2-40B4-BE49-F238E27FC236}">
                      <a16:creationId xmlns:a16="http://schemas.microsoft.com/office/drawing/2014/main" id="{CC290CD9-6D81-5E61-C9B1-134F80023A7E}"/>
                    </a:ext>
                  </a:extLst>
                </p:cNvPr>
                <p:cNvSpPr/>
                <p:nvPr/>
              </p:nvSpPr>
              <p:spPr>
                <a:xfrm>
                  <a:off x="2567843" y="1944817"/>
                  <a:ext cx="1387033" cy="1387033"/>
                </a:xfrm>
                <a:prstGeom prst="ellipse">
                  <a:avLst/>
                </a:prstGeom>
                <a:grpFill/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endParaRPr lang="en-A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Oval 4">
                  <a:extLst>
                    <a:ext uri="{FF2B5EF4-FFF2-40B4-BE49-F238E27FC236}">
                      <a16:creationId xmlns:a16="http://schemas.microsoft.com/office/drawing/2014/main" id="{A554614C-85FD-1491-2EB3-7D9579C6B638}"/>
                    </a:ext>
                  </a:extLst>
                </p:cNvPr>
                <p:cNvSpPr txBox="1"/>
                <p:nvPr/>
              </p:nvSpPr>
              <p:spPr>
                <a:xfrm>
                  <a:off x="2770969" y="2147943"/>
                  <a:ext cx="980781" cy="980781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20320" tIns="20320" rIns="20320" bIns="20320" numCol="1" spcCol="1270" anchor="ctr" anchorCtr="0">
                  <a:noAutofit/>
                </a:bodyPr>
                <a:lstStyle/>
                <a:p>
                  <a:pPr marL="0" lvl="0" indent="0" algn="ctr" defTabSz="7112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en-AU" sz="1600" b="1" kern="120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Practices</a:t>
                  </a:r>
                </a:p>
              </p:txBody>
            </p:sp>
          </p:grp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E8622ACC-F5B2-6DAA-0227-D653519B62A6}"/>
                  </a:ext>
                </a:extLst>
              </p:cNvPr>
              <p:cNvGrpSpPr/>
              <p:nvPr/>
            </p:nvGrpSpPr>
            <p:grpSpPr>
              <a:xfrm>
                <a:off x="5402483" y="795243"/>
                <a:ext cx="1387033" cy="1387033"/>
                <a:chOff x="2567843" y="4577"/>
                <a:chExt cx="1387033" cy="1387033"/>
              </a:xfrm>
              <a:grpFill/>
            </p:grpSpPr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EC995447-ADD2-108F-4AD6-E4B1A5C96D2D}"/>
                    </a:ext>
                  </a:extLst>
                </p:cNvPr>
                <p:cNvSpPr/>
                <p:nvPr/>
              </p:nvSpPr>
              <p:spPr>
                <a:xfrm>
                  <a:off x="2567843" y="4577"/>
                  <a:ext cx="1387033" cy="1387033"/>
                </a:xfrm>
                <a:prstGeom prst="ellipse">
                  <a:avLst/>
                </a:prstGeom>
                <a:grpFill/>
                <a:ln w="28575">
                  <a:solidFill>
                    <a:schemeClr val="bg1"/>
                  </a:solidFill>
                </a:ln>
                <a:effectLst>
                  <a:outerShdw blurRad="3302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endParaRPr lang="en-A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" name="Oval 6">
                  <a:extLst>
                    <a:ext uri="{FF2B5EF4-FFF2-40B4-BE49-F238E27FC236}">
                      <a16:creationId xmlns:a16="http://schemas.microsoft.com/office/drawing/2014/main" id="{C84F3AB2-4E08-808B-6ABE-F38CA2098604}"/>
                    </a:ext>
                  </a:extLst>
                </p:cNvPr>
                <p:cNvSpPr txBox="1"/>
                <p:nvPr/>
              </p:nvSpPr>
              <p:spPr>
                <a:xfrm>
                  <a:off x="2770969" y="207703"/>
                  <a:ext cx="980781" cy="980781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7780" tIns="17780" rIns="17780" bIns="17780" numCol="1" spcCol="1270" anchor="ctr" anchorCtr="0">
                  <a:noAutofit/>
                </a:bodyPr>
                <a:lstStyle/>
                <a:p>
                  <a:pPr marL="0" lvl="0" indent="0" algn="ctr" defTabSz="6223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en-GB" sz="1400" kern="120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Aggression or threats</a:t>
                  </a:r>
                </a:p>
              </p:txBody>
            </p:sp>
          </p:grp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96B03BF3-D6DB-CA26-3B93-6313322281AD}"/>
                  </a:ext>
                </a:extLst>
              </p:cNvPr>
              <p:cNvGrpSpPr/>
              <p:nvPr/>
            </p:nvGrpSpPr>
            <p:grpSpPr>
              <a:xfrm>
                <a:off x="7342723" y="2735483"/>
                <a:ext cx="1387033" cy="1387033"/>
                <a:chOff x="4508083" y="1944817"/>
                <a:chExt cx="1387033" cy="1387033"/>
              </a:xfrm>
              <a:grpFill/>
            </p:grpSpPr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E198D3D8-3C90-844E-2404-2F59AE81D875}"/>
                    </a:ext>
                  </a:extLst>
                </p:cNvPr>
                <p:cNvSpPr/>
                <p:nvPr/>
              </p:nvSpPr>
              <p:spPr>
                <a:xfrm>
                  <a:off x="4508083" y="1944817"/>
                  <a:ext cx="1387033" cy="1387033"/>
                </a:xfrm>
                <a:prstGeom prst="ellipse">
                  <a:avLst/>
                </a:prstGeom>
                <a:grpFill/>
                <a:ln w="28575">
                  <a:solidFill>
                    <a:schemeClr val="bg1"/>
                  </a:solidFill>
                </a:ln>
                <a:effectLst>
                  <a:outerShdw blurRad="3302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endParaRPr lang="en-A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7" name="Oval 8">
                  <a:extLst>
                    <a:ext uri="{FF2B5EF4-FFF2-40B4-BE49-F238E27FC236}">
                      <a16:creationId xmlns:a16="http://schemas.microsoft.com/office/drawing/2014/main" id="{982572E8-01D8-EDFA-F63F-000D257135E3}"/>
                    </a:ext>
                  </a:extLst>
                </p:cNvPr>
                <p:cNvSpPr txBox="1"/>
                <p:nvPr/>
              </p:nvSpPr>
              <p:spPr>
                <a:xfrm>
                  <a:off x="4711209" y="2147943"/>
                  <a:ext cx="980781" cy="980781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7780" tIns="17780" rIns="17780" bIns="17780" numCol="1" spcCol="1270" anchor="ctr" anchorCtr="0">
                  <a:noAutofit/>
                </a:bodyPr>
                <a:lstStyle/>
                <a:p>
                  <a:pPr marL="0" lvl="0" indent="0" algn="ctr" defTabSz="6223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en-GB" sz="1400" kern="120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Act to policies and procedures</a:t>
                  </a:r>
                </a:p>
              </p:txBody>
            </p: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E18881E7-BD08-C4A6-1A11-0864B2FDD3B7}"/>
                  </a:ext>
                </a:extLst>
              </p:cNvPr>
              <p:cNvGrpSpPr/>
              <p:nvPr/>
            </p:nvGrpSpPr>
            <p:grpSpPr>
              <a:xfrm>
                <a:off x="5402483" y="4675723"/>
                <a:ext cx="1387033" cy="1387033"/>
                <a:chOff x="2567843" y="3885057"/>
                <a:chExt cx="1387033" cy="1387033"/>
              </a:xfrm>
              <a:grpFill/>
            </p:grpSpPr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id="{FD8A544E-570C-B1AB-8FE7-02DFCCBA1BEC}"/>
                    </a:ext>
                  </a:extLst>
                </p:cNvPr>
                <p:cNvSpPr/>
                <p:nvPr/>
              </p:nvSpPr>
              <p:spPr>
                <a:xfrm>
                  <a:off x="2567843" y="3885057"/>
                  <a:ext cx="1387033" cy="1387033"/>
                </a:xfrm>
                <a:prstGeom prst="ellipse">
                  <a:avLst/>
                </a:prstGeom>
                <a:grpFill/>
                <a:ln w="28575">
                  <a:solidFill>
                    <a:schemeClr val="bg1"/>
                  </a:solidFill>
                </a:ln>
                <a:effectLst>
                  <a:outerShdw blurRad="3302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endParaRPr lang="en-A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" name="Oval 10">
                  <a:extLst>
                    <a:ext uri="{FF2B5EF4-FFF2-40B4-BE49-F238E27FC236}">
                      <a16:creationId xmlns:a16="http://schemas.microsoft.com/office/drawing/2014/main" id="{0D93A731-9D2D-0837-E1BD-4A7C5D04FEF1}"/>
                    </a:ext>
                  </a:extLst>
                </p:cNvPr>
                <p:cNvSpPr txBox="1"/>
                <p:nvPr/>
              </p:nvSpPr>
              <p:spPr>
                <a:xfrm>
                  <a:off x="2770969" y="4088183"/>
                  <a:ext cx="980781" cy="980781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7780" tIns="17780" rIns="17780" bIns="17780" numCol="1" spcCol="1270" anchor="ctr" anchorCtr="0">
                  <a:noAutofit/>
                </a:bodyPr>
                <a:lstStyle/>
                <a:p>
                  <a:pPr marL="0" lvl="0" indent="0" algn="ctr" defTabSz="6223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en-AU" sz="1400" kern="120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Distance yourself and others</a:t>
                  </a:r>
                </a:p>
              </p:txBody>
            </p: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51F8FF63-14A6-1418-CA4C-7848E8790D7D}"/>
                  </a:ext>
                </a:extLst>
              </p:cNvPr>
              <p:cNvGrpSpPr/>
              <p:nvPr/>
            </p:nvGrpSpPr>
            <p:grpSpPr>
              <a:xfrm>
                <a:off x="3462243" y="2735483"/>
                <a:ext cx="1387033" cy="1387033"/>
                <a:chOff x="627603" y="1944817"/>
                <a:chExt cx="1387033" cy="1387033"/>
              </a:xfrm>
              <a:grpFill/>
            </p:grpSpPr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4C49873C-5420-43D7-B63B-76473B626EF5}"/>
                    </a:ext>
                  </a:extLst>
                </p:cNvPr>
                <p:cNvSpPr/>
                <p:nvPr/>
              </p:nvSpPr>
              <p:spPr>
                <a:xfrm>
                  <a:off x="627603" y="1944817"/>
                  <a:ext cx="1387033" cy="1387033"/>
                </a:xfrm>
                <a:prstGeom prst="ellipse">
                  <a:avLst/>
                </a:prstGeom>
                <a:grpFill/>
                <a:ln w="28575">
                  <a:solidFill>
                    <a:schemeClr val="bg1"/>
                  </a:solidFill>
                </a:ln>
                <a:effectLst>
                  <a:outerShdw blurRad="3302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endParaRPr lang="en-A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1B729588-775E-8FDE-9F9F-D18A2AD13099}"/>
                    </a:ext>
                  </a:extLst>
                </p:cNvPr>
                <p:cNvSpPr txBox="1"/>
                <p:nvPr/>
              </p:nvSpPr>
              <p:spPr>
                <a:xfrm>
                  <a:off x="830729" y="2147943"/>
                  <a:ext cx="980781" cy="980781"/>
                </a:xfrm>
                <a:prstGeom prst="rect">
                  <a:avLst/>
                </a:prstGeom>
                <a:grpFill/>
                <a:ln w="28575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7780" tIns="17780" rIns="17780" bIns="17780" numCol="1" spcCol="1270" anchor="ctr" anchorCtr="0">
                  <a:noAutofit/>
                </a:bodyPr>
                <a:lstStyle/>
                <a:p>
                  <a:pPr marL="0" lvl="0" indent="0" algn="ctr" defTabSz="6223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en-AU" sz="1400" kern="120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Seek to ensure you and others are safe</a:t>
                  </a:r>
                </a:p>
              </p:txBody>
            </p:sp>
          </p:grpSp>
        </p:grp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827A9DF2-55BD-655B-C781-5A92FE7632E0}"/>
                </a:ext>
              </a:extLst>
            </p:cNvPr>
            <p:cNvCxnSpPr>
              <a:stCxn id="20" idx="6"/>
              <a:endCxn id="16" idx="2"/>
            </p:cNvCxnSpPr>
            <p:nvPr/>
          </p:nvCxnSpPr>
          <p:spPr>
            <a:xfrm>
              <a:off x="6789516" y="3922643"/>
              <a:ext cx="553207" cy="0"/>
            </a:xfrm>
            <a:prstGeom prst="straightConnector1">
              <a:avLst/>
            </a:prstGeom>
            <a:ln>
              <a:solidFill>
                <a:srgbClr val="F79524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389A27FF-9D44-058C-2DB1-AD9E61F293A5}"/>
                </a:ext>
              </a:extLst>
            </p:cNvPr>
            <p:cNvCxnSpPr>
              <a:stCxn id="20" idx="4"/>
              <a:endCxn id="14" idx="0"/>
            </p:cNvCxnSpPr>
            <p:nvPr/>
          </p:nvCxnSpPr>
          <p:spPr>
            <a:xfrm>
              <a:off x="6096000" y="4616159"/>
              <a:ext cx="0" cy="553207"/>
            </a:xfrm>
            <a:prstGeom prst="straightConnector1">
              <a:avLst/>
            </a:prstGeom>
            <a:ln>
              <a:solidFill>
                <a:srgbClr val="F79524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653AE9C7-EABA-BC6E-395D-EA562D32CEFB}"/>
                </a:ext>
              </a:extLst>
            </p:cNvPr>
            <p:cNvCxnSpPr>
              <a:stCxn id="20" idx="0"/>
              <a:endCxn id="18" idx="4"/>
            </p:cNvCxnSpPr>
            <p:nvPr/>
          </p:nvCxnSpPr>
          <p:spPr>
            <a:xfrm flipV="1">
              <a:off x="6096000" y="2675919"/>
              <a:ext cx="0" cy="553207"/>
            </a:xfrm>
            <a:prstGeom prst="straightConnector1">
              <a:avLst/>
            </a:prstGeom>
            <a:ln>
              <a:solidFill>
                <a:srgbClr val="F79524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A26FD287-9C47-C676-A65D-14569222A049}"/>
                </a:ext>
              </a:extLst>
            </p:cNvPr>
            <p:cNvCxnSpPr>
              <a:stCxn id="20" idx="2"/>
              <a:endCxn id="12" idx="6"/>
            </p:cNvCxnSpPr>
            <p:nvPr/>
          </p:nvCxnSpPr>
          <p:spPr>
            <a:xfrm flipH="1">
              <a:off x="4849276" y="3922643"/>
              <a:ext cx="553207" cy="0"/>
            </a:xfrm>
            <a:prstGeom prst="straightConnector1">
              <a:avLst/>
            </a:prstGeom>
            <a:ln>
              <a:solidFill>
                <a:srgbClr val="F79524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itle 1">
            <a:extLst>
              <a:ext uri="{FF2B5EF4-FFF2-40B4-BE49-F238E27FC236}">
                <a16:creationId xmlns:a16="http://schemas.microsoft.com/office/drawing/2014/main" id="{A6C2A752-F0BA-5170-2603-6FF85960D784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AU" dirty="0">
                <a:solidFill>
                  <a:srgbClr val="D21A8A"/>
                </a:solidFill>
                <a:latin typeface="Montserrat" panose="00000500000000000000" pitchFamily="2" charset="0"/>
              </a:rPr>
              <a:t>What to do?</a:t>
            </a:r>
          </a:p>
        </p:txBody>
      </p:sp>
    </p:spTree>
    <p:extLst>
      <p:ext uri="{BB962C8B-B14F-4D97-AF65-F5344CB8AC3E}">
        <p14:creationId xmlns:p14="http://schemas.microsoft.com/office/powerpoint/2010/main" val="3114792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2798C1-3548-193F-2B4A-328A35327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444FC-2E92-1D14-6D65-FC2400E44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>
                <a:solidFill>
                  <a:srgbClr val="F79524"/>
                </a:solidFill>
                <a:latin typeface="Montserrat" panose="00000500000000000000" pitchFamily="2" charset="0"/>
              </a:rPr>
              <a:t>3.2 Duty of Care and Mandatory Reporting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77176C6-AE02-518E-A4B4-664BF7D139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00945"/>
            <a:ext cx="5157787" cy="823912"/>
          </a:xfrm>
        </p:spPr>
        <p:txBody>
          <a:bodyPr>
            <a:normAutofit fontScale="92500"/>
          </a:bodyPr>
          <a:lstStyle/>
          <a:p>
            <a:pPr algn="ctr"/>
            <a:r>
              <a:rPr lang="en-AU" sz="3000" dirty="0">
                <a:solidFill>
                  <a:srgbClr val="D21A8A"/>
                </a:solidFill>
                <a:latin typeface="Montserrat" panose="00000500000000000000" pitchFamily="2" charset="0"/>
              </a:rPr>
              <a:t>DUTY OF CARE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3CD87AC-7907-AA5F-BA7E-B941D3F0AE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1972467"/>
            <a:ext cx="5157787" cy="3684588"/>
          </a:xfrm>
          <a:ln w="38100">
            <a:solidFill>
              <a:srgbClr val="F79524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dirty="0">
              <a:latin typeface="Montserrat" panose="00000500000000000000" pitchFamily="2" charset="0"/>
            </a:endParaRPr>
          </a:p>
          <a:p>
            <a:pPr marL="0" indent="0" algn="ctr">
              <a:buNone/>
            </a:pPr>
            <a:r>
              <a:rPr lang="en-AU" dirty="0">
                <a:latin typeface="Montserrat" panose="00000500000000000000" pitchFamily="2" charset="0"/>
              </a:rPr>
              <a:t>Legal obligation that requires organisations and practitioners to ensure the safety and wellbeing of those in their care and of those who access their services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29E2BDB-0B86-A5F9-E2CD-07D06EF7F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00945"/>
            <a:ext cx="5183188" cy="823912"/>
          </a:xfrm>
        </p:spPr>
        <p:txBody>
          <a:bodyPr>
            <a:normAutofit fontScale="92500"/>
          </a:bodyPr>
          <a:lstStyle/>
          <a:p>
            <a:pPr algn="ctr"/>
            <a:r>
              <a:rPr lang="en-AU" sz="3200" dirty="0">
                <a:solidFill>
                  <a:srgbClr val="D21A8A"/>
                </a:solidFill>
                <a:latin typeface="Montserrat" panose="00000500000000000000" pitchFamily="2" charset="0"/>
              </a:rPr>
              <a:t>MANDATORY REPORTING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9420969-9FDE-0C94-CA6F-355F5694A9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972876"/>
            <a:ext cx="5183188" cy="3684588"/>
          </a:xfrm>
          <a:ln w="38100">
            <a:solidFill>
              <a:srgbClr val="F79524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AU" dirty="0">
                <a:latin typeface="Montserrat" panose="00000500000000000000" pitchFamily="2" charset="0"/>
              </a:rPr>
              <a:t>Require that suspected child abuse and neglect be reported immediately.</a:t>
            </a:r>
          </a:p>
          <a:p>
            <a:pPr marL="0" indent="0" algn="ctr">
              <a:buNone/>
            </a:pPr>
            <a:r>
              <a:rPr lang="en-AU" dirty="0">
                <a:latin typeface="Montserrat" panose="00000500000000000000" pitchFamily="2" charset="0"/>
              </a:rPr>
              <a:t>Requirements vary by state, so you need to be aware of your State or Territories requirement and your organisations policies and procedures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CE65D9D-0B0A-C053-9369-150AFC152704}"/>
              </a:ext>
            </a:extLst>
          </p:cNvPr>
          <p:cNvGrpSpPr/>
          <p:nvPr/>
        </p:nvGrpSpPr>
        <p:grpSpPr>
          <a:xfrm>
            <a:off x="0" y="5994402"/>
            <a:ext cx="2476500" cy="879474"/>
            <a:chOff x="0" y="5994402"/>
            <a:chExt cx="2476500" cy="87947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756AE37-53E7-50F0-D293-14D63B06BCD3}"/>
                </a:ext>
              </a:extLst>
            </p:cNvPr>
            <p:cNvSpPr txBox="1"/>
            <p:nvPr/>
          </p:nvSpPr>
          <p:spPr>
            <a:xfrm>
              <a:off x="904875" y="6556399"/>
              <a:ext cx="1571625" cy="31747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en-US" sz="1000" kern="1200" dirty="0">
                  <a:solidFill>
                    <a:srgbClr val="D21A8A"/>
                  </a:solidFill>
                  <a:latin typeface="+mn-lt"/>
                  <a:ea typeface="+mn-ea"/>
                  <a:cs typeface="+mn-cs"/>
                </a:rPr>
                <a:t>CHCCOM001</a:t>
              </a:r>
            </a:p>
          </p:txBody>
        </p:sp>
        <p:pic>
          <p:nvPicPr>
            <p:cNvPr id="6" name="Picture 5" descr="Logo&#10;&#10;Description automatically generated">
              <a:extLst>
                <a:ext uri="{FF2B5EF4-FFF2-40B4-BE49-F238E27FC236}">
                  <a16:creationId xmlns:a16="http://schemas.microsoft.com/office/drawing/2014/main" id="{BCB315BF-96EE-45C1-E7D9-9AB900457F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5994402"/>
              <a:ext cx="1151464" cy="863598"/>
            </a:xfrm>
            <a:prstGeom prst="rect">
              <a:avLst/>
            </a:prstGeom>
          </p:spPr>
        </p:pic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3460255-928E-7B46-0ABB-F457229F0F96}"/>
              </a:ext>
            </a:extLst>
          </p:cNvPr>
          <p:cNvSpPr txBox="1"/>
          <p:nvPr/>
        </p:nvSpPr>
        <p:spPr>
          <a:xfrm>
            <a:off x="3905250" y="5994402"/>
            <a:ext cx="4352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ontserrat" panose="00000500000000000000" pitchFamily="2" charset="0"/>
              </a:rPr>
              <a:t>Read case study on page 25</a:t>
            </a:r>
          </a:p>
        </p:txBody>
      </p:sp>
    </p:spTree>
    <p:extLst>
      <p:ext uri="{BB962C8B-B14F-4D97-AF65-F5344CB8AC3E}">
        <p14:creationId xmlns:p14="http://schemas.microsoft.com/office/powerpoint/2010/main" val="3766665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BECE23-BFCA-C7E5-3659-D6DB0A04B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B75B9-ECB6-5682-1C5D-3D0ADC85F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129631"/>
            <a:ext cx="10515600" cy="31575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AU" sz="4400" dirty="0">
                <a:latin typeface="Montserrat" panose="00000500000000000000" pitchFamily="2" charset="0"/>
              </a:rPr>
              <a:t>Complete 3A Inquiry Task </a:t>
            </a:r>
            <a:br>
              <a:rPr lang="en-AU" sz="4400" dirty="0">
                <a:latin typeface="Montserrat" panose="00000500000000000000" pitchFamily="2" charset="0"/>
              </a:rPr>
            </a:br>
            <a:r>
              <a:rPr lang="en-AU" sz="4400" dirty="0">
                <a:latin typeface="Montserrat" panose="00000500000000000000" pitchFamily="2" charset="0"/>
              </a:rPr>
              <a:t>on page 25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BEC895B-C086-E1EA-F051-04B8BF98A39A}"/>
              </a:ext>
            </a:extLst>
          </p:cNvPr>
          <p:cNvGrpSpPr/>
          <p:nvPr/>
        </p:nvGrpSpPr>
        <p:grpSpPr>
          <a:xfrm>
            <a:off x="0" y="5994402"/>
            <a:ext cx="2476500" cy="879474"/>
            <a:chOff x="0" y="5994402"/>
            <a:chExt cx="2476500" cy="87947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9D7261F-C807-490E-6BEF-987CF002626C}"/>
                </a:ext>
              </a:extLst>
            </p:cNvPr>
            <p:cNvSpPr txBox="1"/>
            <p:nvPr/>
          </p:nvSpPr>
          <p:spPr>
            <a:xfrm>
              <a:off x="904875" y="6556399"/>
              <a:ext cx="1571625" cy="31747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en-US" sz="1000" kern="1200" dirty="0">
                  <a:solidFill>
                    <a:srgbClr val="D21A8A"/>
                  </a:solidFill>
                  <a:latin typeface="+mn-lt"/>
                  <a:ea typeface="+mn-ea"/>
                  <a:cs typeface="+mn-cs"/>
                </a:rPr>
                <a:t>CHCCOM001</a:t>
              </a:r>
            </a:p>
          </p:txBody>
        </p:sp>
        <p:pic>
          <p:nvPicPr>
            <p:cNvPr id="6" name="Picture 5" descr="Logo&#10;&#10;Description automatically generated">
              <a:extLst>
                <a:ext uri="{FF2B5EF4-FFF2-40B4-BE49-F238E27FC236}">
                  <a16:creationId xmlns:a16="http://schemas.microsoft.com/office/drawing/2014/main" id="{94E3B534-42B9-0AF4-F46C-986F731E9C2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5994402"/>
              <a:ext cx="1151464" cy="863598"/>
            </a:xfrm>
            <a:prstGeom prst="rect">
              <a:avLst/>
            </a:prstGeom>
          </p:spPr>
        </p:pic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A46175FC-E84D-DC98-D350-F44ED73405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4867" y="947613"/>
            <a:ext cx="1362265" cy="895475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B7C1DE16-96DB-237E-C037-7D4D959FB3C3}"/>
              </a:ext>
            </a:extLst>
          </p:cNvPr>
          <p:cNvGrpSpPr/>
          <p:nvPr/>
        </p:nvGrpSpPr>
        <p:grpSpPr>
          <a:xfrm>
            <a:off x="2798721" y="3872090"/>
            <a:ext cx="6594555" cy="1366463"/>
            <a:chOff x="2641912" y="1232899"/>
            <a:chExt cx="6594555" cy="1366463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DBBE49CA-D3C7-92CB-72A1-A17007A57613}"/>
                </a:ext>
              </a:extLst>
            </p:cNvPr>
            <p:cNvSpPr/>
            <p:nvPr/>
          </p:nvSpPr>
          <p:spPr>
            <a:xfrm>
              <a:off x="2641912" y="1232899"/>
              <a:ext cx="6594555" cy="1366463"/>
            </a:xfrm>
            <a:prstGeom prst="roundRect">
              <a:avLst/>
            </a:prstGeom>
            <a:solidFill>
              <a:srgbClr val="E359A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 sz="2400" b="1" dirty="0">
                <a:solidFill>
                  <a:srgbClr val="FBB042"/>
                </a:solidFill>
                <a:latin typeface="Montserrat" panose="00000500000000000000" pitchFamily="2" charset="0"/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62B4BB2C-3C73-7BA7-6E71-EC0FA1DABE59}"/>
                </a:ext>
              </a:extLst>
            </p:cNvPr>
            <p:cNvGrpSpPr/>
            <p:nvPr/>
          </p:nvGrpSpPr>
          <p:grpSpPr>
            <a:xfrm>
              <a:off x="2709702" y="1417259"/>
              <a:ext cx="6300981" cy="1147038"/>
              <a:chOff x="2024347" y="2583164"/>
              <a:chExt cx="6300981" cy="114703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8BFFA5CA-A44B-EE15-CDFE-146C6EB701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153326" y="2583164"/>
                <a:ext cx="1172002" cy="981212"/>
              </a:xfrm>
              <a:prstGeom prst="rect">
                <a:avLst/>
              </a:prstGeom>
            </p:spPr>
          </p:pic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36638A5-E377-E871-64E2-1999492527BA}"/>
                  </a:ext>
                </a:extLst>
              </p:cNvPr>
              <p:cNvSpPr txBox="1"/>
              <p:nvPr/>
            </p:nvSpPr>
            <p:spPr>
              <a:xfrm>
                <a:off x="2024347" y="2591429"/>
                <a:ext cx="5448300" cy="1138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2400" b="1" dirty="0">
                    <a:solidFill>
                      <a:srgbClr val="FBB042"/>
                    </a:solidFill>
                    <a:latin typeface="Montserrat" panose="00000500000000000000" pitchFamily="2" charset="0"/>
                  </a:rPr>
                  <a:t>COMPLETE CHAPTER REVIEW QUESTIONS ON PAGE 26</a:t>
                </a:r>
              </a:p>
              <a:p>
                <a:endParaRPr lang="en-AU" sz="2000" b="1" dirty="0">
                  <a:solidFill>
                    <a:srgbClr val="FBB042"/>
                  </a:solidFill>
                  <a:latin typeface="Montserrat" panose="00000500000000000000" pitchFamily="2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74986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C363A-A2C4-CA18-BDA4-2AE9DE730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EBE8547-E271-5D7A-C483-E86FD4E2274F}"/>
              </a:ext>
            </a:extLst>
          </p:cNvPr>
          <p:cNvGrpSpPr/>
          <p:nvPr/>
        </p:nvGrpSpPr>
        <p:grpSpPr>
          <a:xfrm>
            <a:off x="0" y="5994402"/>
            <a:ext cx="2476500" cy="879474"/>
            <a:chOff x="0" y="5994402"/>
            <a:chExt cx="2476500" cy="87947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3187097-03EB-686E-A7F6-38B6621F3D2D}"/>
                </a:ext>
              </a:extLst>
            </p:cNvPr>
            <p:cNvSpPr txBox="1"/>
            <p:nvPr/>
          </p:nvSpPr>
          <p:spPr>
            <a:xfrm>
              <a:off x="904875" y="6556399"/>
              <a:ext cx="1571625" cy="31747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en-US" sz="1000" kern="1200" dirty="0">
                  <a:solidFill>
                    <a:srgbClr val="D21A8A"/>
                  </a:solidFill>
                  <a:latin typeface="+mn-lt"/>
                  <a:ea typeface="+mn-ea"/>
                  <a:cs typeface="+mn-cs"/>
                </a:rPr>
                <a:t>CHCCOM001</a:t>
              </a:r>
            </a:p>
          </p:txBody>
        </p:sp>
        <p:pic>
          <p:nvPicPr>
            <p:cNvPr id="6" name="Picture 5" descr="Logo&#10;&#10;Description automatically generated">
              <a:extLst>
                <a:ext uri="{FF2B5EF4-FFF2-40B4-BE49-F238E27FC236}">
                  <a16:creationId xmlns:a16="http://schemas.microsoft.com/office/drawing/2014/main" id="{8C17309C-49A0-5AE9-0988-5EB57262C17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5994402"/>
              <a:ext cx="1151464" cy="863598"/>
            </a:xfrm>
            <a:prstGeom prst="rect">
              <a:avLst/>
            </a:prstGeom>
          </p:spPr>
        </p:pic>
      </p:grpSp>
      <p:sp>
        <p:nvSpPr>
          <p:cNvPr id="7" name="Title 7">
            <a:extLst>
              <a:ext uri="{FF2B5EF4-FFF2-40B4-BE49-F238E27FC236}">
                <a16:creationId xmlns:a16="http://schemas.microsoft.com/office/drawing/2014/main" id="{FBEEE7D9-45B7-E73C-9232-5EC22FE5C632}"/>
              </a:ext>
            </a:extLst>
          </p:cNvPr>
          <p:cNvSpPr txBox="1">
            <a:spLocks/>
          </p:cNvSpPr>
          <p:nvPr/>
        </p:nvSpPr>
        <p:spPr>
          <a:xfrm>
            <a:off x="-28575" y="2352405"/>
            <a:ext cx="4181475" cy="319951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AU" sz="3600" dirty="0">
                <a:solidFill>
                  <a:srgbClr val="F79524"/>
                </a:solidFill>
                <a:latin typeface="Montserrat" panose="00000500000000000000" pitchFamily="2" charset="0"/>
              </a:rPr>
              <a:t>SECTION 4:</a:t>
            </a:r>
            <a:br>
              <a:rPr lang="en-AU" sz="3600" dirty="0">
                <a:solidFill>
                  <a:srgbClr val="F79524"/>
                </a:solidFill>
                <a:latin typeface="Montserrat" panose="00000500000000000000" pitchFamily="2" charset="0"/>
              </a:rPr>
            </a:br>
            <a:r>
              <a:rPr lang="en-AU" sz="3600" dirty="0">
                <a:solidFill>
                  <a:srgbClr val="F79524"/>
                </a:solidFill>
                <a:latin typeface="Montserrat" panose="00000500000000000000" pitchFamily="2" charset="0"/>
              </a:rPr>
              <a:t>Providing Information to Clients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71BBC78-F891-31C9-D031-EFC3E5E5B7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778" y="200260"/>
            <a:ext cx="7992047" cy="3715268"/>
          </a:xfrm>
          <a:prstGeom prst="rect">
            <a:avLst/>
          </a:prstGeom>
          <a:ln w="28575">
            <a:solidFill>
              <a:schemeClr val="tx1"/>
            </a:solidFill>
            <a:prstDash val="lgDashDotDot"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486187B-6C69-7349-63B5-32D3DF3134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2237" y="4109884"/>
            <a:ext cx="6182588" cy="2200582"/>
          </a:xfrm>
          <a:prstGeom prst="rect">
            <a:avLst/>
          </a:prstGeom>
          <a:ln w="28575">
            <a:solidFill>
              <a:schemeClr val="tx1"/>
            </a:solidFill>
            <a:prstDash val="lgDashDotDot"/>
          </a:ln>
        </p:spPr>
      </p:pic>
    </p:spTree>
    <p:extLst>
      <p:ext uri="{BB962C8B-B14F-4D97-AF65-F5344CB8AC3E}">
        <p14:creationId xmlns:p14="http://schemas.microsoft.com/office/powerpoint/2010/main" val="578593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EBE41C-6A27-6BCA-231B-FCC1B605C5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24BE8-1D8C-5874-1903-4D9FF1136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>
                <a:solidFill>
                  <a:srgbClr val="F79524"/>
                </a:solidFill>
                <a:latin typeface="Montserrat" panose="00000500000000000000" pitchFamily="2" charset="0"/>
              </a:rPr>
              <a:t>4.1 Types of Information to be Provided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ED1CE-DB3E-2EF5-B488-4CEA7915F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68777"/>
          </a:xfrm>
        </p:spPr>
        <p:txBody>
          <a:bodyPr/>
          <a:lstStyle/>
          <a:p>
            <a:r>
              <a:rPr lang="en-AU" dirty="0">
                <a:latin typeface="Montserrat" panose="00000500000000000000" pitchFamily="2" charset="0"/>
              </a:rPr>
              <a:t>Depends on the type of information, your organisations policies and procedures and the needs of the client.</a:t>
            </a:r>
          </a:p>
          <a:p>
            <a:r>
              <a:rPr lang="en-AU" dirty="0">
                <a:latin typeface="Montserrat" panose="00000500000000000000" pitchFamily="2" charset="0"/>
              </a:rPr>
              <a:t>Common information that may be required as part of your first point of contact duties include: -</a:t>
            </a:r>
          </a:p>
          <a:p>
            <a:endParaRPr lang="en-AU" dirty="0">
              <a:latin typeface="Montserrat" panose="00000500000000000000" pitchFamily="2" charset="0"/>
            </a:endParaRPr>
          </a:p>
          <a:p>
            <a:endParaRPr lang="en-AU" dirty="0">
              <a:latin typeface="Montserrat" panose="00000500000000000000" pitchFamily="2" charset="0"/>
            </a:endParaRPr>
          </a:p>
          <a:p>
            <a:endParaRPr lang="en-AU" dirty="0">
              <a:latin typeface="Montserrat" panose="00000500000000000000" pitchFamily="2" charset="0"/>
            </a:endParaRPr>
          </a:p>
          <a:p>
            <a:r>
              <a:rPr lang="en-AU" dirty="0">
                <a:latin typeface="Montserrat" panose="00000500000000000000" pitchFamily="2" charset="0"/>
              </a:rPr>
              <a:t>This is all determined in your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6CB846A-E952-82A9-D91C-35D77ED64A5A}"/>
              </a:ext>
            </a:extLst>
          </p:cNvPr>
          <p:cNvGrpSpPr/>
          <p:nvPr/>
        </p:nvGrpSpPr>
        <p:grpSpPr>
          <a:xfrm>
            <a:off x="0" y="5994402"/>
            <a:ext cx="2476500" cy="879474"/>
            <a:chOff x="0" y="5994402"/>
            <a:chExt cx="2476500" cy="87947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EC8D8B1-44E4-6CF2-3231-79723B9597BA}"/>
                </a:ext>
              </a:extLst>
            </p:cNvPr>
            <p:cNvSpPr txBox="1"/>
            <p:nvPr/>
          </p:nvSpPr>
          <p:spPr>
            <a:xfrm>
              <a:off x="904875" y="6556399"/>
              <a:ext cx="1571625" cy="31747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en-US" sz="1000" kern="1200" dirty="0">
                  <a:solidFill>
                    <a:srgbClr val="D21A8A"/>
                  </a:solidFill>
                  <a:latin typeface="+mn-lt"/>
                  <a:ea typeface="+mn-ea"/>
                  <a:cs typeface="+mn-cs"/>
                </a:rPr>
                <a:t>CHCCOM001</a:t>
              </a:r>
            </a:p>
          </p:txBody>
        </p:sp>
        <p:pic>
          <p:nvPicPr>
            <p:cNvPr id="6" name="Picture 5" descr="Logo&#10;&#10;Description automatically generated">
              <a:extLst>
                <a:ext uri="{FF2B5EF4-FFF2-40B4-BE49-F238E27FC236}">
                  <a16:creationId xmlns:a16="http://schemas.microsoft.com/office/drawing/2014/main" id="{0A2E34D3-0645-3AF6-6EA1-375501B230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5994402"/>
              <a:ext cx="1151464" cy="863598"/>
            </a:xfrm>
            <a:prstGeom prst="rect">
              <a:avLst/>
            </a:prstGeom>
          </p:spPr>
        </p:pic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DA8FC21-8A35-84C5-B3C2-45B8218BD4DB}"/>
              </a:ext>
            </a:extLst>
          </p:cNvPr>
          <p:cNvGrpSpPr/>
          <p:nvPr/>
        </p:nvGrpSpPr>
        <p:grpSpPr>
          <a:xfrm>
            <a:off x="904875" y="3640148"/>
            <a:ext cx="10191750" cy="1495426"/>
            <a:chOff x="904875" y="4070348"/>
            <a:chExt cx="10191750" cy="1495426"/>
          </a:xfrm>
        </p:grpSpPr>
        <p:sp>
          <p:nvSpPr>
            <p:cNvPr id="7" name="Flowchart: Connector 6">
              <a:extLst>
                <a:ext uri="{FF2B5EF4-FFF2-40B4-BE49-F238E27FC236}">
                  <a16:creationId xmlns:a16="http://schemas.microsoft.com/office/drawing/2014/main" id="{6667C28C-6BED-D633-407D-9F723DCDC311}"/>
                </a:ext>
              </a:extLst>
            </p:cNvPr>
            <p:cNvSpPr/>
            <p:nvPr/>
          </p:nvSpPr>
          <p:spPr>
            <a:xfrm>
              <a:off x="904875" y="4070349"/>
              <a:ext cx="1571625" cy="1495425"/>
            </a:xfrm>
            <a:prstGeom prst="flowChartConnec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400" dirty="0"/>
                <a:t>Application forms</a:t>
              </a:r>
            </a:p>
          </p:txBody>
        </p:sp>
        <p:sp>
          <p:nvSpPr>
            <p:cNvPr id="8" name="Flowchart: Connector 7">
              <a:extLst>
                <a:ext uri="{FF2B5EF4-FFF2-40B4-BE49-F238E27FC236}">
                  <a16:creationId xmlns:a16="http://schemas.microsoft.com/office/drawing/2014/main" id="{979E128F-4E93-3D9C-6704-FC5C41CE6B7E}"/>
                </a:ext>
              </a:extLst>
            </p:cNvPr>
            <p:cNvSpPr/>
            <p:nvPr/>
          </p:nvSpPr>
          <p:spPr>
            <a:xfrm>
              <a:off x="2628900" y="4070348"/>
              <a:ext cx="1571625" cy="1495425"/>
            </a:xfrm>
            <a:prstGeom prst="flowChartConnec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400" dirty="0"/>
                <a:t>Brochures about your service</a:t>
              </a:r>
            </a:p>
          </p:txBody>
        </p:sp>
        <p:sp>
          <p:nvSpPr>
            <p:cNvPr id="11" name="Flowchart: Connector 10">
              <a:extLst>
                <a:ext uri="{FF2B5EF4-FFF2-40B4-BE49-F238E27FC236}">
                  <a16:creationId xmlns:a16="http://schemas.microsoft.com/office/drawing/2014/main" id="{12DD2C99-3F4A-4125-0C07-7F91F690BC9C}"/>
                </a:ext>
              </a:extLst>
            </p:cNvPr>
            <p:cNvSpPr/>
            <p:nvPr/>
          </p:nvSpPr>
          <p:spPr>
            <a:xfrm>
              <a:off x="4352925" y="4070349"/>
              <a:ext cx="1571625" cy="1495425"/>
            </a:xfrm>
            <a:prstGeom prst="flowChartConnec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400" dirty="0"/>
                <a:t>Timetables</a:t>
              </a:r>
            </a:p>
          </p:txBody>
        </p:sp>
        <p:sp>
          <p:nvSpPr>
            <p:cNvPr id="12" name="Flowchart: Connector 11">
              <a:extLst>
                <a:ext uri="{FF2B5EF4-FFF2-40B4-BE49-F238E27FC236}">
                  <a16:creationId xmlns:a16="http://schemas.microsoft.com/office/drawing/2014/main" id="{900CB286-266C-EDA1-21C5-836320CE6528}"/>
                </a:ext>
              </a:extLst>
            </p:cNvPr>
            <p:cNvSpPr/>
            <p:nvPr/>
          </p:nvSpPr>
          <p:spPr>
            <a:xfrm>
              <a:off x="6076950" y="4070348"/>
              <a:ext cx="1571625" cy="1495425"/>
            </a:xfrm>
            <a:prstGeom prst="flowChartConnec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400" dirty="0"/>
                <a:t>Flyers about specific events or services</a:t>
              </a:r>
            </a:p>
          </p:txBody>
        </p:sp>
        <p:sp>
          <p:nvSpPr>
            <p:cNvPr id="14" name="Flowchart: Connector 13">
              <a:extLst>
                <a:ext uri="{FF2B5EF4-FFF2-40B4-BE49-F238E27FC236}">
                  <a16:creationId xmlns:a16="http://schemas.microsoft.com/office/drawing/2014/main" id="{31387B10-AAAD-4AE2-5BF1-4B28FE22E5BA}"/>
                </a:ext>
              </a:extLst>
            </p:cNvPr>
            <p:cNvSpPr/>
            <p:nvPr/>
          </p:nvSpPr>
          <p:spPr>
            <a:xfrm>
              <a:off x="7800975" y="4070349"/>
              <a:ext cx="1571625" cy="1495425"/>
            </a:xfrm>
            <a:prstGeom prst="flowChartConnec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400" dirty="0"/>
                <a:t>Contact details</a:t>
              </a:r>
              <a:endParaRPr lang="en-AU" dirty="0"/>
            </a:p>
          </p:txBody>
        </p:sp>
        <p:sp>
          <p:nvSpPr>
            <p:cNvPr id="15" name="Flowchart: Connector 14">
              <a:extLst>
                <a:ext uri="{FF2B5EF4-FFF2-40B4-BE49-F238E27FC236}">
                  <a16:creationId xmlns:a16="http://schemas.microsoft.com/office/drawing/2014/main" id="{84FD09DF-138C-0D4E-4235-4336833C65F6}"/>
                </a:ext>
              </a:extLst>
            </p:cNvPr>
            <p:cNvSpPr/>
            <p:nvPr/>
          </p:nvSpPr>
          <p:spPr>
            <a:xfrm>
              <a:off x="9525000" y="4070348"/>
              <a:ext cx="1571625" cy="1495425"/>
            </a:xfrm>
            <a:prstGeom prst="flowChartConnec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400" dirty="0"/>
                <a:t>User guides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4668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3F31E-47E3-869D-032E-02B0798BF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CA3E7-3097-473A-54A2-64F9CDD96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>
                <a:solidFill>
                  <a:srgbClr val="D21A8A"/>
                </a:solidFill>
                <a:latin typeface="Montserrat" panose="00000500000000000000" pitchFamily="2" charset="0"/>
              </a:rPr>
              <a:t>Considerations to communication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72DA2C1-DE1D-9BC1-6E51-AC02EBBB3FA7}"/>
              </a:ext>
            </a:extLst>
          </p:cNvPr>
          <p:cNvGrpSpPr/>
          <p:nvPr/>
        </p:nvGrpSpPr>
        <p:grpSpPr>
          <a:xfrm>
            <a:off x="0" y="5994402"/>
            <a:ext cx="2476500" cy="879474"/>
            <a:chOff x="0" y="5994402"/>
            <a:chExt cx="2476500" cy="87947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157766D-9FA4-CDB7-5543-3CF6D7E10833}"/>
                </a:ext>
              </a:extLst>
            </p:cNvPr>
            <p:cNvSpPr txBox="1"/>
            <p:nvPr/>
          </p:nvSpPr>
          <p:spPr>
            <a:xfrm>
              <a:off x="904875" y="6556399"/>
              <a:ext cx="1571625" cy="31747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en-US" sz="1000" kern="1200" dirty="0">
                  <a:solidFill>
                    <a:srgbClr val="D21A8A"/>
                  </a:solidFill>
                  <a:latin typeface="+mn-lt"/>
                  <a:ea typeface="+mn-ea"/>
                  <a:cs typeface="+mn-cs"/>
                </a:rPr>
                <a:t>CHCCOM001</a:t>
              </a:r>
            </a:p>
          </p:txBody>
        </p:sp>
        <p:pic>
          <p:nvPicPr>
            <p:cNvPr id="6" name="Picture 5" descr="Logo&#10;&#10;Description automatically generated">
              <a:extLst>
                <a:ext uri="{FF2B5EF4-FFF2-40B4-BE49-F238E27FC236}">
                  <a16:creationId xmlns:a16="http://schemas.microsoft.com/office/drawing/2014/main" id="{B581B0F2-1821-E15A-D5D4-78695A64AA5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5994402"/>
              <a:ext cx="1151464" cy="863598"/>
            </a:xfrm>
            <a:prstGeom prst="rect">
              <a:avLst/>
            </a:prstGeom>
          </p:spPr>
        </p:pic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F2B81F5A-9E09-DDC1-74BB-C8B756B5E9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4968" y="1438274"/>
            <a:ext cx="7802064" cy="517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674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892</Words>
  <Application>Microsoft Office PowerPoint</Application>
  <PresentationFormat>Widescreen</PresentationFormat>
  <Paragraphs>107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Montserrat</vt:lpstr>
      <vt:lpstr>Office Theme</vt:lpstr>
      <vt:lpstr>CHCCOM001:  PROVIDE FIRST POINT OF CONTACT</vt:lpstr>
      <vt:lpstr>PowerPoint Presentation</vt:lpstr>
      <vt:lpstr>3.1 Recognising Danger to Yourself and Others</vt:lpstr>
      <vt:lpstr>PowerPoint Presentation</vt:lpstr>
      <vt:lpstr>3.2 Duty of Care and Mandatory Reporting</vt:lpstr>
      <vt:lpstr>PowerPoint Presentation</vt:lpstr>
      <vt:lpstr>PowerPoint Presentation</vt:lpstr>
      <vt:lpstr>4.1 Types of Information to be Provided</vt:lpstr>
      <vt:lpstr>Considerations to communication</vt:lpstr>
      <vt:lpstr>Role of Organisation and Service Features</vt:lpstr>
      <vt:lpstr>PowerPoint Presentation</vt:lpstr>
      <vt:lpstr>Service Transition and Exit</vt:lpstr>
      <vt:lpstr>4.2 Assisting with Referral to Other Agencies</vt:lpstr>
      <vt:lpstr>PowerPoint Presentation</vt:lpstr>
      <vt:lpstr>4.3 Links with Other Service Providers</vt:lpstr>
      <vt:lpstr>4.4 Providing Further Assistance and Follow-Up as Required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CHCCOM001 PROVIDE FIRST POINT OF CONTACT</dc:title>
  <dc:creator>SAVILE-SWA SAVILE</dc:creator>
  <cp:lastModifiedBy>SAVILE-SWA SAVILE</cp:lastModifiedBy>
  <cp:revision>4</cp:revision>
  <dcterms:created xsi:type="dcterms:W3CDTF">2025-01-22T05:53:47Z</dcterms:created>
  <dcterms:modified xsi:type="dcterms:W3CDTF">2025-01-22T08:38:51Z</dcterms:modified>
</cp:coreProperties>
</file>