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8" r:id="rId2"/>
    <p:sldId id="279" r:id="rId3"/>
    <p:sldId id="280" r:id="rId4"/>
    <p:sldId id="281" r:id="rId5"/>
    <p:sldId id="282" r:id="rId6"/>
    <p:sldId id="283" r:id="rId7"/>
    <p:sldId id="284" r:id="rId8"/>
    <p:sldId id="285" r:id="rId9"/>
    <p:sldId id="286" r:id="rId10"/>
    <p:sldId id="308" r:id="rId11"/>
    <p:sldId id="287" r:id="rId12"/>
    <p:sldId id="2652" r:id="rId13"/>
    <p:sldId id="288" r:id="rId14"/>
    <p:sldId id="289" r:id="rId15"/>
    <p:sldId id="290" r:id="rId16"/>
    <p:sldId id="291" r:id="rId17"/>
    <p:sldId id="2653" r:id="rId18"/>
    <p:sldId id="292" r:id="rId19"/>
    <p:sldId id="293" r:id="rId20"/>
    <p:sldId id="350" r:id="rId21"/>
    <p:sldId id="2654" r:id="rId22"/>
    <p:sldId id="295" r:id="rId23"/>
    <p:sldId id="296" r:id="rId24"/>
    <p:sldId id="2685" r:id="rId25"/>
    <p:sldId id="2728" r:id="rId26"/>
    <p:sldId id="2729" r:id="rId27"/>
    <p:sldId id="297" r:id="rId28"/>
    <p:sldId id="298" r:id="rId29"/>
    <p:sldId id="2686" r:id="rId30"/>
    <p:sldId id="2730" r:id="rId31"/>
    <p:sldId id="2731" r:id="rId32"/>
    <p:sldId id="2732" r:id="rId33"/>
    <p:sldId id="299" r:id="rId34"/>
    <p:sldId id="2733" r:id="rId35"/>
    <p:sldId id="300" r:id="rId36"/>
    <p:sldId id="301" r:id="rId37"/>
    <p:sldId id="302" r:id="rId38"/>
    <p:sldId id="30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8F4"/>
    <a:srgbClr val="F18FCC"/>
    <a:srgbClr val="EC66B9"/>
    <a:srgbClr val="9D1368"/>
    <a:srgbClr val="F79524"/>
    <a:srgbClr val="D21A8A"/>
    <a:srgbClr val="FADAEE"/>
    <a:srgbClr val="D41A8D"/>
    <a:srgbClr val="FFD700"/>
    <a:srgbClr val="590B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100" d="100"/>
          <a:sy n="100" d="100"/>
        </p:scale>
        <p:origin x="9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5463CA-1742-4DA5-94FC-3AD62164A7D4}" type="datetimeFigureOut">
              <a:rPr lang="en-AU" smtClean="0"/>
              <a:t>21/01/2025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20BAF-A524-43B9-913E-94FC743232DC}" type="slidenum">
              <a:rPr lang="en-AU" smtClean="0"/>
              <a:t>‹#›</a:t>
            </a:fld>
            <a:endParaRPr lang="en-AU"/>
          </a:p>
        </p:txBody>
      </p:sp>
    </p:spTree>
    <p:extLst>
      <p:ext uri="{BB962C8B-B14F-4D97-AF65-F5344CB8AC3E}">
        <p14:creationId xmlns:p14="http://schemas.microsoft.com/office/powerpoint/2010/main" val="2443502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dirty="0"/>
              <a:t>Key points:</a:t>
            </a:r>
          </a:p>
          <a:p>
            <a:r>
              <a:rPr lang="en-AU" sz="1200" kern="1200" dirty="0">
                <a:solidFill>
                  <a:schemeClr val="tx1"/>
                </a:solidFill>
                <a:effectLst/>
                <a:latin typeface="+mn-lt"/>
                <a:ea typeface="+mn-ea"/>
                <a:cs typeface="+mn-cs"/>
              </a:rPr>
              <a:t>Apply the following tips while dealing with a person who is aggressive:</a:t>
            </a:r>
          </a:p>
          <a:p>
            <a:pPr marL="171450" lvl="0" indent="-171450">
              <a:buFont typeface="Wingdings" panose="05000000000000000000" pitchFamily="2" charset="2"/>
              <a:buChar char="§"/>
            </a:pPr>
            <a:r>
              <a:rPr lang="en-AU" sz="1200" b="1" kern="1200" dirty="0">
                <a:solidFill>
                  <a:schemeClr val="tx1"/>
                </a:solidFill>
                <a:effectLst/>
                <a:latin typeface="+mn-lt"/>
                <a:ea typeface="+mn-ea"/>
                <a:cs typeface="+mn-cs"/>
              </a:rPr>
              <a:t>Remain calm</a:t>
            </a:r>
            <a:r>
              <a:rPr lang="en-AU" sz="1200" kern="1200" dirty="0">
                <a:solidFill>
                  <a:schemeClr val="tx1"/>
                </a:solidFill>
                <a:effectLst/>
                <a:latin typeface="+mn-lt"/>
                <a:ea typeface="+mn-ea"/>
                <a:cs typeface="+mn-cs"/>
              </a:rPr>
              <a:t> – don’t respond to aggression with aggression. A calm demeanour can help to diffuse another person’s anger.</a:t>
            </a:r>
          </a:p>
          <a:p>
            <a:pPr marL="171450" lvl="0" indent="-171450">
              <a:buFont typeface="Wingdings" panose="05000000000000000000" pitchFamily="2" charset="2"/>
              <a:buChar char="§"/>
            </a:pPr>
            <a:r>
              <a:rPr lang="en-AU" sz="1200" b="1" kern="1200" dirty="0">
                <a:solidFill>
                  <a:schemeClr val="tx1"/>
                </a:solidFill>
                <a:effectLst/>
                <a:latin typeface="+mn-lt"/>
                <a:ea typeface="+mn-ea"/>
                <a:cs typeface="+mn-cs"/>
              </a:rPr>
              <a:t>Listen to their concerns</a:t>
            </a:r>
            <a:r>
              <a:rPr lang="en-AU" sz="1200" kern="1200" dirty="0">
                <a:solidFill>
                  <a:schemeClr val="tx1"/>
                </a:solidFill>
                <a:effectLst/>
                <a:latin typeface="+mn-lt"/>
                <a:ea typeface="+mn-ea"/>
                <a:cs typeface="+mn-cs"/>
              </a:rPr>
              <a:t> – as with distressed people, showing people that their concerns are being heard will serve to diffuse anger.</a:t>
            </a:r>
          </a:p>
          <a:p>
            <a:pPr marL="171450" lvl="0" indent="-171450">
              <a:buFont typeface="Wingdings" panose="05000000000000000000" pitchFamily="2" charset="2"/>
              <a:buChar char="§"/>
            </a:pPr>
            <a:r>
              <a:rPr lang="en-AU" sz="1200" b="1" kern="1200" dirty="0">
                <a:solidFill>
                  <a:schemeClr val="tx1"/>
                </a:solidFill>
                <a:effectLst/>
                <a:latin typeface="+mn-lt"/>
                <a:ea typeface="+mn-ea"/>
                <a:cs typeface="+mn-cs"/>
              </a:rPr>
              <a:t>Avoid arguing the point –</a:t>
            </a:r>
            <a:r>
              <a:rPr lang="en-AU" sz="1200" kern="1200" dirty="0">
                <a:solidFill>
                  <a:schemeClr val="tx1"/>
                </a:solidFill>
                <a:effectLst/>
                <a:latin typeface="+mn-lt"/>
                <a:ea typeface="+mn-ea"/>
                <a:cs typeface="+mn-cs"/>
              </a:rPr>
              <a:t> anger and logic rarely coexist, so trying to reason with them or to show them that their argument is not logical will only serve to inflame the situation.</a:t>
            </a:r>
          </a:p>
          <a:p>
            <a:pPr marL="171450" lvl="0" indent="-171450">
              <a:buFont typeface="Wingdings" panose="05000000000000000000" pitchFamily="2" charset="2"/>
              <a:buChar char="§"/>
            </a:pPr>
            <a:r>
              <a:rPr lang="en-AU" sz="1200" b="1" kern="1200" dirty="0">
                <a:solidFill>
                  <a:schemeClr val="tx1"/>
                </a:solidFill>
                <a:effectLst/>
                <a:latin typeface="+mn-lt"/>
                <a:ea typeface="+mn-ea"/>
                <a:cs typeface="+mn-cs"/>
              </a:rPr>
              <a:t>Establish boundaries –</a:t>
            </a:r>
            <a:r>
              <a:rPr lang="en-AU" sz="1200" kern="1200" dirty="0">
                <a:solidFill>
                  <a:schemeClr val="tx1"/>
                </a:solidFill>
                <a:effectLst/>
                <a:latin typeface="+mn-lt"/>
                <a:ea typeface="+mn-ea"/>
                <a:cs typeface="+mn-cs"/>
              </a:rPr>
              <a:t> tell them that abuse and aggression are neither called-for nor acceptable. Explain that you want to help them but cannot do so if they continue to yell, swear, threaten violence, etc.</a:t>
            </a:r>
          </a:p>
          <a:p>
            <a:pPr marL="171450" lvl="0" indent="-171450">
              <a:buFont typeface="Wingdings" panose="05000000000000000000" pitchFamily="2" charset="2"/>
              <a:buChar char="§"/>
            </a:pPr>
            <a:r>
              <a:rPr lang="en-AU" sz="1200" b="1" kern="1200" dirty="0">
                <a:solidFill>
                  <a:schemeClr val="tx1"/>
                </a:solidFill>
                <a:effectLst/>
                <a:latin typeface="+mn-lt"/>
                <a:ea typeface="+mn-ea"/>
                <a:cs typeface="+mn-cs"/>
              </a:rPr>
              <a:t>Tell them what you are going to do before you do it –</a:t>
            </a:r>
            <a:r>
              <a:rPr lang="en-AU" sz="1200" kern="1200" dirty="0">
                <a:solidFill>
                  <a:schemeClr val="tx1"/>
                </a:solidFill>
                <a:effectLst/>
                <a:latin typeface="+mn-lt"/>
                <a:ea typeface="+mn-ea"/>
                <a:cs typeface="+mn-cs"/>
              </a:rPr>
              <a:t> if you are going to seek help from another person, ensure that you communicate this before the time.</a:t>
            </a:r>
          </a:p>
          <a:p>
            <a:pPr marL="171450" lvl="0" indent="-171450">
              <a:buFont typeface="Wingdings" panose="05000000000000000000" pitchFamily="2" charset="2"/>
              <a:buChar char="§"/>
            </a:pPr>
            <a:r>
              <a:rPr lang="en-AU" sz="1200" b="1" kern="1200" dirty="0">
                <a:solidFill>
                  <a:schemeClr val="tx1"/>
                </a:solidFill>
                <a:effectLst/>
                <a:latin typeface="+mn-lt"/>
                <a:ea typeface="+mn-ea"/>
                <a:cs typeface="+mn-cs"/>
              </a:rPr>
              <a:t>Negotiate a resolution –</a:t>
            </a:r>
            <a:r>
              <a:rPr lang="en-AU" sz="1200" kern="1200" dirty="0">
                <a:solidFill>
                  <a:schemeClr val="tx1"/>
                </a:solidFill>
                <a:effectLst/>
                <a:latin typeface="+mn-lt"/>
                <a:ea typeface="+mn-ea"/>
                <a:cs typeface="+mn-cs"/>
              </a:rPr>
              <a:t> explain that you can help on condition that they communicate in a more appropriate and subdued manner.</a:t>
            </a:r>
          </a:p>
          <a:p>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Learner Guide: Ch 1</a:t>
            </a:r>
          </a:p>
          <a:p>
            <a:pPr lvl="0"/>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390646-1DD0-4CDD-BD3F-482234EB6E07}" type="slidenum">
              <a:rPr lang="en-AU" smtClean="0"/>
              <a:t>12</a:t>
            </a:fld>
            <a:endParaRPr lang="en-AU" dirty="0"/>
          </a:p>
        </p:txBody>
      </p:sp>
    </p:spTree>
    <p:extLst>
      <p:ext uri="{BB962C8B-B14F-4D97-AF65-F5344CB8AC3E}">
        <p14:creationId xmlns:p14="http://schemas.microsoft.com/office/powerpoint/2010/main" val="292268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dirty="0"/>
              <a:t>Key points:</a:t>
            </a:r>
          </a:p>
          <a:p>
            <a:r>
              <a:rPr lang="en-AU" sz="1200" kern="1200" dirty="0">
                <a:solidFill>
                  <a:schemeClr val="tx1"/>
                </a:solidFill>
                <a:effectLst/>
                <a:latin typeface="+mn-lt"/>
                <a:ea typeface="+mn-ea"/>
                <a:cs typeface="+mn-cs"/>
              </a:rPr>
              <a:t>Your organisation will have policies and procedures in place that determine how information is to be collected, used and stored by workers. It is essential that you be aware of these policies and procedures and, if at all unsure, that you check with your supervisor before you proceed.</a:t>
            </a:r>
          </a:p>
          <a:p>
            <a:r>
              <a:rPr lang="en-AU" sz="1200" kern="1200" dirty="0">
                <a:solidFill>
                  <a:schemeClr val="tx1"/>
                </a:solidFill>
                <a:effectLst/>
                <a:latin typeface="+mn-lt"/>
                <a:ea typeface="+mn-ea"/>
                <a:cs typeface="+mn-cs"/>
              </a:rPr>
              <a:t>Organisational policies may address the following:</a:t>
            </a:r>
          </a:p>
          <a:p>
            <a:pPr marL="171450" lvl="0" indent="-171450">
              <a:buFont typeface="Wingdings" panose="05000000000000000000" pitchFamily="2" charset="2"/>
              <a:buChar char="§"/>
            </a:pPr>
            <a:r>
              <a:rPr lang="en-AU" sz="1200" kern="1200" dirty="0">
                <a:solidFill>
                  <a:schemeClr val="tx1"/>
                </a:solidFill>
                <a:effectLst/>
                <a:latin typeface="+mn-lt"/>
                <a:ea typeface="+mn-ea"/>
                <a:cs typeface="+mn-cs"/>
              </a:rPr>
              <a:t>what information is to be collected under specific circumstances</a:t>
            </a:r>
          </a:p>
          <a:p>
            <a:pPr marL="171450" lvl="0" indent="-171450">
              <a:buFont typeface="Wingdings" panose="05000000000000000000" pitchFamily="2" charset="2"/>
              <a:buChar char="§"/>
            </a:pPr>
            <a:r>
              <a:rPr lang="en-AU" sz="1200" kern="1200" dirty="0">
                <a:solidFill>
                  <a:schemeClr val="tx1"/>
                </a:solidFill>
                <a:effectLst/>
                <a:latin typeface="+mn-lt"/>
                <a:ea typeface="+mn-ea"/>
                <a:cs typeface="+mn-cs"/>
              </a:rPr>
              <a:t>use of specific recording formats, e.g., progress notes, handover reports and client files</a:t>
            </a:r>
          </a:p>
          <a:p>
            <a:pPr marL="171450" lvl="0" indent="-171450">
              <a:buFont typeface="Wingdings" panose="05000000000000000000" pitchFamily="2" charset="2"/>
              <a:buChar char="§"/>
            </a:pPr>
            <a:r>
              <a:rPr lang="en-AU" sz="1200" kern="1200" dirty="0">
                <a:solidFill>
                  <a:schemeClr val="tx1"/>
                </a:solidFill>
                <a:effectLst/>
                <a:latin typeface="+mn-lt"/>
                <a:ea typeface="+mn-ea"/>
                <a:cs typeface="+mn-cs"/>
              </a:rPr>
              <a:t>timeframes for storing or logging of client information and/or requests</a:t>
            </a:r>
          </a:p>
          <a:p>
            <a:pPr marL="171450" lvl="0" indent="-171450">
              <a:buFont typeface="Wingdings" panose="05000000000000000000" pitchFamily="2" charset="2"/>
              <a:buChar char="§"/>
            </a:pPr>
            <a:r>
              <a:rPr lang="en-AU" sz="1200" kern="1200" dirty="0">
                <a:solidFill>
                  <a:schemeClr val="tx1"/>
                </a:solidFill>
                <a:effectLst/>
                <a:latin typeface="+mn-lt"/>
                <a:ea typeface="+mn-ea"/>
                <a:cs typeface="+mn-cs"/>
              </a:rPr>
              <a:t>how and when information is to be shared with other organisations.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Learner Guide: Ch2</a:t>
            </a:r>
          </a:p>
        </p:txBody>
      </p:sp>
      <p:sp>
        <p:nvSpPr>
          <p:cNvPr id="4" name="Slide Number Placeholder 3"/>
          <p:cNvSpPr>
            <a:spLocks noGrp="1"/>
          </p:cNvSpPr>
          <p:nvPr>
            <p:ph type="sldNum" sz="quarter" idx="10"/>
          </p:nvPr>
        </p:nvSpPr>
        <p:spPr/>
        <p:txBody>
          <a:bodyPr/>
          <a:lstStyle/>
          <a:p>
            <a:fld id="{C4390646-1DD0-4CDD-BD3F-482234EB6E07}" type="slidenum">
              <a:rPr lang="en-AU" smtClean="0"/>
              <a:t>24</a:t>
            </a:fld>
            <a:endParaRPr lang="en-AU" dirty="0"/>
          </a:p>
        </p:txBody>
      </p:sp>
    </p:spTree>
    <p:extLst>
      <p:ext uri="{BB962C8B-B14F-4D97-AF65-F5344CB8AC3E}">
        <p14:creationId xmlns:p14="http://schemas.microsoft.com/office/powerpoint/2010/main" val="405562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dirty="0"/>
              <a:t>Key points:</a:t>
            </a:r>
          </a:p>
          <a:p>
            <a:r>
              <a:rPr lang="en-AU" sz="1200" kern="1200" dirty="0">
                <a:solidFill>
                  <a:schemeClr val="tx1"/>
                </a:solidFill>
                <a:effectLst/>
                <a:latin typeface="+mn-lt"/>
                <a:ea typeface="+mn-ea"/>
                <a:cs typeface="+mn-cs"/>
              </a:rPr>
              <a:t>The following principles must be observed while collecting and storing personal information:</a:t>
            </a:r>
          </a:p>
          <a:p>
            <a:pPr marL="171450" lvl="0" indent="-171450">
              <a:buFont typeface="Wingdings" panose="05000000000000000000" pitchFamily="2" charset="2"/>
              <a:buChar char="§"/>
            </a:pPr>
            <a:r>
              <a:rPr lang="en-AU" sz="1200" kern="1200" dirty="0">
                <a:solidFill>
                  <a:schemeClr val="tx1"/>
                </a:solidFill>
                <a:effectLst/>
                <a:latin typeface="+mn-lt"/>
                <a:ea typeface="+mn-ea"/>
                <a:cs typeface="+mn-cs"/>
              </a:rPr>
              <a:t>If you are in a public space, e.g., the reception area, move to a private or quiet space before collecting personal information.</a:t>
            </a:r>
          </a:p>
          <a:p>
            <a:pPr marL="171450" lvl="0" indent="-171450">
              <a:buFont typeface="Wingdings" panose="05000000000000000000" pitchFamily="2" charset="2"/>
              <a:buChar char="§"/>
            </a:pPr>
            <a:r>
              <a:rPr lang="en-AU" sz="1200" kern="1200" dirty="0">
                <a:solidFill>
                  <a:schemeClr val="tx1"/>
                </a:solidFill>
                <a:effectLst/>
                <a:latin typeface="+mn-lt"/>
                <a:ea typeface="+mn-ea"/>
                <a:cs typeface="+mn-cs"/>
              </a:rPr>
              <a:t>Be discrete when talking on the telephone so as to avoid incidents of others overhearing your discussion. Move to a private space if necessary.</a:t>
            </a:r>
          </a:p>
          <a:p>
            <a:pPr marL="171450" lvl="0" indent="-171450">
              <a:buFont typeface="Wingdings" panose="05000000000000000000" pitchFamily="2" charset="2"/>
              <a:buChar char="§"/>
            </a:pPr>
            <a:r>
              <a:rPr lang="en-AU" sz="1200" kern="1200" dirty="0">
                <a:solidFill>
                  <a:schemeClr val="tx1"/>
                </a:solidFill>
                <a:effectLst/>
                <a:latin typeface="+mn-lt"/>
                <a:ea typeface="+mn-ea"/>
                <a:cs typeface="+mn-cs"/>
              </a:rPr>
              <a:t>Collect only the information that is necessary for you to provide effective service to your client.</a:t>
            </a:r>
          </a:p>
          <a:p>
            <a:pPr marL="171450" lvl="0" indent="-171450">
              <a:buFont typeface="Wingdings" panose="05000000000000000000" pitchFamily="2" charset="2"/>
              <a:buChar char="§"/>
            </a:pPr>
            <a:r>
              <a:rPr lang="en-AU" sz="1200" kern="1200" dirty="0">
                <a:solidFill>
                  <a:schemeClr val="tx1"/>
                </a:solidFill>
                <a:effectLst/>
                <a:latin typeface="+mn-lt"/>
                <a:ea typeface="+mn-ea"/>
                <a:cs typeface="+mn-cs"/>
              </a:rPr>
              <a:t>If handwriting notes, ensure that your writing is clear and most likely to be understandable to anyone who may access the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Learner Guide: Ch2</a:t>
            </a:r>
          </a:p>
        </p:txBody>
      </p:sp>
      <p:sp>
        <p:nvSpPr>
          <p:cNvPr id="4" name="Slide Number Placeholder 3"/>
          <p:cNvSpPr>
            <a:spLocks noGrp="1"/>
          </p:cNvSpPr>
          <p:nvPr>
            <p:ph type="sldNum" sz="quarter" idx="10"/>
          </p:nvPr>
        </p:nvSpPr>
        <p:spPr/>
        <p:txBody>
          <a:bodyPr/>
          <a:lstStyle/>
          <a:p>
            <a:fld id="{C4390646-1DD0-4CDD-BD3F-482234EB6E07}" type="slidenum">
              <a:rPr lang="en-AU" smtClean="0"/>
              <a:t>25</a:t>
            </a:fld>
            <a:endParaRPr lang="en-AU" dirty="0"/>
          </a:p>
        </p:txBody>
      </p:sp>
    </p:spTree>
    <p:extLst>
      <p:ext uri="{BB962C8B-B14F-4D97-AF65-F5344CB8AC3E}">
        <p14:creationId xmlns:p14="http://schemas.microsoft.com/office/powerpoint/2010/main" val="1579865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dirty="0"/>
              <a:t>Key points:</a:t>
            </a:r>
          </a:p>
          <a:p>
            <a:pPr marL="171450" lvl="0" indent="-171450">
              <a:buFont typeface="Wingdings" panose="05000000000000000000" pitchFamily="2" charset="2"/>
              <a:buChar char="§"/>
            </a:pPr>
            <a:r>
              <a:rPr lang="en-AU" sz="1200" kern="1200" dirty="0">
                <a:solidFill>
                  <a:schemeClr val="tx1"/>
                </a:solidFill>
                <a:effectLst/>
                <a:latin typeface="+mn-lt"/>
                <a:ea typeface="+mn-ea"/>
                <a:cs typeface="+mn-cs"/>
              </a:rPr>
              <a:t>Once collected, promptly follow your organisation’s procedures for storing such information. Do not leave personal information laying in places where it can be seen. Do not leave computer windows that contain client information open in places where they can be seen.</a:t>
            </a:r>
          </a:p>
          <a:p>
            <a:pPr marL="171450" lvl="0" indent="-171450">
              <a:buFont typeface="Wingdings" panose="05000000000000000000" pitchFamily="2" charset="2"/>
              <a:buChar char="§"/>
            </a:pPr>
            <a:r>
              <a:rPr lang="en-AU" sz="1200" kern="1200" dirty="0">
                <a:solidFill>
                  <a:schemeClr val="tx1"/>
                </a:solidFill>
                <a:effectLst/>
                <a:latin typeface="+mn-lt"/>
                <a:ea typeface="+mn-ea"/>
                <a:cs typeface="+mn-cs"/>
              </a:rPr>
              <a:t>While taking down names, email addresses, phone numbers and street addresses, double check spelling and numbers to avoid any mistakes.</a:t>
            </a:r>
          </a:p>
          <a:p>
            <a:pPr marL="171450" lvl="0" indent="-171450">
              <a:buFont typeface="Wingdings" panose="05000000000000000000" pitchFamily="2" charset="2"/>
              <a:buChar char="§"/>
            </a:pPr>
            <a:r>
              <a:rPr lang="en-AU" sz="1200" kern="1200" dirty="0">
                <a:solidFill>
                  <a:schemeClr val="tx1"/>
                </a:solidFill>
                <a:effectLst/>
                <a:latin typeface="+mn-lt"/>
                <a:ea typeface="+mn-ea"/>
                <a:cs typeface="+mn-cs"/>
              </a:rPr>
              <a:t>Be mindful of how, with whom, when and where you discuss the information collected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Learner Guide: Ch2</a:t>
            </a:r>
          </a:p>
        </p:txBody>
      </p:sp>
      <p:sp>
        <p:nvSpPr>
          <p:cNvPr id="4" name="Slide Number Placeholder 3"/>
          <p:cNvSpPr>
            <a:spLocks noGrp="1"/>
          </p:cNvSpPr>
          <p:nvPr>
            <p:ph type="sldNum" sz="quarter" idx="10"/>
          </p:nvPr>
        </p:nvSpPr>
        <p:spPr/>
        <p:txBody>
          <a:bodyPr/>
          <a:lstStyle/>
          <a:p>
            <a:fld id="{C4390646-1DD0-4CDD-BD3F-482234EB6E07}" type="slidenum">
              <a:rPr lang="en-AU" smtClean="0"/>
              <a:t>26</a:t>
            </a:fld>
            <a:endParaRPr lang="en-AU" dirty="0"/>
          </a:p>
        </p:txBody>
      </p:sp>
    </p:spTree>
    <p:extLst>
      <p:ext uri="{BB962C8B-B14F-4D97-AF65-F5344CB8AC3E}">
        <p14:creationId xmlns:p14="http://schemas.microsoft.com/office/powerpoint/2010/main" val="1931822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dirty="0"/>
              <a:t>Key points:</a:t>
            </a:r>
          </a:p>
          <a:p>
            <a:r>
              <a:rPr lang="en-AU" sz="1200" kern="1200" dirty="0">
                <a:solidFill>
                  <a:schemeClr val="tx1"/>
                </a:solidFill>
                <a:effectLst/>
                <a:latin typeface="+mn-lt"/>
                <a:ea typeface="+mn-ea"/>
                <a:cs typeface="+mn-cs"/>
              </a:rPr>
              <a:t>Your clients must be advised of their right to access any information collected about them. Your organisation may have specific policies regarding access to this information, or clients may be directed to access the information under the Freedom of Information Act.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collection, storage and disclosure of personal information is subject to a number of pieces of legislation.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Learner Guide: Ch2</a:t>
            </a:r>
          </a:p>
        </p:txBody>
      </p:sp>
      <p:sp>
        <p:nvSpPr>
          <p:cNvPr id="4" name="Slide Number Placeholder 3"/>
          <p:cNvSpPr>
            <a:spLocks noGrp="1"/>
          </p:cNvSpPr>
          <p:nvPr>
            <p:ph type="sldNum" sz="quarter" idx="10"/>
          </p:nvPr>
        </p:nvSpPr>
        <p:spPr/>
        <p:txBody>
          <a:bodyPr/>
          <a:lstStyle/>
          <a:p>
            <a:fld id="{C4390646-1DD0-4CDD-BD3F-482234EB6E07}" type="slidenum">
              <a:rPr lang="en-AU" smtClean="0"/>
              <a:t>29</a:t>
            </a:fld>
            <a:endParaRPr lang="en-AU" dirty="0"/>
          </a:p>
        </p:txBody>
      </p:sp>
    </p:spTree>
    <p:extLst>
      <p:ext uri="{BB962C8B-B14F-4D97-AF65-F5344CB8AC3E}">
        <p14:creationId xmlns:p14="http://schemas.microsoft.com/office/powerpoint/2010/main" val="2040886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dirty="0"/>
              <a:t>Key points:</a:t>
            </a:r>
          </a:p>
          <a:p>
            <a:r>
              <a:rPr lang="en-AU" sz="1200" kern="1200" dirty="0">
                <a:solidFill>
                  <a:schemeClr val="tx1"/>
                </a:solidFill>
                <a:effectLst/>
                <a:latin typeface="+mn-lt"/>
                <a:ea typeface="+mn-ea"/>
                <a:cs typeface="+mn-cs"/>
              </a:rPr>
              <a:t>A flow chart or process can be useful in establishing urgency and the necessary responses. An example is provided.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Learner Guide: Ch2</a:t>
            </a:r>
          </a:p>
        </p:txBody>
      </p:sp>
      <p:sp>
        <p:nvSpPr>
          <p:cNvPr id="4" name="Slide Number Placeholder 3"/>
          <p:cNvSpPr>
            <a:spLocks noGrp="1"/>
          </p:cNvSpPr>
          <p:nvPr>
            <p:ph type="sldNum" sz="quarter" idx="10"/>
          </p:nvPr>
        </p:nvSpPr>
        <p:spPr/>
        <p:txBody>
          <a:bodyPr/>
          <a:lstStyle/>
          <a:p>
            <a:fld id="{C4390646-1DD0-4CDD-BD3F-482234EB6E07}" type="slidenum">
              <a:rPr lang="en-AU" smtClean="0"/>
              <a:t>34</a:t>
            </a:fld>
            <a:endParaRPr lang="en-AU" dirty="0"/>
          </a:p>
        </p:txBody>
      </p:sp>
    </p:spTree>
    <p:extLst>
      <p:ext uri="{BB962C8B-B14F-4D97-AF65-F5344CB8AC3E}">
        <p14:creationId xmlns:p14="http://schemas.microsoft.com/office/powerpoint/2010/main" val="2511953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A5E6-8D75-8044-170E-8D31FEA0B0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742B4EE-7F51-22BC-A127-034EE77C2D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690918F-7618-CB98-E0DC-B2ACD652B8C5}"/>
              </a:ext>
            </a:extLst>
          </p:cNvPr>
          <p:cNvSpPr>
            <a:spLocks noGrp="1"/>
          </p:cNvSpPr>
          <p:nvPr>
            <p:ph type="dt" sz="half" idx="10"/>
          </p:nvPr>
        </p:nvSpPr>
        <p:spPr/>
        <p:txBody>
          <a:bodyPr/>
          <a:lstStyle/>
          <a:p>
            <a:fld id="{4E41B081-7E25-4651-9C87-6E06DC74CBEF}" type="datetimeFigureOut">
              <a:rPr lang="en-AU" smtClean="0"/>
              <a:t>21/01/2025</a:t>
            </a:fld>
            <a:endParaRPr lang="en-AU"/>
          </a:p>
        </p:txBody>
      </p:sp>
      <p:sp>
        <p:nvSpPr>
          <p:cNvPr id="5" name="Footer Placeholder 4">
            <a:extLst>
              <a:ext uri="{FF2B5EF4-FFF2-40B4-BE49-F238E27FC236}">
                <a16:creationId xmlns:a16="http://schemas.microsoft.com/office/drawing/2014/main" id="{05D02566-8276-C9F0-1E49-C911B87635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EFA0488-D969-9113-5349-1549BDC09D69}"/>
              </a:ext>
            </a:extLst>
          </p:cNvPr>
          <p:cNvSpPr>
            <a:spLocks noGrp="1"/>
          </p:cNvSpPr>
          <p:nvPr>
            <p:ph type="sldNum" sz="quarter" idx="12"/>
          </p:nvPr>
        </p:nvSpPr>
        <p:spPr/>
        <p:txBody>
          <a:bodyPr/>
          <a:lstStyle/>
          <a:p>
            <a:fld id="{8BCF83B6-3916-4A1B-B111-9DA6B6B1E2D2}" type="slidenum">
              <a:rPr lang="en-AU" smtClean="0"/>
              <a:t>‹#›</a:t>
            </a:fld>
            <a:endParaRPr lang="en-AU"/>
          </a:p>
        </p:txBody>
      </p:sp>
    </p:spTree>
    <p:extLst>
      <p:ext uri="{BB962C8B-B14F-4D97-AF65-F5344CB8AC3E}">
        <p14:creationId xmlns:p14="http://schemas.microsoft.com/office/powerpoint/2010/main" val="2305265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60B4-7167-EC41-4036-BBA3AC0CFA1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60EDF3C-7346-F80F-2978-198D908F14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D52B88-46D3-C165-9101-460C22DFE298}"/>
              </a:ext>
            </a:extLst>
          </p:cNvPr>
          <p:cNvSpPr>
            <a:spLocks noGrp="1"/>
          </p:cNvSpPr>
          <p:nvPr>
            <p:ph type="dt" sz="half" idx="10"/>
          </p:nvPr>
        </p:nvSpPr>
        <p:spPr/>
        <p:txBody>
          <a:bodyPr/>
          <a:lstStyle/>
          <a:p>
            <a:fld id="{4E41B081-7E25-4651-9C87-6E06DC74CBEF}" type="datetimeFigureOut">
              <a:rPr lang="en-AU" smtClean="0"/>
              <a:t>21/01/2025</a:t>
            </a:fld>
            <a:endParaRPr lang="en-AU"/>
          </a:p>
        </p:txBody>
      </p:sp>
      <p:sp>
        <p:nvSpPr>
          <p:cNvPr id="5" name="Footer Placeholder 4">
            <a:extLst>
              <a:ext uri="{FF2B5EF4-FFF2-40B4-BE49-F238E27FC236}">
                <a16:creationId xmlns:a16="http://schemas.microsoft.com/office/drawing/2014/main" id="{124C04CA-EA42-5532-28F0-524AED340A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3BDB0A-404B-77A2-E16C-35FC8BF8E78D}"/>
              </a:ext>
            </a:extLst>
          </p:cNvPr>
          <p:cNvSpPr>
            <a:spLocks noGrp="1"/>
          </p:cNvSpPr>
          <p:nvPr>
            <p:ph type="sldNum" sz="quarter" idx="12"/>
          </p:nvPr>
        </p:nvSpPr>
        <p:spPr/>
        <p:txBody>
          <a:bodyPr/>
          <a:lstStyle/>
          <a:p>
            <a:fld id="{8BCF83B6-3916-4A1B-B111-9DA6B6B1E2D2}" type="slidenum">
              <a:rPr lang="en-AU" smtClean="0"/>
              <a:t>‹#›</a:t>
            </a:fld>
            <a:endParaRPr lang="en-AU"/>
          </a:p>
        </p:txBody>
      </p:sp>
    </p:spTree>
    <p:extLst>
      <p:ext uri="{BB962C8B-B14F-4D97-AF65-F5344CB8AC3E}">
        <p14:creationId xmlns:p14="http://schemas.microsoft.com/office/powerpoint/2010/main" val="357295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002AC9-5E22-542F-6FE1-CC021CA874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A990269-BBD9-8294-70EA-A458A768C5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4944FC3-6890-F740-D545-22F1FFD48CF4}"/>
              </a:ext>
            </a:extLst>
          </p:cNvPr>
          <p:cNvSpPr>
            <a:spLocks noGrp="1"/>
          </p:cNvSpPr>
          <p:nvPr>
            <p:ph type="dt" sz="half" idx="10"/>
          </p:nvPr>
        </p:nvSpPr>
        <p:spPr/>
        <p:txBody>
          <a:bodyPr/>
          <a:lstStyle/>
          <a:p>
            <a:fld id="{4E41B081-7E25-4651-9C87-6E06DC74CBEF}" type="datetimeFigureOut">
              <a:rPr lang="en-AU" smtClean="0"/>
              <a:t>21/01/2025</a:t>
            </a:fld>
            <a:endParaRPr lang="en-AU"/>
          </a:p>
        </p:txBody>
      </p:sp>
      <p:sp>
        <p:nvSpPr>
          <p:cNvPr id="5" name="Footer Placeholder 4">
            <a:extLst>
              <a:ext uri="{FF2B5EF4-FFF2-40B4-BE49-F238E27FC236}">
                <a16:creationId xmlns:a16="http://schemas.microsoft.com/office/drawing/2014/main" id="{C1070DF2-311D-BC17-4854-1BF8698A48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06A4E2-F5F9-52BF-E081-E771A008EC79}"/>
              </a:ext>
            </a:extLst>
          </p:cNvPr>
          <p:cNvSpPr>
            <a:spLocks noGrp="1"/>
          </p:cNvSpPr>
          <p:nvPr>
            <p:ph type="sldNum" sz="quarter" idx="12"/>
          </p:nvPr>
        </p:nvSpPr>
        <p:spPr/>
        <p:txBody>
          <a:bodyPr/>
          <a:lstStyle/>
          <a:p>
            <a:fld id="{8BCF83B6-3916-4A1B-B111-9DA6B6B1E2D2}" type="slidenum">
              <a:rPr lang="en-AU" smtClean="0"/>
              <a:t>‹#›</a:t>
            </a:fld>
            <a:endParaRPr lang="en-AU"/>
          </a:p>
        </p:txBody>
      </p:sp>
    </p:spTree>
    <p:extLst>
      <p:ext uri="{BB962C8B-B14F-4D97-AF65-F5344CB8AC3E}">
        <p14:creationId xmlns:p14="http://schemas.microsoft.com/office/powerpoint/2010/main" val="2034021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4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961C-0F92-5715-057F-F197197BD9A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9C0E062-39A6-6596-DA46-A5E86681E0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6AF27D2-24A3-115B-4E97-A8580374C726}"/>
              </a:ext>
            </a:extLst>
          </p:cNvPr>
          <p:cNvSpPr>
            <a:spLocks noGrp="1"/>
          </p:cNvSpPr>
          <p:nvPr>
            <p:ph type="dt" sz="half" idx="10"/>
          </p:nvPr>
        </p:nvSpPr>
        <p:spPr/>
        <p:txBody>
          <a:bodyPr/>
          <a:lstStyle/>
          <a:p>
            <a:fld id="{4E41B081-7E25-4651-9C87-6E06DC74CBEF}" type="datetimeFigureOut">
              <a:rPr lang="en-AU" smtClean="0"/>
              <a:t>21/01/2025</a:t>
            </a:fld>
            <a:endParaRPr lang="en-AU"/>
          </a:p>
        </p:txBody>
      </p:sp>
      <p:sp>
        <p:nvSpPr>
          <p:cNvPr id="5" name="Footer Placeholder 4">
            <a:extLst>
              <a:ext uri="{FF2B5EF4-FFF2-40B4-BE49-F238E27FC236}">
                <a16:creationId xmlns:a16="http://schemas.microsoft.com/office/drawing/2014/main" id="{DC21EE28-E9BD-60C8-A4FE-F922E7D7053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4B33598-D53D-8BB8-69FB-E928772A7C29}"/>
              </a:ext>
            </a:extLst>
          </p:cNvPr>
          <p:cNvSpPr>
            <a:spLocks noGrp="1"/>
          </p:cNvSpPr>
          <p:nvPr>
            <p:ph type="sldNum" sz="quarter" idx="12"/>
          </p:nvPr>
        </p:nvSpPr>
        <p:spPr/>
        <p:txBody>
          <a:bodyPr/>
          <a:lstStyle/>
          <a:p>
            <a:fld id="{8BCF83B6-3916-4A1B-B111-9DA6B6B1E2D2}" type="slidenum">
              <a:rPr lang="en-AU" smtClean="0"/>
              <a:t>‹#›</a:t>
            </a:fld>
            <a:endParaRPr lang="en-AU"/>
          </a:p>
        </p:txBody>
      </p:sp>
    </p:spTree>
    <p:extLst>
      <p:ext uri="{BB962C8B-B14F-4D97-AF65-F5344CB8AC3E}">
        <p14:creationId xmlns:p14="http://schemas.microsoft.com/office/powerpoint/2010/main" val="204433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B38E2-21D4-5E18-C8A5-4965DFE5CB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CD4EA97-2D92-BAAB-52BC-C56F5F3A0C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0F7B46-C923-F43F-166B-69ECB4096F2E}"/>
              </a:ext>
            </a:extLst>
          </p:cNvPr>
          <p:cNvSpPr>
            <a:spLocks noGrp="1"/>
          </p:cNvSpPr>
          <p:nvPr>
            <p:ph type="dt" sz="half" idx="10"/>
          </p:nvPr>
        </p:nvSpPr>
        <p:spPr/>
        <p:txBody>
          <a:bodyPr/>
          <a:lstStyle/>
          <a:p>
            <a:fld id="{4E41B081-7E25-4651-9C87-6E06DC74CBEF}" type="datetimeFigureOut">
              <a:rPr lang="en-AU" smtClean="0"/>
              <a:t>21/01/2025</a:t>
            </a:fld>
            <a:endParaRPr lang="en-AU"/>
          </a:p>
        </p:txBody>
      </p:sp>
      <p:sp>
        <p:nvSpPr>
          <p:cNvPr id="5" name="Footer Placeholder 4">
            <a:extLst>
              <a:ext uri="{FF2B5EF4-FFF2-40B4-BE49-F238E27FC236}">
                <a16:creationId xmlns:a16="http://schemas.microsoft.com/office/drawing/2014/main" id="{687ED229-3C3B-C0FE-637A-2905777641A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CE52E47-0447-52A9-F646-CBEB69679192}"/>
              </a:ext>
            </a:extLst>
          </p:cNvPr>
          <p:cNvSpPr>
            <a:spLocks noGrp="1"/>
          </p:cNvSpPr>
          <p:nvPr>
            <p:ph type="sldNum" sz="quarter" idx="12"/>
          </p:nvPr>
        </p:nvSpPr>
        <p:spPr/>
        <p:txBody>
          <a:bodyPr/>
          <a:lstStyle/>
          <a:p>
            <a:fld id="{8BCF83B6-3916-4A1B-B111-9DA6B6B1E2D2}" type="slidenum">
              <a:rPr lang="en-AU" smtClean="0"/>
              <a:t>‹#›</a:t>
            </a:fld>
            <a:endParaRPr lang="en-AU"/>
          </a:p>
        </p:txBody>
      </p:sp>
    </p:spTree>
    <p:extLst>
      <p:ext uri="{BB962C8B-B14F-4D97-AF65-F5344CB8AC3E}">
        <p14:creationId xmlns:p14="http://schemas.microsoft.com/office/powerpoint/2010/main" val="364135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5461-44DE-8E72-63F9-0B473248CEE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313BD7C-707F-F841-A23E-8059724468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E28E613-1430-D19D-9786-6B53ADEC24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0C5BC68-84E9-1BAC-F219-EB87FFC285BC}"/>
              </a:ext>
            </a:extLst>
          </p:cNvPr>
          <p:cNvSpPr>
            <a:spLocks noGrp="1"/>
          </p:cNvSpPr>
          <p:nvPr>
            <p:ph type="dt" sz="half" idx="10"/>
          </p:nvPr>
        </p:nvSpPr>
        <p:spPr/>
        <p:txBody>
          <a:bodyPr/>
          <a:lstStyle/>
          <a:p>
            <a:fld id="{4E41B081-7E25-4651-9C87-6E06DC74CBEF}" type="datetimeFigureOut">
              <a:rPr lang="en-AU" smtClean="0"/>
              <a:t>21/01/2025</a:t>
            </a:fld>
            <a:endParaRPr lang="en-AU"/>
          </a:p>
        </p:txBody>
      </p:sp>
      <p:sp>
        <p:nvSpPr>
          <p:cNvPr id="6" name="Footer Placeholder 5">
            <a:extLst>
              <a:ext uri="{FF2B5EF4-FFF2-40B4-BE49-F238E27FC236}">
                <a16:creationId xmlns:a16="http://schemas.microsoft.com/office/drawing/2014/main" id="{EB4C8CC2-B5B9-B1F3-2F5B-310BA469975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CC9F989-DE86-FF98-645F-32A5709774FC}"/>
              </a:ext>
            </a:extLst>
          </p:cNvPr>
          <p:cNvSpPr>
            <a:spLocks noGrp="1"/>
          </p:cNvSpPr>
          <p:nvPr>
            <p:ph type="sldNum" sz="quarter" idx="12"/>
          </p:nvPr>
        </p:nvSpPr>
        <p:spPr/>
        <p:txBody>
          <a:bodyPr/>
          <a:lstStyle/>
          <a:p>
            <a:fld id="{8BCF83B6-3916-4A1B-B111-9DA6B6B1E2D2}" type="slidenum">
              <a:rPr lang="en-AU" smtClean="0"/>
              <a:t>‹#›</a:t>
            </a:fld>
            <a:endParaRPr lang="en-AU"/>
          </a:p>
        </p:txBody>
      </p:sp>
    </p:spTree>
    <p:extLst>
      <p:ext uri="{BB962C8B-B14F-4D97-AF65-F5344CB8AC3E}">
        <p14:creationId xmlns:p14="http://schemas.microsoft.com/office/powerpoint/2010/main" val="340743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47CC-8870-7E36-A752-892FE27E09C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E88D56A-6449-A070-D23D-9B7A28872D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682B98-D0E4-32DC-79D5-71EB9A7683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B26101C-76F7-9249-43F7-AFE3C991EE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327CDB-0DAB-2FC3-062C-C1DCDB16D8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A89DEDF-61DC-13C0-AFD7-A038FBD925A4}"/>
              </a:ext>
            </a:extLst>
          </p:cNvPr>
          <p:cNvSpPr>
            <a:spLocks noGrp="1"/>
          </p:cNvSpPr>
          <p:nvPr>
            <p:ph type="dt" sz="half" idx="10"/>
          </p:nvPr>
        </p:nvSpPr>
        <p:spPr/>
        <p:txBody>
          <a:bodyPr/>
          <a:lstStyle/>
          <a:p>
            <a:fld id="{4E41B081-7E25-4651-9C87-6E06DC74CBEF}" type="datetimeFigureOut">
              <a:rPr lang="en-AU" smtClean="0"/>
              <a:t>21/01/2025</a:t>
            </a:fld>
            <a:endParaRPr lang="en-AU"/>
          </a:p>
        </p:txBody>
      </p:sp>
      <p:sp>
        <p:nvSpPr>
          <p:cNvPr id="8" name="Footer Placeholder 7">
            <a:extLst>
              <a:ext uri="{FF2B5EF4-FFF2-40B4-BE49-F238E27FC236}">
                <a16:creationId xmlns:a16="http://schemas.microsoft.com/office/drawing/2014/main" id="{02C36BF7-F0DE-CB87-B238-345DF697E74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E1A14B5-B1E5-037B-487C-C86121DAF586}"/>
              </a:ext>
            </a:extLst>
          </p:cNvPr>
          <p:cNvSpPr>
            <a:spLocks noGrp="1"/>
          </p:cNvSpPr>
          <p:nvPr>
            <p:ph type="sldNum" sz="quarter" idx="12"/>
          </p:nvPr>
        </p:nvSpPr>
        <p:spPr/>
        <p:txBody>
          <a:bodyPr/>
          <a:lstStyle/>
          <a:p>
            <a:fld id="{8BCF83B6-3916-4A1B-B111-9DA6B6B1E2D2}" type="slidenum">
              <a:rPr lang="en-AU" smtClean="0"/>
              <a:t>‹#›</a:t>
            </a:fld>
            <a:endParaRPr lang="en-AU"/>
          </a:p>
        </p:txBody>
      </p:sp>
    </p:spTree>
    <p:extLst>
      <p:ext uri="{BB962C8B-B14F-4D97-AF65-F5344CB8AC3E}">
        <p14:creationId xmlns:p14="http://schemas.microsoft.com/office/powerpoint/2010/main" val="145228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E8650-6867-0ACE-CE37-307C35A9743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7B3D61D-D886-389C-08E4-1A7B5ACF9C7B}"/>
              </a:ext>
            </a:extLst>
          </p:cNvPr>
          <p:cNvSpPr>
            <a:spLocks noGrp="1"/>
          </p:cNvSpPr>
          <p:nvPr>
            <p:ph type="dt" sz="half" idx="10"/>
          </p:nvPr>
        </p:nvSpPr>
        <p:spPr/>
        <p:txBody>
          <a:bodyPr/>
          <a:lstStyle/>
          <a:p>
            <a:fld id="{4E41B081-7E25-4651-9C87-6E06DC74CBEF}" type="datetimeFigureOut">
              <a:rPr lang="en-AU" smtClean="0"/>
              <a:t>21/01/2025</a:t>
            </a:fld>
            <a:endParaRPr lang="en-AU"/>
          </a:p>
        </p:txBody>
      </p:sp>
      <p:sp>
        <p:nvSpPr>
          <p:cNvPr id="4" name="Footer Placeholder 3">
            <a:extLst>
              <a:ext uri="{FF2B5EF4-FFF2-40B4-BE49-F238E27FC236}">
                <a16:creationId xmlns:a16="http://schemas.microsoft.com/office/drawing/2014/main" id="{393971A5-F027-BD48-706C-99A06F9AD26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C83939B-1417-73A9-D1D8-A3285E803708}"/>
              </a:ext>
            </a:extLst>
          </p:cNvPr>
          <p:cNvSpPr>
            <a:spLocks noGrp="1"/>
          </p:cNvSpPr>
          <p:nvPr>
            <p:ph type="sldNum" sz="quarter" idx="12"/>
          </p:nvPr>
        </p:nvSpPr>
        <p:spPr/>
        <p:txBody>
          <a:bodyPr/>
          <a:lstStyle/>
          <a:p>
            <a:fld id="{8BCF83B6-3916-4A1B-B111-9DA6B6B1E2D2}" type="slidenum">
              <a:rPr lang="en-AU" smtClean="0"/>
              <a:t>‹#›</a:t>
            </a:fld>
            <a:endParaRPr lang="en-AU"/>
          </a:p>
        </p:txBody>
      </p:sp>
    </p:spTree>
    <p:extLst>
      <p:ext uri="{BB962C8B-B14F-4D97-AF65-F5344CB8AC3E}">
        <p14:creationId xmlns:p14="http://schemas.microsoft.com/office/powerpoint/2010/main" val="929249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4543FA-09E6-3F9D-FCA4-6CD1E4C154A1}"/>
              </a:ext>
            </a:extLst>
          </p:cNvPr>
          <p:cNvSpPr>
            <a:spLocks noGrp="1"/>
          </p:cNvSpPr>
          <p:nvPr>
            <p:ph type="dt" sz="half" idx="10"/>
          </p:nvPr>
        </p:nvSpPr>
        <p:spPr/>
        <p:txBody>
          <a:bodyPr/>
          <a:lstStyle/>
          <a:p>
            <a:fld id="{4E41B081-7E25-4651-9C87-6E06DC74CBEF}" type="datetimeFigureOut">
              <a:rPr lang="en-AU" smtClean="0"/>
              <a:t>21/01/2025</a:t>
            </a:fld>
            <a:endParaRPr lang="en-AU"/>
          </a:p>
        </p:txBody>
      </p:sp>
      <p:sp>
        <p:nvSpPr>
          <p:cNvPr id="3" name="Footer Placeholder 2">
            <a:extLst>
              <a:ext uri="{FF2B5EF4-FFF2-40B4-BE49-F238E27FC236}">
                <a16:creationId xmlns:a16="http://schemas.microsoft.com/office/drawing/2014/main" id="{CE542E2F-542B-FF06-9AFC-E08530AE2A7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F7C945F-5C4B-A2F4-1859-F116F19969AD}"/>
              </a:ext>
            </a:extLst>
          </p:cNvPr>
          <p:cNvSpPr>
            <a:spLocks noGrp="1"/>
          </p:cNvSpPr>
          <p:nvPr>
            <p:ph type="sldNum" sz="quarter" idx="12"/>
          </p:nvPr>
        </p:nvSpPr>
        <p:spPr/>
        <p:txBody>
          <a:bodyPr/>
          <a:lstStyle/>
          <a:p>
            <a:fld id="{8BCF83B6-3916-4A1B-B111-9DA6B6B1E2D2}" type="slidenum">
              <a:rPr lang="en-AU" smtClean="0"/>
              <a:t>‹#›</a:t>
            </a:fld>
            <a:endParaRPr lang="en-AU"/>
          </a:p>
        </p:txBody>
      </p:sp>
    </p:spTree>
    <p:extLst>
      <p:ext uri="{BB962C8B-B14F-4D97-AF65-F5344CB8AC3E}">
        <p14:creationId xmlns:p14="http://schemas.microsoft.com/office/powerpoint/2010/main" val="3157105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3CA07-DE48-92F7-D212-73C5122B81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F9957D2-CE58-36D3-F395-50F1B23057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667B83E-BC65-3E1B-B681-9D3CCD4C7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5F8E50-DDDE-ECBE-65EC-E34C5B508D9A}"/>
              </a:ext>
            </a:extLst>
          </p:cNvPr>
          <p:cNvSpPr>
            <a:spLocks noGrp="1"/>
          </p:cNvSpPr>
          <p:nvPr>
            <p:ph type="dt" sz="half" idx="10"/>
          </p:nvPr>
        </p:nvSpPr>
        <p:spPr/>
        <p:txBody>
          <a:bodyPr/>
          <a:lstStyle/>
          <a:p>
            <a:fld id="{4E41B081-7E25-4651-9C87-6E06DC74CBEF}" type="datetimeFigureOut">
              <a:rPr lang="en-AU" smtClean="0"/>
              <a:t>21/01/2025</a:t>
            </a:fld>
            <a:endParaRPr lang="en-AU"/>
          </a:p>
        </p:txBody>
      </p:sp>
      <p:sp>
        <p:nvSpPr>
          <p:cNvPr id="6" name="Footer Placeholder 5">
            <a:extLst>
              <a:ext uri="{FF2B5EF4-FFF2-40B4-BE49-F238E27FC236}">
                <a16:creationId xmlns:a16="http://schemas.microsoft.com/office/drawing/2014/main" id="{B55955AF-7D2F-B2F1-35DC-B935F8C6DC3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D2EC072-1757-BBD6-6A55-93386300B2A9}"/>
              </a:ext>
            </a:extLst>
          </p:cNvPr>
          <p:cNvSpPr>
            <a:spLocks noGrp="1"/>
          </p:cNvSpPr>
          <p:nvPr>
            <p:ph type="sldNum" sz="quarter" idx="12"/>
          </p:nvPr>
        </p:nvSpPr>
        <p:spPr/>
        <p:txBody>
          <a:bodyPr/>
          <a:lstStyle/>
          <a:p>
            <a:fld id="{8BCF83B6-3916-4A1B-B111-9DA6B6B1E2D2}" type="slidenum">
              <a:rPr lang="en-AU" smtClean="0"/>
              <a:t>‹#›</a:t>
            </a:fld>
            <a:endParaRPr lang="en-AU"/>
          </a:p>
        </p:txBody>
      </p:sp>
    </p:spTree>
    <p:extLst>
      <p:ext uri="{BB962C8B-B14F-4D97-AF65-F5344CB8AC3E}">
        <p14:creationId xmlns:p14="http://schemas.microsoft.com/office/powerpoint/2010/main" val="2002575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B9E84-F49D-3372-9CA4-46F73AB92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8ABF3BB-E512-844A-3986-79314DB17C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6174D32-9488-D8E0-1836-AA5EB8E20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94C3C9-3C69-EC5C-9408-CAD15F84E417}"/>
              </a:ext>
            </a:extLst>
          </p:cNvPr>
          <p:cNvSpPr>
            <a:spLocks noGrp="1"/>
          </p:cNvSpPr>
          <p:nvPr>
            <p:ph type="dt" sz="half" idx="10"/>
          </p:nvPr>
        </p:nvSpPr>
        <p:spPr/>
        <p:txBody>
          <a:bodyPr/>
          <a:lstStyle/>
          <a:p>
            <a:fld id="{4E41B081-7E25-4651-9C87-6E06DC74CBEF}" type="datetimeFigureOut">
              <a:rPr lang="en-AU" smtClean="0"/>
              <a:t>21/01/2025</a:t>
            </a:fld>
            <a:endParaRPr lang="en-AU"/>
          </a:p>
        </p:txBody>
      </p:sp>
      <p:sp>
        <p:nvSpPr>
          <p:cNvPr id="6" name="Footer Placeholder 5">
            <a:extLst>
              <a:ext uri="{FF2B5EF4-FFF2-40B4-BE49-F238E27FC236}">
                <a16:creationId xmlns:a16="http://schemas.microsoft.com/office/drawing/2014/main" id="{5EDEFB25-0139-E7F6-BB7D-53167FA7B42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F9C4925-3F0F-1067-DD84-79FCA0B78A70}"/>
              </a:ext>
            </a:extLst>
          </p:cNvPr>
          <p:cNvSpPr>
            <a:spLocks noGrp="1"/>
          </p:cNvSpPr>
          <p:nvPr>
            <p:ph type="sldNum" sz="quarter" idx="12"/>
          </p:nvPr>
        </p:nvSpPr>
        <p:spPr/>
        <p:txBody>
          <a:bodyPr/>
          <a:lstStyle/>
          <a:p>
            <a:fld id="{8BCF83B6-3916-4A1B-B111-9DA6B6B1E2D2}" type="slidenum">
              <a:rPr lang="en-AU" smtClean="0"/>
              <a:t>‹#›</a:t>
            </a:fld>
            <a:endParaRPr lang="en-AU"/>
          </a:p>
        </p:txBody>
      </p:sp>
    </p:spTree>
    <p:extLst>
      <p:ext uri="{BB962C8B-B14F-4D97-AF65-F5344CB8AC3E}">
        <p14:creationId xmlns:p14="http://schemas.microsoft.com/office/powerpoint/2010/main" val="244108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F05774-5004-3724-826C-97C4FA8B3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D1C9C87-E3E9-69B4-7B12-C34A108805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69D818-C993-0B9B-8893-87B22EF90F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41B081-7E25-4651-9C87-6E06DC74CBEF}" type="datetimeFigureOut">
              <a:rPr lang="en-AU" smtClean="0"/>
              <a:t>21/01/2025</a:t>
            </a:fld>
            <a:endParaRPr lang="en-AU"/>
          </a:p>
        </p:txBody>
      </p:sp>
      <p:sp>
        <p:nvSpPr>
          <p:cNvPr id="5" name="Footer Placeholder 4">
            <a:extLst>
              <a:ext uri="{FF2B5EF4-FFF2-40B4-BE49-F238E27FC236}">
                <a16:creationId xmlns:a16="http://schemas.microsoft.com/office/drawing/2014/main" id="{B854E84D-030E-CF6F-B20A-9704CB599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EEF5D70F-2DEE-94A0-B824-7233F4FB2F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CF83B6-3916-4A1B-B111-9DA6B6B1E2D2}" type="slidenum">
              <a:rPr lang="en-AU" smtClean="0"/>
              <a:t>‹#›</a:t>
            </a:fld>
            <a:endParaRPr lang="en-AU"/>
          </a:p>
        </p:txBody>
      </p:sp>
    </p:spTree>
    <p:extLst>
      <p:ext uri="{BB962C8B-B14F-4D97-AF65-F5344CB8AC3E}">
        <p14:creationId xmlns:p14="http://schemas.microsoft.com/office/powerpoint/2010/main" val="156991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hyperlink" Target="https://pixabay.com/pt/vectors/errado-incorreto-excluir-abort-295503/"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CD04-378F-924D-8ECA-6979DDCF8470}"/>
              </a:ext>
            </a:extLst>
          </p:cNvPr>
          <p:cNvSpPr>
            <a:spLocks noGrp="1"/>
          </p:cNvSpPr>
          <p:nvPr>
            <p:ph type="title"/>
          </p:nvPr>
        </p:nvSpPr>
        <p:spPr>
          <a:xfrm>
            <a:off x="88393" y="485774"/>
            <a:ext cx="6769607" cy="3209925"/>
          </a:xfrm>
        </p:spPr>
        <p:txBody>
          <a:bodyPr vert="horz" lIns="91440" tIns="45720" rIns="91440" bIns="45720" rtlCol="0" anchor="b">
            <a:noAutofit/>
          </a:bodyPr>
          <a:lstStyle/>
          <a:p>
            <a:r>
              <a:rPr lang="en-US" sz="5400" b="1" dirty="0">
                <a:solidFill>
                  <a:srgbClr val="F79524"/>
                </a:solidFill>
                <a:latin typeface="Montserrat" panose="00000500000000000000" pitchFamily="2" charset="0"/>
              </a:rPr>
              <a:t>CHCCOM001 PROVIDE FIRST POINT OF CONTACT</a:t>
            </a:r>
          </a:p>
        </p:txBody>
      </p:sp>
      <p:pic>
        <p:nvPicPr>
          <p:cNvPr id="6" name="Picture 5" descr="Logo&#10;&#10;Description automatically generated">
            <a:extLst>
              <a:ext uri="{FF2B5EF4-FFF2-40B4-BE49-F238E27FC236}">
                <a16:creationId xmlns:a16="http://schemas.microsoft.com/office/drawing/2014/main" id="{D6DC5955-1581-F74D-B727-F94E5B45FA93}"/>
              </a:ext>
            </a:extLst>
          </p:cNvPr>
          <p:cNvPicPr>
            <a:picLocks noChangeAspect="1"/>
          </p:cNvPicPr>
          <p:nvPr/>
        </p:nvPicPr>
        <p:blipFill>
          <a:blip r:embed="rId2"/>
          <a:stretch>
            <a:fillRect/>
          </a:stretch>
        </p:blipFill>
        <p:spPr>
          <a:xfrm>
            <a:off x="88393" y="5855270"/>
            <a:ext cx="1151464" cy="863598"/>
          </a:xfrm>
          <a:prstGeom prst="rect">
            <a:avLst/>
          </a:prstGeom>
        </p:spPr>
      </p:pic>
      <p:sp>
        <p:nvSpPr>
          <p:cNvPr id="3" name="TextBox 2">
            <a:extLst>
              <a:ext uri="{FF2B5EF4-FFF2-40B4-BE49-F238E27FC236}">
                <a16:creationId xmlns:a16="http://schemas.microsoft.com/office/drawing/2014/main" id="{33817770-8D8C-00FE-9052-3357F6CF2949}"/>
              </a:ext>
            </a:extLst>
          </p:cNvPr>
          <p:cNvSpPr txBox="1"/>
          <p:nvPr/>
        </p:nvSpPr>
        <p:spPr>
          <a:xfrm>
            <a:off x="88393" y="4254567"/>
            <a:ext cx="4957010" cy="1323439"/>
          </a:xfrm>
          <a:prstGeom prst="rect">
            <a:avLst/>
          </a:prstGeom>
          <a:noFill/>
        </p:spPr>
        <p:txBody>
          <a:bodyPr wrap="square" rtlCol="0">
            <a:spAutoFit/>
          </a:bodyPr>
          <a:lstStyle/>
          <a:p>
            <a:r>
              <a:rPr lang="en-AU" sz="4000" b="1" dirty="0">
                <a:solidFill>
                  <a:srgbClr val="D21A8A"/>
                </a:solidFill>
                <a:latin typeface="Montserrat" panose="00000500000000000000" pitchFamily="2" charset="0"/>
              </a:rPr>
              <a:t>POWERPOINT PRESENTATION 1</a:t>
            </a:r>
            <a:endParaRPr lang="en-AU" b="1" dirty="0">
              <a:solidFill>
                <a:srgbClr val="D21A8A"/>
              </a:solidFill>
              <a:latin typeface="Montserrat" panose="00000500000000000000" pitchFamily="2" charset="0"/>
            </a:endParaRPr>
          </a:p>
        </p:txBody>
      </p:sp>
      <p:pic>
        <p:nvPicPr>
          <p:cNvPr id="9" name="Picture 8" descr="A person shaking hands with another person&#10;&#10;Description automatically generated">
            <a:extLst>
              <a:ext uri="{FF2B5EF4-FFF2-40B4-BE49-F238E27FC236}">
                <a16:creationId xmlns:a16="http://schemas.microsoft.com/office/drawing/2014/main" id="{1F001061-5B34-7A0B-2441-C6B79AC18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607" y="485775"/>
            <a:ext cx="6096000" cy="6096000"/>
          </a:xfrm>
          <a:prstGeom prst="rect">
            <a:avLst/>
          </a:prstGeom>
        </p:spPr>
      </p:pic>
      <p:sp>
        <p:nvSpPr>
          <p:cNvPr id="10" name="TextBox 9">
            <a:extLst>
              <a:ext uri="{FF2B5EF4-FFF2-40B4-BE49-F238E27FC236}">
                <a16:creationId xmlns:a16="http://schemas.microsoft.com/office/drawing/2014/main" id="{018CCB07-2059-1852-0511-4B42BE06AFA5}"/>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spTree>
    <p:extLst>
      <p:ext uri="{BB962C8B-B14F-4D97-AF65-F5344CB8AC3E}">
        <p14:creationId xmlns:p14="http://schemas.microsoft.com/office/powerpoint/2010/main" val="375315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C8CBD-BAE1-BE31-B0B6-4E7E51972F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EBEBE1-1AB4-D6F2-A427-C58CD041CDDA}"/>
              </a:ext>
            </a:extLst>
          </p:cNvPr>
          <p:cNvSpPr>
            <a:spLocks noGrp="1"/>
          </p:cNvSpPr>
          <p:nvPr>
            <p:ph type="title"/>
          </p:nvPr>
        </p:nvSpPr>
        <p:spPr>
          <a:xfrm>
            <a:off x="571501" y="365125"/>
            <a:ext cx="11096624" cy="1325563"/>
          </a:xfrm>
        </p:spPr>
        <p:txBody>
          <a:bodyPr/>
          <a:lstStyle/>
          <a:p>
            <a:pPr algn="ctr"/>
            <a:r>
              <a:rPr lang="en-AU" dirty="0">
                <a:solidFill>
                  <a:srgbClr val="F79524"/>
                </a:solidFill>
                <a:latin typeface="Montserrat" panose="00000500000000000000" pitchFamily="2" charset="0"/>
              </a:rPr>
              <a:t>1.2 Communicating with Distressed People</a:t>
            </a:r>
          </a:p>
        </p:txBody>
      </p:sp>
      <p:sp>
        <p:nvSpPr>
          <p:cNvPr id="3" name="Content Placeholder 2">
            <a:extLst>
              <a:ext uri="{FF2B5EF4-FFF2-40B4-BE49-F238E27FC236}">
                <a16:creationId xmlns:a16="http://schemas.microsoft.com/office/drawing/2014/main" id="{A16B0AC2-EE6C-9255-67C1-694B6463C3CF}"/>
              </a:ext>
            </a:extLst>
          </p:cNvPr>
          <p:cNvSpPr>
            <a:spLocks noGrp="1"/>
          </p:cNvSpPr>
          <p:nvPr>
            <p:ph idx="1"/>
          </p:nvPr>
        </p:nvSpPr>
        <p:spPr>
          <a:xfrm>
            <a:off x="571501" y="1825625"/>
            <a:ext cx="11096624" cy="4351338"/>
          </a:xfrm>
        </p:spPr>
        <p:txBody>
          <a:bodyPr>
            <a:normAutofit/>
          </a:bodyPr>
          <a:lstStyle/>
          <a:p>
            <a:r>
              <a:rPr lang="en-AU" dirty="0">
                <a:latin typeface="Montserrat" panose="00000500000000000000" pitchFamily="2" charset="0"/>
              </a:rPr>
              <a:t>Clients will most likely need to interact and communicate with you and engage your services when they are physically, mentally and emotionally distressed</a:t>
            </a:r>
          </a:p>
          <a:p>
            <a:r>
              <a:rPr lang="en-AU" dirty="0">
                <a:latin typeface="Montserrat" panose="00000500000000000000" pitchFamily="2" charset="0"/>
              </a:rPr>
              <a:t>The way you greet these clients can set the stage for future interactions</a:t>
            </a:r>
          </a:p>
          <a:p>
            <a:r>
              <a:rPr lang="en-AU" dirty="0">
                <a:latin typeface="Montserrat" panose="00000500000000000000" pitchFamily="2" charset="0"/>
              </a:rPr>
              <a:t>Be friendly, calm and professional to ease their distress</a:t>
            </a:r>
          </a:p>
        </p:txBody>
      </p:sp>
      <p:grpSp>
        <p:nvGrpSpPr>
          <p:cNvPr id="6" name="Group 5">
            <a:extLst>
              <a:ext uri="{FF2B5EF4-FFF2-40B4-BE49-F238E27FC236}">
                <a16:creationId xmlns:a16="http://schemas.microsoft.com/office/drawing/2014/main" id="{9450D9DD-052E-8850-5591-992660A0C800}"/>
              </a:ext>
            </a:extLst>
          </p:cNvPr>
          <p:cNvGrpSpPr/>
          <p:nvPr/>
        </p:nvGrpSpPr>
        <p:grpSpPr>
          <a:xfrm>
            <a:off x="0" y="5994402"/>
            <a:ext cx="2476500" cy="879474"/>
            <a:chOff x="0" y="5994402"/>
            <a:chExt cx="2476500" cy="879474"/>
          </a:xfrm>
        </p:grpSpPr>
        <p:sp>
          <p:nvSpPr>
            <p:cNvPr id="4" name="TextBox 3">
              <a:extLst>
                <a:ext uri="{FF2B5EF4-FFF2-40B4-BE49-F238E27FC236}">
                  <a16:creationId xmlns:a16="http://schemas.microsoft.com/office/drawing/2014/main" id="{3F60FD21-51C0-9ED4-90CE-F87F46BD0113}"/>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5" name="Picture 4" descr="Logo&#10;&#10;Description automatically generated">
              <a:extLst>
                <a:ext uri="{FF2B5EF4-FFF2-40B4-BE49-F238E27FC236}">
                  <a16:creationId xmlns:a16="http://schemas.microsoft.com/office/drawing/2014/main" id="{9DAA80F4-F231-FD87-C218-29F850DB2FDA}"/>
                </a:ext>
              </a:extLst>
            </p:cNvPr>
            <p:cNvPicPr>
              <a:picLocks noChangeAspect="1"/>
            </p:cNvPicPr>
            <p:nvPr/>
          </p:nvPicPr>
          <p:blipFill>
            <a:blip r:embed="rId2"/>
            <a:stretch>
              <a:fillRect/>
            </a:stretch>
          </p:blipFill>
          <p:spPr>
            <a:xfrm>
              <a:off x="0" y="5994402"/>
              <a:ext cx="1151464" cy="863598"/>
            </a:xfrm>
            <a:prstGeom prst="rect">
              <a:avLst/>
            </a:prstGeom>
          </p:spPr>
        </p:pic>
      </p:grpSp>
      <p:sp>
        <p:nvSpPr>
          <p:cNvPr id="14" name="Thought Bubble: Cloud 13">
            <a:extLst>
              <a:ext uri="{FF2B5EF4-FFF2-40B4-BE49-F238E27FC236}">
                <a16:creationId xmlns:a16="http://schemas.microsoft.com/office/drawing/2014/main" id="{178159A9-B7B8-C9AF-F73A-B494569AC014}"/>
              </a:ext>
            </a:extLst>
          </p:cNvPr>
          <p:cNvSpPr/>
          <p:nvPr/>
        </p:nvSpPr>
        <p:spPr>
          <a:xfrm>
            <a:off x="6096000" y="4521201"/>
            <a:ext cx="6096000" cy="1971674"/>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F79524"/>
                </a:solidFill>
                <a:latin typeface="Montserrat" panose="00000500000000000000" pitchFamily="2" charset="0"/>
              </a:rPr>
              <a:t>Building rapport can help </a:t>
            </a:r>
            <a:r>
              <a:rPr lang="en-US" sz="1600" b="0" i="0" dirty="0">
                <a:solidFill>
                  <a:srgbClr val="F79524"/>
                </a:solidFill>
                <a:effectLst/>
                <a:latin typeface="Montserrat" panose="00000500000000000000" pitchFamily="2" charset="0"/>
              </a:rPr>
              <a:t>you to demonstrate to the distressed person that you are there to support them and to facilitate them in addressing the issue that is causing their discomfort.</a:t>
            </a:r>
            <a:endParaRPr lang="en-AU" sz="1600" dirty="0">
              <a:solidFill>
                <a:srgbClr val="F79524"/>
              </a:solidFill>
              <a:latin typeface="Montserrat" panose="00000500000000000000" pitchFamily="2" charset="0"/>
            </a:endParaRPr>
          </a:p>
        </p:txBody>
      </p:sp>
    </p:spTree>
    <p:extLst>
      <p:ext uri="{BB962C8B-B14F-4D97-AF65-F5344CB8AC3E}">
        <p14:creationId xmlns:p14="http://schemas.microsoft.com/office/powerpoint/2010/main" val="2094114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DCE15-BD0B-C98D-EFA8-FAD0AA7990C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3345E34-1D57-0C30-3C03-5C31E37869DD}"/>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491489B9-D3F8-6D24-414B-285BA812735A}"/>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971651D6-2F20-D767-E40A-E7EF1ED43894}"/>
                </a:ext>
              </a:extLst>
            </p:cNvPr>
            <p:cNvPicPr>
              <a:picLocks noChangeAspect="1"/>
            </p:cNvPicPr>
            <p:nvPr/>
          </p:nvPicPr>
          <p:blipFill>
            <a:blip r:embed="rId2"/>
            <a:stretch>
              <a:fillRect/>
            </a:stretch>
          </p:blipFill>
          <p:spPr>
            <a:xfrm>
              <a:off x="0" y="5994402"/>
              <a:ext cx="1151464" cy="863598"/>
            </a:xfrm>
            <a:prstGeom prst="rect">
              <a:avLst/>
            </a:prstGeom>
          </p:spPr>
        </p:pic>
      </p:grpSp>
      <p:sp>
        <p:nvSpPr>
          <p:cNvPr id="7" name="Rectangle: Rounded Corners 6">
            <a:extLst>
              <a:ext uri="{FF2B5EF4-FFF2-40B4-BE49-F238E27FC236}">
                <a16:creationId xmlns:a16="http://schemas.microsoft.com/office/drawing/2014/main" id="{6CEB9CFA-B900-2E19-94E8-D552D7CFB591}"/>
              </a:ext>
            </a:extLst>
          </p:cNvPr>
          <p:cNvSpPr/>
          <p:nvPr/>
        </p:nvSpPr>
        <p:spPr>
          <a:xfrm>
            <a:off x="4000500" y="2457450"/>
            <a:ext cx="4191000" cy="1143000"/>
          </a:xfrm>
          <a:prstGeom prst="roundRect">
            <a:avLst/>
          </a:prstGeom>
          <a:solidFill>
            <a:srgbClr val="F795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dirty="0">
                <a:solidFill>
                  <a:srgbClr val="D21A8A"/>
                </a:solidFill>
                <a:latin typeface="Montserrat" panose="00000500000000000000" pitchFamily="2" charset="0"/>
              </a:rPr>
              <a:t>TIPS FOR DEVELOPING RAPPORT</a:t>
            </a:r>
            <a:endParaRPr lang="en-AU" sz="2800" dirty="0"/>
          </a:p>
        </p:txBody>
      </p:sp>
      <p:sp>
        <p:nvSpPr>
          <p:cNvPr id="8" name="Smiley Face 7">
            <a:extLst>
              <a:ext uri="{FF2B5EF4-FFF2-40B4-BE49-F238E27FC236}">
                <a16:creationId xmlns:a16="http://schemas.microsoft.com/office/drawing/2014/main" id="{08B66BE1-2683-41AD-7B50-3517E3CED72A}"/>
              </a:ext>
            </a:extLst>
          </p:cNvPr>
          <p:cNvSpPr/>
          <p:nvPr/>
        </p:nvSpPr>
        <p:spPr>
          <a:xfrm>
            <a:off x="8239127" y="4264025"/>
            <a:ext cx="2085975" cy="2028825"/>
          </a:xfrm>
          <a:prstGeom prst="smileyFace">
            <a:avLst/>
          </a:prstGeom>
          <a:solidFill>
            <a:srgbClr val="D21A8A"/>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dirty="0">
                <a:latin typeface="Montserrat" panose="00000500000000000000" pitchFamily="2" charset="0"/>
              </a:rPr>
              <a:t>SMILE</a:t>
            </a:r>
          </a:p>
        </p:txBody>
      </p:sp>
      <p:sp>
        <p:nvSpPr>
          <p:cNvPr id="10" name="Smiley Face 9">
            <a:extLst>
              <a:ext uri="{FF2B5EF4-FFF2-40B4-BE49-F238E27FC236}">
                <a16:creationId xmlns:a16="http://schemas.microsoft.com/office/drawing/2014/main" id="{93407742-EFD8-AC7E-772D-C06C2C134988}"/>
              </a:ext>
            </a:extLst>
          </p:cNvPr>
          <p:cNvSpPr/>
          <p:nvPr/>
        </p:nvSpPr>
        <p:spPr>
          <a:xfrm>
            <a:off x="2476500" y="160325"/>
            <a:ext cx="2181225" cy="2058999"/>
          </a:xfrm>
          <a:prstGeom prst="smileyFace">
            <a:avLst>
              <a:gd name="adj" fmla="val 4653"/>
            </a:avLst>
          </a:prstGeom>
          <a:solidFill>
            <a:srgbClr val="D21A8A"/>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dirty="0">
                <a:latin typeface="Montserrat" panose="00000500000000000000" pitchFamily="2" charset="0"/>
              </a:rPr>
              <a:t>LEAN IN SLIGHTLYWHEN THEY ARE TALKING</a:t>
            </a:r>
          </a:p>
        </p:txBody>
      </p:sp>
      <p:sp>
        <p:nvSpPr>
          <p:cNvPr id="11" name="Smiley Face 10">
            <a:extLst>
              <a:ext uri="{FF2B5EF4-FFF2-40B4-BE49-F238E27FC236}">
                <a16:creationId xmlns:a16="http://schemas.microsoft.com/office/drawing/2014/main" id="{C1E5FB56-D5F3-420F-318F-61A7C99F812B}"/>
              </a:ext>
            </a:extLst>
          </p:cNvPr>
          <p:cNvSpPr/>
          <p:nvPr/>
        </p:nvSpPr>
        <p:spPr>
          <a:xfrm>
            <a:off x="5276852" y="190500"/>
            <a:ext cx="2257425" cy="2028825"/>
          </a:xfrm>
          <a:prstGeom prst="smileyFace">
            <a:avLst/>
          </a:prstGeom>
          <a:solidFill>
            <a:srgbClr val="D21A8A"/>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dirty="0">
                <a:latin typeface="Montserrat" panose="00000500000000000000" pitchFamily="2" charset="0"/>
              </a:rPr>
              <a:t>DON’T STAND OR SIT DIRECTLY FRONT-ON</a:t>
            </a:r>
          </a:p>
        </p:txBody>
      </p:sp>
      <p:sp>
        <p:nvSpPr>
          <p:cNvPr id="12" name="Smiley Face 11">
            <a:extLst>
              <a:ext uri="{FF2B5EF4-FFF2-40B4-BE49-F238E27FC236}">
                <a16:creationId xmlns:a16="http://schemas.microsoft.com/office/drawing/2014/main" id="{B2557B85-8196-4049-4406-480BD90C8422}"/>
              </a:ext>
            </a:extLst>
          </p:cNvPr>
          <p:cNvSpPr/>
          <p:nvPr/>
        </p:nvSpPr>
        <p:spPr>
          <a:xfrm>
            <a:off x="8153404" y="190500"/>
            <a:ext cx="2171698" cy="2028824"/>
          </a:xfrm>
          <a:prstGeom prst="smileyFace">
            <a:avLst/>
          </a:prstGeom>
          <a:solidFill>
            <a:srgbClr val="D21A8A"/>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dirty="0">
                <a:latin typeface="Montserrat" panose="00000500000000000000" pitchFamily="2" charset="0"/>
              </a:rPr>
              <a:t>ASK THEM A FRIENDLY LIGHT-HEARTED QUESTION</a:t>
            </a:r>
          </a:p>
        </p:txBody>
      </p:sp>
      <p:sp>
        <p:nvSpPr>
          <p:cNvPr id="13" name="Smiley Face 12">
            <a:extLst>
              <a:ext uri="{FF2B5EF4-FFF2-40B4-BE49-F238E27FC236}">
                <a16:creationId xmlns:a16="http://schemas.microsoft.com/office/drawing/2014/main" id="{6C705BF8-068C-7936-1CBC-7322E179027C}"/>
              </a:ext>
            </a:extLst>
          </p:cNvPr>
          <p:cNvSpPr/>
          <p:nvPr/>
        </p:nvSpPr>
        <p:spPr>
          <a:xfrm>
            <a:off x="2276475" y="4264025"/>
            <a:ext cx="2314575" cy="2124075"/>
          </a:xfrm>
          <a:prstGeom prst="smileyFace">
            <a:avLst/>
          </a:prstGeom>
          <a:solidFill>
            <a:srgbClr val="D21A8A"/>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dirty="0">
                <a:latin typeface="Montserrat" panose="00000500000000000000" pitchFamily="2" charset="0"/>
              </a:rPr>
              <a:t>BE MINDFUL OF YOUR BODY LANGUAGE</a:t>
            </a:r>
          </a:p>
        </p:txBody>
      </p:sp>
      <p:sp>
        <p:nvSpPr>
          <p:cNvPr id="15" name="Smiley Face 14">
            <a:extLst>
              <a:ext uri="{FF2B5EF4-FFF2-40B4-BE49-F238E27FC236}">
                <a16:creationId xmlns:a16="http://schemas.microsoft.com/office/drawing/2014/main" id="{20779645-6AAB-5096-86AB-37D958390AFE}"/>
              </a:ext>
            </a:extLst>
          </p:cNvPr>
          <p:cNvSpPr/>
          <p:nvPr/>
        </p:nvSpPr>
        <p:spPr>
          <a:xfrm>
            <a:off x="808565" y="2066901"/>
            <a:ext cx="2314575" cy="2028825"/>
          </a:xfrm>
          <a:prstGeom prst="smileyFace">
            <a:avLst/>
          </a:prstGeom>
          <a:solidFill>
            <a:srgbClr val="D21A8A"/>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dirty="0">
                <a:latin typeface="Montserrat" panose="00000500000000000000" pitchFamily="2" charset="0"/>
              </a:rPr>
              <a:t>ASK QUESTIONS TO DETERMINE HELP REQUIRED</a:t>
            </a:r>
          </a:p>
        </p:txBody>
      </p:sp>
      <p:sp>
        <p:nvSpPr>
          <p:cNvPr id="16" name="Smiley Face 15">
            <a:extLst>
              <a:ext uri="{FF2B5EF4-FFF2-40B4-BE49-F238E27FC236}">
                <a16:creationId xmlns:a16="http://schemas.microsoft.com/office/drawing/2014/main" id="{373E8BA8-D58B-E5AA-F318-D500B7F84741}"/>
              </a:ext>
            </a:extLst>
          </p:cNvPr>
          <p:cNvSpPr/>
          <p:nvPr/>
        </p:nvSpPr>
        <p:spPr>
          <a:xfrm>
            <a:off x="5276851" y="4225923"/>
            <a:ext cx="2257425" cy="2028825"/>
          </a:xfrm>
          <a:prstGeom prst="smileyFace">
            <a:avLst/>
          </a:prstGeom>
          <a:solidFill>
            <a:srgbClr val="D21A8A"/>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sz="1600" dirty="0">
                <a:latin typeface="Montserrat" panose="00000500000000000000" pitchFamily="2" charset="0"/>
              </a:rPr>
              <a:t>ASK EARLY ON IF THERE IS SOMEONE THERE WHO CAN SUPPORT THEM</a:t>
            </a:r>
          </a:p>
        </p:txBody>
      </p:sp>
      <p:sp>
        <p:nvSpPr>
          <p:cNvPr id="17" name="Smiley Face 16">
            <a:extLst>
              <a:ext uri="{FF2B5EF4-FFF2-40B4-BE49-F238E27FC236}">
                <a16:creationId xmlns:a16="http://schemas.microsoft.com/office/drawing/2014/main" id="{36D2E0D7-32F3-0405-F6A9-4DE8301E66F9}"/>
              </a:ext>
            </a:extLst>
          </p:cNvPr>
          <p:cNvSpPr/>
          <p:nvPr/>
        </p:nvSpPr>
        <p:spPr>
          <a:xfrm>
            <a:off x="9305925" y="2219324"/>
            <a:ext cx="2257425" cy="2028825"/>
          </a:xfrm>
          <a:prstGeom prst="smileyFace">
            <a:avLst/>
          </a:prstGeom>
          <a:solidFill>
            <a:srgbClr val="D21A8A"/>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dirty="0">
                <a:latin typeface="Montserrat" panose="00000500000000000000" pitchFamily="2" charset="0"/>
              </a:rPr>
              <a:t>LISTEN TO THEIR CONCERNS</a:t>
            </a:r>
          </a:p>
        </p:txBody>
      </p:sp>
    </p:spTree>
    <p:extLst>
      <p:ext uri="{BB962C8B-B14F-4D97-AF65-F5344CB8AC3E}">
        <p14:creationId xmlns:p14="http://schemas.microsoft.com/office/powerpoint/2010/main" val="2926973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8DCC71-F46C-4493-9B3E-6C3C204045C3}"/>
              </a:ext>
            </a:extLst>
          </p:cNvPr>
          <p:cNvSpPr>
            <a:spLocks noGrp="1"/>
          </p:cNvSpPr>
          <p:nvPr>
            <p:ph idx="4294967295"/>
          </p:nvPr>
        </p:nvSpPr>
        <p:spPr>
          <a:xfrm>
            <a:off x="2152650" y="1825625"/>
            <a:ext cx="7886700" cy="4351338"/>
          </a:xfrm>
          <a:prstGeom prst="rect">
            <a:avLst/>
          </a:prstGeom>
        </p:spPr>
        <p:txBody>
          <a:bodyPr>
            <a:normAutofit/>
          </a:bodyPr>
          <a:lstStyle/>
          <a:p>
            <a:pPr marL="0" indent="0">
              <a:lnSpc>
                <a:spcPct val="150000"/>
              </a:lnSpc>
              <a:buClr>
                <a:schemeClr val="accent4"/>
              </a:buClr>
              <a:buNone/>
            </a:pPr>
            <a:endParaRPr lang="en-AU" dirty="0"/>
          </a:p>
          <a:p>
            <a:pPr>
              <a:lnSpc>
                <a:spcPct val="150000"/>
              </a:lnSpc>
              <a:buClr>
                <a:schemeClr val="accent4"/>
              </a:buClr>
            </a:pPr>
            <a:endParaRPr lang="en-AU" dirty="0"/>
          </a:p>
          <a:p>
            <a:pPr>
              <a:lnSpc>
                <a:spcPct val="150000"/>
              </a:lnSpc>
              <a:buClr>
                <a:schemeClr val="accent4"/>
              </a:buClr>
            </a:pPr>
            <a:endParaRPr lang="en-AU" dirty="0"/>
          </a:p>
          <a:p>
            <a:pPr>
              <a:buClr>
                <a:schemeClr val="accent4"/>
              </a:buClr>
            </a:pPr>
            <a:endParaRPr lang="en-AU" dirty="0"/>
          </a:p>
          <a:p>
            <a:pPr>
              <a:buClr>
                <a:schemeClr val="accent4"/>
              </a:buClr>
            </a:pPr>
            <a:endParaRPr lang="en-AU" dirty="0"/>
          </a:p>
        </p:txBody>
      </p:sp>
      <p:sp>
        <p:nvSpPr>
          <p:cNvPr id="5" name="Title 1">
            <a:extLst>
              <a:ext uri="{FF2B5EF4-FFF2-40B4-BE49-F238E27FC236}">
                <a16:creationId xmlns:a16="http://schemas.microsoft.com/office/drawing/2014/main" id="{29125AAA-55BE-438B-83C4-6E79E9C62B59}"/>
              </a:ext>
            </a:extLst>
          </p:cNvPr>
          <p:cNvSpPr txBox="1">
            <a:spLocks/>
          </p:cNvSpPr>
          <p:nvPr/>
        </p:nvSpPr>
        <p:spPr>
          <a:xfrm>
            <a:off x="457200" y="2645634"/>
            <a:ext cx="4609479" cy="1802541"/>
          </a:xfrm>
          <a:prstGeom prst="rect">
            <a:avLst/>
          </a:prstGeom>
          <a:solidFill>
            <a:schemeClr val="bg1"/>
          </a:solidFill>
          <a:ln>
            <a:solidFill>
              <a:schemeClr val="accent5"/>
            </a:solidFill>
          </a:ln>
        </p:spPr>
        <p:txBody>
          <a:bodyPr anchor="ctr">
            <a:normAutofit fontScale="92500"/>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pPr algn="ctr"/>
            <a:r>
              <a:rPr lang="en-AU" altLang="en-US" sz="3600" dirty="0">
                <a:solidFill>
                  <a:schemeClr val="tx1"/>
                </a:solidFill>
              </a:rPr>
              <a:t>Tips for communicating with distressed and/or aggressive individuals</a:t>
            </a:r>
          </a:p>
        </p:txBody>
      </p:sp>
      <p:sp>
        <p:nvSpPr>
          <p:cNvPr id="6" name="Rectangle: Rounded Corners 5">
            <a:extLst>
              <a:ext uri="{FF2B5EF4-FFF2-40B4-BE49-F238E27FC236}">
                <a16:creationId xmlns:a16="http://schemas.microsoft.com/office/drawing/2014/main" id="{817EF0D7-11FE-4265-811C-9468A0E302D3}"/>
              </a:ext>
            </a:extLst>
          </p:cNvPr>
          <p:cNvSpPr/>
          <p:nvPr/>
        </p:nvSpPr>
        <p:spPr>
          <a:xfrm>
            <a:off x="5481639" y="1610648"/>
            <a:ext cx="4711183" cy="699940"/>
          </a:xfrm>
          <a:prstGeom prst="roundRect">
            <a:avLst>
              <a:gd name="adj" fmla="val 10953"/>
            </a:avLst>
          </a:prstGeom>
          <a:solidFill>
            <a:srgbClr val="F1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solidFill>
                  <a:schemeClr val="bg1"/>
                </a:solidFill>
              </a:rPr>
              <a:t>Listen to their concerns</a:t>
            </a:r>
          </a:p>
        </p:txBody>
      </p:sp>
      <p:sp>
        <p:nvSpPr>
          <p:cNvPr id="7" name="Rectangle: Rounded Corners 6">
            <a:extLst>
              <a:ext uri="{FF2B5EF4-FFF2-40B4-BE49-F238E27FC236}">
                <a16:creationId xmlns:a16="http://schemas.microsoft.com/office/drawing/2014/main" id="{5B02B344-67AD-4331-903E-6BEE4C4F67AF}"/>
              </a:ext>
            </a:extLst>
          </p:cNvPr>
          <p:cNvSpPr/>
          <p:nvPr/>
        </p:nvSpPr>
        <p:spPr>
          <a:xfrm>
            <a:off x="5481639" y="2526058"/>
            <a:ext cx="4711183" cy="699940"/>
          </a:xfrm>
          <a:prstGeom prst="roundRect">
            <a:avLst>
              <a:gd name="adj" fmla="val 10953"/>
            </a:avLst>
          </a:prstGeom>
          <a:solidFill>
            <a:srgbClr val="EC6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solidFill>
                  <a:schemeClr val="bg1"/>
                </a:solidFill>
              </a:rPr>
              <a:t>Avoid arguing the point</a:t>
            </a:r>
          </a:p>
        </p:txBody>
      </p:sp>
      <p:sp>
        <p:nvSpPr>
          <p:cNvPr id="8" name="Rectangle: Rounded Corners 7">
            <a:extLst>
              <a:ext uri="{FF2B5EF4-FFF2-40B4-BE49-F238E27FC236}">
                <a16:creationId xmlns:a16="http://schemas.microsoft.com/office/drawing/2014/main" id="{41C1AE14-BA15-46CD-A730-D1D5D91A7150}"/>
              </a:ext>
            </a:extLst>
          </p:cNvPr>
          <p:cNvSpPr/>
          <p:nvPr/>
        </p:nvSpPr>
        <p:spPr>
          <a:xfrm>
            <a:off x="5481639" y="3441468"/>
            <a:ext cx="4711183" cy="699940"/>
          </a:xfrm>
          <a:prstGeom prst="roundRect">
            <a:avLst>
              <a:gd name="adj" fmla="val 10953"/>
            </a:avLst>
          </a:prstGeom>
          <a:solidFill>
            <a:srgbClr val="D41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solidFill>
                  <a:schemeClr val="bg1"/>
                </a:solidFill>
              </a:rPr>
              <a:t>Establish boundaries</a:t>
            </a:r>
          </a:p>
        </p:txBody>
      </p:sp>
      <p:sp>
        <p:nvSpPr>
          <p:cNvPr id="9" name="Rectangle: Rounded Corners 8">
            <a:extLst>
              <a:ext uri="{FF2B5EF4-FFF2-40B4-BE49-F238E27FC236}">
                <a16:creationId xmlns:a16="http://schemas.microsoft.com/office/drawing/2014/main" id="{833B06D2-D720-4C5D-85AF-F5A9E79D158A}"/>
              </a:ext>
            </a:extLst>
          </p:cNvPr>
          <p:cNvSpPr/>
          <p:nvPr/>
        </p:nvSpPr>
        <p:spPr>
          <a:xfrm>
            <a:off x="5481639" y="4356878"/>
            <a:ext cx="4711183" cy="699940"/>
          </a:xfrm>
          <a:prstGeom prst="roundRect">
            <a:avLst>
              <a:gd name="adj" fmla="val 10953"/>
            </a:avLst>
          </a:prstGeom>
          <a:solidFill>
            <a:srgbClr val="9D1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solidFill>
                  <a:schemeClr val="bg1"/>
                </a:solidFill>
              </a:rPr>
              <a:t>Tell them what you are going to do</a:t>
            </a:r>
          </a:p>
        </p:txBody>
      </p:sp>
      <p:sp>
        <p:nvSpPr>
          <p:cNvPr id="10" name="Rectangle: Rounded Corners 9">
            <a:extLst>
              <a:ext uri="{FF2B5EF4-FFF2-40B4-BE49-F238E27FC236}">
                <a16:creationId xmlns:a16="http://schemas.microsoft.com/office/drawing/2014/main" id="{09A65467-EC60-4D57-839D-E57D4E91C7BF}"/>
              </a:ext>
            </a:extLst>
          </p:cNvPr>
          <p:cNvSpPr/>
          <p:nvPr/>
        </p:nvSpPr>
        <p:spPr>
          <a:xfrm>
            <a:off x="5481638" y="681037"/>
            <a:ext cx="4711183" cy="699940"/>
          </a:xfrm>
          <a:prstGeom prst="roundRect">
            <a:avLst>
              <a:gd name="adj" fmla="val 10953"/>
            </a:avLst>
          </a:prstGeom>
          <a:solidFill>
            <a:srgbClr val="FAD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sz="2000" dirty="0">
                <a:solidFill>
                  <a:schemeClr val="bg1"/>
                </a:solidFill>
              </a:rPr>
              <a:t>Remain calm</a:t>
            </a:r>
          </a:p>
        </p:txBody>
      </p:sp>
      <p:sp>
        <p:nvSpPr>
          <p:cNvPr id="11" name="Rectangle: Rounded Corners 10">
            <a:extLst>
              <a:ext uri="{FF2B5EF4-FFF2-40B4-BE49-F238E27FC236}">
                <a16:creationId xmlns:a16="http://schemas.microsoft.com/office/drawing/2014/main" id="{39089050-50B5-4AE3-B545-B37CEEAEF14F}"/>
              </a:ext>
            </a:extLst>
          </p:cNvPr>
          <p:cNvSpPr/>
          <p:nvPr/>
        </p:nvSpPr>
        <p:spPr>
          <a:xfrm>
            <a:off x="5481638" y="5248338"/>
            <a:ext cx="4711183" cy="699940"/>
          </a:xfrm>
          <a:prstGeom prst="roundRect">
            <a:avLst>
              <a:gd name="adj" fmla="val 10953"/>
            </a:avLst>
          </a:prstGeom>
          <a:solidFill>
            <a:srgbClr val="590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solidFill>
                  <a:schemeClr val="bg1"/>
                </a:solidFill>
              </a:rPr>
              <a:t>Negotiate a resolution</a:t>
            </a:r>
          </a:p>
        </p:txBody>
      </p:sp>
    </p:spTree>
    <p:extLst>
      <p:ext uri="{BB962C8B-B14F-4D97-AF65-F5344CB8AC3E}">
        <p14:creationId xmlns:p14="http://schemas.microsoft.com/office/powerpoint/2010/main" val="352587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4C7DA-158A-2793-E9BF-48A09946C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2F2E26-C180-267A-969A-F2DE9FC6A336}"/>
              </a:ext>
            </a:extLst>
          </p:cNvPr>
          <p:cNvSpPr>
            <a:spLocks noGrp="1"/>
          </p:cNvSpPr>
          <p:nvPr>
            <p:ph type="title"/>
          </p:nvPr>
        </p:nvSpPr>
        <p:spPr/>
        <p:txBody>
          <a:bodyPr/>
          <a:lstStyle/>
          <a:p>
            <a:pPr algn="ctr"/>
            <a:r>
              <a:rPr lang="en-AU" dirty="0">
                <a:solidFill>
                  <a:srgbClr val="D21A8A"/>
                </a:solidFill>
                <a:latin typeface="Montserrat" panose="00000500000000000000" pitchFamily="2" charset="0"/>
              </a:rPr>
              <a:t>Actions to follow when working with upset people</a:t>
            </a:r>
          </a:p>
        </p:txBody>
      </p:sp>
      <p:sp>
        <p:nvSpPr>
          <p:cNvPr id="3" name="Content Placeholder 2">
            <a:extLst>
              <a:ext uri="{FF2B5EF4-FFF2-40B4-BE49-F238E27FC236}">
                <a16:creationId xmlns:a16="http://schemas.microsoft.com/office/drawing/2014/main" id="{7F0BA7D9-45A7-83A2-5198-2FA4DEA43181}"/>
              </a:ext>
            </a:extLst>
          </p:cNvPr>
          <p:cNvSpPr>
            <a:spLocks noGrp="1"/>
          </p:cNvSpPr>
          <p:nvPr>
            <p:ph idx="1"/>
          </p:nvPr>
        </p:nvSpPr>
        <p:spPr/>
        <p:txBody>
          <a:bodyPr>
            <a:normAutofit fontScale="92500" lnSpcReduction="10000"/>
          </a:bodyPr>
          <a:lstStyle/>
          <a:p>
            <a:r>
              <a:rPr lang="en-AU" dirty="0">
                <a:latin typeface="Montserrat" panose="00000500000000000000" pitchFamily="2" charset="0"/>
              </a:rPr>
              <a:t>Listen to their concerns, without judgement</a:t>
            </a:r>
          </a:p>
          <a:p>
            <a:r>
              <a:rPr lang="en-AU" dirty="0">
                <a:latin typeface="Montserrat" panose="00000500000000000000" pitchFamily="2" charset="0"/>
              </a:rPr>
              <a:t>Allow the person to voice their distress</a:t>
            </a:r>
          </a:p>
          <a:p>
            <a:r>
              <a:rPr lang="en-AU" dirty="0">
                <a:latin typeface="Montserrat" panose="00000500000000000000" pitchFamily="2" charset="0"/>
              </a:rPr>
              <a:t>Demonstrate through your actions, body language and speech that they are being heard and taken seriously </a:t>
            </a:r>
          </a:p>
          <a:p>
            <a:r>
              <a:rPr lang="en-AU" dirty="0">
                <a:latin typeface="Montserrat" panose="00000500000000000000" pitchFamily="2" charset="0"/>
              </a:rPr>
              <a:t>When talking to a distressed person on the phone, ask them early on whether there is someone there who can support them</a:t>
            </a:r>
          </a:p>
          <a:p>
            <a:r>
              <a:rPr lang="en-AU" dirty="0">
                <a:latin typeface="Montserrat" panose="00000500000000000000" pitchFamily="2" charset="0"/>
              </a:rPr>
              <a:t>Ask them questions to determine what sort of help they need. </a:t>
            </a:r>
          </a:p>
          <a:p>
            <a:r>
              <a:rPr lang="en-AU" dirty="0">
                <a:latin typeface="Montserrat" panose="00000500000000000000" pitchFamily="2" charset="0"/>
              </a:rPr>
              <a:t>Let them know you can help them or, if you can’t, that you will find someone who can</a:t>
            </a:r>
          </a:p>
        </p:txBody>
      </p:sp>
      <p:grpSp>
        <p:nvGrpSpPr>
          <p:cNvPr id="4" name="Group 3">
            <a:extLst>
              <a:ext uri="{FF2B5EF4-FFF2-40B4-BE49-F238E27FC236}">
                <a16:creationId xmlns:a16="http://schemas.microsoft.com/office/drawing/2014/main" id="{2CA3F062-C16E-998C-586E-9EB81FB78722}"/>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D29BAD29-EFAC-8111-8982-DFB1783A2E58}"/>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D2362DEC-3AA4-6C8E-C77C-DE1CFCD33291}"/>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3517285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6E22E-5C61-128F-905B-7DC95E5E917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6DAD8CF-0E36-D8F1-AE10-E592860A4E3B}"/>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8BAD7FC4-62BA-F4A2-12B7-D404A4C78AF2}"/>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A7B39205-CEC0-E0B2-FD27-3825449D4D36}"/>
                </a:ext>
              </a:extLst>
            </p:cNvPr>
            <p:cNvPicPr>
              <a:picLocks noChangeAspect="1"/>
            </p:cNvPicPr>
            <p:nvPr/>
          </p:nvPicPr>
          <p:blipFill>
            <a:blip r:embed="rId2"/>
            <a:stretch>
              <a:fillRect/>
            </a:stretch>
          </p:blipFill>
          <p:spPr>
            <a:xfrm>
              <a:off x="0" y="5994402"/>
              <a:ext cx="1151464" cy="863598"/>
            </a:xfrm>
            <a:prstGeom prst="rect">
              <a:avLst/>
            </a:prstGeom>
          </p:spPr>
        </p:pic>
      </p:grpSp>
      <p:sp>
        <p:nvSpPr>
          <p:cNvPr id="7" name="Rectangle 6">
            <a:extLst>
              <a:ext uri="{FF2B5EF4-FFF2-40B4-BE49-F238E27FC236}">
                <a16:creationId xmlns:a16="http://schemas.microsoft.com/office/drawing/2014/main" id="{D7A26834-832A-855D-4D2D-F2640A12F52E}"/>
              </a:ext>
            </a:extLst>
          </p:cNvPr>
          <p:cNvSpPr/>
          <p:nvPr/>
        </p:nvSpPr>
        <p:spPr>
          <a:xfrm>
            <a:off x="3133725" y="409575"/>
            <a:ext cx="6096000" cy="6146824"/>
          </a:xfrm>
          <a:prstGeom prst="rect">
            <a:avLst/>
          </a:prstGeom>
          <a:solidFill>
            <a:srgbClr val="FFD7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AU" sz="2000" dirty="0">
              <a:solidFill>
                <a:schemeClr val="tx1"/>
              </a:solidFill>
              <a:latin typeface="Montserrat" panose="00000500000000000000" pitchFamily="2" charset="0"/>
            </a:endParaRPr>
          </a:p>
          <a:p>
            <a:pPr marL="285750" indent="-285750">
              <a:buFont typeface="Arial" panose="020B0604020202020204" pitchFamily="34" charset="0"/>
              <a:buChar char="•"/>
            </a:pPr>
            <a:endParaRPr lang="en-AU" sz="2000" dirty="0">
              <a:solidFill>
                <a:schemeClr val="tx1"/>
              </a:solidFill>
              <a:latin typeface="Montserrat" panose="00000500000000000000" pitchFamily="2" charset="0"/>
            </a:endParaRPr>
          </a:p>
          <a:p>
            <a:pPr marL="285750" indent="-285750">
              <a:buFont typeface="Arial" panose="020B0604020202020204" pitchFamily="34" charset="0"/>
              <a:buChar char="•"/>
            </a:pPr>
            <a:endParaRPr lang="en-AU" sz="2000" dirty="0">
              <a:solidFill>
                <a:schemeClr val="tx1"/>
              </a:solidFill>
              <a:latin typeface="Montserrat" panose="00000500000000000000" pitchFamily="2" charset="0"/>
            </a:endParaRPr>
          </a:p>
          <a:p>
            <a:pPr marL="285750" indent="-285750">
              <a:buFont typeface="Arial" panose="020B0604020202020204" pitchFamily="34" charset="0"/>
              <a:buChar char="•"/>
            </a:pPr>
            <a:endParaRPr lang="en-AU" sz="2000" dirty="0">
              <a:solidFill>
                <a:schemeClr val="tx1"/>
              </a:solidFill>
              <a:latin typeface="Montserrat" panose="00000500000000000000" pitchFamily="2" charset="0"/>
            </a:endParaRPr>
          </a:p>
          <a:p>
            <a:pPr marL="285750" indent="-285750">
              <a:buFont typeface="Arial" panose="020B0604020202020204" pitchFamily="34" charset="0"/>
              <a:buChar char="•"/>
            </a:pPr>
            <a:endParaRPr lang="en-AU" sz="2000" dirty="0">
              <a:solidFill>
                <a:schemeClr val="tx1"/>
              </a:solidFill>
              <a:latin typeface="Montserrat" panose="00000500000000000000" pitchFamily="2" charset="0"/>
            </a:endParaRPr>
          </a:p>
          <a:p>
            <a:endParaRPr lang="en-AU" sz="2000" dirty="0">
              <a:solidFill>
                <a:schemeClr val="tx1"/>
              </a:solidFill>
              <a:latin typeface="Montserrat" panose="00000500000000000000" pitchFamily="2" charset="0"/>
            </a:endParaRPr>
          </a:p>
          <a:p>
            <a:pPr marL="285750" indent="-285750">
              <a:buFont typeface="Arial" panose="020B0604020202020204" pitchFamily="34" charset="0"/>
              <a:buChar char="•"/>
            </a:pPr>
            <a:r>
              <a:rPr lang="en-AU" sz="2400" dirty="0">
                <a:solidFill>
                  <a:schemeClr val="tx1"/>
                </a:solidFill>
                <a:latin typeface="Montserrat" panose="00000500000000000000" pitchFamily="2" charset="0"/>
              </a:rPr>
              <a:t>Often people who are in distress can become aggressive. </a:t>
            </a:r>
          </a:p>
          <a:p>
            <a:pPr marL="285750" indent="-285750">
              <a:buFont typeface="Arial" panose="020B0604020202020204" pitchFamily="34" charset="0"/>
              <a:buChar char="•"/>
            </a:pPr>
            <a:r>
              <a:rPr lang="en-AU" sz="2400" dirty="0">
                <a:solidFill>
                  <a:schemeClr val="tx1"/>
                </a:solidFill>
                <a:latin typeface="Montserrat" panose="00000500000000000000" pitchFamily="2" charset="0"/>
              </a:rPr>
              <a:t>If this situation arises or looks like it could arise, you should start by ensuring your safety and the safety of those around you.</a:t>
            </a:r>
          </a:p>
          <a:p>
            <a:pPr marL="285750" indent="-285750">
              <a:buFont typeface="Arial" panose="020B0604020202020204" pitchFamily="34" charset="0"/>
              <a:buChar char="•"/>
            </a:pPr>
            <a:r>
              <a:rPr lang="en-AU" sz="2400" dirty="0">
                <a:solidFill>
                  <a:schemeClr val="tx1"/>
                </a:solidFill>
                <a:latin typeface="Montserrat" panose="00000500000000000000" pitchFamily="2" charset="0"/>
              </a:rPr>
              <a:t>This may require assistance from colleagues, emergency services, etc.</a:t>
            </a:r>
          </a:p>
          <a:p>
            <a:pPr marL="285750" indent="-285750">
              <a:buFont typeface="Arial" panose="020B0604020202020204" pitchFamily="34" charset="0"/>
              <a:buChar char="•"/>
            </a:pPr>
            <a:r>
              <a:rPr lang="en-AU" sz="2400" dirty="0">
                <a:solidFill>
                  <a:schemeClr val="tx1"/>
                </a:solidFill>
                <a:latin typeface="Montserrat" panose="00000500000000000000" pitchFamily="2" charset="0"/>
              </a:rPr>
              <a:t>Carefully move away from the aggressive person</a:t>
            </a:r>
          </a:p>
          <a:p>
            <a:pPr algn="ctr"/>
            <a:endParaRPr lang="en-AU" dirty="0">
              <a:solidFill>
                <a:schemeClr val="tx1"/>
              </a:solidFill>
            </a:endParaRPr>
          </a:p>
        </p:txBody>
      </p:sp>
      <p:sp>
        <p:nvSpPr>
          <p:cNvPr id="8" name="Rectangle 7">
            <a:extLst>
              <a:ext uri="{FF2B5EF4-FFF2-40B4-BE49-F238E27FC236}">
                <a16:creationId xmlns:a16="http://schemas.microsoft.com/office/drawing/2014/main" id="{5D0E0211-C7F7-1872-60E7-D45873B53287}"/>
              </a:ext>
            </a:extLst>
          </p:cNvPr>
          <p:cNvSpPr/>
          <p:nvPr/>
        </p:nvSpPr>
        <p:spPr>
          <a:xfrm>
            <a:off x="3252787" y="571500"/>
            <a:ext cx="5857875" cy="14382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8000" u="sng" dirty="0">
                <a:solidFill>
                  <a:srgbClr val="FFD700"/>
                </a:solidFill>
              </a:rPr>
              <a:t>WARNING</a:t>
            </a:r>
            <a:endParaRPr lang="en-AU" u="sng" dirty="0">
              <a:solidFill>
                <a:srgbClr val="FFD700"/>
              </a:solidFill>
            </a:endParaRPr>
          </a:p>
        </p:txBody>
      </p:sp>
    </p:spTree>
    <p:extLst>
      <p:ext uri="{BB962C8B-B14F-4D97-AF65-F5344CB8AC3E}">
        <p14:creationId xmlns:p14="http://schemas.microsoft.com/office/powerpoint/2010/main" val="1684241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7848-DBCF-4AAB-F08C-5C0065865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1A8FB2-92AF-4C00-F612-C91B28FD304B}"/>
              </a:ext>
            </a:extLst>
          </p:cNvPr>
          <p:cNvSpPr>
            <a:spLocks noGrp="1"/>
          </p:cNvSpPr>
          <p:nvPr>
            <p:ph type="title"/>
          </p:nvPr>
        </p:nvSpPr>
        <p:spPr/>
        <p:txBody>
          <a:bodyPr/>
          <a:lstStyle/>
          <a:p>
            <a:pPr algn="ctr"/>
            <a:r>
              <a:rPr lang="en-AU" dirty="0">
                <a:solidFill>
                  <a:srgbClr val="F79524"/>
                </a:solidFill>
                <a:latin typeface="Montserrat" panose="00000500000000000000" pitchFamily="2" charset="0"/>
              </a:rPr>
              <a:t>1.2 Communicating with Diverse People</a:t>
            </a:r>
            <a:endParaRPr lang="en-AU" dirty="0">
              <a:solidFill>
                <a:srgbClr val="D21A8A"/>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69BD8E8B-8996-8F9B-29ED-C32A635FF318}"/>
              </a:ext>
            </a:extLst>
          </p:cNvPr>
          <p:cNvSpPr>
            <a:spLocks noGrp="1"/>
          </p:cNvSpPr>
          <p:nvPr>
            <p:ph idx="1"/>
          </p:nvPr>
        </p:nvSpPr>
        <p:spPr/>
        <p:txBody>
          <a:bodyPr>
            <a:normAutofit lnSpcReduction="10000"/>
          </a:bodyPr>
          <a:lstStyle/>
          <a:p>
            <a:r>
              <a:rPr lang="en-AU" dirty="0">
                <a:latin typeface="Montserrat" panose="00000500000000000000" pitchFamily="2" charset="0"/>
              </a:rPr>
              <a:t>Is a day-by-day reality for professionals who work in the community services sector</a:t>
            </a:r>
          </a:p>
          <a:p>
            <a:r>
              <a:rPr lang="en-AU" dirty="0">
                <a:latin typeface="Montserrat" panose="00000500000000000000" pitchFamily="2" charset="0"/>
              </a:rPr>
              <a:t>Your clients, colleagues and other service providers will represent a variety of diverse factors as a broad representation of the community</a:t>
            </a:r>
          </a:p>
          <a:p>
            <a:r>
              <a:rPr lang="en-AU" dirty="0">
                <a:latin typeface="Montserrat" panose="00000500000000000000" pitchFamily="2" charset="0"/>
              </a:rPr>
              <a:t>You need to be able to recognise and respond to the needs of individuals in a manner that reflects and respects their individuality. </a:t>
            </a:r>
          </a:p>
          <a:p>
            <a:r>
              <a:rPr lang="en-AU" dirty="0">
                <a:latin typeface="Montserrat" panose="00000500000000000000" pitchFamily="2" charset="0"/>
              </a:rPr>
              <a:t>We will discuss some general guidelines but it’s imperative to not stereotype and you seek to understand the specific needs of each individual</a:t>
            </a:r>
          </a:p>
        </p:txBody>
      </p:sp>
      <p:grpSp>
        <p:nvGrpSpPr>
          <p:cNvPr id="4" name="Group 3">
            <a:extLst>
              <a:ext uri="{FF2B5EF4-FFF2-40B4-BE49-F238E27FC236}">
                <a16:creationId xmlns:a16="http://schemas.microsoft.com/office/drawing/2014/main" id="{7A1F6676-5731-0A0E-94BD-19363C247552}"/>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132D3CAF-D931-2A55-A901-544902214E95}"/>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3ABE04AF-A120-8C71-3341-4A1CE935D030}"/>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3726547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38ABE-18BE-5589-AE84-33DCB6C22BA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EE8EE0F-2927-3E18-EFC7-DCAC13D7C53F}"/>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BB70F363-A2F8-38C0-2552-0AE84C06DAB7}"/>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AEB00FA5-64F5-CBDE-7D4A-43CC26F9C792}"/>
                </a:ext>
              </a:extLst>
            </p:cNvPr>
            <p:cNvPicPr>
              <a:picLocks noChangeAspect="1"/>
            </p:cNvPicPr>
            <p:nvPr/>
          </p:nvPicPr>
          <p:blipFill>
            <a:blip r:embed="rId2"/>
            <a:stretch>
              <a:fillRect/>
            </a:stretch>
          </p:blipFill>
          <p:spPr>
            <a:xfrm>
              <a:off x="0" y="5994402"/>
              <a:ext cx="1151464" cy="863598"/>
            </a:xfrm>
            <a:prstGeom prst="rect">
              <a:avLst/>
            </a:prstGeom>
          </p:spPr>
        </p:pic>
      </p:grpSp>
      <p:pic>
        <p:nvPicPr>
          <p:cNvPr id="10" name="Picture 9">
            <a:extLst>
              <a:ext uri="{FF2B5EF4-FFF2-40B4-BE49-F238E27FC236}">
                <a16:creationId xmlns:a16="http://schemas.microsoft.com/office/drawing/2014/main" id="{0B2242BF-F9EF-8B73-0C6C-F8525A384BC6}"/>
              </a:ext>
            </a:extLst>
          </p:cNvPr>
          <p:cNvPicPr>
            <a:picLocks noChangeAspect="1"/>
          </p:cNvPicPr>
          <p:nvPr/>
        </p:nvPicPr>
        <p:blipFill>
          <a:blip r:embed="rId3"/>
          <a:stretch>
            <a:fillRect/>
          </a:stretch>
        </p:blipFill>
        <p:spPr>
          <a:xfrm>
            <a:off x="2390687" y="0"/>
            <a:ext cx="7410626" cy="6858000"/>
          </a:xfrm>
          <a:custGeom>
            <a:avLst/>
            <a:gdLst>
              <a:gd name="connsiteX0" fmla="*/ 0 w 7410626"/>
              <a:gd name="connsiteY0" fmla="*/ 0 h 6858000"/>
              <a:gd name="connsiteX1" fmla="*/ 821906 w 7410626"/>
              <a:gd name="connsiteY1" fmla="*/ 0 h 6858000"/>
              <a:gd name="connsiteX2" fmla="*/ 1347387 w 7410626"/>
              <a:gd name="connsiteY2" fmla="*/ 0 h 6858000"/>
              <a:gd name="connsiteX3" fmla="*/ 1798761 w 7410626"/>
              <a:gd name="connsiteY3" fmla="*/ 0 h 6858000"/>
              <a:gd name="connsiteX4" fmla="*/ 2250136 w 7410626"/>
              <a:gd name="connsiteY4" fmla="*/ 0 h 6858000"/>
              <a:gd name="connsiteX5" fmla="*/ 3072041 w 7410626"/>
              <a:gd name="connsiteY5" fmla="*/ 0 h 6858000"/>
              <a:gd name="connsiteX6" fmla="*/ 3893947 w 7410626"/>
              <a:gd name="connsiteY6" fmla="*/ 0 h 6858000"/>
              <a:gd name="connsiteX7" fmla="*/ 4345322 w 7410626"/>
              <a:gd name="connsiteY7" fmla="*/ 0 h 6858000"/>
              <a:gd name="connsiteX8" fmla="*/ 5019015 w 7410626"/>
              <a:gd name="connsiteY8" fmla="*/ 0 h 6858000"/>
              <a:gd name="connsiteX9" fmla="*/ 5544496 w 7410626"/>
              <a:gd name="connsiteY9" fmla="*/ 0 h 6858000"/>
              <a:gd name="connsiteX10" fmla="*/ 6292295 w 7410626"/>
              <a:gd name="connsiteY10" fmla="*/ 0 h 6858000"/>
              <a:gd name="connsiteX11" fmla="*/ 7410626 w 7410626"/>
              <a:gd name="connsiteY11" fmla="*/ 0 h 6858000"/>
              <a:gd name="connsiteX12" fmla="*/ 7410626 w 7410626"/>
              <a:gd name="connsiteY12" fmla="*/ 480060 h 6858000"/>
              <a:gd name="connsiteX13" fmla="*/ 7410626 w 7410626"/>
              <a:gd name="connsiteY13" fmla="*/ 1097280 h 6858000"/>
              <a:gd name="connsiteX14" fmla="*/ 7410626 w 7410626"/>
              <a:gd name="connsiteY14" fmla="*/ 1851660 h 6858000"/>
              <a:gd name="connsiteX15" fmla="*/ 7410626 w 7410626"/>
              <a:gd name="connsiteY15" fmla="*/ 2468880 h 6858000"/>
              <a:gd name="connsiteX16" fmla="*/ 7410626 w 7410626"/>
              <a:gd name="connsiteY16" fmla="*/ 2948940 h 6858000"/>
              <a:gd name="connsiteX17" fmla="*/ 7410626 w 7410626"/>
              <a:gd name="connsiteY17" fmla="*/ 3634740 h 6858000"/>
              <a:gd name="connsiteX18" fmla="*/ 7410626 w 7410626"/>
              <a:gd name="connsiteY18" fmla="*/ 4320540 h 6858000"/>
              <a:gd name="connsiteX19" fmla="*/ 7410626 w 7410626"/>
              <a:gd name="connsiteY19" fmla="*/ 5006340 h 6858000"/>
              <a:gd name="connsiteX20" fmla="*/ 7410626 w 7410626"/>
              <a:gd name="connsiteY20" fmla="*/ 5829300 h 6858000"/>
              <a:gd name="connsiteX21" fmla="*/ 7410626 w 7410626"/>
              <a:gd name="connsiteY21" fmla="*/ 6858000 h 6858000"/>
              <a:gd name="connsiteX22" fmla="*/ 6885145 w 7410626"/>
              <a:gd name="connsiteY22" fmla="*/ 6858000 h 6858000"/>
              <a:gd name="connsiteX23" fmla="*/ 6211452 w 7410626"/>
              <a:gd name="connsiteY23" fmla="*/ 6858000 h 6858000"/>
              <a:gd name="connsiteX24" fmla="*/ 5463652 w 7410626"/>
              <a:gd name="connsiteY24" fmla="*/ 6858000 h 6858000"/>
              <a:gd name="connsiteX25" fmla="*/ 5012278 w 7410626"/>
              <a:gd name="connsiteY25" fmla="*/ 6858000 h 6858000"/>
              <a:gd name="connsiteX26" fmla="*/ 4264478 w 7410626"/>
              <a:gd name="connsiteY26" fmla="*/ 6858000 h 6858000"/>
              <a:gd name="connsiteX27" fmla="*/ 3664891 w 7410626"/>
              <a:gd name="connsiteY27" fmla="*/ 6858000 h 6858000"/>
              <a:gd name="connsiteX28" fmla="*/ 2991198 w 7410626"/>
              <a:gd name="connsiteY28" fmla="*/ 6858000 h 6858000"/>
              <a:gd name="connsiteX29" fmla="*/ 2539824 w 7410626"/>
              <a:gd name="connsiteY29" fmla="*/ 6858000 h 6858000"/>
              <a:gd name="connsiteX30" fmla="*/ 1792024 w 7410626"/>
              <a:gd name="connsiteY30" fmla="*/ 6858000 h 6858000"/>
              <a:gd name="connsiteX31" fmla="*/ 1118331 w 7410626"/>
              <a:gd name="connsiteY31" fmla="*/ 6858000 h 6858000"/>
              <a:gd name="connsiteX32" fmla="*/ 592850 w 7410626"/>
              <a:gd name="connsiteY32" fmla="*/ 6858000 h 6858000"/>
              <a:gd name="connsiteX33" fmla="*/ 0 w 7410626"/>
              <a:gd name="connsiteY33" fmla="*/ 6858000 h 6858000"/>
              <a:gd name="connsiteX34" fmla="*/ 0 w 7410626"/>
              <a:gd name="connsiteY34" fmla="*/ 6172200 h 6858000"/>
              <a:gd name="connsiteX35" fmla="*/ 0 w 7410626"/>
              <a:gd name="connsiteY35" fmla="*/ 5623560 h 6858000"/>
              <a:gd name="connsiteX36" fmla="*/ 0 w 7410626"/>
              <a:gd name="connsiteY36" fmla="*/ 4800600 h 6858000"/>
              <a:gd name="connsiteX37" fmla="*/ 0 w 7410626"/>
              <a:gd name="connsiteY37" fmla="*/ 4046220 h 6858000"/>
              <a:gd name="connsiteX38" fmla="*/ 0 w 7410626"/>
              <a:gd name="connsiteY38" fmla="*/ 3429000 h 6858000"/>
              <a:gd name="connsiteX39" fmla="*/ 0 w 7410626"/>
              <a:gd name="connsiteY39" fmla="*/ 2948940 h 6858000"/>
              <a:gd name="connsiteX40" fmla="*/ 0 w 7410626"/>
              <a:gd name="connsiteY40" fmla="*/ 2125980 h 6858000"/>
              <a:gd name="connsiteX41" fmla="*/ 0 w 7410626"/>
              <a:gd name="connsiteY41" fmla="*/ 1508760 h 6858000"/>
              <a:gd name="connsiteX42" fmla="*/ 0 w 7410626"/>
              <a:gd name="connsiteY42" fmla="*/ 891540 h 6858000"/>
              <a:gd name="connsiteX43" fmla="*/ 0 w 7410626"/>
              <a:gd name="connsiteY4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10626" h="6858000" fill="none" extrusionOk="0">
                <a:moveTo>
                  <a:pt x="0" y="0"/>
                </a:moveTo>
                <a:cubicBezTo>
                  <a:pt x="290230" y="27450"/>
                  <a:pt x="446896" y="777"/>
                  <a:pt x="821906" y="0"/>
                </a:cubicBezTo>
                <a:cubicBezTo>
                  <a:pt x="1196916" y="-777"/>
                  <a:pt x="1221415" y="13486"/>
                  <a:pt x="1347387" y="0"/>
                </a:cubicBezTo>
                <a:cubicBezTo>
                  <a:pt x="1473359" y="-13486"/>
                  <a:pt x="1617214" y="-9263"/>
                  <a:pt x="1798761" y="0"/>
                </a:cubicBezTo>
                <a:cubicBezTo>
                  <a:pt x="1980308" y="9263"/>
                  <a:pt x="2146676" y="21955"/>
                  <a:pt x="2250136" y="0"/>
                </a:cubicBezTo>
                <a:cubicBezTo>
                  <a:pt x="2353596" y="-21955"/>
                  <a:pt x="2897268" y="20565"/>
                  <a:pt x="3072041" y="0"/>
                </a:cubicBezTo>
                <a:cubicBezTo>
                  <a:pt x="3246815" y="-20565"/>
                  <a:pt x="3723726" y="-28039"/>
                  <a:pt x="3893947" y="0"/>
                </a:cubicBezTo>
                <a:cubicBezTo>
                  <a:pt x="4064168" y="28039"/>
                  <a:pt x="4246886" y="-18294"/>
                  <a:pt x="4345322" y="0"/>
                </a:cubicBezTo>
                <a:cubicBezTo>
                  <a:pt x="4443759" y="18294"/>
                  <a:pt x="4780897" y="30282"/>
                  <a:pt x="5019015" y="0"/>
                </a:cubicBezTo>
                <a:cubicBezTo>
                  <a:pt x="5257133" y="-30282"/>
                  <a:pt x="5287333" y="11715"/>
                  <a:pt x="5544496" y="0"/>
                </a:cubicBezTo>
                <a:cubicBezTo>
                  <a:pt x="5801659" y="-11715"/>
                  <a:pt x="6072522" y="20251"/>
                  <a:pt x="6292295" y="0"/>
                </a:cubicBezTo>
                <a:cubicBezTo>
                  <a:pt x="6512068" y="-20251"/>
                  <a:pt x="7027100" y="-9647"/>
                  <a:pt x="7410626" y="0"/>
                </a:cubicBezTo>
                <a:cubicBezTo>
                  <a:pt x="7391076" y="204598"/>
                  <a:pt x="7388642" y="341197"/>
                  <a:pt x="7410626" y="480060"/>
                </a:cubicBezTo>
                <a:cubicBezTo>
                  <a:pt x="7432610" y="618923"/>
                  <a:pt x="7384439" y="882825"/>
                  <a:pt x="7410626" y="1097280"/>
                </a:cubicBezTo>
                <a:cubicBezTo>
                  <a:pt x="7436813" y="1311735"/>
                  <a:pt x="7430053" y="1643608"/>
                  <a:pt x="7410626" y="1851660"/>
                </a:cubicBezTo>
                <a:cubicBezTo>
                  <a:pt x="7391199" y="2059712"/>
                  <a:pt x="7403099" y="2258086"/>
                  <a:pt x="7410626" y="2468880"/>
                </a:cubicBezTo>
                <a:cubicBezTo>
                  <a:pt x="7418153" y="2679674"/>
                  <a:pt x="7408208" y="2829055"/>
                  <a:pt x="7410626" y="2948940"/>
                </a:cubicBezTo>
                <a:cubicBezTo>
                  <a:pt x="7413044" y="3068825"/>
                  <a:pt x="7380923" y="3412256"/>
                  <a:pt x="7410626" y="3634740"/>
                </a:cubicBezTo>
                <a:cubicBezTo>
                  <a:pt x="7440329" y="3857224"/>
                  <a:pt x="7402099" y="4101200"/>
                  <a:pt x="7410626" y="4320540"/>
                </a:cubicBezTo>
                <a:cubicBezTo>
                  <a:pt x="7419153" y="4539880"/>
                  <a:pt x="7394852" y="4722892"/>
                  <a:pt x="7410626" y="5006340"/>
                </a:cubicBezTo>
                <a:cubicBezTo>
                  <a:pt x="7426400" y="5289788"/>
                  <a:pt x="7432886" y="5492915"/>
                  <a:pt x="7410626" y="5829300"/>
                </a:cubicBezTo>
                <a:cubicBezTo>
                  <a:pt x="7388366" y="6165685"/>
                  <a:pt x="7455792" y="6427858"/>
                  <a:pt x="7410626" y="6858000"/>
                </a:cubicBezTo>
                <a:cubicBezTo>
                  <a:pt x="7235113" y="6867758"/>
                  <a:pt x="7050490" y="6857242"/>
                  <a:pt x="6885145" y="6858000"/>
                </a:cubicBezTo>
                <a:cubicBezTo>
                  <a:pt x="6719800" y="6858758"/>
                  <a:pt x="6422453" y="6877286"/>
                  <a:pt x="6211452" y="6858000"/>
                </a:cubicBezTo>
                <a:cubicBezTo>
                  <a:pt x="6000451" y="6838714"/>
                  <a:pt x="5694284" y="6845052"/>
                  <a:pt x="5463652" y="6858000"/>
                </a:cubicBezTo>
                <a:cubicBezTo>
                  <a:pt x="5233020" y="6870948"/>
                  <a:pt x="5132445" y="6855038"/>
                  <a:pt x="5012278" y="6858000"/>
                </a:cubicBezTo>
                <a:cubicBezTo>
                  <a:pt x="4892111" y="6860962"/>
                  <a:pt x="4451895" y="6838991"/>
                  <a:pt x="4264478" y="6858000"/>
                </a:cubicBezTo>
                <a:cubicBezTo>
                  <a:pt x="4077061" y="6877009"/>
                  <a:pt x="3932379" y="6858012"/>
                  <a:pt x="3664891" y="6858000"/>
                </a:cubicBezTo>
                <a:cubicBezTo>
                  <a:pt x="3397403" y="6857988"/>
                  <a:pt x="3287171" y="6883202"/>
                  <a:pt x="2991198" y="6858000"/>
                </a:cubicBezTo>
                <a:cubicBezTo>
                  <a:pt x="2695225" y="6832798"/>
                  <a:pt x="2694840" y="6850008"/>
                  <a:pt x="2539824" y="6858000"/>
                </a:cubicBezTo>
                <a:cubicBezTo>
                  <a:pt x="2384808" y="6865992"/>
                  <a:pt x="2069902" y="6869919"/>
                  <a:pt x="1792024" y="6858000"/>
                </a:cubicBezTo>
                <a:cubicBezTo>
                  <a:pt x="1514146" y="6846081"/>
                  <a:pt x="1339634" y="6866910"/>
                  <a:pt x="1118331" y="6858000"/>
                </a:cubicBezTo>
                <a:cubicBezTo>
                  <a:pt x="897028" y="6849090"/>
                  <a:pt x="839246" y="6874093"/>
                  <a:pt x="592850" y="6858000"/>
                </a:cubicBezTo>
                <a:cubicBezTo>
                  <a:pt x="346454" y="6841907"/>
                  <a:pt x="169307" y="6883507"/>
                  <a:pt x="0" y="6858000"/>
                </a:cubicBezTo>
                <a:cubicBezTo>
                  <a:pt x="4901" y="6574578"/>
                  <a:pt x="-1162" y="6363229"/>
                  <a:pt x="0" y="6172200"/>
                </a:cubicBezTo>
                <a:cubicBezTo>
                  <a:pt x="1162" y="5981171"/>
                  <a:pt x="24406" y="5752984"/>
                  <a:pt x="0" y="5623560"/>
                </a:cubicBezTo>
                <a:cubicBezTo>
                  <a:pt x="-24406" y="5494136"/>
                  <a:pt x="4718" y="5174722"/>
                  <a:pt x="0" y="4800600"/>
                </a:cubicBezTo>
                <a:cubicBezTo>
                  <a:pt x="-4718" y="4426478"/>
                  <a:pt x="-20719" y="4336635"/>
                  <a:pt x="0" y="4046220"/>
                </a:cubicBezTo>
                <a:cubicBezTo>
                  <a:pt x="20719" y="3755805"/>
                  <a:pt x="-1086" y="3569802"/>
                  <a:pt x="0" y="3429000"/>
                </a:cubicBezTo>
                <a:cubicBezTo>
                  <a:pt x="1086" y="3288198"/>
                  <a:pt x="262" y="3071624"/>
                  <a:pt x="0" y="2948940"/>
                </a:cubicBezTo>
                <a:cubicBezTo>
                  <a:pt x="-262" y="2826256"/>
                  <a:pt x="14267" y="2312097"/>
                  <a:pt x="0" y="2125980"/>
                </a:cubicBezTo>
                <a:cubicBezTo>
                  <a:pt x="-14267" y="1939863"/>
                  <a:pt x="28697" y="1691322"/>
                  <a:pt x="0" y="1508760"/>
                </a:cubicBezTo>
                <a:cubicBezTo>
                  <a:pt x="-28697" y="1326198"/>
                  <a:pt x="-21414" y="1161541"/>
                  <a:pt x="0" y="891540"/>
                </a:cubicBezTo>
                <a:cubicBezTo>
                  <a:pt x="21414" y="621539"/>
                  <a:pt x="-31065" y="442456"/>
                  <a:pt x="0" y="0"/>
                </a:cubicBezTo>
                <a:close/>
              </a:path>
              <a:path w="7410626" h="6858000" stroke="0" extrusionOk="0">
                <a:moveTo>
                  <a:pt x="0" y="0"/>
                </a:moveTo>
                <a:cubicBezTo>
                  <a:pt x="156373" y="-17070"/>
                  <a:pt x="331799" y="-295"/>
                  <a:pt x="525481" y="0"/>
                </a:cubicBezTo>
                <a:cubicBezTo>
                  <a:pt x="719163" y="295"/>
                  <a:pt x="967711" y="2722"/>
                  <a:pt x="1347387" y="0"/>
                </a:cubicBezTo>
                <a:cubicBezTo>
                  <a:pt x="1727063" y="-2722"/>
                  <a:pt x="1630615" y="-16894"/>
                  <a:pt x="1798761" y="0"/>
                </a:cubicBezTo>
                <a:cubicBezTo>
                  <a:pt x="1966907" y="16894"/>
                  <a:pt x="2271566" y="-21098"/>
                  <a:pt x="2472454" y="0"/>
                </a:cubicBezTo>
                <a:cubicBezTo>
                  <a:pt x="2673342" y="21098"/>
                  <a:pt x="2729586" y="-18092"/>
                  <a:pt x="2923829" y="0"/>
                </a:cubicBezTo>
                <a:cubicBezTo>
                  <a:pt x="3118073" y="18092"/>
                  <a:pt x="3255618" y="-24725"/>
                  <a:pt x="3523416" y="0"/>
                </a:cubicBezTo>
                <a:cubicBezTo>
                  <a:pt x="3791214" y="24725"/>
                  <a:pt x="4037844" y="26922"/>
                  <a:pt x="4197109" y="0"/>
                </a:cubicBezTo>
                <a:cubicBezTo>
                  <a:pt x="4356374" y="-26922"/>
                  <a:pt x="4759009" y="-3449"/>
                  <a:pt x="4944909" y="0"/>
                </a:cubicBezTo>
                <a:cubicBezTo>
                  <a:pt x="5130809" y="3449"/>
                  <a:pt x="5342443" y="27"/>
                  <a:pt x="5618602" y="0"/>
                </a:cubicBezTo>
                <a:cubicBezTo>
                  <a:pt x="5894761" y="-27"/>
                  <a:pt x="5936360" y="-13076"/>
                  <a:pt x="6069976" y="0"/>
                </a:cubicBezTo>
                <a:cubicBezTo>
                  <a:pt x="6203592" y="13076"/>
                  <a:pt x="6963560" y="16678"/>
                  <a:pt x="7410626" y="0"/>
                </a:cubicBezTo>
                <a:cubicBezTo>
                  <a:pt x="7426549" y="337007"/>
                  <a:pt x="7436869" y="394572"/>
                  <a:pt x="7410626" y="754380"/>
                </a:cubicBezTo>
                <a:cubicBezTo>
                  <a:pt x="7384383" y="1114188"/>
                  <a:pt x="7376836" y="1175514"/>
                  <a:pt x="7410626" y="1508760"/>
                </a:cubicBezTo>
                <a:cubicBezTo>
                  <a:pt x="7444416" y="1842006"/>
                  <a:pt x="7377866" y="2064182"/>
                  <a:pt x="7410626" y="2263140"/>
                </a:cubicBezTo>
                <a:cubicBezTo>
                  <a:pt x="7443386" y="2462098"/>
                  <a:pt x="7397106" y="2606606"/>
                  <a:pt x="7410626" y="2743200"/>
                </a:cubicBezTo>
                <a:cubicBezTo>
                  <a:pt x="7424146" y="2879794"/>
                  <a:pt x="7373193" y="3185146"/>
                  <a:pt x="7410626" y="3566160"/>
                </a:cubicBezTo>
                <a:cubicBezTo>
                  <a:pt x="7448059" y="3947174"/>
                  <a:pt x="7423405" y="3983222"/>
                  <a:pt x="7410626" y="4389120"/>
                </a:cubicBezTo>
                <a:cubicBezTo>
                  <a:pt x="7397847" y="4795018"/>
                  <a:pt x="7435025" y="4693570"/>
                  <a:pt x="7410626" y="4937760"/>
                </a:cubicBezTo>
                <a:cubicBezTo>
                  <a:pt x="7386227" y="5181950"/>
                  <a:pt x="7382502" y="5455769"/>
                  <a:pt x="7410626" y="5623560"/>
                </a:cubicBezTo>
                <a:cubicBezTo>
                  <a:pt x="7438750" y="5791351"/>
                  <a:pt x="7429331" y="5986429"/>
                  <a:pt x="7410626" y="6103620"/>
                </a:cubicBezTo>
                <a:cubicBezTo>
                  <a:pt x="7391921" y="6220811"/>
                  <a:pt x="7437920" y="6686646"/>
                  <a:pt x="7410626" y="6858000"/>
                </a:cubicBezTo>
                <a:cubicBezTo>
                  <a:pt x="7314229" y="6862518"/>
                  <a:pt x="7105157" y="6864951"/>
                  <a:pt x="6959252" y="6858000"/>
                </a:cubicBezTo>
                <a:cubicBezTo>
                  <a:pt x="6813347" y="6851049"/>
                  <a:pt x="6684939" y="6860833"/>
                  <a:pt x="6507877" y="6858000"/>
                </a:cubicBezTo>
                <a:cubicBezTo>
                  <a:pt x="6330816" y="6855167"/>
                  <a:pt x="6049231" y="6875695"/>
                  <a:pt x="5685971" y="6858000"/>
                </a:cubicBezTo>
                <a:cubicBezTo>
                  <a:pt x="5322711" y="6840305"/>
                  <a:pt x="5436184" y="6846262"/>
                  <a:pt x="5234597" y="6858000"/>
                </a:cubicBezTo>
                <a:cubicBezTo>
                  <a:pt x="5033010" y="6869738"/>
                  <a:pt x="4954550" y="6873969"/>
                  <a:pt x="4709116" y="6858000"/>
                </a:cubicBezTo>
                <a:cubicBezTo>
                  <a:pt x="4463682" y="6842031"/>
                  <a:pt x="4239463" y="6847126"/>
                  <a:pt x="3961316" y="6858000"/>
                </a:cubicBezTo>
                <a:cubicBezTo>
                  <a:pt x="3683169" y="6868874"/>
                  <a:pt x="3368167" y="6825007"/>
                  <a:pt x="3139411" y="6858000"/>
                </a:cubicBezTo>
                <a:cubicBezTo>
                  <a:pt x="2910656" y="6890993"/>
                  <a:pt x="2886258" y="6875621"/>
                  <a:pt x="2688036" y="6858000"/>
                </a:cubicBezTo>
                <a:cubicBezTo>
                  <a:pt x="2489815" y="6840379"/>
                  <a:pt x="2092867" y="6845138"/>
                  <a:pt x="1866130" y="6858000"/>
                </a:cubicBezTo>
                <a:cubicBezTo>
                  <a:pt x="1639393" y="6870862"/>
                  <a:pt x="1561514" y="6884702"/>
                  <a:pt x="1266543" y="6858000"/>
                </a:cubicBezTo>
                <a:cubicBezTo>
                  <a:pt x="971572" y="6831298"/>
                  <a:pt x="425896" y="6891416"/>
                  <a:pt x="0" y="6858000"/>
                </a:cubicBezTo>
                <a:cubicBezTo>
                  <a:pt x="-14837" y="6682858"/>
                  <a:pt x="-18159" y="6455662"/>
                  <a:pt x="0" y="6309360"/>
                </a:cubicBezTo>
                <a:cubicBezTo>
                  <a:pt x="18159" y="6163058"/>
                  <a:pt x="-25664" y="5982230"/>
                  <a:pt x="0" y="5692140"/>
                </a:cubicBezTo>
                <a:cubicBezTo>
                  <a:pt x="25664" y="5402050"/>
                  <a:pt x="-24694" y="5276721"/>
                  <a:pt x="0" y="5143500"/>
                </a:cubicBezTo>
                <a:cubicBezTo>
                  <a:pt x="24694" y="5010279"/>
                  <a:pt x="20008" y="4679075"/>
                  <a:pt x="0" y="4320540"/>
                </a:cubicBezTo>
                <a:cubicBezTo>
                  <a:pt x="-20008" y="3962005"/>
                  <a:pt x="9799" y="3872222"/>
                  <a:pt x="0" y="3634740"/>
                </a:cubicBezTo>
                <a:cubicBezTo>
                  <a:pt x="-9799" y="3397258"/>
                  <a:pt x="-5491" y="3215785"/>
                  <a:pt x="0" y="3017520"/>
                </a:cubicBezTo>
                <a:cubicBezTo>
                  <a:pt x="5491" y="2819255"/>
                  <a:pt x="1153" y="2421639"/>
                  <a:pt x="0" y="2194560"/>
                </a:cubicBezTo>
                <a:cubicBezTo>
                  <a:pt x="-1153" y="1967481"/>
                  <a:pt x="28264" y="1731055"/>
                  <a:pt x="0" y="1577340"/>
                </a:cubicBezTo>
                <a:cubicBezTo>
                  <a:pt x="-28264" y="1423625"/>
                  <a:pt x="25013" y="925523"/>
                  <a:pt x="0" y="754380"/>
                </a:cubicBezTo>
                <a:cubicBezTo>
                  <a:pt x="-25013" y="583237"/>
                  <a:pt x="-28252" y="200071"/>
                  <a:pt x="0" y="0"/>
                </a:cubicBezTo>
                <a:close/>
              </a:path>
            </a:pathLst>
          </a:custGeom>
          <a:ln w="38100">
            <a:solidFill>
              <a:srgbClr val="D21A8A"/>
            </a:solidFill>
            <a:extLst>
              <a:ext uri="{C807C97D-BFC1-408E-A445-0C87EB9F89A2}">
                <ask:lineSketchStyleProps xmlns:ask="http://schemas.microsoft.com/office/drawing/2018/sketchyshapes" sd="2244595396">
                  <a:prstGeom prst="rect">
                    <a:avLst/>
                  </a:prstGeom>
                  <ask:type>
                    <ask:lineSketchFreehand/>
                  </ask:type>
                </ask:lineSketchStyleProps>
              </a:ext>
            </a:extLst>
          </a:ln>
        </p:spPr>
      </p:pic>
    </p:spTree>
    <p:extLst>
      <p:ext uri="{BB962C8B-B14F-4D97-AF65-F5344CB8AC3E}">
        <p14:creationId xmlns:p14="http://schemas.microsoft.com/office/powerpoint/2010/main" val="2634078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can I communicate better with people with learning disabilities">
            <a:hlinkClick r:id="" action="ppaction://media"/>
            <a:extLst>
              <a:ext uri="{FF2B5EF4-FFF2-40B4-BE49-F238E27FC236}">
                <a16:creationId xmlns:a16="http://schemas.microsoft.com/office/drawing/2014/main" id="{13D93F49-D63B-69C6-0B6B-0E0FD50F66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203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A7953-48F9-66CC-C831-61C234144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24B92-641D-BBF6-B75B-1702F7B8899C}"/>
              </a:ext>
            </a:extLst>
          </p:cNvPr>
          <p:cNvSpPr>
            <a:spLocks noGrp="1"/>
          </p:cNvSpPr>
          <p:nvPr>
            <p:ph type="title"/>
          </p:nvPr>
        </p:nvSpPr>
        <p:spPr/>
        <p:txBody>
          <a:bodyPr/>
          <a:lstStyle/>
          <a:p>
            <a:pPr algn="ctr"/>
            <a:r>
              <a:rPr lang="en-AU" dirty="0">
                <a:solidFill>
                  <a:srgbClr val="D21A8A"/>
                </a:solidFill>
                <a:latin typeface="Montserrat" panose="00000500000000000000" pitchFamily="2" charset="0"/>
              </a:rPr>
              <a:t>Language and Literacy</a:t>
            </a:r>
          </a:p>
        </p:txBody>
      </p:sp>
      <p:sp>
        <p:nvSpPr>
          <p:cNvPr id="3" name="Content Placeholder 2">
            <a:extLst>
              <a:ext uri="{FF2B5EF4-FFF2-40B4-BE49-F238E27FC236}">
                <a16:creationId xmlns:a16="http://schemas.microsoft.com/office/drawing/2014/main" id="{4F6ED511-73D7-D5CC-FBA4-DC072E819C87}"/>
              </a:ext>
            </a:extLst>
          </p:cNvPr>
          <p:cNvSpPr>
            <a:spLocks noGrp="1"/>
          </p:cNvSpPr>
          <p:nvPr>
            <p:ph idx="1"/>
          </p:nvPr>
        </p:nvSpPr>
        <p:spPr/>
        <p:txBody>
          <a:bodyPr/>
          <a:lstStyle/>
          <a:p>
            <a:r>
              <a:rPr lang="en-AU" dirty="0">
                <a:latin typeface="Montserrat" panose="00000500000000000000" pitchFamily="2" charset="0"/>
              </a:rPr>
              <a:t>Considerations regarding language and literacy should be made within your role as a community services worker:</a:t>
            </a:r>
          </a:p>
          <a:p>
            <a:pPr lvl="1"/>
            <a:r>
              <a:rPr lang="en-AU" dirty="0">
                <a:latin typeface="Montserrat" panose="00000500000000000000" pitchFamily="2" charset="0"/>
              </a:rPr>
              <a:t>Literature prepared in various languages spoken in the community</a:t>
            </a:r>
          </a:p>
          <a:p>
            <a:pPr lvl="1"/>
            <a:r>
              <a:rPr lang="en-AU" dirty="0">
                <a:latin typeface="Montserrat" panose="00000500000000000000" pitchFamily="2" charset="0"/>
              </a:rPr>
              <a:t>Accessing interpreters</a:t>
            </a:r>
          </a:p>
          <a:p>
            <a:r>
              <a:rPr lang="en-AU" dirty="0">
                <a:latin typeface="Montserrat" panose="00000500000000000000" pitchFamily="2" charset="0"/>
              </a:rPr>
              <a:t>If you are having problems communicating, seek the assistance of someone with the skills and means to help</a:t>
            </a:r>
          </a:p>
        </p:txBody>
      </p:sp>
      <p:grpSp>
        <p:nvGrpSpPr>
          <p:cNvPr id="4" name="Group 3">
            <a:extLst>
              <a:ext uri="{FF2B5EF4-FFF2-40B4-BE49-F238E27FC236}">
                <a16:creationId xmlns:a16="http://schemas.microsoft.com/office/drawing/2014/main" id="{C84B1DD2-152C-C947-E4D4-1923CA803555}"/>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FE7DFE0E-F16D-BD55-1C55-8230B9FB215F}"/>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66C77B5D-E4CA-FE89-8E64-DED20B7F25E5}"/>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1677311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2CC07-B68D-FCEF-18A7-0D3279967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4183E-D652-9CB2-12C0-89FC9181E917}"/>
              </a:ext>
            </a:extLst>
          </p:cNvPr>
          <p:cNvSpPr>
            <a:spLocks noGrp="1"/>
          </p:cNvSpPr>
          <p:nvPr>
            <p:ph type="title"/>
          </p:nvPr>
        </p:nvSpPr>
        <p:spPr/>
        <p:txBody>
          <a:bodyPr/>
          <a:lstStyle/>
          <a:p>
            <a:pPr algn="ctr"/>
            <a:r>
              <a:rPr lang="en-AU" dirty="0">
                <a:solidFill>
                  <a:srgbClr val="D21A8A"/>
                </a:solidFill>
                <a:latin typeface="Montserrat" panose="00000500000000000000" pitchFamily="2" charset="0"/>
              </a:rPr>
              <a:t>Jargon and idioms</a:t>
            </a:r>
          </a:p>
        </p:txBody>
      </p:sp>
      <p:sp>
        <p:nvSpPr>
          <p:cNvPr id="3" name="Content Placeholder 2">
            <a:extLst>
              <a:ext uri="{FF2B5EF4-FFF2-40B4-BE49-F238E27FC236}">
                <a16:creationId xmlns:a16="http://schemas.microsoft.com/office/drawing/2014/main" id="{3C73B7ED-E3BA-230E-BB47-C5FE16E4EA2E}"/>
              </a:ext>
            </a:extLst>
          </p:cNvPr>
          <p:cNvSpPr>
            <a:spLocks noGrp="1"/>
          </p:cNvSpPr>
          <p:nvPr>
            <p:ph idx="1"/>
          </p:nvPr>
        </p:nvSpPr>
        <p:spPr/>
        <p:txBody>
          <a:bodyPr/>
          <a:lstStyle/>
          <a:p>
            <a:r>
              <a:rPr lang="en-AU" dirty="0">
                <a:latin typeface="Montserrat" panose="00000500000000000000" pitchFamily="2" charset="0"/>
              </a:rPr>
              <a:t>The use of terminology and language that you use everyday can be unfamiliar to outsiders, recruits and clients</a:t>
            </a:r>
          </a:p>
          <a:p>
            <a:r>
              <a:rPr lang="en-AU" dirty="0">
                <a:latin typeface="Montserrat" panose="00000500000000000000" pitchFamily="2" charset="0"/>
              </a:rPr>
              <a:t>Be careful using acronyms</a:t>
            </a:r>
          </a:p>
          <a:p>
            <a:r>
              <a:rPr lang="en-AU" dirty="0">
                <a:latin typeface="Montserrat" panose="00000500000000000000" pitchFamily="2" charset="0"/>
              </a:rPr>
              <a:t>When dealing with people from different cultures, Australian idioms may cause unnecessary confusion (or even offence) to some</a:t>
            </a:r>
          </a:p>
          <a:p>
            <a:endParaRPr lang="en-AU" dirty="0">
              <a:latin typeface="Montserrat" panose="00000500000000000000" pitchFamily="2" charset="0"/>
            </a:endParaRPr>
          </a:p>
          <a:p>
            <a:r>
              <a:rPr lang="en-AU" dirty="0">
                <a:latin typeface="Montserrat" panose="00000500000000000000" pitchFamily="2" charset="0"/>
              </a:rPr>
              <a:t>Read the Case Study on Page 11</a:t>
            </a:r>
          </a:p>
        </p:txBody>
      </p:sp>
      <p:grpSp>
        <p:nvGrpSpPr>
          <p:cNvPr id="4" name="Group 3">
            <a:extLst>
              <a:ext uri="{FF2B5EF4-FFF2-40B4-BE49-F238E27FC236}">
                <a16:creationId xmlns:a16="http://schemas.microsoft.com/office/drawing/2014/main" id="{4379EFBC-1EC4-949B-93A0-29647B0D2955}"/>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09A561D6-0F8D-589A-740F-F0E0527F6EDE}"/>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C22488CB-D44E-1ECB-4586-90D65EBD0299}"/>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311767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DD2E8CC6-2D22-CC6B-9C06-F1EA2043A2FD}"/>
              </a:ext>
            </a:extLst>
          </p:cNvPr>
          <p:cNvSpPr txBox="1">
            <a:spLocks/>
          </p:cNvSpPr>
          <p:nvPr/>
        </p:nvSpPr>
        <p:spPr>
          <a:xfrm>
            <a:off x="114300" y="2390505"/>
            <a:ext cx="4181475" cy="31995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dirty="0">
                <a:solidFill>
                  <a:srgbClr val="F79524"/>
                </a:solidFill>
                <a:latin typeface="Montserrat" panose="00000500000000000000" pitchFamily="2" charset="0"/>
              </a:rPr>
              <a:t>SECTION 1:</a:t>
            </a:r>
            <a:br>
              <a:rPr lang="en-AU" sz="3600" dirty="0">
                <a:solidFill>
                  <a:srgbClr val="F79524"/>
                </a:solidFill>
                <a:latin typeface="Montserrat" panose="00000500000000000000" pitchFamily="2" charset="0"/>
              </a:rPr>
            </a:br>
            <a:r>
              <a:rPr lang="en-AU" sz="3600" dirty="0">
                <a:solidFill>
                  <a:srgbClr val="F79524"/>
                </a:solidFill>
                <a:latin typeface="Montserrat" panose="00000500000000000000" pitchFamily="2" charset="0"/>
              </a:rPr>
              <a:t>Communication skills</a:t>
            </a:r>
          </a:p>
        </p:txBody>
      </p:sp>
      <p:pic>
        <p:nvPicPr>
          <p:cNvPr id="6" name="Picture 5">
            <a:extLst>
              <a:ext uri="{FF2B5EF4-FFF2-40B4-BE49-F238E27FC236}">
                <a16:creationId xmlns:a16="http://schemas.microsoft.com/office/drawing/2014/main" id="{5168B67A-076F-81C7-7925-21736E66E922}"/>
              </a:ext>
            </a:extLst>
          </p:cNvPr>
          <p:cNvPicPr>
            <a:picLocks noChangeAspect="1"/>
          </p:cNvPicPr>
          <p:nvPr/>
        </p:nvPicPr>
        <p:blipFill>
          <a:blip r:embed="rId2"/>
          <a:stretch>
            <a:fillRect/>
          </a:stretch>
        </p:blipFill>
        <p:spPr>
          <a:xfrm>
            <a:off x="4295775" y="0"/>
            <a:ext cx="5833432" cy="6858000"/>
          </a:xfrm>
          <a:prstGeom prst="rect">
            <a:avLst/>
          </a:prstGeom>
        </p:spPr>
      </p:pic>
      <p:sp>
        <p:nvSpPr>
          <p:cNvPr id="7" name="TextBox 6">
            <a:extLst>
              <a:ext uri="{FF2B5EF4-FFF2-40B4-BE49-F238E27FC236}">
                <a16:creationId xmlns:a16="http://schemas.microsoft.com/office/drawing/2014/main" id="{570AD52D-E1D9-7E85-0D2F-6ED56EDF925C}"/>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8" name="Picture 7" descr="Logo&#10;&#10;Description automatically generated">
            <a:extLst>
              <a:ext uri="{FF2B5EF4-FFF2-40B4-BE49-F238E27FC236}">
                <a16:creationId xmlns:a16="http://schemas.microsoft.com/office/drawing/2014/main" id="{0BFD9F7A-E8E3-E93D-C74F-A4B591F3D4D1}"/>
              </a:ext>
            </a:extLst>
          </p:cNvPr>
          <p:cNvPicPr>
            <a:picLocks noChangeAspect="1"/>
          </p:cNvPicPr>
          <p:nvPr/>
        </p:nvPicPr>
        <p:blipFill>
          <a:blip r:embed="rId3"/>
          <a:stretch>
            <a:fillRect/>
          </a:stretch>
        </p:blipFill>
        <p:spPr>
          <a:xfrm>
            <a:off x="0" y="5994402"/>
            <a:ext cx="1151464" cy="863598"/>
          </a:xfrm>
          <a:prstGeom prst="rect">
            <a:avLst/>
          </a:prstGeom>
        </p:spPr>
      </p:pic>
    </p:spTree>
    <p:extLst>
      <p:ext uri="{BB962C8B-B14F-4D97-AF65-F5344CB8AC3E}">
        <p14:creationId xmlns:p14="http://schemas.microsoft.com/office/powerpoint/2010/main" val="3825010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FF1D7-279E-D3D5-D7A5-978801FFFB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E8FD0FA-4698-467D-D6A7-D77AC204E905}"/>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BSBWOR202</a:t>
            </a:r>
          </a:p>
        </p:txBody>
      </p:sp>
      <p:pic>
        <p:nvPicPr>
          <p:cNvPr id="3" name="Picture 2" descr="Logo&#10;&#10;Description automatically generated">
            <a:extLst>
              <a:ext uri="{FF2B5EF4-FFF2-40B4-BE49-F238E27FC236}">
                <a16:creationId xmlns:a16="http://schemas.microsoft.com/office/drawing/2014/main" id="{541D6C61-C7F6-0A3B-B290-83E807C30A85}"/>
              </a:ext>
            </a:extLst>
          </p:cNvPr>
          <p:cNvPicPr>
            <a:picLocks noChangeAspect="1"/>
          </p:cNvPicPr>
          <p:nvPr/>
        </p:nvPicPr>
        <p:blipFill>
          <a:blip r:embed="rId2"/>
          <a:stretch>
            <a:fillRect/>
          </a:stretch>
        </p:blipFill>
        <p:spPr>
          <a:xfrm>
            <a:off x="0" y="5994402"/>
            <a:ext cx="1151464" cy="863598"/>
          </a:xfrm>
          <a:prstGeom prst="rect">
            <a:avLst/>
          </a:prstGeom>
        </p:spPr>
      </p:pic>
      <p:pic>
        <p:nvPicPr>
          <p:cNvPr id="4" name="Picture 3">
            <a:extLst>
              <a:ext uri="{FF2B5EF4-FFF2-40B4-BE49-F238E27FC236}">
                <a16:creationId xmlns:a16="http://schemas.microsoft.com/office/drawing/2014/main" id="{4FEA79DB-5F8C-A505-11A5-4D7DD89A5A80}"/>
              </a:ext>
            </a:extLst>
          </p:cNvPr>
          <p:cNvPicPr>
            <a:picLocks noChangeAspect="1"/>
          </p:cNvPicPr>
          <p:nvPr/>
        </p:nvPicPr>
        <p:blipFill>
          <a:blip r:embed="rId3"/>
          <a:stretch>
            <a:fillRect/>
          </a:stretch>
        </p:blipFill>
        <p:spPr>
          <a:xfrm>
            <a:off x="5414867" y="787087"/>
            <a:ext cx="1362265" cy="895475"/>
          </a:xfrm>
          <a:prstGeom prst="rect">
            <a:avLst/>
          </a:prstGeom>
        </p:spPr>
      </p:pic>
      <p:sp>
        <p:nvSpPr>
          <p:cNvPr id="5" name="Title 4">
            <a:extLst>
              <a:ext uri="{FF2B5EF4-FFF2-40B4-BE49-F238E27FC236}">
                <a16:creationId xmlns:a16="http://schemas.microsoft.com/office/drawing/2014/main" id="{E6DAA9E0-193D-84C6-4201-60BB8B7CB95A}"/>
              </a:ext>
            </a:extLst>
          </p:cNvPr>
          <p:cNvSpPr>
            <a:spLocks noGrp="1"/>
          </p:cNvSpPr>
          <p:nvPr>
            <p:ph type="title"/>
          </p:nvPr>
        </p:nvSpPr>
        <p:spPr>
          <a:xfrm>
            <a:off x="838199" y="1781137"/>
            <a:ext cx="10515600" cy="2762250"/>
          </a:xfrm>
        </p:spPr>
        <p:txBody>
          <a:bodyPr/>
          <a:lstStyle/>
          <a:p>
            <a:pPr algn="ctr"/>
            <a:r>
              <a:rPr lang="en-AU" dirty="0">
                <a:latin typeface="Montserrat" panose="00000500000000000000" pitchFamily="2" charset="0"/>
              </a:rPr>
              <a:t>Complete 1B Inquiry Task </a:t>
            </a:r>
            <a:br>
              <a:rPr lang="en-AU" dirty="0">
                <a:latin typeface="Montserrat" panose="00000500000000000000" pitchFamily="2" charset="0"/>
              </a:rPr>
            </a:br>
            <a:r>
              <a:rPr lang="en-AU" dirty="0">
                <a:latin typeface="Montserrat" panose="00000500000000000000" pitchFamily="2" charset="0"/>
              </a:rPr>
              <a:t>on page 11</a:t>
            </a:r>
            <a:br>
              <a:rPr lang="en-AU" dirty="0">
                <a:solidFill>
                  <a:schemeClr val="bg1"/>
                </a:solidFill>
                <a:latin typeface="Montserrat" panose="00000500000000000000" pitchFamily="2" charset="0"/>
              </a:rPr>
            </a:br>
            <a:endParaRPr lang="en-AU" dirty="0">
              <a:solidFill>
                <a:schemeClr val="bg1"/>
              </a:solidFill>
              <a:latin typeface="Montserrat" panose="00000500000000000000" pitchFamily="2" charset="0"/>
            </a:endParaRPr>
          </a:p>
        </p:txBody>
      </p:sp>
      <p:grpSp>
        <p:nvGrpSpPr>
          <p:cNvPr id="6" name="Group 5">
            <a:extLst>
              <a:ext uri="{FF2B5EF4-FFF2-40B4-BE49-F238E27FC236}">
                <a16:creationId xmlns:a16="http://schemas.microsoft.com/office/drawing/2014/main" id="{76EE652C-E93C-857D-B43B-A885A23DFA5A}"/>
              </a:ext>
            </a:extLst>
          </p:cNvPr>
          <p:cNvGrpSpPr/>
          <p:nvPr/>
        </p:nvGrpSpPr>
        <p:grpSpPr>
          <a:xfrm>
            <a:off x="2875435" y="3958730"/>
            <a:ext cx="6594555" cy="1366463"/>
            <a:chOff x="2641912" y="1232899"/>
            <a:chExt cx="6594555" cy="1366463"/>
          </a:xfrm>
        </p:grpSpPr>
        <p:sp>
          <p:nvSpPr>
            <p:cNvPr id="7" name="Rectangle: Rounded Corners 6">
              <a:extLst>
                <a:ext uri="{FF2B5EF4-FFF2-40B4-BE49-F238E27FC236}">
                  <a16:creationId xmlns:a16="http://schemas.microsoft.com/office/drawing/2014/main" id="{A158CBF3-76C2-C6B1-1B5C-6C2321F75B51}"/>
                </a:ext>
              </a:extLst>
            </p:cNvPr>
            <p:cNvSpPr/>
            <p:nvPr/>
          </p:nvSpPr>
          <p:spPr>
            <a:xfrm>
              <a:off x="2641912" y="1232899"/>
              <a:ext cx="6594555" cy="1366463"/>
            </a:xfrm>
            <a:prstGeom prst="roundRect">
              <a:avLst/>
            </a:prstGeom>
            <a:solidFill>
              <a:srgbClr val="E359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sz="2400" b="1" dirty="0">
                <a:solidFill>
                  <a:srgbClr val="FBB042"/>
                </a:solidFill>
                <a:latin typeface="Montserrat" panose="00000500000000000000" pitchFamily="2" charset="0"/>
              </a:endParaRPr>
            </a:p>
          </p:txBody>
        </p:sp>
        <p:grpSp>
          <p:nvGrpSpPr>
            <p:cNvPr id="8" name="Group 7">
              <a:extLst>
                <a:ext uri="{FF2B5EF4-FFF2-40B4-BE49-F238E27FC236}">
                  <a16:creationId xmlns:a16="http://schemas.microsoft.com/office/drawing/2014/main" id="{9FE67241-B934-2EBC-38B8-A6411724A9FF}"/>
                </a:ext>
              </a:extLst>
            </p:cNvPr>
            <p:cNvGrpSpPr/>
            <p:nvPr/>
          </p:nvGrpSpPr>
          <p:grpSpPr>
            <a:xfrm>
              <a:off x="2709702" y="1417259"/>
              <a:ext cx="6300981" cy="1147038"/>
              <a:chOff x="2024347" y="2583164"/>
              <a:chExt cx="6300981" cy="1147038"/>
            </a:xfrm>
          </p:grpSpPr>
          <p:pic>
            <p:nvPicPr>
              <p:cNvPr id="9" name="Picture 8">
                <a:extLst>
                  <a:ext uri="{FF2B5EF4-FFF2-40B4-BE49-F238E27FC236}">
                    <a16:creationId xmlns:a16="http://schemas.microsoft.com/office/drawing/2014/main" id="{E2844C2E-86E6-73C7-7C1B-D67FD2C3CD7C}"/>
                  </a:ext>
                </a:extLst>
              </p:cNvPr>
              <p:cNvPicPr>
                <a:picLocks noChangeAspect="1"/>
              </p:cNvPicPr>
              <p:nvPr/>
            </p:nvPicPr>
            <p:blipFill>
              <a:blip r:embed="rId4"/>
              <a:stretch>
                <a:fillRect/>
              </a:stretch>
            </p:blipFill>
            <p:spPr>
              <a:xfrm>
                <a:off x="7153326" y="2583164"/>
                <a:ext cx="1172002" cy="981212"/>
              </a:xfrm>
              <a:prstGeom prst="rect">
                <a:avLst/>
              </a:prstGeom>
            </p:spPr>
          </p:pic>
          <p:sp>
            <p:nvSpPr>
              <p:cNvPr id="10" name="TextBox 9">
                <a:extLst>
                  <a:ext uri="{FF2B5EF4-FFF2-40B4-BE49-F238E27FC236}">
                    <a16:creationId xmlns:a16="http://schemas.microsoft.com/office/drawing/2014/main" id="{AA9133FC-07B0-5F0F-31EC-07C77EB12E98}"/>
                  </a:ext>
                </a:extLst>
              </p:cNvPr>
              <p:cNvSpPr txBox="1"/>
              <p:nvPr/>
            </p:nvSpPr>
            <p:spPr>
              <a:xfrm>
                <a:off x="2024347" y="2591429"/>
                <a:ext cx="5448300" cy="1138773"/>
              </a:xfrm>
              <a:prstGeom prst="rect">
                <a:avLst/>
              </a:prstGeom>
              <a:noFill/>
            </p:spPr>
            <p:txBody>
              <a:bodyPr wrap="square" rtlCol="0">
                <a:spAutoFit/>
              </a:bodyPr>
              <a:lstStyle/>
              <a:p>
                <a:r>
                  <a:rPr lang="en-AU" sz="2400" b="1" dirty="0">
                    <a:solidFill>
                      <a:srgbClr val="FBB042"/>
                    </a:solidFill>
                    <a:latin typeface="Montserrat" panose="00000500000000000000" pitchFamily="2" charset="0"/>
                  </a:rPr>
                  <a:t>COMPLETE CHAPTER REVIEW QUESTIONS ON PAGE 12</a:t>
                </a:r>
              </a:p>
              <a:p>
                <a:endParaRPr lang="en-AU" sz="2000" b="1" dirty="0">
                  <a:solidFill>
                    <a:srgbClr val="FBB042"/>
                  </a:solidFill>
                  <a:latin typeface="Montserrat" panose="00000500000000000000" pitchFamily="2" charset="0"/>
                </a:endParaRPr>
              </a:p>
            </p:txBody>
          </p:sp>
        </p:grpSp>
      </p:grpSp>
    </p:spTree>
    <p:extLst>
      <p:ext uri="{BB962C8B-B14F-4D97-AF65-F5344CB8AC3E}">
        <p14:creationId xmlns:p14="http://schemas.microsoft.com/office/powerpoint/2010/main" val="247091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AF2E1-4E9B-2D5F-6AC2-3380D6E957FD}"/>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DA6A4DF3-C73D-F9D8-4BFA-7C7EF681C180}"/>
              </a:ext>
            </a:extLst>
          </p:cNvPr>
          <p:cNvSpPr txBox="1">
            <a:spLocks/>
          </p:cNvSpPr>
          <p:nvPr/>
        </p:nvSpPr>
        <p:spPr>
          <a:xfrm>
            <a:off x="0" y="1609455"/>
            <a:ext cx="4181475" cy="31995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dirty="0">
                <a:solidFill>
                  <a:srgbClr val="F79524"/>
                </a:solidFill>
                <a:latin typeface="Montserrat" panose="00000500000000000000" pitchFamily="2" charset="0"/>
              </a:rPr>
              <a:t>SECTION 2:</a:t>
            </a:r>
            <a:br>
              <a:rPr lang="en-AU" sz="3600" dirty="0">
                <a:solidFill>
                  <a:srgbClr val="F79524"/>
                </a:solidFill>
                <a:latin typeface="Montserrat" panose="00000500000000000000" pitchFamily="2" charset="0"/>
              </a:rPr>
            </a:br>
            <a:r>
              <a:rPr lang="en-AU" sz="3600" dirty="0">
                <a:solidFill>
                  <a:srgbClr val="F79524"/>
                </a:solidFill>
                <a:latin typeface="Montserrat" panose="00000500000000000000" pitchFamily="2" charset="0"/>
              </a:rPr>
              <a:t>Collecting Information</a:t>
            </a:r>
          </a:p>
        </p:txBody>
      </p:sp>
      <p:sp>
        <p:nvSpPr>
          <p:cNvPr id="7" name="TextBox 6">
            <a:extLst>
              <a:ext uri="{FF2B5EF4-FFF2-40B4-BE49-F238E27FC236}">
                <a16:creationId xmlns:a16="http://schemas.microsoft.com/office/drawing/2014/main" id="{0E806E60-AFCB-6762-D8C2-5B53E77C7C90}"/>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8" name="Picture 7" descr="Logo&#10;&#10;Description automatically generated">
            <a:extLst>
              <a:ext uri="{FF2B5EF4-FFF2-40B4-BE49-F238E27FC236}">
                <a16:creationId xmlns:a16="http://schemas.microsoft.com/office/drawing/2014/main" id="{816CA0AD-7F88-E886-B73F-961871D543EC}"/>
              </a:ext>
            </a:extLst>
          </p:cNvPr>
          <p:cNvPicPr>
            <a:picLocks noChangeAspect="1"/>
          </p:cNvPicPr>
          <p:nvPr/>
        </p:nvPicPr>
        <p:blipFill>
          <a:blip r:embed="rId2"/>
          <a:stretch>
            <a:fillRect/>
          </a:stretch>
        </p:blipFill>
        <p:spPr>
          <a:xfrm>
            <a:off x="0" y="5994402"/>
            <a:ext cx="1151464" cy="863598"/>
          </a:xfrm>
          <a:prstGeom prst="rect">
            <a:avLst/>
          </a:prstGeom>
        </p:spPr>
      </p:pic>
      <p:pic>
        <p:nvPicPr>
          <p:cNvPr id="4" name="Picture 3">
            <a:extLst>
              <a:ext uri="{FF2B5EF4-FFF2-40B4-BE49-F238E27FC236}">
                <a16:creationId xmlns:a16="http://schemas.microsoft.com/office/drawing/2014/main" id="{5B89654B-747D-34D5-D69C-A4EB0C31C8E6}"/>
              </a:ext>
            </a:extLst>
          </p:cNvPr>
          <p:cNvPicPr>
            <a:picLocks noChangeAspect="1"/>
          </p:cNvPicPr>
          <p:nvPr/>
        </p:nvPicPr>
        <p:blipFill>
          <a:blip r:embed="rId3"/>
          <a:stretch>
            <a:fillRect/>
          </a:stretch>
        </p:blipFill>
        <p:spPr>
          <a:xfrm>
            <a:off x="3799935" y="54414"/>
            <a:ext cx="7735380" cy="4269935"/>
          </a:xfrm>
          <a:custGeom>
            <a:avLst/>
            <a:gdLst>
              <a:gd name="connsiteX0" fmla="*/ 0 w 7735380"/>
              <a:gd name="connsiteY0" fmla="*/ 0 h 4269935"/>
              <a:gd name="connsiteX1" fmla="*/ 7735380 w 7735380"/>
              <a:gd name="connsiteY1" fmla="*/ 0 h 4269935"/>
              <a:gd name="connsiteX2" fmla="*/ 7735380 w 7735380"/>
              <a:gd name="connsiteY2" fmla="*/ 4269935 h 4269935"/>
              <a:gd name="connsiteX3" fmla="*/ 0 w 7735380"/>
              <a:gd name="connsiteY3" fmla="*/ 4269935 h 4269935"/>
              <a:gd name="connsiteX4" fmla="*/ 0 w 7735380"/>
              <a:gd name="connsiteY4" fmla="*/ 0 h 426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5380" h="4269935" fill="none" extrusionOk="0">
                <a:moveTo>
                  <a:pt x="0" y="0"/>
                </a:moveTo>
                <a:cubicBezTo>
                  <a:pt x="2958869" y="42183"/>
                  <a:pt x="4739419" y="16195"/>
                  <a:pt x="7735380" y="0"/>
                </a:cubicBezTo>
                <a:cubicBezTo>
                  <a:pt x="7732772" y="1971877"/>
                  <a:pt x="7883687" y="2513223"/>
                  <a:pt x="7735380" y="4269935"/>
                </a:cubicBezTo>
                <a:cubicBezTo>
                  <a:pt x="4807126" y="4284332"/>
                  <a:pt x="1146397" y="4429366"/>
                  <a:pt x="0" y="4269935"/>
                </a:cubicBezTo>
                <a:cubicBezTo>
                  <a:pt x="-118668" y="3171243"/>
                  <a:pt x="2861" y="669588"/>
                  <a:pt x="0" y="0"/>
                </a:cubicBezTo>
                <a:close/>
              </a:path>
              <a:path w="7735380" h="4269935" stroke="0" extrusionOk="0">
                <a:moveTo>
                  <a:pt x="0" y="0"/>
                </a:moveTo>
                <a:cubicBezTo>
                  <a:pt x="820969" y="-14835"/>
                  <a:pt x="6660407" y="-156115"/>
                  <a:pt x="7735380" y="0"/>
                </a:cubicBezTo>
                <a:cubicBezTo>
                  <a:pt x="7690416" y="804015"/>
                  <a:pt x="7844323" y="2745151"/>
                  <a:pt x="7735380" y="4269935"/>
                </a:cubicBezTo>
                <a:cubicBezTo>
                  <a:pt x="6475259" y="4282244"/>
                  <a:pt x="2886997" y="4433002"/>
                  <a:pt x="0" y="4269935"/>
                </a:cubicBezTo>
                <a:cubicBezTo>
                  <a:pt x="-87391" y="3434956"/>
                  <a:pt x="147335" y="1414365"/>
                  <a:pt x="0" y="0"/>
                </a:cubicBezTo>
                <a:close/>
              </a:path>
            </a:pathLst>
          </a:custGeom>
          <a:ln w="28575">
            <a:solidFill>
              <a:srgbClr val="D21A8A"/>
            </a:solidFill>
            <a:extLst>
              <a:ext uri="{C807C97D-BFC1-408E-A445-0C87EB9F89A2}">
                <ask:lineSketchStyleProps xmlns:ask="http://schemas.microsoft.com/office/drawing/2018/sketchyshapes" sd="3238174965">
                  <a:prstGeom prst="rect">
                    <a:avLst/>
                  </a:prstGeom>
                  <ask:type>
                    <ask:lineSketchCurved/>
                  </ask:type>
                </ask:lineSketchStyleProps>
              </a:ext>
            </a:extLst>
          </a:ln>
        </p:spPr>
      </p:pic>
      <p:pic>
        <p:nvPicPr>
          <p:cNvPr id="9" name="Picture 8">
            <a:extLst>
              <a:ext uri="{FF2B5EF4-FFF2-40B4-BE49-F238E27FC236}">
                <a16:creationId xmlns:a16="http://schemas.microsoft.com/office/drawing/2014/main" id="{F2E7F2CB-3C58-8D90-88D4-473AA76903A2}"/>
              </a:ext>
            </a:extLst>
          </p:cNvPr>
          <p:cNvPicPr>
            <a:picLocks noChangeAspect="1"/>
          </p:cNvPicPr>
          <p:nvPr/>
        </p:nvPicPr>
        <p:blipFill>
          <a:blip r:embed="rId4"/>
          <a:stretch>
            <a:fillRect/>
          </a:stretch>
        </p:blipFill>
        <p:spPr>
          <a:xfrm>
            <a:off x="8725129" y="4159176"/>
            <a:ext cx="2810186" cy="2612032"/>
          </a:xfrm>
          <a:custGeom>
            <a:avLst/>
            <a:gdLst>
              <a:gd name="connsiteX0" fmla="*/ 0 w 2810186"/>
              <a:gd name="connsiteY0" fmla="*/ 0 h 2612032"/>
              <a:gd name="connsiteX1" fmla="*/ 2810186 w 2810186"/>
              <a:gd name="connsiteY1" fmla="*/ 0 h 2612032"/>
              <a:gd name="connsiteX2" fmla="*/ 2810186 w 2810186"/>
              <a:gd name="connsiteY2" fmla="*/ 2612032 h 2612032"/>
              <a:gd name="connsiteX3" fmla="*/ 0 w 2810186"/>
              <a:gd name="connsiteY3" fmla="*/ 2612032 h 2612032"/>
              <a:gd name="connsiteX4" fmla="*/ 0 w 2810186"/>
              <a:gd name="connsiteY4" fmla="*/ 0 h 261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0186" h="2612032" fill="none" extrusionOk="0">
                <a:moveTo>
                  <a:pt x="0" y="0"/>
                </a:moveTo>
                <a:cubicBezTo>
                  <a:pt x="714005" y="-121840"/>
                  <a:pt x="1934767" y="-7415"/>
                  <a:pt x="2810186" y="0"/>
                </a:cubicBezTo>
                <a:cubicBezTo>
                  <a:pt x="2801245" y="1000230"/>
                  <a:pt x="2726069" y="1388604"/>
                  <a:pt x="2810186" y="2612032"/>
                </a:cubicBezTo>
                <a:cubicBezTo>
                  <a:pt x="2103340" y="2544228"/>
                  <a:pt x="1152793" y="2476991"/>
                  <a:pt x="0" y="2612032"/>
                </a:cubicBezTo>
                <a:cubicBezTo>
                  <a:pt x="53305" y="2203834"/>
                  <a:pt x="75722" y="450261"/>
                  <a:pt x="0" y="0"/>
                </a:cubicBezTo>
                <a:close/>
              </a:path>
              <a:path w="2810186" h="2612032" stroke="0" extrusionOk="0">
                <a:moveTo>
                  <a:pt x="0" y="0"/>
                </a:moveTo>
                <a:cubicBezTo>
                  <a:pt x="957231" y="-28628"/>
                  <a:pt x="2449209" y="142978"/>
                  <a:pt x="2810186" y="0"/>
                </a:cubicBezTo>
                <a:cubicBezTo>
                  <a:pt x="2820300" y="474541"/>
                  <a:pt x="2901174" y="1952970"/>
                  <a:pt x="2810186" y="2612032"/>
                </a:cubicBezTo>
                <a:cubicBezTo>
                  <a:pt x="1451598" y="2558822"/>
                  <a:pt x="462662" y="2658420"/>
                  <a:pt x="0" y="2612032"/>
                </a:cubicBezTo>
                <a:cubicBezTo>
                  <a:pt x="-154221" y="2251616"/>
                  <a:pt x="-32852" y="840450"/>
                  <a:pt x="0" y="0"/>
                </a:cubicBezTo>
                <a:close/>
              </a:path>
            </a:pathLst>
          </a:custGeom>
          <a:ln w="28575">
            <a:solidFill>
              <a:srgbClr val="D21A8A"/>
            </a:solidFill>
            <a:extLst>
              <a:ext uri="{C807C97D-BFC1-408E-A445-0C87EB9F89A2}">
                <ask:lineSketchStyleProps xmlns:ask="http://schemas.microsoft.com/office/drawing/2018/sketchyshapes" sd="4036532127">
                  <a:prstGeom prst="rect">
                    <a:avLst/>
                  </a:prstGeom>
                  <ask:type>
                    <ask:lineSketchCurved/>
                  </ask:type>
                </ask:lineSketchStyleProps>
              </a:ext>
            </a:extLst>
          </a:ln>
        </p:spPr>
      </p:pic>
    </p:spTree>
    <p:extLst>
      <p:ext uri="{BB962C8B-B14F-4D97-AF65-F5344CB8AC3E}">
        <p14:creationId xmlns:p14="http://schemas.microsoft.com/office/powerpoint/2010/main" val="2921267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195E3-E25C-94E8-DD38-211AC83DBE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4B4B8-1A09-D5C5-DA50-895AB3E5BDC1}"/>
              </a:ext>
            </a:extLst>
          </p:cNvPr>
          <p:cNvSpPr>
            <a:spLocks noGrp="1"/>
          </p:cNvSpPr>
          <p:nvPr>
            <p:ph type="title"/>
          </p:nvPr>
        </p:nvSpPr>
        <p:spPr/>
        <p:txBody>
          <a:bodyPr/>
          <a:lstStyle/>
          <a:p>
            <a:pPr algn="ctr"/>
            <a:r>
              <a:rPr lang="en-AU" dirty="0">
                <a:solidFill>
                  <a:srgbClr val="F79524"/>
                </a:solidFill>
                <a:latin typeface="Montserrat" panose="00000500000000000000" pitchFamily="2" charset="0"/>
              </a:rPr>
              <a:t>2.1 Determine the Information Required</a:t>
            </a:r>
          </a:p>
        </p:txBody>
      </p:sp>
      <p:sp>
        <p:nvSpPr>
          <p:cNvPr id="3" name="Content Placeholder 2">
            <a:extLst>
              <a:ext uri="{FF2B5EF4-FFF2-40B4-BE49-F238E27FC236}">
                <a16:creationId xmlns:a16="http://schemas.microsoft.com/office/drawing/2014/main" id="{70C00A54-DF91-96F2-44E5-12F2C31EE87A}"/>
              </a:ext>
            </a:extLst>
          </p:cNvPr>
          <p:cNvSpPr>
            <a:spLocks noGrp="1"/>
          </p:cNvSpPr>
          <p:nvPr>
            <p:ph idx="1"/>
          </p:nvPr>
        </p:nvSpPr>
        <p:spPr/>
        <p:txBody>
          <a:bodyPr>
            <a:normAutofit fontScale="92500"/>
          </a:bodyPr>
          <a:lstStyle/>
          <a:p>
            <a:r>
              <a:rPr lang="en-AU" dirty="0">
                <a:latin typeface="Montserrat" panose="00000500000000000000" pitchFamily="2" charset="0"/>
              </a:rPr>
              <a:t>Information you may be required to collect as the first point of contact, to meet the needs of your client includes:</a:t>
            </a:r>
          </a:p>
          <a:p>
            <a:pPr lvl="1"/>
            <a:r>
              <a:rPr lang="en-AU" dirty="0">
                <a:latin typeface="Montserrat" panose="00000500000000000000" pitchFamily="2" charset="0"/>
              </a:rPr>
              <a:t>Name</a:t>
            </a:r>
          </a:p>
          <a:p>
            <a:pPr lvl="1"/>
            <a:r>
              <a:rPr lang="en-AU" dirty="0">
                <a:latin typeface="Montserrat" panose="00000500000000000000" pitchFamily="2" charset="0"/>
              </a:rPr>
              <a:t>Date of Birth</a:t>
            </a:r>
          </a:p>
          <a:p>
            <a:pPr lvl="1"/>
            <a:r>
              <a:rPr lang="en-AU" dirty="0">
                <a:latin typeface="Montserrat" panose="00000500000000000000" pitchFamily="2" charset="0"/>
              </a:rPr>
              <a:t>Address</a:t>
            </a:r>
          </a:p>
          <a:p>
            <a:pPr lvl="1"/>
            <a:r>
              <a:rPr lang="en-AU" dirty="0">
                <a:latin typeface="Montserrat" panose="00000500000000000000" pitchFamily="2" charset="0"/>
              </a:rPr>
              <a:t>The nature of their enquiry or of the support they seek</a:t>
            </a:r>
          </a:p>
          <a:p>
            <a:r>
              <a:rPr lang="en-AU" dirty="0">
                <a:latin typeface="Montserrat" panose="00000500000000000000" pitchFamily="2" charset="0"/>
              </a:rPr>
              <a:t>As a community services worker you: -</a:t>
            </a:r>
          </a:p>
          <a:p>
            <a:pPr lvl="1"/>
            <a:r>
              <a:rPr lang="en-AU" dirty="0">
                <a:latin typeface="Montserrat" panose="00000500000000000000" pitchFamily="2" charset="0"/>
              </a:rPr>
              <a:t>Must respect the position of privilege and trust that you hold</a:t>
            </a:r>
          </a:p>
          <a:p>
            <a:pPr lvl="1"/>
            <a:r>
              <a:rPr lang="en-AU" dirty="0">
                <a:latin typeface="Montserrat" panose="00000500000000000000" pitchFamily="2" charset="0"/>
              </a:rPr>
              <a:t>Will be in a position to collect and access a client’s personal and private information (Maintain client privacy)</a:t>
            </a:r>
          </a:p>
          <a:p>
            <a:r>
              <a:rPr lang="en-AU" dirty="0">
                <a:latin typeface="Montserrat" panose="00000500000000000000" pitchFamily="2" charset="0"/>
              </a:rPr>
              <a:t>Some information may also be collected via observation</a:t>
            </a:r>
          </a:p>
        </p:txBody>
      </p:sp>
      <p:grpSp>
        <p:nvGrpSpPr>
          <p:cNvPr id="4" name="Group 3">
            <a:extLst>
              <a:ext uri="{FF2B5EF4-FFF2-40B4-BE49-F238E27FC236}">
                <a16:creationId xmlns:a16="http://schemas.microsoft.com/office/drawing/2014/main" id="{A7BED4B6-0905-8987-7AC2-4DAA22C3E0B6}"/>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58DECDC1-7A8C-D471-5B2F-B336BA264F0B}"/>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311B4B2E-5BDB-8981-F8A2-CDEACFAD5872}"/>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2388252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F3C6C-3942-6820-1D07-256EAD7CF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22AA4-5B3E-EF02-931D-1F36EE2DB25A}"/>
              </a:ext>
            </a:extLst>
          </p:cNvPr>
          <p:cNvSpPr>
            <a:spLocks noGrp="1"/>
          </p:cNvSpPr>
          <p:nvPr>
            <p:ph type="title"/>
          </p:nvPr>
        </p:nvSpPr>
        <p:spPr/>
        <p:txBody>
          <a:bodyPr>
            <a:normAutofit fontScale="90000"/>
          </a:bodyPr>
          <a:lstStyle/>
          <a:p>
            <a:pPr algn="ctr"/>
            <a:r>
              <a:rPr lang="en-AU" dirty="0">
                <a:solidFill>
                  <a:srgbClr val="D21A8A"/>
                </a:solidFill>
                <a:latin typeface="Montserrat" panose="00000500000000000000" pitchFamily="2" charset="0"/>
              </a:rPr>
              <a:t>Organisational Policies and Procedures for Recording and Storing Information</a:t>
            </a:r>
          </a:p>
        </p:txBody>
      </p:sp>
      <p:sp>
        <p:nvSpPr>
          <p:cNvPr id="3" name="Content Placeholder 2">
            <a:extLst>
              <a:ext uri="{FF2B5EF4-FFF2-40B4-BE49-F238E27FC236}">
                <a16:creationId xmlns:a16="http://schemas.microsoft.com/office/drawing/2014/main" id="{29839686-FC2B-B4B9-37B4-32F693706127}"/>
              </a:ext>
            </a:extLst>
          </p:cNvPr>
          <p:cNvSpPr>
            <a:spLocks noGrp="1"/>
          </p:cNvSpPr>
          <p:nvPr>
            <p:ph idx="1"/>
          </p:nvPr>
        </p:nvSpPr>
        <p:spPr/>
        <p:txBody>
          <a:bodyPr/>
          <a:lstStyle/>
          <a:p>
            <a:r>
              <a:rPr lang="en-AU" dirty="0">
                <a:latin typeface="Montserrat" panose="00000500000000000000" pitchFamily="2" charset="0"/>
              </a:rPr>
              <a:t>It is up to you to be aware of your organisations policies and procedures relating to how information is collected, used and stored.</a:t>
            </a:r>
          </a:p>
          <a:p>
            <a:r>
              <a:rPr lang="en-AU" dirty="0">
                <a:latin typeface="Montserrat" panose="00000500000000000000" pitchFamily="2" charset="0"/>
              </a:rPr>
              <a:t>If unsure… ASK</a:t>
            </a:r>
          </a:p>
        </p:txBody>
      </p:sp>
      <p:grpSp>
        <p:nvGrpSpPr>
          <p:cNvPr id="4" name="Group 3">
            <a:extLst>
              <a:ext uri="{FF2B5EF4-FFF2-40B4-BE49-F238E27FC236}">
                <a16:creationId xmlns:a16="http://schemas.microsoft.com/office/drawing/2014/main" id="{AA4D6467-4D70-E1F8-84D0-5D7C95A96218}"/>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07A0875A-CCF6-ED69-E5FB-9D5B8F4B9BF8}"/>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3FCDCA56-6076-F470-B883-9740115CB08B}"/>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117912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DD394A7-7D92-4C77-AA3E-10AB9B12339A}"/>
              </a:ext>
            </a:extLst>
          </p:cNvPr>
          <p:cNvSpPr/>
          <p:nvPr/>
        </p:nvSpPr>
        <p:spPr>
          <a:xfrm>
            <a:off x="2152650" y="1837357"/>
            <a:ext cx="6701064" cy="927646"/>
          </a:xfrm>
          <a:prstGeom prst="roundRect">
            <a:avLst>
              <a:gd name="adj" fmla="val 50000"/>
            </a:avLst>
          </a:prstGeom>
          <a:solidFill>
            <a:srgbClr val="FADAE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What information is to be collected under specific circumstances.</a:t>
            </a:r>
          </a:p>
        </p:txBody>
      </p:sp>
      <p:sp>
        <p:nvSpPr>
          <p:cNvPr id="10" name="Rectangle: Rounded Corners 9">
            <a:extLst>
              <a:ext uri="{FF2B5EF4-FFF2-40B4-BE49-F238E27FC236}">
                <a16:creationId xmlns:a16="http://schemas.microsoft.com/office/drawing/2014/main" id="{7FF6CCC4-0875-470F-AB94-00CAB89235D0}"/>
              </a:ext>
            </a:extLst>
          </p:cNvPr>
          <p:cNvSpPr/>
          <p:nvPr/>
        </p:nvSpPr>
        <p:spPr>
          <a:xfrm>
            <a:off x="3543190" y="2936783"/>
            <a:ext cx="6701064" cy="927646"/>
          </a:xfrm>
          <a:prstGeom prst="roundRect">
            <a:avLst>
              <a:gd name="adj" fmla="val 50000"/>
            </a:avLst>
          </a:prstGeom>
          <a:solidFill>
            <a:srgbClr val="F18F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Use of specific recording formats, e.g., progress notes, handover reports and client files.</a:t>
            </a:r>
          </a:p>
        </p:txBody>
      </p:sp>
      <p:sp>
        <p:nvSpPr>
          <p:cNvPr id="11" name="Rectangle: Rounded Corners 10">
            <a:extLst>
              <a:ext uri="{FF2B5EF4-FFF2-40B4-BE49-F238E27FC236}">
                <a16:creationId xmlns:a16="http://schemas.microsoft.com/office/drawing/2014/main" id="{7CE89ECC-C5DA-4609-AA85-A1F224689BA7}"/>
              </a:ext>
            </a:extLst>
          </p:cNvPr>
          <p:cNvSpPr/>
          <p:nvPr/>
        </p:nvSpPr>
        <p:spPr>
          <a:xfrm>
            <a:off x="2432847" y="4036209"/>
            <a:ext cx="6701064" cy="927646"/>
          </a:xfrm>
          <a:prstGeom prst="roundRect">
            <a:avLst>
              <a:gd name="adj" fmla="val 50000"/>
            </a:avLst>
          </a:prstGeom>
          <a:solidFill>
            <a:srgbClr val="EC66B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Timeframes for storing or logging of client information and/or requests.</a:t>
            </a:r>
          </a:p>
        </p:txBody>
      </p:sp>
      <p:sp>
        <p:nvSpPr>
          <p:cNvPr id="12" name="Rectangle: Rounded Corners 11">
            <a:extLst>
              <a:ext uri="{FF2B5EF4-FFF2-40B4-BE49-F238E27FC236}">
                <a16:creationId xmlns:a16="http://schemas.microsoft.com/office/drawing/2014/main" id="{9C287DFB-881F-48FC-A1D9-A561777F55AC}"/>
              </a:ext>
            </a:extLst>
          </p:cNvPr>
          <p:cNvSpPr/>
          <p:nvPr/>
        </p:nvSpPr>
        <p:spPr>
          <a:xfrm>
            <a:off x="3296447" y="5137674"/>
            <a:ext cx="6701064" cy="927646"/>
          </a:xfrm>
          <a:prstGeom prst="roundRect">
            <a:avLst>
              <a:gd name="adj" fmla="val 50000"/>
            </a:avLst>
          </a:prstGeom>
          <a:solidFill>
            <a:srgbClr val="9D136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How and when information is to be shared with other organisations.</a:t>
            </a:r>
          </a:p>
        </p:txBody>
      </p:sp>
      <p:sp>
        <p:nvSpPr>
          <p:cNvPr id="2" name="Title 1">
            <a:extLst>
              <a:ext uri="{FF2B5EF4-FFF2-40B4-BE49-F238E27FC236}">
                <a16:creationId xmlns:a16="http://schemas.microsoft.com/office/drawing/2014/main" id="{06E0E887-1977-C079-7D2C-5670EB6BB359}"/>
              </a:ext>
            </a:extLst>
          </p:cNvPr>
          <p:cNvSpPr>
            <a:spLocks noGrp="1"/>
          </p:cNvSpPr>
          <p:nvPr>
            <p:ph type="title"/>
          </p:nvPr>
        </p:nvSpPr>
        <p:spPr/>
        <p:txBody>
          <a:bodyPr/>
          <a:lstStyle/>
          <a:p>
            <a:pPr algn="ctr"/>
            <a:r>
              <a:rPr lang="en-AU" sz="4400" dirty="0">
                <a:solidFill>
                  <a:srgbClr val="D41A8D"/>
                </a:solidFill>
                <a:latin typeface="Montserrat" panose="00000500000000000000" pitchFamily="2" charset="0"/>
              </a:rPr>
              <a:t>Recording and Storing Information</a:t>
            </a:r>
            <a:endParaRPr lang="en-AU" dirty="0">
              <a:solidFill>
                <a:srgbClr val="D41A8D"/>
              </a:solidFill>
            </a:endParaRPr>
          </a:p>
        </p:txBody>
      </p:sp>
      <p:pic>
        <p:nvPicPr>
          <p:cNvPr id="6" name="Picture 5">
            <a:extLst>
              <a:ext uri="{FF2B5EF4-FFF2-40B4-BE49-F238E27FC236}">
                <a16:creationId xmlns:a16="http://schemas.microsoft.com/office/drawing/2014/main" id="{BE95F6DB-9532-C847-0C2F-DDBAB481EDA1}"/>
              </a:ext>
            </a:extLst>
          </p:cNvPr>
          <p:cNvPicPr>
            <a:picLocks noChangeAspect="1"/>
          </p:cNvPicPr>
          <p:nvPr/>
        </p:nvPicPr>
        <p:blipFill>
          <a:blip r:embed="rId3"/>
          <a:stretch>
            <a:fillRect/>
          </a:stretch>
        </p:blipFill>
        <p:spPr>
          <a:xfrm>
            <a:off x="261586" y="3145497"/>
            <a:ext cx="1686160" cy="1781424"/>
          </a:xfrm>
          <a:prstGeom prst="rect">
            <a:avLst/>
          </a:prstGeom>
        </p:spPr>
      </p:pic>
    </p:spTree>
    <p:extLst>
      <p:ext uri="{BB962C8B-B14F-4D97-AF65-F5344CB8AC3E}">
        <p14:creationId xmlns:p14="http://schemas.microsoft.com/office/powerpoint/2010/main" val="33913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5175C92-1F4B-4EC5-88F4-8ADD1C95AEF7}"/>
              </a:ext>
            </a:extLst>
          </p:cNvPr>
          <p:cNvSpPr/>
          <p:nvPr/>
        </p:nvSpPr>
        <p:spPr>
          <a:xfrm>
            <a:off x="2152650" y="1837357"/>
            <a:ext cx="6701064" cy="927646"/>
          </a:xfrm>
          <a:prstGeom prst="roundRect">
            <a:avLst>
              <a:gd name="adj" fmla="val 50000"/>
            </a:avLst>
          </a:prstGeom>
          <a:solidFill>
            <a:srgbClr val="FADAE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Ensure a private or quiet space before collecting person information.</a:t>
            </a:r>
          </a:p>
        </p:txBody>
      </p:sp>
      <p:sp>
        <p:nvSpPr>
          <p:cNvPr id="9" name="Rectangle: Rounded Corners 8">
            <a:extLst>
              <a:ext uri="{FF2B5EF4-FFF2-40B4-BE49-F238E27FC236}">
                <a16:creationId xmlns:a16="http://schemas.microsoft.com/office/drawing/2014/main" id="{2AB604A1-3A31-477E-9EFE-7D8FC6E5A706}"/>
              </a:ext>
            </a:extLst>
          </p:cNvPr>
          <p:cNvSpPr/>
          <p:nvPr/>
        </p:nvSpPr>
        <p:spPr>
          <a:xfrm>
            <a:off x="3543190" y="2936783"/>
            <a:ext cx="6701064" cy="927646"/>
          </a:xfrm>
          <a:prstGeom prst="roundRect">
            <a:avLst>
              <a:gd name="adj" fmla="val 50000"/>
            </a:avLst>
          </a:prstGeom>
          <a:solidFill>
            <a:srgbClr val="F18F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Be discrete when talking on the phone.</a:t>
            </a:r>
          </a:p>
        </p:txBody>
      </p:sp>
      <p:sp>
        <p:nvSpPr>
          <p:cNvPr id="10" name="Rectangle: Rounded Corners 9">
            <a:extLst>
              <a:ext uri="{FF2B5EF4-FFF2-40B4-BE49-F238E27FC236}">
                <a16:creationId xmlns:a16="http://schemas.microsoft.com/office/drawing/2014/main" id="{D4B7A167-CADE-4D29-93EE-2A1A660CA82C}"/>
              </a:ext>
            </a:extLst>
          </p:cNvPr>
          <p:cNvSpPr/>
          <p:nvPr/>
        </p:nvSpPr>
        <p:spPr>
          <a:xfrm>
            <a:off x="2432847" y="4036209"/>
            <a:ext cx="6701064" cy="927646"/>
          </a:xfrm>
          <a:prstGeom prst="roundRect">
            <a:avLst>
              <a:gd name="adj" fmla="val 50000"/>
            </a:avLst>
          </a:prstGeom>
          <a:solidFill>
            <a:srgbClr val="EC66B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Collect only necessary information.</a:t>
            </a:r>
          </a:p>
        </p:txBody>
      </p:sp>
      <p:sp>
        <p:nvSpPr>
          <p:cNvPr id="11" name="Rectangle: Rounded Corners 10">
            <a:extLst>
              <a:ext uri="{FF2B5EF4-FFF2-40B4-BE49-F238E27FC236}">
                <a16:creationId xmlns:a16="http://schemas.microsoft.com/office/drawing/2014/main" id="{E2110C50-8F3A-4F9B-B63C-729035B6F417}"/>
              </a:ext>
            </a:extLst>
          </p:cNvPr>
          <p:cNvSpPr/>
          <p:nvPr/>
        </p:nvSpPr>
        <p:spPr>
          <a:xfrm>
            <a:off x="3296447" y="5137674"/>
            <a:ext cx="6701064" cy="927646"/>
          </a:xfrm>
          <a:prstGeom prst="roundRect">
            <a:avLst>
              <a:gd name="adj" fmla="val 50000"/>
            </a:avLst>
          </a:prstGeom>
          <a:solidFill>
            <a:srgbClr val="9D136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Ensure writing is clear.</a:t>
            </a:r>
          </a:p>
        </p:txBody>
      </p:sp>
      <p:sp>
        <p:nvSpPr>
          <p:cNvPr id="2" name="Title 1">
            <a:extLst>
              <a:ext uri="{FF2B5EF4-FFF2-40B4-BE49-F238E27FC236}">
                <a16:creationId xmlns:a16="http://schemas.microsoft.com/office/drawing/2014/main" id="{028F044B-8FA8-BDBF-25D4-8D574DB2296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solidFill>
                  <a:srgbClr val="D41A8D"/>
                </a:solidFill>
                <a:latin typeface="Montserrat" panose="00000500000000000000" pitchFamily="2" charset="0"/>
              </a:rPr>
              <a:t>Recording and Storing Information</a:t>
            </a:r>
            <a:endParaRPr lang="en-AU" dirty="0">
              <a:solidFill>
                <a:srgbClr val="D41A8D"/>
              </a:solidFill>
            </a:endParaRPr>
          </a:p>
        </p:txBody>
      </p:sp>
      <p:pic>
        <p:nvPicPr>
          <p:cNvPr id="4" name="Picture 3">
            <a:extLst>
              <a:ext uri="{FF2B5EF4-FFF2-40B4-BE49-F238E27FC236}">
                <a16:creationId xmlns:a16="http://schemas.microsoft.com/office/drawing/2014/main" id="{F22E93CF-8D2A-1AF2-6B82-3782E20A6A1C}"/>
              </a:ext>
            </a:extLst>
          </p:cNvPr>
          <p:cNvPicPr>
            <a:picLocks noChangeAspect="1"/>
          </p:cNvPicPr>
          <p:nvPr/>
        </p:nvPicPr>
        <p:blipFill>
          <a:blip r:embed="rId3"/>
          <a:stretch>
            <a:fillRect/>
          </a:stretch>
        </p:blipFill>
        <p:spPr>
          <a:xfrm>
            <a:off x="152254" y="2911672"/>
            <a:ext cx="2095792" cy="2076740"/>
          </a:xfrm>
          <a:prstGeom prst="rect">
            <a:avLst/>
          </a:prstGeom>
        </p:spPr>
      </p:pic>
    </p:spTree>
    <p:extLst>
      <p:ext uri="{BB962C8B-B14F-4D97-AF65-F5344CB8AC3E}">
        <p14:creationId xmlns:p14="http://schemas.microsoft.com/office/powerpoint/2010/main" val="223281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F47E170-65FE-4729-8503-A4B80790AA94}"/>
              </a:ext>
            </a:extLst>
          </p:cNvPr>
          <p:cNvSpPr/>
          <p:nvPr/>
        </p:nvSpPr>
        <p:spPr>
          <a:xfrm>
            <a:off x="2152650" y="1837357"/>
            <a:ext cx="6701064" cy="927646"/>
          </a:xfrm>
          <a:prstGeom prst="roundRect">
            <a:avLst>
              <a:gd name="adj" fmla="val 50000"/>
            </a:avLst>
          </a:prstGeom>
          <a:solidFill>
            <a:srgbClr val="FADAE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Follow policies and procedures.</a:t>
            </a:r>
          </a:p>
        </p:txBody>
      </p:sp>
      <p:sp>
        <p:nvSpPr>
          <p:cNvPr id="9" name="Rectangle: Rounded Corners 8">
            <a:extLst>
              <a:ext uri="{FF2B5EF4-FFF2-40B4-BE49-F238E27FC236}">
                <a16:creationId xmlns:a16="http://schemas.microsoft.com/office/drawing/2014/main" id="{131CA22E-1CCB-4709-BF66-EED9A5D20D07}"/>
              </a:ext>
            </a:extLst>
          </p:cNvPr>
          <p:cNvSpPr/>
          <p:nvPr/>
        </p:nvSpPr>
        <p:spPr>
          <a:xfrm>
            <a:off x="3543190" y="2936783"/>
            <a:ext cx="6701064" cy="927646"/>
          </a:xfrm>
          <a:prstGeom prst="roundRect">
            <a:avLst>
              <a:gd name="adj" fmla="val 50000"/>
            </a:avLst>
          </a:prstGeom>
          <a:solidFill>
            <a:srgbClr val="F18F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Do not leave information lying around.</a:t>
            </a:r>
          </a:p>
        </p:txBody>
      </p:sp>
      <p:sp>
        <p:nvSpPr>
          <p:cNvPr id="10" name="Rectangle: Rounded Corners 9">
            <a:extLst>
              <a:ext uri="{FF2B5EF4-FFF2-40B4-BE49-F238E27FC236}">
                <a16:creationId xmlns:a16="http://schemas.microsoft.com/office/drawing/2014/main" id="{8B837CE3-E501-4C8F-898A-140DBBCDF6CB}"/>
              </a:ext>
            </a:extLst>
          </p:cNvPr>
          <p:cNvSpPr/>
          <p:nvPr/>
        </p:nvSpPr>
        <p:spPr>
          <a:xfrm>
            <a:off x="2432847" y="4036209"/>
            <a:ext cx="6701064" cy="927646"/>
          </a:xfrm>
          <a:prstGeom prst="roundRect">
            <a:avLst>
              <a:gd name="adj" fmla="val 50000"/>
            </a:avLst>
          </a:prstGeom>
          <a:solidFill>
            <a:srgbClr val="EC66B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Double check spelling and numbers.</a:t>
            </a:r>
          </a:p>
        </p:txBody>
      </p:sp>
      <p:sp>
        <p:nvSpPr>
          <p:cNvPr id="11" name="Rectangle: Rounded Corners 10">
            <a:extLst>
              <a:ext uri="{FF2B5EF4-FFF2-40B4-BE49-F238E27FC236}">
                <a16:creationId xmlns:a16="http://schemas.microsoft.com/office/drawing/2014/main" id="{C3437AC5-4026-40D3-92E9-452A38A179CA}"/>
              </a:ext>
            </a:extLst>
          </p:cNvPr>
          <p:cNvSpPr/>
          <p:nvPr/>
        </p:nvSpPr>
        <p:spPr>
          <a:xfrm>
            <a:off x="3296447" y="5137674"/>
            <a:ext cx="6701064" cy="927646"/>
          </a:xfrm>
          <a:prstGeom prst="roundRect">
            <a:avLst>
              <a:gd name="adj" fmla="val 50000"/>
            </a:avLst>
          </a:prstGeom>
          <a:solidFill>
            <a:srgbClr val="9D136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Be mindful of who you discuss this information with.</a:t>
            </a:r>
          </a:p>
        </p:txBody>
      </p:sp>
      <p:sp>
        <p:nvSpPr>
          <p:cNvPr id="2" name="Title 1">
            <a:extLst>
              <a:ext uri="{FF2B5EF4-FFF2-40B4-BE49-F238E27FC236}">
                <a16:creationId xmlns:a16="http://schemas.microsoft.com/office/drawing/2014/main" id="{03CAC6E1-8BB0-63C5-5389-2916F8EC6A9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a:solidFill>
                  <a:srgbClr val="D41A8D"/>
                </a:solidFill>
                <a:latin typeface="Montserrat" panose="00000500000000000000" pitchFamily="2" charset="0"/>
              </a:rPr>
              <a:t>Recording and Storing Information</a:t>
            </a:r>
            <a:endParaRPr lang="en-AU" dirty="0">
              <a:solidFill>
                <a:srgbClr val="D41A8D"/>
              </a:solidFill>
            </a:endParaRPr>
          </a:p>
        </p:txBody>
      </p:sp>
      <p:pic>
        <p:nvPicPr>
          <p:cNvPr id="4" name="Picture 3">
            <a:extLst>
              <a:ext uri="{FF2B5EF4-FFF2-40B4-BE49-F238E27FC236}">
                <a16:creationId xmlns:a16="http://schemas.microsoft.com/office/drawing/2014/main" id="{EF2E09C3-5803-A77B-2E50-807C31F1C0F5}"/>
              </a:ext>
            </a:extLst>
          </p:cNvPr>
          <p:cNvPicPr>
            <a:picLocks noChangeAspect="1"/>
          </p:cNvPicPr>
          <p:nvPr/>
        </p:nvPicPr>
        <p:blipFill>
          <a:blip r:embed="rId3"/>
          <a:stretch>
            <a:fillRect/>
          </a:stretch>
        </p:blipFill>
        <p:spPr>
          <a:xfrm>
            <a:off x="180831" y="3087168"/>
            <a:ext cx="2057687" cy="1876687"/>
          </a:xfrm>
          <a:prstGeom prst="rect">
            <a:avLst/>
          </a:prstGeom>
        </p:spPr>
      </p:pic>
    </p:spTree>
    <p:extLst>
      <p:ext uri="{BB962C8B-B14F-4D97-AF65-F5344CB8AC3E}">
        <p14:creationId xmlns:p14="http://schemas.microsoft.com/office/powerpoint/2010/main" val="9299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A3C01-0453-97D6-D2E6-E05B1FC67D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B8F80-5F0F-F481-E7B8-032C816C0826}"/>
              </a:ext>
            </a:extLst>
          </p:cNvPr>
          <p:cNvSpPr>
            <a:spLocks noGrp="1"/>
          </p:cNvSpPr>
          <p:nvPr>
            <p:ph type="title"/>
          </p:nvPr>
        </p:nvSpPr>
        <p:spPr/>
        <p:txBody>
          <a:bodyPr/>
          <a:lstStyle/>
          <a:p>
            <a:pPr algn="ctr"/>
            <a:r>
              <a:rPr lang="en-AU" dirty="0">
                <a:solidFill>
                  <a:srgbClr val="D21A8A"/>
                </a:solidFill>
                <a:latin typeface="Montserrat" panose="00000500000000000000" pitchFamily="2" charset="0"/>
              </a:rPr>
              <a:t>Client Rights and Responsibilities</a:t>
            </a:r>
          </a:p>
        </p:txBody>
      </p:sp>
      <p:sp>
        <p:nvSpPr>
          <p:cNvPr id="3" name="Content Placeholder 2">
            <a:extLst>
              <a:ext uri="{FF2B5EF4-FFF2-40B4-BE49-F238E27FC236}">
                <a16:creationId xmlns:a16="http://schemas.microsoft.com/office/drawing/2014/main" id="{37BB25D2-58D2-D441-8218-24436CDBCAE0}"/>
              </a:ext>
            </a:extLst>
          </p:cNvPr>
          <p:cNvSpPr>
            <a:spLocks noGrp="1"/>
          </p:cNvSpPr>
          <p:nvPr>
            <p:ph idx="1"/>
          </p:nvPr>
        </p:nvSpPr>
        <p:spPr/>
        <p:txBody>
          <a:bodyPr/>
          <a:lstStyle/>
          <a:p>
            <a:r>
              <a:rPr lang="en-AU" dirty="0">
                <a:latin typeface="Montserrat" panose="00000500000000000000" pitchFamily="2" charset="0"/>
              </a:rPr>
              <a:t>Clients expect that their personal information will be respected by you and that confidentiality is maintained</a:t>
            </a:r>
          </a:p>
          <a:p>
            <a:r>
              <a:rPr lang="en-AU" dirty="0">
                <a:latin typeface="Montserrat" panose="00000500000000000000" pitchFamily="2" charset="0"/>
              </a:rPr>
              <a:t>This relates to: -</a:t>
            </a:r>
          </a:p>
          <a:p>
            <a:pPr lvl="1"/>
            <a:r>
              <a:rPr lang="en-AU" dirty="0">
                <a:latin typeface="Montserrat" panose="00000500000000000000" pitchFamily="2" charset="0"/>
              </a:rPr>
              <a:t>How and why the information is collected</a:t>
            </a:r>
          </a:p>
          <a:p>
            <a:pPr lvl="1"/>
            <a:r>
              <a:rPr lang="en-AU" dirty="0">
                <a:latin typeface="Montserrat" panose="00000500000000000000" pitchFamily="2" charset="0"/>
              </a:rPr>
              <a:t>Who it is to be disclosed to</a:t>
            </a:r>
          </a:p>
          <a:p>
            <a:pPr lvl="1"/>
            <a:r>
              <a:rPr lang="en-AU" dirty="0">
                <a:latin typeface="Montserrat" panose="00000500000000000000" pitchFamily="2" charset="0"/>
              </a:rPr>
              <a:t>How it will be stored</a:t>
            </a:r>
          </a:p>
          <a:p>
            <a:pPr lvl="1"/>
            <a:r>
              <a:rPr lang="en-AU" dirty="0">
                <a:latin typeface="Montserrat" panose="00000500000000000000" pitchFamily="2" charset="0"/>
              </a:rPr>
              <a:t>How and when it will be destroyed</a:t>
            </a:r>
          </a:p>
        </p:txBody>
      </p:sp>
      <p:grpSp>
        <p:nvGrpSpPr>
          <p:cNvPr id="4" name="Group 3">
            <a:extLst>
              <a:ext uri="{FF2B5EF4-FFF2-40B4-BE49-F238E27FC236}">
                <a16:creationId xmlns:a16="http://schemas.microsoft.com/office/drawing/2014/main" id="{4DCFB46B-69A6-A446-110D-C94EE17DD083}"/>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5672DE0C-0D6C-6518-84C4-408B24CA9E75}"/>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B15EFB1C-B3D9-F61C-A261-B0DDE6E177D6}"/>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2284446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9662F-209D-DEC0-138E-D9380AD355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46BED6-57CC-C957-05CD-3B39BE9D4286}"/>
              </a:ext>
            </a:extLst>
          </p:cNvPr>
          <p:cNvSpPr>
            <a:spLocks noGrp="1"/>
          </p:cNvSpPr>
          <p:nvPr>
            <p:ph idx="1"/>
          </p:nvPr>
        </p:nvSpPr>
        <p:spPr>
          <a:xfrm>
            <a:off x="838200" y="609600"/>
            <a:ext cx="10515600" cy="5567363"/>
          </a:xfrm>
        </p:spPr>
        <p:txBody>
          <a:bodyPr>
            <a:normAutofit lnSpcReduction="10000"/>
          </a:bodyPr>
          <a:lstStyle/>
          <a:p>
            <a:r>
              <a:rPr lang="en-AU" dirty="0">
                <a:latin typeface="Montserrat" panose="00000500000000000000" pitchFamily="2" charset="0"/>
              </a:rPr>
              <a:t>Before collecting information from clients, you should seek their approval to collect and record that information</a:t>
            </a:r>
          </a:p>
          <a:p>
            <a:r>
              <a:rPr lang="en-AU" dirty="0">
                <a:latin typeface="Montserrat" panose="00000500000000000000" pitchFamily="2" charset="0"/>
              </a:rPr>
              <a:t>You should make the client aware of their rights and responsibilities with respect to disclosure and storage</a:t>
            </a:r>
          </a:p>
          <a:p>
            <a:r>
              <a:rPr lang="en-AU" dirty="0">
                <a:latin typeface="Montserrat" panose="00000500000000000000" pitchFamily="2" charset="0"/>
              </a:rPr>
              <a:t>If you are working with children, this should be discussed with their parent/s or guardian/s</a:t>
            </a:r>
          </a:p>
          <a:p>
            <a:r>
              <a:rPr lang="en-AU" dirty="0">
                <a:latin typeface="Montserrat" panose="00000500000000000000" pitchFamily="2" charset="0"/>
              </a:rPr>
              <a:t>You must advise clients of their right to access any information collected that relates to them</a:t>
            </a:r>
          </a:p>
          <a:p>
            <a:r>
              <a:rPr lang="en-AU" dirty="0">
                <a:latin typeface="Montserrat" panose="00000500000000000000" pitchFamily="2" charset="0"/>
              </a:rPr>
              <a:t>You need to follow your organisations policies regarding access to this information, or clients may be directed to access the information under the Freedom of Information Act</a:t>
            </a:r>
          </a:p>
        </p:txBody>
      </p:sp>
      <p:grpSp>
        <p:nvGrpSpPr>
          <p:cNvPr id="4" name="Group 3">
            <a:extLst>
              <a:ext uri="{FF2B5EF4-FFF2-40B4-BE49-F238E27FC236}">
                <a16:creationId xmlns:a16="http://schemas.microsoft.com/office/drawing/2014/main" id="{9A08B4FF-FB5A-93F8-D2E4-EA8D20E4A414}"/>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7AE0FFCD-6D83-32D8-E628-2C203A767C27}"/>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1975B8ED-BF5E-3944-9B21-8240D1EC65AE}"/>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1014003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8DCC71-F46C-4493-9B3E-6C3C204045C3}"/>
              </a:ext>
            </a:extLst>
          </p:cNvPr>
          <p:cNvSpPr>
            <a:spLocks noGrp="1"/>
          </p:cNvSpPr>
          <p:nvPr>
            <p:ph idx="4294967295"/>
          </p:nvPr>
        </p:nvSpPr>
        <p:spPr>
          <a:xfrm>
            <a:off x="2152650" y="1825625"/>
            <a:ext cx="7886700" cy="4351338"/>
          </a:xfrm>
          <a:prstGeom prst="rect">
            <a:avLst/>
          </a:prstGeom>
        </p:spPr>
        <p:txBody>
          <a:bodyPr>
            <a:normAutofit/>
          </a:bodyPr>
          <a:lstStyle/>
          <a:p>
            <a:pPr marL="0" indent="0">
              <a:lnSpc>
                <a:spcPct val="150000"/>
              </a:lnSpc>
              <a:buClr>
                <a:schemeClr val="accent4"/>
              </a:buClr>
              <a:buNone/>
            </a:pPr>
            <a:endParaRPr lang="en-AU" dirty="0"/>
          </a:p>
          <a:p>
            <a:pPr>
              <a:lnSpc>
                <a:spcPct val="150000"/>
              </a:lnSpc>
              <a:buClr>
                <a:schemeClr val="accent4"/>
              </a:buClr>
            </a:pPr>
            <a:endParaRPr lang="en-AU" dirty="0"/>
          </a:p>
          <a:p>
            <a:pPr>
              <a:lnSpc>
                <a:spcPct val="150000"/>
              </a:lnSpc>
              <a:buClr>
                <a:schemeClr val="accent4"/>
              </a:buClr>
            </a:pPr>
            <a:endParaRPr lang="en-AU" dirty="0"/>
          </a:p>
          <a:p>
            <a:pPr>
              <a:buClr>
                <a:schemeClr val="accent4"/>
              </a:buClr>
            </a:pPr>
            <a:endParaRPr lang="en-AU" dirty="0"/>
          </a:p>
          <a:p>
            <a:pPr>
              <a:buClr>
                <a:schemeClr val="accent4"/>
              </a:buClr>
            </a:pPr>
            <a:endParaRPr lang="en-AU" dirty="0"/>
          </a:p>
        </p:txBody>
      </p:sp>
      <p:sp>
        <p:nvSpPr>
          <p:cNvPr id="5" name="Rectangle: Rounded Corners 4">
            <a:extLst>
              <a:ext uri="{FF2B5EF4-FFF2-40B4-BE49-F238E27FC236}">
                <a16:creationId xmlns:a16="http://schemas.microsoft.com/office/drawing/2014/main" id="{C3948D84-E597-4CC5-97D9-6A4EA70C131A}"/>
              </a:ext>
            </a:extLst>
          </p:cNvPr>
          <p:cNvSpPr/>
          <p:nvPr/>
        </p:nvSpPr>
        <p:spPr>
          <a:xfrm>
            <a:off x="2152650" y="1416583"/>
            <a:ext cx="6701064" cy="927646"/>
          </a:xfrm>
          <a:prstGeom prst="roundRect">
            <a:avLst>
              <a:gd name="adj" fmla="val 50000"/>
            </a:avLst>
          </a:prstGeom>
          <a:solidFill>
            <a:srgbClr val="FADAE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Freedom of Information Act</a:t>
            </a:r>
          </a:p>
        </p:txBody>
      </p:sp>
      <p:sp>
        <p:nvSpPr>
          <p:cNvPr id="6" name="Rectangle: Rounded Corners 5">
            <a:extLst>
              <a:ext uri="{FF2B5EF4-FFF2-40B4-BE49-F238E27FC236}">
                <a16:creationId xmlns:a16="http://schemas.microsoft.com/office/drawing/2014/main" id="{65FB9244-7C22-4E27-A1A1-EFF96323D80E}"/>
              </a:ext>
            </a:extLst>
          </p:cNvPr>
          <p:cNvSpPr/>
          <p:nvPr/>
        </p:nvSpPr>
        <p:spPr>
          <a:xfrm>
            <a:off x="3524140" y="2776221"/>
            <a:ext cx="6701064" cy="927646"/>
          </a:xfrm>
          <a:prstGeom prst="roundRect">
            <a:avLst>
              <a:gd name="adj" fmla="val 50000"/>
            </a:avLst>
          </a:prstGeom>
          <a:solidFill>
            <a:srgbClr val="F18F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Privacy Act 1988</a:t>
            </a:r>
          </a:p>
        </p:txBody>
      </p:sp>
      <p:sp>
        <p:nvSpPr>
          <p:cNvPr id="7" name="Rectangle: Rounded Corners 6">
            <a:extLst>
              <a:ext uri="{FF2B5EF4-FFF2-40B4-BE49-F238E27FC236}">
                <a16:creationId xmlns:a16="http://schemas.microsoft.com/office/drawing/2014/main" id="{F0AA9B93-D058-42B2-91D8-94645A82BF1E}"/>
              </a:ext>
            </a:extLst>
          </p:cNvPr>
          <p:cNvSpPr/>
          <p:nvPr/>
        </p:nvSpPr>
        <p:spPr>
          <a:xfrm>
            <a:off x="2152650" y="4073804"/>
            <a:ext cx="6701064" cy="927646"/>
          </a:xfrm>
          <a:prstGeom prst="roundRect">
            <a:avLst>
              <a:gd name="adj" fmla="val 50000"/>
            </a:avLst>
          </a:prstGeom>
          <a:solidFill>
            <a:srgbClr val="9D136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My Health Records Act 2018</a:t>
            </a:r>
          </a:p>
        </p:txBody>
      </p:sp>
      <p:grpSp>
        <p:nvGrpSpPr>
          <p:cNvPr id="4" name="Group 3">
            <a:extLst>
              <a:ext uri="{FF2B5EF4-FFF2-40B4-BE49-F238E27FC236}">
                <a16:creationId xmlns:a16="http://schemas.microsoft.com/office/drawing/2014/main" id="{FEE98E4D-E056-933F-3D69-0607A4D91BE5}"/>
              </a:ext>
            </a:extLst>
          </p:cNvPr>
          <p:cNvGrpSpPr/>
          <p:nvPr/>
        </p:nvGrpSpPr>
        <p:grpSpPr>
          <a:xfrm>
            <a:off x="0" y="5994402"/>
            <a:ext cx="2476500" cy="879474"/>
            <a:chOff x="0" y="5994402"/>
            <a:chExt cx="2476500" cy="879474"/>
          </a:xfrm>
        </p:grpSpPr>
        <p:sp>
          <p:nvSpPr>
            <p:cNvPr id="8" name="TextBox 7">
              <a:extLst>
                <a:ext uri="{FF2B5EF4-FFF2-40B4-BE49-F238E27FC236}">
                  <a16:creationId xmlns:a16="http://schemas.microsoft.com/office/drawing/2014/main" id="{42343491-5175-5B87-1E47-F4B9BD1211EB}"/>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9" name="Picture 8" descr="Logo&#10;&#10;Description automatically generated">
              <a:extLst>
                <a:ext uri="{FF2B5EF4-FFF2-40B4-BE49-F238E27FC236}">
                  <a16:creationId xmlns:a16="http://schemas.microsoft.com/office/drawing/2014/main" id="{B8BB0D13-88D2-9913-45F1-77FEC40D82F7}"/>
                </a:ext>
              </a:extLst>
            </p:cNvPr>
            <p:cNvPicPr>
              <a:picLocks noChangeAspect="1"/>
            </p:cNvPicPr>
            <p:nvPr/>
          </p:nvPicPr>
          <p:blipFill>
            <a:blip r:embed="rId3"/>
            <a:stretch>
              <a:fillRect/>
            </a:stretch>
          </p:blipFill>
          <p:spPr>
            <a:xfrm>
              <a:off x="0" y="5994402"/>
              <a:ext cx="1151464" cy="863598"/>
            </a:xfrm>
            <a:prstGeom prst="rect">
              <a:avLst/>
            </a:prstGeom>
          </p:spPr>
        </p:pic>
      </p:grpSp>
      <p:sp>
        <p:nvSpPr>
          <p:cNvPr id="10" name="Title 1">
            <a:extLst>
              <a:ext uri="{FF2B5EF4-FFF2-40B4-BE49-F238E27FC236}">
                <a16:creationId xmlns:a16="http://schemas.microsoft.com/office/drawing/2014/main" id="{A2430DA0-DB08-E338-A565-68ABDD22299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solidFill>
                  <a:srgbClr val="D41A8D"/>
                </a:solidFill>
                <a:latin typeface="Montserrat" panose="00000500000000000000" pitchFamily="2" charset="0"/>
              </a:rPr>
              <a:t>Legislation</a:t>
            </a:r>
            <a:endParaRPr lang="en-AU" dirty="0">
              <a:solidFill>
                <a:srgbClr val="D41A8D"/>
              </a:solidFill>
            </a:endParaRPr>
          </a:p>
        </p:txBody>
      </p:sp>
      <p:sp>
        <p:nvSpPr>
          <p:cNvPr id="11" name="TextBox 10">
            <a:extLst>
              <a:ext uri="{FF2B5EF4-FFF2-40B4-BE49-F238E27FC236}">
                <a16:creationId xmlns:a16="http://schemas.microsoft.com/office/drawing/2014/main" id="{CE616E86-B189-0212-8395-0ABB8FBDA28E}"/>
              </a:ext>
            </a:extLst>
          </p:cNvPr>
          <p:cNvSpPr txBox="1"/>
          <p:nvPr/>
        </p:nvSpPr>
        <p:spPr>
          <a:xfrm>
            <a:off x="2914650" y="5433442"/>
            <a:ext cx="6362700" cy="523220"/>
          </a:xfrm>
          <a:prstGeom prst="rect">
            <a:avLst/>
          </a:prstGeom>
          <a:noFill/>
        </p:spPr>
        <p:txBody>
          <a:bodyPr wrap="square" rtlCol="0">
            <a:spAutoFit/>
          </a:bodyPr>
          <a:lstStyle/>
          <a:p>
            <a:pPr marL="457200" indent="-457200">
              <a:buFont typeface="Arial" panose="020B0604020202020204" pitchFamily="34" charset="0"/>
              <a:buChar char="•"/>
            </a:pPr>
            <a:r>
              <a:rPr lang="en-AU" sz="2800" dirty="0">
                <a:latin typeface="Montserrat" panose="00000500000000000000" pitchFamily="2" charset="0"/>
              </a:rPr>
              <a:t>Read the case study on page 17</a:t>
            </a:r>
          </a:p>
        </p:txBody>
      </p:sp>
    </p:spTree>
    <p:extLst>
      <p:ext uri="{BB962C8B-B14F-4D97-AF65-F5344CB8AC3E}">
        <p14:creationId xmlns:p14="http://schemas.microsoft.com/office/powerpoint/2010/main" val="224778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FEBB-F86A-5FF0-3FDC-149C0D9BE64E}"/>
              </a:ext>
            </a:extLst>
          </p:cNvPr>
          <p:cNvSpPr>
            <a:spLocks noGrp="1"/>
          </p:cNvSpPr>
          <p:nvPr>
            <p:ph type="title"/>
          </p:nvPr>
        </p:nvSpPr>
        <p:spPr>
          <a:xfrm>
            <a:off x="571501" y="365125"/>
            <a:ext cx="11096624" cy="1325563"/>
          </a:xfrm>
        </p:spPr>
        <p:txBody>
          <a:bodyPr/>
          <a:lstStyle/>
          <a:p>
            <a:pPr algn="ctr"/>
            <a:r>
              <a:rPr lang="en-AU" dirty="0">
                <a:solidFill>
                  <a:srgbClr val="F79524"/>
                </a:solidFill>
                <a:latin typeface="Montserrat" panose="00000500000000000000" pitchFamily="2" charset="0"/>
              </a:rPr>
              <a:t>1.1 What is Effective Communication?</a:t>
            </a:r>
          </a:p>
        </p:txBody>
      </p:sp>
      <p:sp>
        <p:nvSpPr>
          <p:cNvPr id="3" name="Content Placeholder 2">
            <a:extLst>
              <a:ext uri="{FF2B5EF4-FFF2-40B4-BE49-F238E27FC236}">
                <a16:creationId xmlns:a16="http://schemas.microsoft.com/office/drawing/2014/main" id="{847490A3-2E70-D7BF-B484-A2F5EB82ABAB}"/>
              </a:ext>
            </a:extLst>
          </p:cNvPr>
          <p:cNvSpPr>
            <a:spLocks noGrp="1"/>
          </p:cNvSpPr>
          <p:nvPr>
            <p:ph idx="1"/>
          </p:nvPr>
        </p:nvSpPr>
        <p:spPr>
          <a:xfrm>
            <a:off x="571501" y="1825625"/>
            <a:ext cx="11096624" cy="4351338"/>
          </a:xfrm>
        </p:spPr>
        <p:txBody>
          <a:bodyPr>
            <a:normAutofit fontScale="92500"/>
          </a:bodyPr>
          <a:lstStyle/>
          <a:p>
            <a:r>
              <a:rPr lang="en-AU" dirty="0">
                <a:latin typeface="Montserrat" panose="00000500000000000000" pitchFamily="2" charset="0"/>
              </a:rPr>
              <a:t>Who will I communicate with in the community services sector?</a:t>
            </a:r>
          </a:p>
          <a:p>
            <a:pPr lvl="1"/>
            <a:r>
              <a:rPr lang="en-AU" dirty="0">
                <a:latin typeface="Montserrat" panose="00000500000000000000" pitchFamily="2" charset="0"/>
              </a:rPr>
              <a:t>Clients</a:t>
            </a:r>
          </a:p>
          <a:p>
            <a:pPr lvl="1"/>
            <a:r>
              <a:rPr lang="en-AU" dirty="0">
                <a:latin typeface="Montserrat" panose="00000500000000000000" pitchFamily="2" charset="0"/>
              </a:rPr>
              <a:t>Client families</a:t>
            </a:r>
          </a:p>
          <a:p>
            <a:pPr lvl="1"/>
            <a:r>
              <a:rPr lang="en-AU" dirty="0">
                <a:latin typeface="Montserrat" panose="00000500000000000000" pitchFamily="2" charset="0"/>
              </a:rPr>
              <a:t>Members of the community</a:t>
            </a:r>
          </a:p>
          <a:p>
            <a:pPr lvl="1"/>
            <a:r>
              <a:rPr lang="en-AU" dirty="0">
                <a:latin typeface="Montserrat" panose="00000500000000000000" pitchFamily="2" charset="0"/>
              </a:rPr>
              <a:t>Colleagues</a:t>
            </a:r>
          </a:p>
          <a:p>
            <a:pPr lvl="1"/>
            <a:r>
              <a:rPr lang="en-AU" dirty="0">
                <a:latin typeface="Montserrat" panose="00000500000000000000" pitchFamily="2" charset="0"/>
              </a:rPr>
              <a:t>Service providers</a:t>
            </a:r>
          </a:p>
          <a:p>
            <a:r>
              <a:rPr lang="en-AU" dirty="0">
                <a:latin typeface="Montserrat" panose="00000500000000000000" pitchFamily="2" charset="0"/>
              </a:rPr>
              <a:t>Effective communication is imperative as people will have diverse needs including cultural and social backgrounds, complex medical and disability-related and social support needs</a:t>
            </a:r>
          </a:p>
          <a:p>
            <a:r>
              <a:rPr lang="en-AU" dirty="0">
                <a:latin typeface="Montserrat" panose="00000500000000000000" pitchFamily="2" charset="0"/>
              </a:rPr>
              <a:t>These all need to be considered among other factors as they will influence the individual needs of every one of your clients</a:t>
            </a:r>
          </a:p>
        </p:txBody>
      </p:sp>
      <p:grpSp>
        <p:nvGrpSpPr>
          <p:cNvPr id="6" name="Group 5">
            <a:extLst>
              <a:ext uri="{FF2B5EF4-FFF2-40B4-BE49-F238E27FC236}">
                <a16:creationId xmlns:a16="http://schemas.microsoft.com/office/drawing/2014/main" id="{5EC09208-B105-4E3C-6C6E-C5148F8C866C}"/>
              </a:ext>
            </a:extLst>
          </p:cNvPr>
          <p:cNvGrpSpPr/>
          <p:nvPr/>
        </p:nvGrpSpPr>
        <p:grpSpPr>
          <a:xfrm>
            <a:off x="0" y="5994402"/>
            <a:ext cx="2476500" cy="879474"/>
            <a:chOff x="0" y="5994402"/>
            <a:chExt cx="2476500" cy="879474"/>
          </a:xfrm>
        </p:grpSpPr>
        <p:sp>
          <p:nvSpPr>
            <p:cNvPr id="4" name="TextBox 3">
              <a:extLst>
                <a:ext uri="{FF2B5EF4-FFF2-40B4-BE49-F238E27FC236}">
                  <a16:creationId xmlns:a16="http://schemas.microsoft.com/office/drawing/2014/main" id="{9E9ACFFB-13FA-9DB8-1C12-F2D0DA1E068E}"/>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5" name="Picture 4" descr="Logo&#10;&#10;Description automatically generated">
              <a:extLst>
                <a:ext uri="{FF2B5EF4-FFF2-40B4-BE49-F238E27FC236}">
                  <a16:creationId xmlns:a16="http://schemas.microsoft.com/office/drawing/2014/main" id="{8CC63581-9B40-B644-8A60-4C0138B192FA}"/>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1520444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93FE4-94B7-0DD4-A0D1-2D1D2FE250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F04139-5D2E-872E-1957-20133092FADA}"/>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BSBWOR202</a:t>
            </a:r>
          </a:p>
        </p:txBody>
      </p:sp>
      <p:pic>
        <p:nvPicPr>
          <p:cNvPr id="3" name="Picture 2" descr="Logo&#10;&#10;Description automatically generated">
            <a:extLst>
              <a:ext uri="{FF2B5EF4-FFF2-40B4-BE49-F238E27FC236}">
                <a16:creationId xmlns:a16="http://schemas.microsoft.com/office/drawing/2014/main" id="{7AEFAD85-CE89-2094-7588-43B82FD5DA8F}"/>
              </a:ext>
            </a:extLst>
          </p:cNvPr>
          <p:cNvPicPr>
            <a:picLocks noChangeAspect="1"/>
          </p:cNvPicPr>
          <p:nvPr/>
        </p:nvPicPr>
        <p:blipFill>
          <a:blip r:embed="rId2"/>
          <a:stretch>
            <a:fillRect/>
          </a:stretch>
        </p:blipFill>
        <p:spPr>
          <a:xfrm>
            <a:off x="0" y="5994402"/>
            <a:ext cx="1151464" cy="863598"/>
          </a:xfrm>
          <a:prstGeom prst="rect">
            <a:avLst/>
          </a:prstGeom>
        </p:spPr>
      </p:pic>
      <p:pic>
        <p:nvPicPr>
          <p:cNvPr id="4" name="Picture 3">
            <a:extLst>
              <a:ext uri="{FF2B5EF4-FFF2-40B4-BE49-F238E27FC236}">
                <a16:creationId xmlns:a16="http://schemas.microsoft.com/office/drawing/2014/main" id="{1B52D857-3579-CD3E-4FC9-029D29BFA161}"/>
              </a:ext>
            </a:extLst>
          </p:cNvPr>
          <p:cNvPicPr>
            <a:picLocks noChangeAspect="1"/>
          </p:cNvPicPr>
          <p:nvPr/>
        </p:nvPicPr>
        <p:blipFill>
          <a:blip r:embed="rId3"/>
          <a:stretch>
            <a:fillRect/>
          </a:stretch>
        </p:blipFill>
        <p:spPr>
          <a:xfrm>
            <a:off x="5414867" y="787087"/>
            <a:ext cx="1362265" cy="895475"/>
          </a:xfrm>
          <a:prstGeom prst="rect">
            <a:avLst/>
          </a:prstGeom>
        </p:spPr>
      </p:pic>
      <p:sp>
        <p:nvSpPr>
          <p:cNvPr id="5" name="Title 4">
            <a:extLst>
              <a:ext uri="{FF2B5EF4-FFF2-40B4-BE49-F238E27FC236}">
                <a16:creationId xmlns:a16="http://schemas.microsoft.com/office/drawing/2014/main" id="{67CD9FB4-5734-FF8A-F368-2D85FE394B9E}"/>
              </a:ext>
            </a:extLst>
          </p:cNvPr>
          <p:cNvSpPr>
            <a:spLocks noGrp="1"/>
          </p:cNvSpPr>
          <p:nvPr>
            <p:ph type="title"/>
          </p:nvPr>
        </p:nvSpPr>
        <p:spPr>
          <a:xfrm>
            <a:off x="838199" y="1781137"/>
            <a:ext cx="10515600" cy="2762250"/>
          </a:xfrm>
        </p:spPr>
        <p:txBody>
          <a:bodyPr/>
          <a:lstStyle/>
          <a:p>
            <a:pPr algn="ctr"/>
            <a:r>
              <a:rPr lang="en-AU" dirty="0">
                <a:latin typeface="Montserrat" panose="00000500000000000000" pitchFamily="2" charset="0"/>
              </a:rPr>
              <a:t>Complete 2A Inquiry Task </a:t>
            </a:r>
            <a:br>
              <a:rPr lang="en-AU" dirty="0">
                <a:latin typeface="Montserrat" panose="00000500000000000000" pitchFamily="2" charset="0"/>
              </a:rPr>
            </a:br>
            <a:r>
              <a:rPr lang="en-AU" dirty="0">
                <a:latin typeface="Montserrat" panose="00000500000000000000" pitchFamily="2" charset="0"/>
              </a:rPr>
              <a:t>on page 17</a:t>
            </a:r>
            <a:br>
              <a:rPr lang="en-AU" dirty="0">
                <a:solidFill>
                  <a:schemeClr val="bg1"/>
                </a:solidFill>
                <a:latin typeface="Montserrat" panose="00000500000000000000" pitchFamily="2" charset="0"/>
              </a:rPr>
            </a:br>
            <a:endParaRPr lang="en-AU"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074917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58D24-A4D7-D05B-2491-DFBE0FDB0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E38415-1858-40ED-DF9F-1356FE484FDA}"/>
              </a:ext>
            </a:extLst>
          </p:cNvPr>
          <p:cNvSpPr>
            <a:spLocks noGrp="1"/>
          </p:cNvSpPr>
          <p:nvPr>
            <p:ph type="title"/>
          </p:nvPr>
        </p:nvSpPr>
        <p:spPr/>
        <p:txBody>
          <a:bodyPr/>
          <a:lstStyle/>
          <a:p>
            <a:pPr algn="ctr"/>
            <a:r>
              <a:rPr lang="en-AU" dirty="0">
                <a:solidFill>
                  <a:srgbClr val="F79524"/>
                </a:solidFill>
                <a:latin typeface="Montserrat" panose="00000500000000000000" pitchFamily="2" charset="0"/>
              </a:rPr>
              <a:t>2.1 Determining Reason for Contact</a:t>
            </a:r>
          </a:p>
        </p:txBody>
      </p:sp>
      <p:sp>
        <p:nvSpPr>
          <p:cNvPr id="3" name="Content Placeholder 2">
            <a:extLst>
              <a:ext uri="{FF2B5EF4-FFF2-40B4-BE49-F238E27FC236}">
                <a16:creationId xmlns:a16="http://schemas.microsoft.com/office/drawing/2014/main" id="{204BE7F1-ED25-8D58-49B4-6628C6FA8625}"/>
              </a:ext>
            </a:extLst>
          </p:cNvPr>
          <p:cNvSpPr>
            <a:spLocks noGrp="1"/>
          </p:cNvSpPr>
          <p:nvPr>
            <p:ph idx="1"/>
          </p:nvPr>
        </p:nvSpPr>
        <p:spPr>
          <a:xfrm>
            <a:off x="838200" y="1450839"/>
            <a:ext cx="10515600" cy="1325563"/>
          </a:xfrm>
        </p:spPr>
        <p:txBody>
          <a:bodyPr>
            <a:normAutofit/>
          </a:bodyPr>
          <a:lstStyle/>
          <a:p>
            <a:r>
              <a:rPr lang="en-AU" dirty="0">
                <a:latin typeface="Montserrat" panose="00000500000000000000" pitchFamily="2" charset="0"/>
              </a:rPr>
              <a:t>On most occasions, people will have a clear reason for contacting your service and will involve a simple process including: -</a:t>
            </a:r>
          </a:p>
        </p:txBody>
      </p:sp>
      <p:grpSp>
        <p:nvGrpSpPr>
          <p:cNvPr id="4" name="Group 3">
            <a:extLst>
              <a:ext uri="{FF2B5EF4-FFF2-40B4-BE49-F238E27FC236}">
                <a16:creationId xmlns:a16="http://schemas.microsoft.com/office/drawing/2014/main" id="{F920DE6D-4BBA-F197-D6EF-611A47E9557A}"/>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54DF8E2B-99B1-C39C-DDE3-989C1CB33BE8}"/>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8649DA6A-CC26-BA4D-5E3E-B3EA52DE97E9}"/>
                </a:ext>
              </a:extLst>
            </p:cNvPr>
            <p:cNvPicPr>
              <a:picLocks noChangeAspect="1"/>
            </p:cNvPicPr>
            <p:nvPr/>
          </p:nvPicPr>
          <p:blipFill>
            <a:blip r:embed="rId2"/>
            <a:stretch>
              <a:fillRect/>
            </a:stretch>
          </p:blipFill>
          <p:spPr>
            <a:xfrm>
              <a:off x="0" y="5994402"/>
              <a:ext cx="1151464" cy="863598"/>
            </a:xfrm>
            <a:prstGeom prst="rect">
              <a:avLst/>
            </a:prstGeom>
          </p:spPr>
        </p:pic>
      </p:grpSp>
      <p:grpSp>
        <p:nvGrpSpPr>
          <p:cNvPr id="14" name="Group 13">
            <a:extLst>
              <a:ext uri="{FF2B5EF4-FFF2-40B4-BE49-F238E27FC236}">
                <a16:creationId xmlns:a16="http://schemas.microsoft.com/office/drawing/2014/main" id="{58BA9AA8-D5A1-9F14-DE70-24E6C63CC6B2}"/>
              </a:ext>
            </a:extLst>
          </p:cNvPr>
          <p:cNvGrpSpPr/>
          <p:nvPr/>
        </p:nvGrpSpPr>
        <p:grpSpPr>
          <a:xfrm>
            <a:off x="3005137" y="2674938"/>
            <a:ext cx="7005638" cy="2957428"/>
            <a:chOff x="2986088" y="3151188"/>
            <a:chExt cx="4711184" cy="2957428"/>
          </a:xfrm>
        </p:grpSpPr>
        <p:sp>
          <p:nvSpPr>
            <p:cNvPr id="8" name="Rectangle: Rounded Corners 7">
              <a:extLst>
                <a:ext uri="{FF2B5EF4-FFF2-40B4-BE49-F238E27FC236}">
                  <a16:creationId xmlns:a16="http://schemas.microsoft.com/office/drawing/2014/main" id="{8FC00064-1870-F411-8A10-FE42AF45B734}"/>
                </a:ext>
              </a:extLst>
            </p:cNvPr>
            <p:cNvSpPr/>
            <p:nvPr/>
          </p:nvSpPr>
          <p:spPr>
            <a:xfrm>
              <a:off x="2986089" y="3673142"/>
              <a:ext cx="4711183" cy="392999"/>
            </a:xfrm>
            <a:prstGeom prst="roundRect">
              <a:avLst>
                <a:gd name="adj" fmla="val 10953"/>
              </a:avLst>
            </a:prstGeom>
            <a:solidFill>
              <a:srgbClr val="FAD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solidFill>
                    <a:schemeClr val="tx1"/>
                  </a:solidFill>
                  <a:latin typeface="Montserrat" panose="00000500000000000000" pitchFamily="2" charset="0"/>
                </a:rPr>
                <a:t>Determining how you are able to meet the client needs</a:t>
              </a:r>
            </a:p>
          </p:txBody>
        </p:sp>
        <p:sp>
          <p:nvSpPr>
            <p:cNvPr id="9" name="Rectangle: Rounded Corners 8">
              <a:extLst>
                <a:ext uri="{FF2B5EF4-FFF2-40B4-BE49-F238E27FC236}">
                  <a16:creationId xmlns:a16="http://schemas.microsoft.com/office/drawing/2014/main" id="{C4BCC2AA-A9D6-1752-964B-013889CE63C5}"/>
                </a:ext>
              </a:extLst>
            </p:cNvPr>
            <p:cNvSpPr/>
            <p:nvPr/>
          </p:nvSpPr>
          <p:spPr>
            <a:xfrm>
              <a:off x="2986089" y="4187123"/>
              <a:ext cx="4711183" cy="392999"/>
            </a:xfrm>
            <a:prstGeom prst="roundRect">
              <a:avLst>
                <a:gd name="adj" fmla="val 10953"/>
              </a:avLst>
            </a:prstGeom>
            <a:solidFill>
              <a:srgbClr val="F1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solidFill>
                    <a:schemeClr val="tx1"/>
                  </a:solidFill>
                  <a:latin typeface="Montserrat" panose="00000500000000000000" pitchFamily="2" charset="0"/>
                </a:rPr>
                <a:t>Ensure effective communication skills</a:t>
              </a:r>
            </a:p>
          </p:txBody>
        </p:sp>
        <p:sp>
          <p:nvSpPr>
            <p:cNvPr id="10" name="Rectangle: Rounded Corners 9">
              <a:extLst>
                <a:ext uri="{FF2B5EF4-FFF2-40B4-BE49-F238E27FC236}">
                  <a16:creationId xmlns:a16="http://schemas.microsoft.com/office/drawing/2014/main" id="{72E2C839-0CFA-022D-CC34-966352CE3CEA}"/>
                </a:ext>
              </a:extLst>
            </p:cNvPr>
            <p:cNvSpPr/>
            <p:nvPr/>
          </p:nvSpPr>
          <p:spPr>
            <a:xfrm>
              <a:off x="2986089" y="4701103"/>
              <a:ext cx="4711183" cy="392999"/>
            </a:xfrm>
            <a:prstGeom prst="roundRect">
              <a:avLst>
                <a:gd name="adj" fmla="val 10953"/>
              </a:avLst>
            </a:prstGeom>
            <a:solidFill>
              <a:srgbClr val="EC6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solidFill>
                    <a:schemeClr val="tx1"/>
                  </a:solidFill>
                  <a:latin typeface="Montserrat" panose="00000500000000000000" pitchFamily="2" charset="0"/>
                </a:rPr>
                <a:t>Exploratory questions</a:t>
              </a:r>
            </a:p>
          </p:txBody>
        </p:sp>
        <p:sp>
          <p:nvSpPr>
            <p:cNvPr id="11" name="Rectangle: Rounded Corners 10">
              <a:extLst>
                <a:ext uri="{FF2B5EF4-FFF2-40B4-BE49-F238E27FC236}">
                  <a16:creationId xmlns:a16="http://schemas.microsoft.com/office/drawing/2014/main" id="{63B96044-A193-CB0C-C9B4-318219683E62}"/>
                </a:ext>
              </a:extLst>
            </p:cNvPr>
            <p:cNvSpPr/>
            <p:nvPr/>
          </p:nvSpPr>
          <p:spPr>
            <a:xfrm>
              <a:off x="2986089" y="5215084"/>
              <a:ext cx="4711183" cy="392999"/>
            </a:xfrm>
            <a:prstGeom prst="roundRect">
              <a:avLst>
                <a:gd name="adj" fmla="val 10953"/>
              </a:avLst>
            </a:prstGeom>
            <a:solidFill>
              <a:srgbClr val="D21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solidFill>
                    <a:schemeClr val="tx1"/>
                  </a:solidFill>
                  <a:latin typeface="Montserrat" panose="00000500000000000000" pitchFamily="2" charset="0"/>
                </a:rPr>
                <a:t>Unpacking individual's needs</a:t>
              </a:r>
            </a:p>
          </p:txBody>
        </p:sp>
        <p:sp>
          <p:nvSpPr>
            <p:cNvPr id="12" name="Rectangle: Rounded Corners 11">
              <a:extLst>
                <a:ext uri="{FF2B5EF4-FFF2-40B4-BE49-F238E27FC236}">
                  <a16:creationId xmlns:a16="http://schemas.microsoft.com/office/drawing/2014/main" id="{3D6BD029-4AA2-2F68-37D0-CDE66B1A1CC2}"/>
                </a:ext>
              </a:extLst>
            </p:cNvPr>
            <p:cNvSpPr/>
            <p:nvPr/>
          </p:nvSpPr>
          <p:spPr>
            <a:xfrm>
              <a:off x="2986088" y="3151188"/>
              <a:ext cx="4711183" cy="392999"/>
            </a:xfrm>
            <a:prstGeom prst="roundRect">
              <a:avLst>
                <a:gd name="adj" fmla="val 10953"/>
              </a:avLst>
            </a:prstGeom>
            <a:solidFill>
              <a:srgbClr val="FC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sz="2000" dirty="0">
                  <a:solidFill>
                    <a:schemeClr val="tx1"/>
                  </a:solidFill>
                  <a:latin typeface="Montserrat" panose="00000500000000000000" pitchFamily="2" charset="0"/>
                </a:rPr>
                <a:t>Asking basic questions</a:t>
              </a:r>
            </a:p>
          </p:txBody>
        </p:sp>
        <p:sp>
          <p:nvSpPr>
            <p:cNvPr id="13" name="Rectangle: Rounded Corners 12">
              <a:extLst>
                <a:ext uri="{FF2B5EF4-FFF2-40B4-BE49-F238E27FC236}">
                  <a16:creationId xmlns:a16="http://schemas.microsoft.com/office/drawing/2014/main" id="{6F99C519-389B-B1C3-23EF-68987FFE1805}"/>
                </a:ext>
              </a:extLst>
            </p:cNvPr>
            <p:cNvSpPr/>
            <p:nvPr/>
          </p:nvSpPr>
          <p:spPr>
            <a:xfrm>
              <a:off x="2986088" y="5715617"/>
              <a:ext cx="4711183" cy="392999"/>
            </a:xfrm>
            <a:prstGeom prst="roundRect">
              <a:avLst>
                <a:gd name="adj" fmla="val 10953"/>
              </a:avLst>
            </a:prstGeom>
            <a:solidFill>
              <a:srgbClr val="9D1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solidFill>
                    <a:schemeClr val="tx1"/>
                  </a:solidFill>
                  <a:latin typeface="Montserrat" panose="00000500000000000000" pitchFamily="2" charset="0"/>
                </a:rPr>
                <a:t>Empathic approach</a:t>
              </a:r>
            </a:p>
          </p:txBody>
        </p:sp>
      </p:grpSp>
      <p:sp>
        <p:nvSpPr>
          <p:cNvPr id="15" name="TextBox 14">
            <a:extLst>
              <a:ext uri="{FF2B5EF4-FFF2-40B4-BE49-F238E27FC236}">
                <a16:creationId xmlns:a16="http://schemas.microsoft.com/office/drawing/2014/main" id="{11052C83-87EF-70EE-C3E7-33D27DB677DB}"/>
              </a:ext>
            </a:extLst>
          </p:cNvPr>
          <p:cNvSpPr txBox="1"/>
          <p:nvPr/>
        </p:nvSpPr>
        <p:spPr>
          <a:xfrm>
            <a:off x="2914650" y="5909467"/>
            <a:ext cx="6362700" cy="523220"/>
          </a:xfrm>
          <a:prstGeom prst="rect">
            <a:avLst/>
          </a:prstGeom>
          <a:noFill/>
        </p:spPr>
        <p:txBody>
          <a:bodyPr wrap="square" rtlCol="0">
            <a:spAutoFit/>
          </a:bodyPr>
          <a:lstStyle/>
          <a:p>
            <a:pPr marL="457200" indent="-457200">
              <a:buFont typeface="Arial" panose="020B0604020202020204" pitchFamily="34" charset="0"/>
              <a:buChar char="•"/>
            </a:pPr>
            <a:r>
              <a:rPr lang="en-AU" sz="2800" dirty="0">
                <a:latin typeface="Montserrat" panose="00000500000000000000" pitchFamily="2" charset="0"/>
              </a:rPr>
              <a:t>Read the case study on page 18</a:t>
            </a:r>
          </a:p>
        </p:txBody>
      </p:sp>
    </p:spTree>
    <p:extLst>
      <p:ext uri="{BB962C8B-B14F-4D97-AF65-F5344CB8AC3E}">
        <p14:creationId xmlns:p14="http://schemas.microsoft.com/office/powerpoint/2010/main" val="2751570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54B6D-E262-334F-6A35-C9485855FD0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DE56CC-15EB-6C20-CC41-C8A763882501}"/>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BSBWOR202</a:t>
            </a:r>
          </a:p>
        </p:txBody>
      </p:sp>
      <p:pic>
        <p:nvPicPr>
          <p:cNvPr id="3" name="Picture 2" descr="Logo&#10;&#10;Description automatically generated">
            <a:extLst>
              <a:ext uri="{FF2B5EF4-FFF2-40B4-BE49-F238E27FC236}">
                <a16:creationId xmlns:a16="http://schemas.microsoft.com/office/drawing/2014/main" id="{139E66B4-FC81-EE8E-4EA7-645A46822BFE}"/>
              </a:ext>
            </a:extLst>
          </p:cNvPr>
          <p:cNvPicPr>
            <a:picLocks noChangeAspect="1"/>
          </p:cNvPicPr>
          <p:nvPr/>
        </p:nvPicPr>
        <p:blipFill>
          <a:blip r:embed="rId2"/>
          <a:stretch>
            <a:fillRect/>
          </a:stretch>
        </p:blipFill>
        <p:spPr>
          <a:xfrm>
            <a:off x="0" y="5994402"/>
            <a:ext cx="1151464" cy="863598"/>
          </a:xfrm>
          <a:prstGeom prst="rect">
            <a:avLst/>
          </a:prstGeom>
        </p:spPr>
      </p:pic>
      <p:pic>
        <p:nvPicPr>
          <p:cNvPr id="4" name="Picture 3">
            <a:extLst>
              <a:ext uri="{FF2B5EF4-FFF2-40B4-BE49-F238E27FC236}">
                <a16:creationId xmlns:a16="http://schemas.microsoft.com/office/drawing/2014/main" id="{F977F180-E248-7EEA-C186-31EDF9464B76}"/>
              </a:ext>
            </a:extLst>
          </p:cNvPr>
          <p:cNvPicPr>
            <a:picLocks noChangeAspect="1"/>
          </p:cNvPicPr>
          <p:nvPr/>
        </p:nvPicPr>
        <p:blipFill>
          <a:blip r:embed="rId3"/>
          <a:stretch>
            <a:fillRect/>
          </a:stretch>
        </p:blipFill>
        <p:spPr>
          <a:xfrm>
            <a:off x="5414867" y="787087"/>
            <a:ext cx="1362265" cy="895475"/>
          </a:xfrm>
          <a:prstGeom prst="rect">
            <a:avLst/>
          </a:prstGeom>
        </p:spPr>
      </p:pic>
      <p:sp>
        <p:nvSpPr>
          <p:cNvPr id="5" name="Title 4">
            <a:extLst>
              <a:ext uri="{FF2B5EF4-FFF2-40B4-BE49-F238E27FC236}">
                <a16:creationId xmlns:a16="http://schemas.microsoft.com/office/drawing/2014/main" id="{423633E9-D77F-C29D-76C5-9E3EF5447A88}"/>
              </a:ext>
            </a:extLst>
          </p:cNvPr>
          <p:cNvSpPr>
            <a:spLocks noGrp="1"/>
          </p:cNvSpPr>
          <p:nvPr>
            <p:ph type="title"/>
          </p:nvPr>
        </p:nvSpPr>
        <p:spPr>
          <a:xfrm>
            <a:off x="838199" y="1781137"/>
            <a:ext cx="10515600" cy="2762250"/>
          </a:xfrm>
        </p:spPr>
        <p:txBody>
          <a:bodyPr/>
          <a:lstStyle/>
          <a:p>
            <a:pPr algn="ctr"/>
            <a:r>
              <a:rPr lang="en-AU" dirty="0">
                <a:latin typeface="Montserrat" panose="00000500000000000000" pitchFamily="2" charset="0"/>
              </a:rPr>
              <a:t>Complete 2B Inquiry Task </a:t>
            </a:r>
            <a:br>
              <a:rPr lang="en-AU" dirty="0">
                <a:latin typeface="Montserrat" panose="00000500000000000000" pitchFamily="2" charset="0"/>
              </a:rPr>
            </a:br>
            <a:r>
              <a:rPr lang="en-AU" dirty="0">
                <a:latin typeface="Montserrat" panose="00000500000000000000" pitchFamily="2" charset="0"/>
              </a:rPr>
              <a:t>on page 18</a:t>
            </a:r>
            <a:br>
              <a:rPr lang="en-AU" dirty="0">
                <a:solidFill>
                  <a:schemeClr val="bg1"/>
                </a:solidFill>
                <a:latin typeface="Montserrat" panose="00000500000000000000" pitchFamily="2" charset="0"/>
              </a:rPr>
            </a:br>
            <a:endParaRPr lang="en-AU"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128290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2FC6E-066D-C8DB-2E71-895634C85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5C4D5-974F-219F-C3D6-4E76491E048E}"/>
              </a:ext>
            </a:extLst>
          </p:cNvPr>
          <p:cNvSpPr>
            <a:spLocks noGrp="1"/>
          </p:cNvSpPr>
          <p:nvPr>
            <p:ph type="title"/>
          </p:nvPr>
        </p:nvSpPr>
        <p:spPr/>
        <p:txBody>
          <a:bodyPr/>
          <a:lstStyle/>
          <a:p>
            <a:pPr algn="ctr"/>
            <a:r>
              <a:rPr lang="en-AU" dirty="0">
                <a:solidFill>
                  <a:srgbClr val="FFC000"/>
                </a:solidFill>
                <a:latin typeface="Montserrat" panose="00000500000000000000" pitchFamily="2" charset="0"/>
              </a:rPr>
              <a:t>2.3 Establishing Needs and Urgency</a:t>
            </a:r>
          </a:p>
        </p:txBody>
      </p:sp>
      <p:sp>
        <p:nvSpPr>
          <p:cNvPr id="3" name="Content Placeholder 2">
            <a:extLst>
              <a:ext uri="{FF2B5EF4-FFF2-40B4-BE49-F238E27FC236}">
                <a16:creationId xmlns:a16="http://schemas.microsoft.com/office/drawing/2014/main" id="{B149CAD8-0472-0CA5-0229-A7626B3D20F2}"/>
              </a:ext>
            </a:extLst>
          </p:cNvPr>
          <p:cNvSpPr>
            <a:spLocks noGrp="1"/>
          </p:cNvSpPr>
          <p:nvPr>
            <p:ph idx="1"/>
          </p:nvPr>
        </p:nvSpPr>
        <p:spPr/>
        <p:txBody>
          <a:bodyPr>
            <a:normAutofit fontScale="92500" lnSpcReduction="10000"/>
          </a:bodyPr>
          <a:lstStyle/>
          <a:p>
            <a:r>
              <a:rPr lang="en-AU" dirty="0">
                <a:latin typeface="Montserrat" panose="00000500000000000000" pitchFamily="2" charset="0"/>
              </a:rPr>
              <a:t>Part of your role as a first point of contact for clients is to promptly assess the needs and urgency level attached to the reason for conduct.</a:t>
            </a:r>
          </a:p>
          <a:p>
            <a:r>
              <a:rPr lang="en-AU" dirty="0">
                <a:latin typeface="Montserrat" panose="00000500000000000000" pitchFamily="2" charset="0"/>
              </a:rPr>
              <a:t>If a client’s health, wellbeing or safety is of concern then they may take precedence over other enquiries.</a:t>
            </a:r>
          </a:p>
          <a:p>
            <a:r>
              <a:rPr lang="en-AU" dirty="0">
                <a:latin typeface="Montserrat" panose="00000500000000000000" pitchFamily="2" charset="0"/>
              </a:rPr>
              <a:t>You need to learn how to recognise and respond to specific situations in a timely manner</a:t>
            </a:r>
          </a:p>
          <a:p>
            <a:r>
              <a:rPr lang="en-AU" dirty="0">
                <a:latin typeface="Montserrat" panose="00000500000000000000" pitchFamily="2" charset="0"/>
              </a:rPr>
              <a:t>In physical situations the appearance, demeanour and apparent state of health of the client may determine the need</a:t>
            </a:r>
          </a:p>
          <a:p>
            <a:r>
              <a:rPr lang="en-AU" dirty="0">
                <a:latin typeface="Montserrat" panose="00000500000000000000" pitchFamily="2" charset="0"/>
              </a:rPr>
              <a:t>If this is the case, assistance should be immediately sought</a:t>
            </a:r>
          </a:p>
        </p:txBody>
      </p:sp>
      <p:grpSp>
        <p:nvGrpSpPr>
          <p:cNvPr id="4" name="Group 3">
            <a:extLst>
              <a:ext uri="{FF2B5EF4-FFF2-40B4-BE49-F238E27FC236}">
                <a16:creationId xmlns:a16="http://schemas.microsoft.com/office/drawing/2014/main" id="{3213161C-2849-1CC2-1FAC-A449720505DC}"/>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7FAE1933-272F-B21A-3594-D471126DEA4E}"/>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216086BD-1A6D-A82E-2E09-FE734684DED4}"/>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3832584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933D3ED-681C-4BFD-99E1-8BE9AFE65845}"/>
              </a:ext>
            </a:extLst>
          </p:cNvPr>
          <p:cNvSpPr/>
          <p:nvPr/>
        </p:nvSpPr>
        <p:spPr>
          <a:xfrm>
            <a:off x="8716370" y="220283"/>
            <a:ext cx="1271517" cy="1271517"/>
          </a:xfrm>
          <a:prstGeom prst="ellipse">
            <a:avLst/>
          </a:prstGeom>
          <a:solidFill>
            <a:schemeClr val="bg1"/>
          </a:solidFill>
          <a:ln w="28575">
            <a:solidFill>
              <a:srgbClr val="D21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FFC000"/>
                </a:solidFill>
              </a:rPr>
              <a:t>Person is in danger</a:t>
            </a:r>
          </a:p>
        </p:txBody>
      </p:sp>
      <p:sp>
        <p:nvSpPr>
          <p:cNvPr id="19" name="Oval 18">
            <a:extLst>
              <a:ext uri="{FF2B5EF4-FFF2-40B4-BE49-F238E27FC236}">
                <a16:creationId xmlns:a16="http://schemas.microsoft.com/office/drawing/2014/main" id="{5DFC0D0C-37FB-4734-ABE9-DD0D7F90EBBD}"/>
              </a:ext>
            </a:extLst>
          </p:cNvPr>
          <p:cNvSpPr/>
          <p:nvPr/>
        </p:nvSpPr>
        <p:spPr>
          <a:xfrm>
            <a:off x="8715517" y="1715004"/>
            <a:ext cx="1271517" cy="1271517"/>
          </a:xfrm>
          <a:prstGeom prst="ellipse">
            <a:avLst/>
          </a:prstGeom>
          <a:solidFill>
            <a:schemeClr val="bg1"/>
          </a:solidFill>
          <a:ln w="28575">
            <a:solidFill>
              <a:srgbClr val="D21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FFC000"/>
                </a:solidFill>
              </a:rPr>
              <a:t>Person is unwell</a:t>
            </a:r>
          </a:p>
        </p:txBody>
      </p:sp>
      <p:sp>
        <p:nvSpPr>
          <p:cNvPr id="20" name="Oval 19">
            <a:extLst>
              <a:ext uri="{FF2B5EF4-FFF2-40B4-BE49-F238E27FC236}">
                <a16:creationId xmlns:a16="http://schemas.microsoft.com/office/drawing/2014/main" id="{419DD33E-5EF3-4761-824E-9D94312B135C}"/>
              </a:ext>
            </a:extLst>
          </p:cNvPr>
          <p:cNvSpPr/>
          <p:nvPr/>
        </p:nvSpPr>
        <p:spPr>
          <a:xfrm>
            <a:off x="8703290" y="3144186"/>
            <a:ext cx="1271517" cy="1271517"/>
          </a:xfrm>
          <a:prstGeom prst="ellipse">
            <a:avLst/>
          </a:prstGeom>
          <a:solidFill>
            <a:schemeClr val="bg1"/>
          </a:solidFill>
          <a:ln w="28575">
            <a:solidFill>
              <a:srgbClr val="D21A8A"/>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dirty="0">
                <a:solidFill>
                  <a:srgbClr val="FFC000"/>
                </a:solidFill>
              </a:rPr>
              <a:t>Person is </a:t>
            </a:r>
          </a:p>
          <a:p>
            <a:pPr algn="ctr"/>
            <a:r>
              <a:rPr lang="en-GB" sz="1200" b="1" dirty="0">
                <a:solidFill>
                  <a:srgbClr val="FFC000"/>
                </a:solidFill>
              </a:rPr>
              <a:t>aggressive</a:t>
            </a:r>
          </a:p>
        </p:txBody>
      </p:sp>
      <p:sp>
        <p:nvSpPr>
          <p:cNvPr id="21" name="Oval 20">
            <a:extLst>
              <a:ext uri="{FF2B5EF4-FFF2-40B4-BE49-F238E27FC236}">
                <a16:creationId xmlns:a16="http://schemas.microsoft.com/office/drawing/2014/main" id="{3377BA78-A187-4D86-A460-B259CEB96987}"/>
              </a:ext>
            </a:extLst>
          </p:cNvPr>
          <p:cNvSpPr/>
          <p:nvPr/>
        </p:nvSpPr>
        <p:spPr>
          <a:xfrm>
            <a:off x="8715517" y="4573368"/>
            <a:ext cx="1271517" cy="1271517"/>
          </a:xfrm>
          <a:prstGeom prst="ellipse">
            <a:avLst/>
          </a:prstGeom>
          <a:solidFill>
            <a:schemeClr val="bg1"/>
          </a:solidFill>
          <a:ln w="28575">
            <a:solidFill>
              <a:srgbClr val="D21A8A"/>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dirty="0">
                <a:solidFill>
                  <a:srgbClr val="FFC000"/>
                </a:solidFill>
              </a:rPr>
              <a:t>Response</a:t>
            </a:r>
          </a:p>
          <a:p>
            <a:pPr algn="ctr"/>
            <a:r>
              <a:rPr lang="en-GB" sz="1200" b="1" dirty="0">
                <a:solidFill>
                  <a:srgbClr val="FFC000"/>
                </a:solidFill>
              </a:rPr>
              <a:t> is timebound</a:t>
            </a:r>
          </a:p>
        </p:txBody>
      </p:sp>
      <p:cxnSp>
        <p:nvCxnSpPr>
          <p:cNvPr id="22" name="Straight Connector 21">
            <a:extLst>
              <a:ext uri="{FF2B5EF4-FFF2-40B4-BE49-F238E27FC236}">
                <a16:creationId xmlns:a16="http://schemas.microsoft.com/office/drawing/2014/main" id="{421198ED-F081-4B93-8923-779957D46232}"/>
              </a:ext>
            </a:extLst>
          </p:cNvPr>
          <p:cNvCxnSpPr/>
          <p:nvPr/>
        </p:nvCxnSpPr>
        <p:spPr>
          <a:xfrm>
            <a:off x="4922293" y="2115404"/>
            <a:ext cx="0" cy="871117"/>
          </a:xfrm>
          <a:prstGeom prst="line">
            <a:avLst/>
          </a:prstGeom>
          <a:ln w="31750">
            <a:solidFill>
              <a:srgbClr val="D21A8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3ED1D8-C3A6-47A7-AA5B-D08835C0438B}"/>
              </a:ext>
            </a:extLst>
          </p:cNvPr>
          <p:cNvCxnSpPr>
            <a:cxnSpLocks/>
          </p:cNvCxnSpPr>
          <p:nvPr/>
        </p:nvCxnSpPr>
        <p:spPr>
          <a:xfrm flipH="1">
            <a:off x="3352800" y="2922516"/>
            <a:ext cx="1558120" cy="857915"/>
          </a:xfrm>
          <a:prstGeom prst="line">
            <a:avLst/>
          </a:prstGeom>
          <a:ln w="31750">
            <a:solidFill>
              <a:srgbClr val="D21A8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C71553-2F24-487B-A264-C6D97F3E8C6C}"/>
              </a:ext>
            </a:extLst>
          </p:cNvPr>
          <p:cNvCxnSpPr>
            <a:cxnSpLocks/>
          </p:cNvCxnSpPr>
          <p:nvPr/>
        </p:nvCxnSpPr>
        <p:spPr>
          <a:xfrm>
            <a:off x="4910920" y="2963892"/>
            <a:ext cx="1853820" cy="816538"/>
          </a:xfrm>
          <a:prstGeom prst="line">
            <a:avLst/>
          </a:prstGeom>
          <a:ln w="31750">
            <a:solidFill>
              <a:srgbClr val="D21A8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110C64-AFE7-47D2-83E1-53B7DE3E9F60}"/>
              </a:ext>
            </a:extLst>
          </p:cNvPr>
          <p:cNvCxnSpPr>
            <a:cxnSpLocks/>
          </p:cNvCxnSpPr>
          <p:nvPr/>
        </p:nvCxnSpPr>
        <p:spPr>
          <a:xfrm flipV="1">
            <a:off x="4494946" y="4684320"/>
            <a:ext cx="2596912" cy="683573"/>
          </a:xfrm>
          <a:prstGeom prst="line">
            <a:avLst/>
          </a:prstGeom>
          <a:ln w="31750">
            <a:solidFill>
              <a:srgbClr val="D21A8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58098DC-ECEE-4373-8DFA-C4A03E7074D4}"/>
              </a:ext>
            </a:extLst>
          </p:cNvPr>
          <p:cNvCxnSpPr>
            <a:cxnSpLocks/>
          </p:cNvCxnSpPr>
          <p:nvPr/>
        </p:nvCxnSpPr>
        <p:spPr>
          <a:xfrm flipV="1">
            <a:off x="6494914" y="5643193"/>
            <a:ext cx="782045" cy="457696"/>
          </a:xfrm>
          <a:prstGeom prst="line">
            <a:avLst/>
          </a:prstGeom>
          <a:ln w="31750">
            <a:solidFill>
              <a:srgbClr val="D21A8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DBA6713-D877-4873-A235-38471A022DC5}"/>
              </a:ext>
            </a:extLst>
          </p:cNvPr>
          <p:cNvCxnSpPr>
            <a:cxnSpLocks/>
          </p:cNvCxnSpPr>
          <p:nvPr/>
        </p:nvCxnSpPr>
        <p:spPr>
          <a:xfrm flipH="1" flipV="1">
            <a:off x="7288190" y="5625303"/>
            <a:ext cx="1009081" cy="698828"/>
          </a:xfrm>
          <a:prstGeom prst="line">
            <a:avLst/>
          </a:prstGeom>
          <a:ln w="31750">
            <a:solidFill>
              <a:srgbClr val="D21A8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24CF415-0A05-4A11-9B90-88BDB3F81B2E}"/>
              </a:ext>
            </a:extLst>
          </p:cNvPr>
          <p:cNvCxnSpPr>
            <a:cxnSpLocks/>
          </p:cNvCxnSpPr>
          <p:nvPr/>
        </p:nvCxnSpPr>
        <p:spPr>
          <a:xfrm flipV="1">
            <a:off x="3114060" y="5603929"/>
            <a:ext cx="782045" cy="457696"/>
          </a:xfrm>
          <a:prstGeom prst="line">
            <a:avLst/>
          </a:prstGeom>
          <a:ln w="31750">
            <a:solidFill>
              <a:srgbClr val="D21A8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5FABB0-9EC1-461B-AE15-0A239EC79700}"/>
              </a:ext>
            </a:extLst>
          </p:cNvPr>
          <p:cNvCxnSpPr>
            <a:cxnSpLocks/>
          </p:cNvCxnSpPr>
          <p:nvPr/>
        </p:nvCxnSpPr>
        <p:spPr>
          <a:xfrm flipH="1" flipV="1">
            <a:off x="3907336" y="5586039"/>
            <a:ext cx="1009081" cy="698828"/>
          </a:xfrm>
          <a:prstGeom prst="line">
            <a:avLst/>
          </a:prstGeom>
          <a:ln w="31750">
            <a:solidFill>
              <a:srgbClr val="D21A8A"/>
            </a:solidFill>
          </a:ln>
        </p:spPr>
        <p:style>
          <a:lnRef idx="1">
            <a:schemeClr val="accent1"/>
          </a:lnRef>
          <a:fillRef idx="0">
            <a:schemeClr val="accent1"/>
          </a:fillRef>
          <a:effectRef idx="0">
            <a:schemeClr val="accent1"/>
          </a:effectRef>
          <a:fontRef idx="minor">
            <a:schemeClr val="tx1"/>
          </a:fontRef>
        </p:style>
      </p:cxnSp>
      <p:sp>
        <p:nvSpPr>
          <p:cNvPr id="36" name="Left Brace 35">
            <a:extLst>
              <a:ext uri="{FF2B5EF4-FFF2-40B4-BE49-F238E27FC236}">
                <a16:creationId xmlns:a16="http://schemas.microsoft.com/office/drawing/2014/main" id="{12D13880-B8A4-4675-B176-18AA4C9BEC9D}"/>
              </a:ext>
            </a:extLst>
          </p:cNvPr>
          <p:cNvSpPr/>
          <p:nvPr/>
        </p:nvSpPr>
        <p:spPr>
          <a:xfrm>
            <a:off x="8070235" y="274395"/>
            <a:ext cx="633055" cy="5455491"/>
          </a:xfrm>
          <a:prstGeom prst="leftBrace">
            <a:avLst>
              <a:gd name="adj1" fmla="val 0"/>
              <a:gd name="adj2" fmla="val 77768"/>
            </a:avLst>
          </a:prstGeom>
          <a:ln w="38100">
            <a:solidFill>
              <a:srgbClr val="D21A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37" name="Straight Connector 36">
            <a:extLst>
              <a:ext uri="{FF2B5EF4-FFF2-40B4-BE49-F238E27FC236}">
                <a16:creationId xmlns:a16="http://schemas.microsoft.com/office/drawing/2014/main" id="{02064313-F815-4AD7-B430-8F3F0B90FEAE}"/>
              </a:ext>
            </a:extLst>
          </p:cNvPr>
          <p:cNvCxnSpPr/>
          <p:nvPr/>
        </p:nvCxnSpPr>
        <p:spPr>
          <a:xfrm>
            <a:off x="7276958" y="3702251"/>
            <a:ext cx="0" cy="871117"/>
          </a:xfrm>
          <a:prstGeom prst="line">
            <a:avLst/>
          </a:prstGeom>
          <a:ln w="31750">
            <a:solidFill>
              <a:srgbClr val="D21A8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0CAF4BD-4F5F-409D-B8E3-349345670328}"/>
              </a:ext>
            </a:extLst>
          </p:cNvPr>
          <p:cNvCxnSpPr/>
          <p:nvPr/>
        </p:nvCxnSpPr>
        <p:spPr>
          <a:xfrm>
            <a:off x="7276958" y="4731383"/>
            <a:ext cx="0" cy="871117"/>
          </a:xfrm>
          <a:prstGeom prst="line">
            <a:avLst/>
          </a:prstGeom>
          <a:ln w="31750">
            <a:solidFill>
              <a:srgbClr val="D21A8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AF2EF6C-2BA8-4438-9E94-0E89BF51FFBB}"/>
              </a:ext>
            </a:extLst>
          </p:cNvPr>
          <p:cNvSpPr/>
          <p:nvPr/>
        </p:nvSpPr>
        <p:spPr>
          <a:xfrm>
            <a:off x="4158018" y="1757997"/>
            <a:ext cx="1473958" cy="575770"/>
          </a:xfrm>
          <a:prstGeom prst="rect">
            <a:avLst/>
          </a:prstGeom>
          <a:solidFill>
            <a:srgbClr val="FC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Client contact</a:t>
            </a:r>
          </a:p>
        </p:txBody>
      </p:sp>
      <p:sp>
        <p:nvSpPr>
          <p:cNvPr id="7" name="Rectangle 6">
            <a:extLst>
              <a:ext uri="{FF2B5EF4-FFF2-40B4-BE49-F238E27FC236}">
                <a16:creationId xmlns:a16="http://schemas.microsoft.com/office/drawing/2014/main" id="{44C70872-F60A-4A73-B92D-6A3CAB95EC5B}"/>
              </a:ext>
            </a:extLst>
          </p:cNvPr>
          <p:cNvSpPr/>
          <p:nvPr/>
        </p:nvSpPr>
        <p:spPr>
          <a:xfrm>
            <a:off x="4171666" y="2638567"/>
            <a:ext cx="1473958" cy="575770"/>
          </a:xfrm>
          <a:prstGeom prst="rect">
            <a:avLst/>
          </a:prstGeom>
          <a:solidFill>
            <a:srgbClr val="FC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Can you resolve issue?</a:t>
            </a:r>
          </a:p>
        </p:txBody>
      </p:sp>
      <p:sp>
        <p:nvSpPr>
          <p:cNvPr id="10" name="Rectangle 9">
            <a:extLst>
              <a:ext uri="{FF2B5EF4-FFF2-40B4-BE49-F238E27FC236}">
                <a16:creationId xmlns:a16="http://schemas.microsoft.com/office/drawing/2014/main" id="{C5AF28FA-E403-48D1-9AF0-3B9987AB90DC}"/>
              </a:ext>
            </a:extLst>
          </p:cNvPr>
          <p:cNvSpPr/>
          <p:nvPr/>
        </p:nvSpPr>
        <p:spPr>
          <a:xfrm>
            <a:off x="2152650" y="3561685"/>
            <a:ext cx="1473958" cy="57577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Yes</a:t>
            </a:r>
          </a:p>
        </p:txBody>
      </p:sp>
      <p:sp>
        <p:nvSpPr>
          <p:cNvPr id="11" name="Rectangle 10">
            <a:extLst>
              <a:ext uri="{FF2B5EF4-FFF2-40B4-BE49-F238E27FC236}">
                <a16:creationId xmlns:a16="http://schemas.microsoft.com/office/drawing/2014/main" id="{1185BEF5-9243-48D7-B488-F858E71BE7B6}"/>
              </a:ext>
            </a:extLst>
          </p:cNvPr>
          <p:cNvSpPr/>
          <p:nvPr/>
        </p:nvSpPr>
        <p:spPr>
          <a:xfrm>
            <a:off x="6494913" y="3429000"/>
            <a:ext cx="1473958" cy="5757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No</a:t>
            </a:r>
          </a:p>
        </p:txBody>
      </p:sp>
      <p:sp>
        <p:nvSpPr>
          <p:cNvPr id="12" name="Rectangle 11">
            <a:extLst>
              <a:ext uri="{FF2B5EF4-FFF2-40B4-BE49-F238E27FC236}">
                <a16:creationId xmlns:a16="http://schemas.microsoft.com/office/drawing/2014/main" id="{FA479241-AEEF-406B-82D9-85A3D9C5E226}"/>
              </a:ext>
            </a:extLst>
          </p:cNvPr>
          <p:cNvSpPr/>
          <p:nvPr/>
        </p:nvSpPr>
        <p:spPr>
          <a:xfrm>
            <a:off x="3218598" y="5039299"/>
            <a:ext cx="1473958" cy="575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No</a:t>
            </a:r>
          </a:p>
        </p:txBody>
      </p:sp>
      <p:sp>
        <p:nvSpPr>
          <p:cNvPr id="13" name="Rectangle 12">
            <a:extLst>
              <a:ext uri="{FF2B5EF4-FFF2-40B4-BE49-F238E27FC236}">
                <a16:creationId xmlns:a16="http://schemas.microsoft.com/office/drawing/2014/main" id="{719E7F0F-160E-42D2-8C32-EEC00A0FB8DB}"/>
              </a:ext>
            </a:extLst>
          </p:cNvPr>
          <p:cNvSpPr/>
          <p:nvPr/>
        </p:nvSpPr>
        <p:spPr>
          <a:xfrm>
            <a:off x="6494913" y="5100003"/>
            <a:ext cx="1473958" cy="5757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Yes</a:t>
            </a:r>
          </a:p>
        </p:txBody>
      </p:sp>
      <p:sp>
        <p:nvSpPr>
          <p:cNvPr id="14" name="Rectangle 13">
            <a:extLst>
              <a:ext uri="{FF2B5EF4-FFF2-40B4-BE49-F238E27FC236}">
                <a16:creationId xmlns:a16="http://schemas.microsoft.com/office/drawing/2014/main" id="{627F053E-F12B-4819-8991-CC4CBD779771}"/>
              </a:ext>
            </a:extLst>
          </p:cNvPr>
          <p:cNvSpPr/>
          <p:nvPr/>
        </p:nvSpPr>
        <p:spPr>
          <a:xfrm>
            <a:off x="2361063" y="5937253"/>
            <a:ext cx="1473958" cy="575770"/>
          </a:xfrm>
          <a:prstGeom prst="rect">
            <a:avLst/>
          </a:prstGeom>
          <a:solidFill>
            <a:srgbClr val="F1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Investigate further</a:t>
            </a:r>
          </a:p>
        </p:txBody>
      </p:sp>
      <p:sp>
        <p:nvSpPr>
          <p:cNvPr id="15" name="Rectangle 14">
            <a:extLst>
              <a:ext uri="{FF2B5EF4-FFF2-40B4-BE49-F238E27FC236}">
                <a16:creationId xmlns:a16="http://schemas.microsoft.com/office/drawing/2014/main" id="{DABBFEA0-F4C4-4F91-AA1D-8351416EE6C5}"/>
              </a:ext>
            </a:extLst>
          </p:cNvPr>
          <p:cNvSpPr/>
          <p:nvPr/>
        </p:nvSpPr>
        <p:spPr>
          <a:xfrm>
            <a:off x="3955577" y="5937253"/>
            <a:ext cx="1473958" cy="575770"/>
          </a:xfrm>
          <a:prstGeom prst="rect">
            <a:avLst/>
          </a:prstGeom>
          <a:solidFill>
            <a:srgbClr val="F1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Seek advice</a:t>
            </a:r>
          </a:p>
        </p:txBody>
      </p:sp>
      <p:sp>
        <p:nvSpPr>
          <p:cNvPr id="16" name="Rectangle 15">
            <a:extLst>
              <a:ext uri="{FF2B5EF4-FFF2-40B4-BE49-F238E27FC236}">
                <a16:creationId xmlns:a16="http://schemas.microsoft.com/office/drawing/2014/main" id="{C393BE58-2EB1-49EB-9FCB-DEF38FE5B681}"/>
              </a:ext>
            </a:extLst>
          </p:cNvPr>
          <p:cNvSpPr/>
          <p:nvPr/>
        </p:nvSpPr>
        <p:spPr>
          <a:xfrm>
            <a:off x="5757934" y="5937253"/>
            <a:ext cx="1473958" cy="575770"/>
          </a:xfrm>
          <a:prstGeom prst="rect">
            <a:avLst/>
          </a:prstGeom>
          <a:solidFill>
            <a:srgbClr val="F1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Request assistance</a:t>
            </a:r>
          </a:p>
        </p:txBody>
      </p:sp>
      <p:sp>
        <p:nvSpPr>
          <p:cNvPr id="17" name="Rectangle 16">
            <a:extLst>
              <a:ext uri="{FF2B5EF4-FFF2-40B4-BE49-F238E27FC236}">
                <a16:creationId xmlns:a16="http://schemas.microsoft.com/office/drawing/2014/main" id="{C97F979D-5442-4CD6-9B04-5F71772830DA}"/>
              </a:ext>
            </a:extLst>
          </p:cNvPr>
          <p:cNvSpPr/>
          <p:nvPr/>
        </p:nvSpPr>
        <p:spPr>
          <a:xfrm>
            <a:off x="7397940" y="5937253"/>
            <a:ext cx="1473958" cy="575770"/>
          </a:xfrm>
          <a:prstGeom prst="rect">
            <a:avLst/>
          </a:prstGeom>
          <a:solidFill>
            <a:srgbClr val="F1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Seek advice</a:t>
            </a:r>
          </a:p>
        </p:txBody>
      </p:sp>
      <p:sp>
        <p:nvSpPr>
          <p:cNvPr id="18" name="Rectangle 17">
            <a:extLst>
              <a:ext uri="{FF2B5EF4-FFF2-40B4-BE49-F238E27FC236}">
                <a16:creationId xmlns:a16="http://schemas.microsoft.com/office/drawing/2014/main" id="{03FE4993-5A4A-430B-A16B-A208FB8C7DBF}"/>
              </a:ext>
            </a:extLst>
          </p:cNvPr>
          <p:cNvSpPr/>
          <p:nvPr/>
        </p:nvSpPr>
        <p:spPr>
          <a:xfrm>
            <a:off x="6494913" y="4266250"/>
            <a:ext cx="1473958" cy="575770"/>
          </a:xfrm>
          <a:prstGeom prst="rect">
            <a:avLst/>
          </a:prstGeom>
          <a:solidFill>
            <a:srgbClr val="F1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Is request or situation urgent?</a:t>
            </a:r>
          </a:p>
        </p:txBody>
      </p:sp>
      <p:grpSp>
        <p:nvGrpSpPr>
          <p:cNvPr id="4" name="Group 3">
            <a:extLst>
              <a:ext uri="{FF2B5EF4-FFF2-40B4-BE49-F238E27FC236}">
                <a16:creationId xmlns:a16="http://schemas.microsoft.com/office/drawing/2014/main" id="{AE6A8057-5B2C-C630-1BE7-846E37D93BCA}"/>
              </a:ext>
            </a:extLst>
          </p:cNvPr>
          <p:cNvGrpSpPr/>
          <p:nvPr/>
        </p:nvGrpSpPr>
        <p:grpSpPr>
          <a:xfrm>
            <a:off x="0" y="5994402"/>
            <a:ext cx="2476500" cy="879474"/>
            <a:chOff x="0" y="5994402"/>
            <a:chExt cx="2476500" cy="879474"/>
          </a:xfrm>
        </p:grpSpPr>
        <p:sp>
          <p:nvSpPr>
            <p:cNvPr id="6" name="TextBox 5">
              <a:extLst>
                <a:ext uri="{FF2B5EF4-FFF2-40B4-BE49-F238E27FC236}">
                  <a16:creationId xmlns:a16="http://schemas.microsoft.com/office/drawing/2014/main" id="{28B62F45-810A-2851-97D9-F81D8336F563}"/>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8" name="Picture 7" descr="Logo&#10;&#10;Description automatically generated">
              <a:extLst>
                <a:ext uri="{FF2B5EF4-FFF2-40B4-BE49-F238E27FC236}">
                  <a16:creationId xmlns:a16="http://schemas.microsoft.com/office/drawing/2014/main" id="{DF27D188-E85F-BECF-E9E1-D10DCEDEE07B}"/>
                </a:ext>
              </a:extLst>
            </p:cNvPr>
            <p:cNvPicPr>
              <a:picLocks noChangeAspect="1"/>
            </p:cNvPicPr>
            <p:nvPr/>
          </p:nvPicPr>
          <p:blipFill>
            <a:blip r:embed="rId3"/>
            <a:stretch>
              <a:fillRect/>
            </a:stretch>
          </p:blipFill>
          <p:spPr>
            <a:xfrm>
              <a:off x="0" y="5994402"/>
              <a:ext cx="1151464" cy="863598"/>
            </a:xfrm>
            <a:prstGeom prst="rect">
              <a:avLst/>
            </a:prstGeom>
          </p:spPr>
        </p:pic>
      </p:grpSp>
      <p:sp>
        <p:nvSpPr>
          <p:cNvPr id="9" name="Title 1">
            <a:extLst>
              <a:ext uri="{FF2B5EF4-FFF2-40B4-BE49-F238E27FC236}">
                <a16:creationId xmlns:a16="http://schemas.microsoft.com/office/drawing/2014/main" id="{2AA68871-67A7-5024-ADEE-AAE0D4D9F589}"/>
              </a:ext>
            </a:extLst>
          </p:cNvPr>
          <p:cNvSpPr txBox="1">
            <a:spLocks/>
          </p:cNvSpPr>
          <p:nvPr/>
        </p:nvSpPr>
        <p:spPr>
          <a:xfrm>
            <a:off x="1351081" y="337896"/>
            <a:ext cx="713067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solidFill>
                  <a:srgbClr val="D41A8D"/>
                </a:solidFill>
                <a:latin typeface="Montserrat" panose="00000500000000000000" pitchFamily="2" charset="0"/>
              </a:rPr>
              <a:t>Needs and </a:t>
            </a:r>
          </a:p>
          <a:p>
            <a:pPr algn="ctr"/>
            <a:r>
              <a:rPr lang="en-AU" dirty="0">
                <a:solidFill>
                  <a:srgbClr val="D41A8D"/>
                </a:solidFill>
                <a:latin typeface="Montserrat" panose="00000500000000000000" pitchFamily="2" charset="0"/>
              </a:rPr>
              <a:t>Urgency</a:t>
            </a:r>
            <a:endParaRPr lang="en-AU" dirty="0">
              <a:solidFill>
                <a:srgbClr val="D41A8D"/>
              </a:solidFill>
            </a:endParaRPr>
          </a:p>
        </p:txBody>
      </p:sp>
    </p:spTree>
    <p:extLst>
      <p:ext uri="{BB962C8B-B14F-4D97-AF65-F5344CB8AC3E}">
        <p14:creationId xmlns:p14="http://schemas.microsoft.com/office/powerpoint/2010/main" val="393374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par>
                                <p:cTn id="67" presetID="10"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par>
                                <p:cTn id="70" presetID="10"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childTnLst>
                                </p:cTn>
                              </p:par>
                              <p:par>
                                <p:cTn id="87" presetID="10" presetClass="entr" presetSubtype="0"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par>
                                <p:cTn id="90" presetID="10" presetClass="entr" presetSubtype="0" fill="hold"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500"/>
                                        <p:tgtEl>
                                          <p:spTgt spid="1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1" grpId="0" animBg="1"/>
      <p:bldP spid="36" grpId="0" animBg="1"/>
      <p:bldP spid="2" grpId="0" animBg="1"/>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138C6-ACE8-C948-24A3-BBE395153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3CD58-473A-BED1-4FCD-0A93821E7D99}"/>
              </a:ext>
            </a:extLst>
          </p:cNvPr>
          <p:cNvSpPr>
            <a:spLocks noGrp="1"/>
          </p:cNvSpPr>
          <p:nvPr>
            <p:ph type="title"/>
          </p:nvPr>
        </p:nvSpPr>
        <p:spPr/>
        <p:txBody>
          <a:bodyPr/>
          <a:lstStyle/>
          <a:p>
            <a:pPr algn="ctr"/>
            <a:r>
              <a:rPr lang="en-AU" dirty="0">
                <a:solidFill>
                  <a:srgbClr val="D21A8A"/>
                </a:solidFill>
                <a:latin typeface="Montserrat" panose="00000500000000000000" pitchFamily="2" charset="0"/>
              </a:rPr>
              <a:t>The Impact of Multifaceted Needs</a:t>
            </a:r>
          </a:p>
        </p:txBody>
      </p:sp>
      <p:sp>
        <p:nvSpPr>
          <p:cNvPr id="3" name="Content Placeholder 2">
            <a:extLst>
              <a:ext uri="{FF2B5EF4-FFF2-40B4-BE49-F238E27FC236}">
                <a16:creationId xmlns:a16="http://schemas.microsoft.com/office/drawing/2014/main" id="{05C93B23-63EE-537E-277E-7ED1E25D9355}"/>
              </a:ext>
            </a:extLst>
          </p:cNvPr>
          <p:cNvSpPr>
            <a:spLocks noGrp="1"/>
          </p:cNvSpPr>
          <p:nvPr>
            <p:ph idx="1"/>
          </p:nvPr>
        </p:nvSpPr>
        <p:spPr>
          <a:xfrm>
            <a:off x="838200" y="1825625"/>
            <a:ext cx="5715000" cy="4351338"/>
          </a:xfrm>
        </p:spPr>
        <p:txBody>
          <a:bodyPr>
            <a:normAutofit fontScale="85000" lnSpcReduction="20000"/>
          </a:bodyPr>
          <a:lstStyle/>
          <a:p>
            <a:r>
              <a:rPr lang="en-AU" dirty="0">
                <a:latin typeface="Montserrat" panose="00000500000000000000" pitchFamily="2" charset="0"/>
              </a:rPr>
              <a:t>In some instances, observation and communication at the initial point of contact or as part of a referral from other agencies may indicate that an individual has multifaceted needs.</a:t>
            </a:r>
          </a:p>
          <a:p>
            <a:r>
              <a:rPr lang="en-AU" dirty="0">
                <a:latin typeface="Montserrat" panose="00000500000000000000" pitchFamily="2" charset="0"/>
              </a:rPr>
              <a:t>This may mean that clients need support by and are engaged with services from multiple organisations</a:t>
            </a:r>
          </a:p>
          <a:p>
            <a:r>
              <a:rPr lang="en-AU" dirty="0">
                <a:latin typeface="Montserrat" panose="00000500000000000000" pitchFamily="2" charset="0"/>
              </a:rPr>
              <a:t>To ensure consistency, the involvement of other services should be established and considered upon determining needs</a:t>
            </a:r>
          </a:p>
        </p:txBody>
      </p:sp>
      <p:grpSp>
        <p:nvGrpSpPr>
          <p:cNvPr id="4" name="Group 3">
            <a:extLst>
              <a:ext uri="{FF2B5EF4-FFF2-40B4-BE49-F238E27FC236}">
                <a16:creationId xmlns:a16="http://schemas.microsoft.com/office/drawing/2014/main" id="{396A77E7-3B69-2E1A-AD64-E82B6A2B42FB}"/>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689A885C-43B2-4020-0BCF-74BC4FB042EB}"/>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FD68B773-AC77-1874-FE5D-11C587559DF0}"/>
                </a:ext>
              </a:extLst>
            </p:cNvPr>
            <p:cNvPicPr>
              <a:picLocks noChangeAspect="1"/>
            </p:cNvPicPr>
            <p:nvPr/>
          </p:nvPicPr>
          <p:blipFill>
            <a:blip r:embed="rId2"/>
            <a:stretch>
              <a:fillRect/>
            </a:stretch>
          </p:blipFill>
          <p:spPr>
            <a:xfrm>
              <a:off x="0" y="5994402"/>
              <a:ext cx="1151464" cy="863598"/>
            </a:xfrm>
            <a:prstGeom prst="rect">
              <a:avLst/>
            </a:prstGeom>
          </p:spPr>
        </p:pic>
      </p:grpSp>
      <p:sp>
        <p:nvSpPr>
          <p:cNvPr id="7" name="Rectangle 6">
            <a:extLst>
              <a:ext uri="{FF2B5EF4-FFF2-40B4-BE49-F238E27FC236}">
                <a16:creationId xmlns:a16="http://schemas.microsoft.com/office/drawing/2014/main" id="{B29D0583-D6E1-170E-2E42-716177E44025}"/>
              </a:ext>
            </a:extLst>
          </p:cNvPr>
          <p:cNvSpPr/>
          <p:nvPr/>
        </p:nvSpPr>
        <p:spPr>
          <a:xfrm>
            <a:off x="7029449" y="1343025"/>
            <a:ext cx="5038725" cy="5029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solidFill>
                  <a:srgbClr val="F79524"/>
                </a:solidFill>
                <a:latin typeface="Montserrat" panose="00000500000000000000" pitchFamily="2" charset="0"/>
              </a:rPr>
              <a:t>EXAMPLE OF A MULTIFACETED NEEDS APPROACH</a:t>
            </a:r>
          </a:p>
          <a:p>
            <a:pPr marL="285750" indent="-285750">
              <a:buFont typeface="Arial" panose="020B0604020202020204" pitchFamily="34" charset="0"/>
              <a:buChar char="•"/>
            </a:pPr>
            <a:r>
              <a:rPr lang="en-US" sz="1600" b="0" i="0" dirty="0">
                <a:solidFill>
                  <a:srgbClr val="000000"/>
                </a:solidFill>
                <a:effectLst/>
                <a:latin typeface="Montserrat" panose="00000500000000000000" pitchFamily="2" charset="0"/>
              </a:rPr>
              <a:t>Terri has physical disabilities and cognitive impairment because of a car accident. In addition, she suffers from depression and aggressive mood swings.</a:t>
            </a:r>
            <a:endParaRPr lang="en-US" sz="1600" dirty="0">
              <a:latin typeface="Montserrat" panose="00000500000000000000" pitchFamily="2" charset="0"/>
            </a:endParaRPr>
          </a:p>
          <a:p>
            <a:pPr marL="285750" indent="-285750">
              <a:buFont typeface="Arial" panose="020B0604020202020204" pitchFamily="34" charset="0"/>
              <a:buChar char="•"/>
            </a:pPr>
            <a:r>
              <a:rPr lang="en-US" sz="1600" b="0" i="0" dirty="0">
                <a:solidFill>
                  <a:srgbClr val="000000"/>
                </a:solidFill>
                <a:effectLst/>
                <a:latin typeface="Montserrat" panose="00000500000000000000" pitchFamily="2" charset="0"/>
              </a:rPr>
              <a:t>Arthur is an elderly man with advancing dementia and diabetes. As his dementia progresses, he regularly forgets to take his diabetes medication, resulting in </a:t>
            </a:r>
            <a:r>
              <a:rPr lang="en-US" sz="1600" b="0" i="0" dirty="0" err="1">
                <a:solidFill>
                  <a:srgbClr val="000000"/>
                </a:solidFill>
                <a:effectLst/>
                <a:latin typeface="Montserrat" panose="00000500000000000000" pitchFamily="2" charset="0"/>
              </a:rPr>
              <a:t>hypoglycaemic</a:t>
            </a:r>
            <a:r>
              <a:rPr lang="en-US" sz="1600" b="0" i="0" dirty="0">
                <a:solidFill>
                  <a:srgbClr val="000000"/>
                </a:solidFill>
                <a:effectLst/>
                <a:latin typeface="Montserrat" panose="00000500000000000000" pitchFamily="2" charset="0"/>
              </a:rPr>
              <a:t> episodes.</a:t>
            </a:r>
            <a:endParaRPr lang="en-US" sz="1600" dirty="0">
              <a:latin typeface="Montserrat" panose="00000500000000000000" pitchFamily="2" charset="0"/>
            </a:endParaRPr>
          </a:p>
          <a:p>
            <a:pPr marL="285750" indent="-285750">
              <a:buFont typeface="Arial" panose="020B0604020202020204" pitchFamily="34" charset="0"/>
              <a:buChar char="•"/>
            </a:pPr>
            <a:r>
              <a:rPr lang="en-US" sz="1600" b="0" i="0" dirty="0">
                <a:solidFill>
                  <a:srgbClr val="000000"/>
                </a:solidFill>
                <a:effectLst/>
                <a:latin typeface="Montserrat" panose="00000500000000000000" pitchFamily="2" charset="0"/>
              </a:rPr>
              <a:t>Janelle is a 16-year-old with an eating disorder. She has two younger brothers with Autism, which has resulted in a stressful and disordered family life.</a:t>
            </a:r>
            <a:endParaRPr lang="en-US" sz="1600" dirty="0">
              <a:latin typeface="Montserrat" panose="00000500000000000000" pitchFamily="2" charset="0"/>
            </a:endParaRPr>
          </a:p>
          <a:p>
            <a:pPr algn="ctr"/>
            <a:endParaRPr lang="en-AU" sz="2400" dirty="0">
              <a:solidFill>
                <a:schemeClr val="tx1"/>
              </a:solidFill>
            </a:endParaRPr>
          </a:p>
        </p:txBody>
      </p:sp>
    </p:spTree>
    <p:extLst>
      <p:ext uri="{BB962C8B-B14F-4D97-AF65-F5344CB8AC3E}">
        <p14:creationId xmlns:p14="http://schemas.microsoft.com/office/powerpoint/2010/main" val="4289544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5EF4A-DCB2-4FBB-1A99-3C64B98954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E830A-7395-690F-66DB-B12CAB5E8516}"/>
              </a:ext>
            </a:extLst>
          </p:cNvPr>
          <p:cNvSpPr>
            <a:spLocks noGrp="1"/>
          </p:cNvSpPr>
          <p:nvPr>
            <p:ph type="title"/>
          </p:nvPr>
        </p:nvSpPr>
        <p:spPr/>
        <p:txBody>
          <a:bodyPr/>
          <a:lstStyle/>
          <a:p>
            <a:pPr algn="ctr"/>
            <a:r>
              <a:rPr lang="en-AU" dirty="0">
                <a:solidFill>
                  <a:srgbClr val="F79524"/>
                </a:solidFill>
                <a:latin typeface="Montserrat" panose="00000500000000000000" pitchFamily="2" charset="0"/>
              </a:rPr>
              <a:t>2.4 Seeking Advice and Discussing Concerns</a:t>
            </a:r>
          </a:p>
        </p:txBody>
      </p:sp>
      <p:sp>
        <p:nvSpPr>
          <p:cNvPr id="3" name="Content Placeholder 2">
            <a:extLst>
              <a:ext uri="{FF2B5EF4-FFF2-40B4-BE49-F238E27FC236}">
                <a16:creationId xmlns:a16="http://schemas.microsoft.com/office/drawing/2014/main" id="{5777D59C-825D-92B2-4D9F-3B24A683ABB4}"/>
              </a:ext>
            </a:extLst>
          </p:cNvPr>
          <p:cNvSpPr>
            <a:spLocks noGrp="1"/>
          </p:cNvSpPr>
          <p:nvPr>
            <p:ph idx="1"/>
          </p:nvPr>
        </p:nvSpPr>
        <p:spPr/>
        <p:txBody>
          <a:bodyPr/>
          <a:lstStyle/>
          <a:p>
            <a:r>
              <a:rPr lang="en-AU" dirty="0">
                <a:latin typeface="Montserrat" panose="00000500000000000000" pitchFamily="2" charset="0"/>
              </a:rPr>
              <a:t>Some situations will require you to seek the advice of colleagues and/or to discuss the concerns that you may have including: -</a:t>
            </a:r>
          </a:p>
          <a:p>
            <a:pPr marL="0" indent="0">
              <a:buNone/>
            </a:pPr>
            <a:endParaRPr lang="en-AU" dirty="0">
              <a:latin typeface="Montserrat" panose="00000500000000000000" pitchFamily="2" charset="0"/>
            </a:endParaRPr>
          </a:p>
        </p:txBody>
      </p:sp>
      <p:grpSp>
        <p:nvGrpSpPr>
          <p:cNvPr id="4" name="Group 3">
            <a:extLst>
              <a:ext uri="{FF2B5EF4-FFF2-40B4-BE49-F238E27FC236}">
                <a16:creationId xmlns:a16="http://schemas.microsoft.com/office/drawing/2014/main" id="{1705AD10-3955-ECAF-B4A8-672CD66B642F}"/>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83C3AA0B-F329-DE10-E33D-017582BFDA4D}"/>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65E94AC2-F904-4EC9-5CAD-E852F95240F9}"/>
                </a:ext>
              </a:extLst>
            </p:cNvPr>
            <p:cNvPicPr>
              <a:picLocks noChangeAspect="1"/>
            </p:cNvPicPr>
            <p:nvPr/>
          </p:nvPicPr>
          <p:blipFill>
            <a:blip r:embed="rId2"/>
            <a:stretch>
              <a:fillRect/>
            </a:stretch>
          </p:blipFill>
          <p:spPr>
            <a:xfrm>
              <a:off x="0" y="5994402"/>
              <a:ext cx="1151464" cy="863598"/>
            </a:xfrm>
            <a:prstGeom prst="rect">
              <a:avLst/>
            </a:prstGeom>
          </p:spPr>
        </p:pic>
      </p:grpSp>
      <p:grpSp>
        <p:nvGrpSpPr>
          <p:cNvPr id="11" name="Group 10">
            <a:extLst>
              <a:ext uri="{FF2B5EF4-FFF2-40B4-BE49-F238E27FC236}">
                <a16:creationId xmlns:a16="http://schemas.microsoft.com/office/drawing/2014/main" id="{F665C2C0-2956-7204-75ED-5BE7068CEAC3}"/>
              </a:ext>
            </a:extLst>
          </p:cNvPr>
          <p:cNvGrpSpPr/>
          <p:nvPr/>
        </p:nvGrpSpPr>
        <p:grpSpPr>
          <a:xfrm>
            <a:off x="4138496" y="2933153"/>
            <a:ext cx="7848943" cy="3493048"/>
            <a:chOff x="2745468" y="2501354"/>
            <a:chExt cx="7848943" cy="4227963"/>
          </a:xfrm>
        </p:grpSpPr>
        <p:sp>
          <p:nvSpPr>
            <p:cNvPr id="7" name="Rectangle: Rounded Corners 6">
              <a:extLst>
                <a:ext uri="{FF2B5EF4-FFF2-40B4-BE49-F238E27FC236}">
                  <a16:creationId xmlns:a16="http://schemas.microsoft.com/office/drawing/2014/main" id="{FA77D469-27C5-F4A8-84E4-36BBA62F53A6}"/>
                </a:ext>
              </a:extLst>
            </p:cNvPr>
            <p:cNvSpPr/>
            <p:nvPr/>
          </p:nvSpPr>
          <p:spPr>
            <a:xfrm>
              <a:off x="2745468" y="2501354"/>
              <a:ext cx="6701064" cy="927646"/>
            </a:xfrm>
            <a:prstGeom prst="roundRect">
              <a:avLst>
                <a:gd name="adj" fmla="val 50000"/>
              </a:avLst>
            </a:prstGeom>
            <a:solidFill>
              <a:srgbClr val="FCE8F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Body language that does not match with what the person is saying.</a:t>
              </a:r>
            </a:p>
          </p:txBody>
        </p:sp>
        <p:sp>
          <p:nvSpPr>
            <p:cNvPr id="8" name="Rectangle: Rounded Corners 7">
              <a:extLst>
                <a:ext uri="{FF2B5EF4-FFF2-40B4-BE49-F238E27FC236}">
                  <a16:creationId xmlns:a16="http://schemas.microsoft.com/office/drawing/2014/main" id="{78E56EEC-EDAC-605F-7360-62EB07B4F7FA}"/>
                </a:ext>
              </a:extLst>
            </p:cNvPr>
            <p:cNvSpPr/>
            <p:nvPr/>
          </p:nvSpPr>
          <p:spPr>
            <a:xfrm>
              <a:off x="3893347" y="3609233"/>
              <a:ext cx="6701064" cy="927646"/>
            </a:xfrm>
            <a:prstGeom prst="roundRect">
              <a:avLst>
                <a:gd name="adj" fmla="val 50000"/>
              </a:avLst>
            </a:prstGeom>
            <a:solidFill>
              <a:srgbClr val="F18F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Observations of physical state.</a:t>
              </a:r>
            </a:p>
          </p:txBody>
        </p:sp>
        <p:sp>
          <p:nvSpPr>
            <p:cNvPr id="9" name="Rectangle: Rounded Corners 8">
              <a:extLst>
                <a:ext uri="{FF2B5EF4-FFF2-40B4-BE49-F238E27FC236}">
                  <a16:creationId xmlns:a16="http://schemas.microsoft.com/office/drawing/2014/main" id="{0733ECFE-33CC-5582-9653-A34773604618}"/>
                </a:ext>
              </a:extLst>
            </p:cNvPr>
            <p:cNvSpPr/>
            <p:nvPr/>
          </p:nvSpPr>
          <p:spPr>
            <a:xfrm>
              <a:off x="3025665" y="4700206"/>
              <a:ext cx="6701064" cy="927646"/>
            </a:xfrm>
            <a:prstGeom prst="roundRect">
              <a:avLst>
                <a:gd name="adj" fmla="val 50000"/>
              </a:avLst>
            </a:prstGeom>
            <a:solidFill>
              <a:srgbClr val="EC66B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Cognition and awareness issues.</a:t>
              </a:r>
            </a:p>
          </p:txBody>
        </p:sp>
        <p:sp>
          <p:nvSpPr>
            <p:cNvPr id="10" name="Rectangle: Rounded Corners 9">
              <a:extLst>
                <a:ext uri="{FF2B5EF4-FFF2-40B4-BE49-F238E27FC236}">
                  <a16:creationId xmlns:a16="http://schemas.microsoft.com/office/drawing/2014/main" id="{B1DEB1E0-E9E8-BBBA-B925-81E268C59F34}"/>
                </a:ext>
              </a:extLst>
            </p:cNvPr>
            <p:cNvSpPr/>
            <p:nvPr/>
          </p:nvSpPr>
          <p:spPr>
            <a:xfrm>
              <a:off x="3889265" y="5801671"/>
              <a:ext cx="6701064" cy="927646"/>
            </a:xfrm>
            <a:prstGeom prst="roundRect">
              <a:avLst>
                <a:gd name="adj" fmla="val 50000"/>
              </a:avLst>
            </a:prstGeom>
            <a:solidFill>
              <a:srgbClr val="9D136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Signs of abuses, injury or neglect.</a:t>
              </a:r>
            </a:p>
          </p:txBody>
        </p:sp>
      </p:grpSp>
    </p:spTree>
    <p:extLst>
      <p:ext uri="{BB962C8B-B14F-4D97-AF65-F5344CB8AC3E}">
        <p14:creationId xmlns:p14="http://schemas.microsoft.com/office/powerpoint/2010/main" val="3173804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80E39-0F93-32E2-C143-A5494D1AA34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902D3-CA0F-9BEA-122E-8A413C280839}"/>
              </a:ext>
            </a:extLst>
          </p:cNvPr>
          <p:cNvSpPr>
            <a:spLocks noGrp="1"/>
          </p:cNvSpPr>
          <p:nvPr>
            <p:ph idx="1"/>
          </p:nvPr>
        </p:nvSpPr>
        <p:spPr>
          <a:xfrm>
            <a:off x="838200" y="733425"/>
            <a:ext cx="10515600" cy="5443538"/>
          </a:xfrm>
        </p:spPr>
        <p:txBody>
          <a:bodyPr/>
          <a:lstStyle/>
          <a:p>
            <a:r>
              <a:rPr lang="en-AU" dirty="0">
                <a:latin typeface="Montserrat" panose="00000500000000000000" pitchFamily="2" charset="0"/>
              </a:rPr>
              <a:t>To respect the privacy of your client’s personal affairs, when discussing you need to: -</a:t>
            </a:r>
          </a:p>
        </p:txBody>
      </p:sp>
      <p:grpSp>
        <p:nvGrpSpPr>
          <p:cNvPr id="4" name="Group 3">
            <a:extLst>
              <a:ext uri="{FF2B5EF4-FFF2-40B4-BE49-F238E27FC236}">
                <a16:creationId xmlns:a16="http://schemas.microsoft.com/office/drawing/2014/main" id="{32309C8C-DA3F-AFA3-1004-C41276824DBD}"/>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2BE6002A-5305-87B9-13FE-0D85D5A84A1C}"/>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EB8A09E8-B07B-D0D7-C96F-DCB16FA603F5}"/>
                </a:ext>
              </a:extLst>
            </p:cNvPr>
            <p:cNvPicPr>
              <a:picLocks noChangeAspect="1"/>
            </p:cNvPicPr>
            <p:nvPr/>
          </p:nvPicPr>
          <p:blipFill>
            <a:blip r:embed="rId2"/>
            <a:stretch>
              <a:fillRect/>
            </a:stretch>
          </p:blipFill>
          <p:spPr>
            <a:xfrm>
              <a:off x="0" y="5994402"/>
              <a:ext cx="1151464" cy="863598"/>
            </a:xfrm>
            <a:prstGeom prst="rect">
              <a:avLst/>
            </a:prstGeom>
          </p:spPr>
        </p:pic>
      </p:grpSp>
      <p:grpSp>
        <p:nvGrpSpPr>
          <p:cNvPr id="11" name="Group 10">
            <a:extLst>
              <a:ext uri="{FF2B5EF4-FFF2-40B4-BE49-F238E27FC236}">
                <a16:creationId xmlns:a16="http://schemas.microsoft.com/office/drawing/2014/main" id="{79356F49-BF7D-5F83-2048-D4478D0CEF4A}"/>
              </a:ext>
            </a:extLst>
          </p:cNvPr>
          <p:cNvGrpSpPr/>
          <p:nvPr/>
        </p:nvGrpSpPr>
        <p:grpSpPr>
          <a:xfrm>
            <a:off x="1823921" y="1949000"/>
            <a:ext cx="8091604" cy="4227963"/>
            <a:chOff x="628650" y="1837357"/>
            <a:chExt cx="8091604" cy="4227963"/>
          </a:xfrm>
        </p:grpSpPr>
        <p:sp>
          <p:nvSpPr>
            <p:cNvPr id="7" name="Rectangle: Rounded Corners 6">
              <a:extLst>
                <a:ext uri="{FF2B5EF4-FFF2-40B4-BE49-F238E27FC236}">
                  <a16:creationId xmlns:a16="http://schemas.microsoft.com/office/drawing/2014/main" id="{60582BDD-3391-C4F3-5000-7F0357D8D267}"/>
                </a:ext>
              </a:extLst>
            </p:cNvPr>
            <p:cNvSpPr/>
            <p:nvPr/>
          </p:nvSpPr>
          <p:spPr>
            <a:xfrm>
              <a:off x="628650" y="1837357"/>
              <a:ext cx="6701064" cy="927646"/>
            </a:xfrm>
            <a:prstGeom prst="roundRect">
              <a:avLst>
                <a:gd name="adj" fmla="val 50000"/>
              </a:avLst>
            </a:prstGeom>
            <a:solidFill>
              <a:srgbClr val="FCE8F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Be discreet</a:t>
              </a:r>
            </a:p>
          </p:txBody>
        </p:sp>
        <p:sp>
          <p:nvSpPr>
            <p:cNvPr id="8" name="Rectangle: Rounded Corners 7">
              <a:extLst>
                <a:ext uri="{FF2B5EF4-FFF2-40B4-BE49-F238E27FC236}">
                  <a16:creationId xmlns:a16="http://schemas.microsoft.com/office/drawing/2014/main" id="{B0E3403B-F24C-4C08-0B28-470770F08E9D}"/>
                </a:ext>
              </a:extLst>
            </p:cNvPr>
            <p:cNvSpPr/>
            <p:nvPr/>
          </p:nvSpPr>
          <p:spPr>
            <a:xfrm>
              <a:off x="2019190" y="2936783"/>
              <a:ext cx="6701064" cy="927646"/>
            </a:xfrm>
            <a:prstGeom prst="roundRect">
              <a:avLst>
                <a:gd name="adj" fmla="val 50000"/>
              </a:avLst>
            </a:prstGeom>
            <a:solidFill>
              <a:srgbClr val="F18F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Use respectful language and tonality</a:t>
              </a:r>
            </a:p>
          </p:txBody>
        </p:sp>
        <p:sp>
          <p:nvSpPr>
            <p:cNvPr id="9" name="Rectangle: Rounded Corners 8">
              <a:extLst>
                <a:ext uri="{FF2B5EF4-FFF2-40B4-BE49-F238E27FC236}">
                  <a16:creationId xmlns:a16="http://schemas.microsoft.com/office/drawing/2014/main" id="{55A5F1DC-5BD7-AEC7-92EF-C15BEF62E1DB}"/>
                </a:ext>
              </a:extLst>
            </p:cNvPr>
            <p:cNvSpPr/>
            <p:nvPr/>
          </p:nvSpPr>
          <p:spPr>
            <a:xfrm>
              <a:off x="908847" y="4036209"/>
              <a:ext cx="6701064" cy="927646"/>
            </a:xfrm>
            <a:prstGeom prst="roundRect">
              <a:avLst>
                <a:gd name="adj" fmla="val 50000"/>
              </a:avLst>
            </a:prstGeom>
            <a:solidFill>
              <a:srgbClr val="EC66B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Ensure you include your client in the discussion</a:t>
              </a:r>
            </a:p>
          </p:txBody>
        </p:sp>
        <p:sp>
          <p:nvSpPr>
            <p:cNvPr id="10" name="Rectangle: Rounded Corners 9">
              <a:extLst>
                <a:ext uri="{FF2B5EF4-FFF2-40B4-BE49-F238E27FC236}">
                  <a16:creationId xmlns:a16="http://schemas.microsoft.com/office/drawing/2014/main" id="{27D1E053-1479-73F3-FE17-4208E66F9B3D}"/>
                </a:ext>
              </a:extLst>
            </p:cNvPr>
            <p:cNvSpPr/>
            <p:nvPr/>
          </p:nvSpPr>
          <p:spPr>
            <a:xfrm>
              <a:off x="1772447" y="5137674"/>
              <a:ext cx="6701064" cy="927646"/>
            </a:xfrm>
            <a:prstGeom prst="roundRect">
              <a:avLst>
                <a:gd name="adj" fmla="val 50000"/>
              </a:avLst>
            </a:prstGeom>
            <a:solidFill>
              <a:srgbClr val="9D136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anose="00000500000000000000" pitchFamily="2" charset="0"/>
                </a:rPr>
                <a:t>Ensure it cannot be overheard by those not involved</a:t>
              </a:r>
            </a:p>
          </p:txBody>
        </p:sp>
      </p:grpSp>
    </p:spTree>
    <p:extLst>
      <p:ext uri="{BB962C8B-B14F-4D97-AF65-F5344CB8AC3E}">
        <p14:creationId xmlns:p14="http://schemas.microsoft.com/office/powerpoint/2010/main" val="2942665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48977-E0DF-C227-61AE-D6D8174CCB5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A6937F8-C457-22E6-8AD2-FD449ED767D3}"/>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C0150CDF-79CD-A921-CAA2-9E62E42FA614}"/>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92B7B367-3D55-2A75-8998-22D1B75175DB}"/>
                </a:ext>
              </a:extLst>
            </p:cNvPr>
            <p:cNvPicPr>
              <a:picLocks noChangeAspect="1"/>
            </p:cNvPicPr>
            <p:nvPr/>
          </p:nvPicPr>
          <p:blipFill>
            <a:blip r:embed="rId2"/>
            <a:stretch>
              <a:fillRect/>
            </a:stretch>
          </p:blipFill>
          <p:spPr>
            <a:xfrm>
              <a:off x="0" y="5994402"/>
              <a:ext cx="1151464" cy="863598"/>
            </a:xfrm>
            <a:prstGeom prst="rect">
              <a:avLst/>
            </a:prstGeom>
          </p:spPr>
        </p:pic>
      </p:grpSp>
      <p:grpSp>
        <p:nvGrpSpPr>
          <p:cNvPr id="12" name="Group 11">
            <a:extLst>
              <a:ext uri="{FF2B5EF4-FFF2-40B4-BE49-F238E27FC236}">
                <a16:creationId xmlns:a16="http://schemas.microsoft.com/office/drawing/2014/main" id="{39C2E6F6-DD18-6428-8AD4-CA8623A47E5A}"/>
              </a:ext>
            </a:extLst>
          </p:cNvPr>
          <p:cNvGrpSpPr/>
          <p:nvPr/>
        </p:nvGrpSpPr>
        <p:grpSpPr>
          <a:xfrm>
            <a:off x="2798722" y="2745768"/>
            <a:ext cx="6594555" cy="1366463"/>
            <a:chOff x="2641912" y="1232899"/>
            <a:chExt cx="6594555" cy="1366463"/>
          </a:xfrm>
        </p:grpSpPr>
        <p:sp>
          <p:nvSpPr>
            <p:cNvPr id="13" name="Rectangle: Rounded Corners 12">
              <a:extLst>
                <a:ext uri="{FF2B5EF4-FFF2-40B4-BE49-F238E27FC236}">
                  <a16:creationId xmlns:a16="http://schemas.microsoft.com/office/drawing/2014/main" id="{C26B765B-2923-FE11-29BA-97B92DD3C5BE}"/>
                </a:ext>
              </a:extLst>
            </p:cNvPr>
            <p:cNvSpPr/>
            <p:nvPr/>
          </p:nvSpPr>
          <p:spPr>
            <a:xfrm>
              <a:off x="2641912" y="1232899"/>
              <a:ext cx="6594555" cy="1366463"/>
            </a:xfrm>
            <a:prstGeom prst="roundRect">
              <a:avLst/>
            </a:prstGeom>
            <a:solidFill>
              <a:srgbClr val="E359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sz="2400" b="1" dirty="0">
                <a:solidFill>
                  <a:srgbClr val="FBB042"/>
                </a:solidFill>
                <a:latin typeface="Montserrat" panose="00000500000000000000" pitchFamily="2" charset="0"/>
              </a:endParaRPr>
            </a:p>
          </p:txBody>
        </p:sp>
        <p:grpSp>
          <p:nvGrpSpPr>
            <p:cNvPr id="14" name="Group 13">
              <a:extLst>
                <a:ext uri="{FF2B5EF4-FFF2-40B4-BE49-F238E27FC236}">
                  <a16:creationId xmlns:a16="http://schemas.microsoft.com/office/drawing/2014/main" id="{7C97C93C-4B32-2FFE-583E-97C712EC98E3}"/>
                </a:ext>
              </a:extLst>
            </p:cNvPr>
            <p:cNvGrpSpPr/>
            <p:nvPr/>
          </p:nvGrpSpPr>
          <p:grpSpPr>
            <a:xfrm>
              <a:off x="2709702" y="1417259"/>
              <a:ext cx="6300981" cy="1147038"/>
              <a:chOff x="2024347" y="2583164"/>
              <a:chExt cx="6300981" cy="1147038"/>
            </a:xfrm>
          </p:grpSpPr>
          <p:pic>
            <p:nvPicPr>
              <p:cNvPr id="15" name="Picture 14">
                <a:extLst>
                  <a:ext uri="{FF2B5EF4-FFF2-40B4-BE49-F238E27FC236}">
                    <a16:creationId xmlns:a16="http://schemas.microsoft.com/office/drawing/2014/main" id="{C221AC52-7BF2-540B-A6F6-3E26ECB8350A}"/>
                  </a:ext>
                </a:extLst>
              </p:cNvPr>
              <p:cNvPicPr>
                <a:picLocks noChangeAspect="1"/>
              </p:cNvPicPr>
              <p:nvPr/>
            </p:nvPicPr>
            <p:blipFill>
              <a:blip r:embed="rId3"/>
              <a:stretch>
                <a:fillRect/>
              </a:stretch>
            </p:blipFill>
            <p:spPr>
              <a:xfrm>
                <a:off x="7153326" y="2583164"/>
                <a:ext cx="1172002" cy="981212"/>
              </a:xfrm>
              <a:prstGeom prst="rect">
                <a:avLst/>
              </a:prstGeom>
            </p:spPr>
          </p:pic>
          <p:sp>
            <p:nvSpPr>
              <p:cNvPr id="16" name="TextBox 15">
                <a:extLst>
                  <a:ext uri="{FF2B5EF4-FFF2-40B4-BE49-F238E27FC236}">
                    <a16:creationId xmlns:a16="http://schemas.microsoft.com/office/drawing/2014/main" id="{E21C298C-18C4-7DCB-3F00-EFC3B5E19697}"/>
                  </a:ext>
                </a:extLst>
              </p:cNvPr>
              <p:cNvSpPr txBox="1"/>
              <p:nvPr/>
            </p:nvSpPr>
            <p:spPr>
              <a:xfrm>
                <a:off x="2024347" y="2591429"/>
                <a:ext cx="5448300" cy="1138773"/>
              </a:xfrm>
              <a:prstGeom prst="rect">
                <a:avLst/>
              </a:prstGeom>
              <a:noFill/>
            </p:spPr>
            <p:txBody>
              <a:bodyPr wrap="square" rtlCol="0">
                <a:spAutoFit/>
              </a:bodyPr>
              <a:lstStyle/>
              <a:p>
                <a:r>
                  <a:rPr lang="en-AU" sz="2400" b="1" dirty="0">
                    <a:solidFill>
                      <a:srgbClr val="FBB042"/>
                    </a:solidFill>
                    <a:latin typeface="Montserrat" panose="00000500000000000000" pitchFamily="2" charset="0"/>
                  </a:rPr>
                  <a:t>COMPLETE CHAPTER REVIEW QUESTIONS ON PAGE 22</a:t>
                </a:r>
              </a:p>
              <a:p>
                <a:endParaRPr lang="en-AU" sz="2000" b="1" dirty="0">
                  <a:solidFill>
                    <a:srgbClr val="FBB042"/>
                  </a:solidFill>
                  <a:latin typeface="Montserrat" panose="00000500000000000000" pitchFamily="2" charset="0"/>
                </a:endParaRPr>
              </a:p>
            </p:txBody>
          </p:sp>
        </p:grpSp>
      </p:grpSp>
    </p:spTree>
    <p:extLst>
      <p:ext uri="{BB962C8B-B14F-4D97-AF65-F5344CB8AC3E}">
        <p14:creationId xmlns:p14="http://schemas.microsoft.com/office/powerpoint/2010/main" val="1089261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8A3A-B5BB-44EF-731B-2B37AA1AED0C}"/>
              </a:ext>
            </a:extLst>
          </p:cNvPr>
          <p:cNvSpPr>
            <a:spLocks noGrp="1"/>
          </p:cNvSpPr>
          <p:nvPr>
            <p:ph type="title"/>
          </p:nvPr>
        </p:nvSpPr>
        <p:spPr>
          <a:xfrm>
            <a:off x="838200" y="212725"/>
            <a:ext cx="10515600" cy="1325563"/>
          </a:xfrm>
        </p:spPr>
        <p:txBody>
          <a:bodyPr/>
          <a:lstStyle/>
          <a:p>
            <a:pPr algn="ctr"/>
            <a:r>
              <a:rPr lang="en-AU" dirty="0">
                <a:solidFill>
                  <a:srgbClr val="D21A8A"/>
                </a:solidFill>
                <a:latin typeface="Montserrat" panose="00000500000000000000" pitchFamily="2" charset="0"/>
              </a:rPr>
              <a:t>Tips</a:t>
            </a:r>
          </a:p>
        </p:txBody>
      </p:sp>
      <p:sp>
        <p:nvSpPr>
          <p:cNvPr id="4" name="Star: 12 Points 3">
            <a:extLst>
              <a:ext uri="{FF2B5EF4-FFF2-40B4-BE49-F238E27FC236}">
                <a16:creationId xmlns:a16="http://schemas.microsoft.com/office/drawing/2014/main" id="{E6CB8633-B39E-4F1D-43CC-AC7DC7C14957}"/>
              </a:ext>
            </a:extLst>
          </p:cNvPr>
          <p:cNvSpPr/>
          <p:nvPr/>
        </p:nvSpPr>
        <p:spPr>
          <a:xfrm>
            <a:off x="6096000" y="1147762"/>
            <a:ext cx="5962650" cy="5710237"/>
          </a:xfrm>
          <a:prstGeom prst="star1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dirty="0">
                <a:solidFill>
                  <a:schemeClr val="tx1"/>
                </a:solidFill>
                <a:latin typeface="Montserrat" panose="00000500000000000000" pitchFamily="2" charset="0"/>
              </a:rPr>
              <a:t>When acting as the first point of contact with your organisation or service, </a:t>
            </a:r>
            <a:r>
              <a:rPr lang="en-US" b="0" i="0" dirty="0">
                <a:solidFill>
                  <a:schemeClr val="tx1"/>
                </a:solidFill>
                <a:effectLst/>
                <a:latin typeface="Montserrat" panose="00000500000000000000" pitchFamily="2" charset="0"/>
              </a:rPr>
              <a:t>how you communicate will help to determine first impressions for the client — not only of yourself but of your service as a whole. It is therefore essential that your communication skills help to set a positive tone for all those who come into contact with your organisation and/or service.</a:t>
            </a:r>
            <a:endParaRPr lang="en-AU" dirty="0">
              <a:solidFill>
                <a:schemeClr val="tx1"/>
              </a:solidFill>
              <a:latin typeface="Montserrat" panose="00000500000000000000" pitchFamily="2" charset="0"/>
            </a:endParaRPr>
          </a:p>
        </p:txBody>
      </p:sp>
      <p:sp>
        <p:nvSpPr>
          <p:cNvPr id="5" name="Star: 12 Points 4">
            <a:extLst>
              <a:ext uri="{FF2B5EF4-FFF2-40B4-BE49-F238E27FC236}">
                <a16:creationId xmlns:a16="http://schemas.microsoft.com/office/drawing/2014/main" id="{B77CF64C-2F15-C33D-EAF8-40C976C8065A}"/>
              </a:ext>
            </a:extLst>
          </p:cNvPr>
          <p:cNvSpPr/>
          <p:nvPr/>
        </p:nvSpPr>
        <p:spPr>
          <a:xfrm>
            <a:off x="133350" y="1147763"/>
            <a:ext cx="5962650" cy="5710237"/>
          </a:xfrm>
          <a:prstGeom prst="star1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dirty="0">
                <a:solidFill>
                  <a:schemeClr val="tx1"/>
                </a:solidFill>
                <a:latin typeface="Montserrat" panose="00000500000000000000" pitchFamily="2" charset="0"/>
              </a:rPr>
              <a:t>Your ability to recognise the specific communication needs of each individual and to, in accordance, modify your approach in providing services to that client is essential</a:t>
            </a:r>
          </a:p>
        </p:txBody>
      </p:sp>
      <p:grpSp>
        <p:nvGrpSpPr>
          <p:cNvPr id="8" name="Group 7">
            <a:extLst>
              <a:ext uri="{FF2B5EF4-FFF2-40B4-BE49-F238E27FC236}">
                <a16:creationId xmlns:a16="http://schemas.microsoft.com/office/drawing/2014/main" id="{8B06D99B-9357-1AAF-813D-E65366733207}"/>
              </a:ext>
            </a:extLst>
          </p:cNvPr>
          <p:cNvGrpSpPr/>
          <p:nvPr/>
        </p:nvGrpSpPr>
        <p:grpSpPr>
          <a:xfrm>
            <a:off x="0" y="5994402"/>
            <a:ext cx="2476500" cy="879474"/>
            <a:chOff x="0" y="5994402"/>
            <a:chExt cx="2476500" cy="879474"/>
          </a:xfrm>
        </p:grpSpPr>
        <p:sp>
          <p:nvSpPr>
            <p:cNvPr id="9" name="TextBox 8">
              <a:extLst>
                <a:ext uri="{FF2B5EF4-FFF2-40B4-BE49-F238E27FC236}">
                  <a16:creationId xmlns:a16="http://schemas.microsoft.com/office/drawing/2014/main" id="{3569DE70-C763-783B-13B5-14F3800A83F6}"/>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10" name="Picture 9" descr="Logo&#10;&#10;Description automatically generated">
              <a:extLst>
                <a:ext uri="{FF2B5EF4-FFF2-40B4-BE49-F238E27FC236}">
                  <a16:creationId xmlns:a16="http://schemas.microsoft.com/office/drawing/2014/main" id="{924D0ED9-9E3C-5D74-C0B6-11DB3DEBDCF1}"/>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3538659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69A5-93B9-56DE-5D3D-4BA73FF65B02}"/>
              </a:ext>
            </a:extLst>
          </p:cNvPr>
          <p:cNvSpPr>
            <a:spLocks noGrp="1"/>
          </p:cNvSpPr>
          <p:nvPr>
            <p:ph type="title"/>
          </p:nvPr>
        </p:nvSpPr>
        <p:spPr/>
        <p:txBody>
          <a:bodyPr/>
          <a:lstStyle/>
          <a:p>
            <a:pPr algn="ctr"/>
            <a:r>
              <a:rPr lang="en-AU" dirty="0">
                <a:solidFill>
                  <a:srgbClr val="D21A8A"/>
                </a:solidFill>
                <a:latin typeface="Montserrat" panose="00000500000000000000" pitchFamily="2" charset="0"/>
              </a:rPr>
              <a:t>Effective Listening Skills</a:t>
            </a:r>
          </a:p>
        </p:txBody>
      </p:sp>
      <p:sp>
        <p:nvSpPr>
          <p:cNvPr id="3" name="Content Placeholder 2">
            <a:extLst>
              <a:ext uri="{FF2B5EF4-FFF2-40B4-BE49-F238E27FC236}">
                <a16:creationId xmlns:a16="http://schemas.microsoft.com/office/drawing/2014/main" id="{82084CEF-0F59-F960-C9E1-738E05038D50}"/>
              </a:ext>
            </a:extLst>
          </p:cNvPr>
          <p:cNvSpPr>
            <a:spLocks noGrp="1"/>
          </p:cNvSpPr>
          <p:nvPr>
            <p:ph idx="1"/>
          </p:nvPr>
        </p:nvSpPr>
        <p:spPr/>
        <p:txBody>
          <a:bodyPr/>
          <a:lstStyle/>
          <a:p>
            <a:r>
              <a:rPr lang="en-AU" dirty="0">
                <a:latin typeface="Montserrat" panose="00000500000000000000" pitchFamily="2" charset="0"/>
              </a:rPr>
              <a:t>Listening and showing that you are giving your full attention is a key element of effective communication</a:t>
            </a:r>
          </a:p>
          <a:p>
            <a:r>
              <a:rPr lang="en-AU" dirty="0">
                <a:latin typeface="Montserrat" panose="00000500000000000000" pitchFamily="2" charset="0"/>
              </a:rPr>
              <a:t>Reduces your chances of misunderstanding what is said</a:t>
            </a:r>
          </a:p>
          <a:p>
            <a:r>
              <a:rPr lang="en-AU" dirty="0">
                <a:latin typeface="Montserrat" panose="00000500000000000000" pitchFamily="2" charset="0"/>
              </a:rPr>
              <a:t>Helps to build trust and rapport with whoever you are communicating with</a:t>
            </a:r>
          </a:p>
          <a:p>
            <a:r>
              <a:rPr lang="en-AU" dirty="0">
                <a:latin typeface="Montserrat" panose="00000500000000000000" pitchFamily="2" charset="0"/>
              </a:rPr>
              <a:t>Listen closely and avoid making assumptions or judgements about them or what they need</a:t>
            </a:r>
          </a:p>
          <a:p>
            <a:r>
              <a:rPr lang="en-AU" dirty="0">
                <a:latin typeface="Montserrat" panose="00000500000000000000" pitchFamily="2" charset="0"/>
              </a:rPr>
              <a:t>Be patient and allow them to talk without interruption offering your opinion</a:t>
            </a:r>
          </a:p>
        </p:txBody>
      </p:sp>
      <p:grpSp>
        <p:nvGrpSpPr>
          <p:cNvPr id="4" name="Group 3">
            <a:extLst>
              <a:ext uri="{FF2B5EF4-FFF2-40B4-BE49-F238E27FC236}">
                <a16:creationId xmlns:a16="http://schemas.microsoft.com/office/drawing/2014/main" id="{3B7D53A8-7090-8320-5493-16A1F3E24A15}"/>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E8BA87D6-DE42-F0F3-86D9-7A250625441D}"/>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2650DCDF-76A2-1640-C797-4DB345F2843D}"/>
                </a:ext>
              </a:extLst>
            </p:cNvPr>
            <p:cNvPicPr>
              <a:picLocks noChangeAspect="1"/>
            </p:cNvPicPr>
            <p:nvPr/>
          </p:nvPicPr>
          <p:blipFill>
            <a:blip r:embed="rId2"/>
            <a:stretch>
              <a:fillRect/>
            </a:stretch>
          </p:blipFill>
          <p:spPr>
            <a:xfrm>
              <a:off x="0" y="5994402"/>
              <a:ext cx="1151464" cy="863598"/>
            </a:xfrm>
            <a:prstGeom prst="rect">
              <a:avLst/>
            </a:prstGeom>
          </p:spPr>
        </p:pic>
      </p:grpSp>
      <p:pic>
        <p:nvPicPr>
          <p:cNvPr id="10" name="Picture 9">
            <a:extLst>
              <a:ext uri="{FF2B5EF4-FFF2-40B4-BE49-F238E27FC236}">
                <a16:creationId xmlns:a16="http://schemas.microsoft.com/office/drawing/2014/main" id="{5C103485-2296-384D-8826-F76D36BCE951}"/>
              </a:ext>
            </a:extLst>
          </p:cNvPr>
          <p:cNvPicPr>
            <a:picLocks noChangeAspect="1"/>
          </p:cNvPicPr>
          <p:nvPr/>
        </p:nvPicPr>
        <p:blipFill>
          <a:blip r:embed="rId3"/>
          <a:stretch>
            <a:fillRect/>
          </a:stretch>
        </p:blipFill>
        <p:spPr>
          <a:xfrm>
            <a:off x="9919418" y="0"/>
            <a:ext cx="2272582" cy="1825625"/>
          </a:xfrm>
          <a:prstGeom prst="rect">
            <a:avLst/>
          </a:prstGeom>
        </p:spPr>
      </p:pic>
    </p:spTree>
    <p:extLst>
      <p:ext uri="{BB962C8B-B14F-4D97-AF65-F5344CB8AC3E}">
        <p14:creationId xmlns:p14="http://schemas.microsoft.com/office/powerpoint/2010/main" val="3218999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0E454-D6AF-9B85-EFD1-2E92D04CD6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5D265-2868-4507-3D17-38F854078B61}"/>
              </a:ext>
            </a:extLst>
          </p:cNvPr>
          <p:cNvSpPr>
            <a:spLocks noGrp="1"/>
          </p:cNvSpPr>
          <p:nvPr>
            <p:ph type="title"/>
          </p:nvPr>
        </p:nvSpPr>
        <p:spPr/>
        <p:txBody>
          <a:bodyPr/>
          <a:lstStyle/>
          <a:p>
            <a:pPr algn="ctr"/>
            <a:r>
              <a:rPr lang="en-AU" dirty="0">
                <a:solidFill>
                  <a:srgbClr val="D21A8A"/>
                </a:solidFill>
                <a:latin typeface="Montserrat" panose="00000500000000000000" pitchFamily="2" charset="0"/>
              </a:rPr>
              <a:t>Active Listening</a:t>
            </a:r>
          </a:p>
        </p:txBody>
      </p:sp>
      <p:sp>
        <p:nvSpPr>
          <p:cNvPr id="3" name="Content Placeholder 2">
            <a:extLst>
              <a:ext uri="{FF2B5EF4-FFF2-40B4-BE49-F238E27FC236}">
                <a16:creationId xmlns:a16="http://schemas.microsoft.com/office/drawing/2014/main" id="{F4CE50A0-2530-FF0D-8B69-4700376EBC15}"/>
              </a:ext>
            </a:extLst>
          </p:cNvPr>
          <p:cNvSpPr>
            <a:spLocks noGrp="1"/>
          </p:cNvSpPr>
          <p:nvPr>
            <p:ph idx="1"/>
          </p:nvPr>
        </p:nvSpPr>
        <p:spPr/>
        <p:txBody>
          <a:bodyPr/>
          <a:lstStyle/>
          <a:p>
            <a:r>
              <a:rPr lang="en-AU" dirty="0">
                <a:latin typeface="Montserrat" panose="00000500000000000000" pitchFamily="2" charset="0"/>
              </a:rPr>
              <a:t>Is a skill that can be learned and practiced just as any other skill</a:t>
            </a:r>
          </a:p>
          <a:p>
            <a:r>
              <a:rPr lang="en-AU" dirty="0">
                <a:latin typeface="Montserrat" panose="00000500000000000000" pitchFamily="2" charset="0"/>
              </a:rPr>
              <a:t>Refers to using all of your senses combined in order to focus on what is being said while showing the other person that they have your undivided attention</a:t>
            </a:r>
          </a:p>
        </p:txBody>
      </p:sp>
      <p:grpSp>
        <p:nvGrpSpPr>
          <p:cNvPr id="4" name="Group 3">
            <a:extLst>
              <a:ext uri="{FF2B5EF4-FFF2-40B4-BE49-F238E27FC236}">
                <a16:creationId xmlns:a16="http://schemas.microsoft.com/office/drawing/2014/main" id="{77BBD7B0-B69C-1AAA-4DD2-6D68B25FDD45}"/>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27575090-F411-C8D4-7951-C3AB049DAF47}"/>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4FA6BCE2-3947-898F-4D11-DDD9BDA88EFF}"/>
                </a:ext>
              </a:extLst>
            </p:cNvPr>
            <p:cNvPicPr>
              <a:picLocks noChangeAspect="1"/>
            </p:cNvPicPr>
            <p:nvPr/>
          </p:nvPicPr>
          <p:blipFill>
            <a:blip r:embed="rId2"/>
            <a:stretch>
              <a:fillRect/>
            </a:stretch>
          </p:blipFill>
          <p:spPr>
            <a:xfrm>
              <a:off x="0" y="5994402"/>
              <a:ext cx="1151464" cy="863598"/>
            </a:xfrm>
            <a:prstGeom prst="rect">
              <a:avLst/>
            </a:prstGeom>
          </p:spPr>
        </p:pic>
      </p:grpSp>
    </p:spTree>
    <p:extLst>
      <p:ext uri="{BB962C8B-B14F-4D97-AF65-F5344CB8AC3E}">
        <p14:creationId xmlns:p14="http://schemas.microsoft.com/office/powerpoint/2010/main" val="1515320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ED28D-D7E9-C2CD-BA17-E885C1F9B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39DC82-C0AD-3EC9-4EBD-32BEDDB26B7E}"/>
              </a:ext>
            </a:extLst>
          </p:cNvPr>
          <p:cNvSpPr>
            <a:spLocks noGrp="1"/>
          </p:cNvSpPr>
          <p:nvPr>
            <p:ph type="title"/>
          </p:nvPr>
        </p:nvSpPr>
        <p:spPr/>
        <p:txBody>
          <a:bodyPr/>
          <a:lstStyle/>
          <a:p>
            <a:pPr algn="ctr"/>
            <a:r>
              <a:rPr lang="en-AU" dirty="0">
                <a:solidFill>
                  <a:srgbClr val="D21A8A"/>
                </a:solidFill>
                <a:latin typeface="Montserrat" panose="00000500000000000000" pitchFamily="2" charset="0"/>
              </a:rPr>
              <a:t>DO’s and DON’Ts of Active Listening</a:t>
            </a:r>
          </a:p>
        </p:txBody>
      </p:sp>
      <p:pic>
        <p:nvPicPr>
          <p:cNvPr id="18" name="Content Placeholder 17" descr="A green check mark in a circle&#10;&#10;Description automatically generated">
            <a:extLst>
              <a:ext uri="{FF2B5EF4-FFF2-40B4-BE49-F238E27FC236}">
                <a16:creationId xmlns:a16="http://schemas.microsoft.com/office/drawing/2014/main" id="{D1A3DBD1-3A9A-B9F1-77C2-0357D7719B8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666998" y="1354137"/>
            <a:ext cx="1660369" cy="1104900"/>
          </a:xfrm>
        </p:spPr>
      </p:pic>
      <p:sp>
        <p:nvSpPr>
          <p:cNvPr id="12" name="Content Placeholder 11">
            <a:extLst>
              <a:ext uri="{FF2B5EF4-FFF2-40B4-BE49-F238E27FC236}">
                <a16:creationId xmlns:a16="http://schemas.microsoft.com/office/drawing/2014/main" id="{57426662-D454-6BAC-38DF-A7BD7B48396A}"/>
              </a:ext>
            </a:extLst>
          </p:cNvPr>
          <p:cNvSpPr>
            <a:spLocks noGrp="1"/>
          </p:cNvSpPr>
          <p:nvPr>
            <p:ph sz="quarter" idx="4"/>
          </p:nvPr>
        </p:nvSpPr>
        <p:spPr>
          <a:ln w="19050">
            <a:solidFill>
              <a:schemeClr val="tx1"/>
            </a:solidFill>
          </a:ln>
        </p:spPr>
        <p:txBody>
          <a:bodyPr/>
          <a:lstStyle/>
          <a:p>
            <a:r>
              <a:rPr lang="en-AU" dirty="0">
                <a:latin typeface="Montserrat" panose="00000500000000000000" pitchFamily="2" charset="0"/>
              </a:rPr>
              <a:t>Avoid negative body language like crossing arms and yawning</a:t>
            </a:r>
          </a:p>
          <a:p>
            <a:r>
              <a:rPr lang="en-AU" dirty="0">
                <a:latin typeface="Montserrat" panose="00000500000000000000" pitchFamily="2" charset="0"/>
              </a:rPr>
              <a:t>Don’t fidget or get distracted</a:t>
            </a:r>
          </a:p>
          <a:p>
            <a:r>
              <a:rPr lang="en-AU" dirty="0">
                <a:latin typeface="Montserrat" panose="00000500000000000000" pitchFamily="2" charset="0"/>
              </a:rPr>
              <a:t>Ignore their conversation</a:t>
            </a:r>
          </a:p>
          <a:p>
            <a:r>
              <a:rPr lang="en-AU" dirty="0">
                <a:latin typeface="Montserrat" panose="00000500000000000000" pitchFamily="2" charset="0"/>
              </a:rPr>
              <a:t>Repeat the whole conversation</a:t>
            </a:r>
          </a:p>
          <a:p>
            <a:endParaRPr lang="en-AU" dirty="0">
              <a:latin typeface="Montserrat" panose="00000500000000000000" pitchFamily="2" charset="0"/>
            </a:endParaRPr>
          </a:p>
        </p:txBody>
      </p:sp>
      <p:grpSp>
        <p:nvGrpSpPr>
          <p:cNvPr id="4" name="Group 3">
            <a:extLst>
              <a:ext uri="{FF2B5EF4-FFF2-40B4-BE49-F238E27FC236}">
                <a16:creationId xmlns:a16="http://schemas.microsoft.com/office/drawing/2014/main" id="{81829127-053A-D316-6635-B068EC0F8DBE}"/>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B2260746-2106-DC38-6206-F8DABEB133BF}"/>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2A620A40-4128-97D2-66C7-8CC63C9B5281}"/>
                </a:ext>
              </a:extLst>
            </p:cNvPr>
            <p:cNvPicPr>
              <a:picLocks noChangeAspect="1"/>
            </p:cNvPicPr>
            <p:nvPr/>
          </p:nvPicPr>
          <p:blipFill>
            <a:blip r:embed="rId3"/>
            <a:stretch>
              <a:fillRect/>
            </a:stretch>
          </p:blipFill>
          <p:spPr>
            <a:xfrm>
              <a:off x="0" y="5994402"/>
              <a:ext cx="1151464" cy="863598"/>
            </a:xfrm>
            <a:prstGeom prst="rect">
              <a:avLst/>
            </a:prstGeom>
          </p:spPr>
        </p:pic>
      </p:grpSp>
      <p:sp>
        <p:nvSpPr>
          <p:cNvPr id="19" name="Content Placeholder 11">
            <a:extLst>
              <a:ext uri="{FF2B5EF4-FFF2-40B4-BE49-F238E27FC236}">
                <a16:creationId xmlns:a16="http://schemas.microsoft.com/office/drawing/2014/main" id="{C61733F6-EAEA-B82E-313F-8787AA937FB6}"/>
              </a:ext>
            </a:extLst>
          </p:cNvPr>
          <p:cNvSpPr txBox="1">
            <a:spLocks/>
          </p:cNvSpPr>
          <p:nvPr/>
        </p:nvSpPr>
        <p:spPr>
          <a:xfrm>
            <a:off x="904875" y="2505075"/>
            <a:ext cx="5183188" cy="3684588"/>
          </a:xfrm>
          <a:prstGeom prst="rect">
            <a:avLst/>
          </a:prstGeom>
          <a:ln w="19050">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Montserrat" panose="00000500000000000000" pitchFamily="2" charset="0"/>
              </a:rPr>
              <a:t>Use body language like smiling and nodding</a:t>
            </a:r>
          </a:p>
          <a:p>
            <a:r>
              <a:rPr lang="en-AU" dirty="0">
                <a:latin typeface="Montserrat" panose="00000500000000000000" pitchFamily="2" charset="0"/>
              </a:rPr>
              <a:t>Give people your full attention</a:t>
            </a:r>
          </a:p>
          <a:p>
            <a:r>
              <a:rPr lang="en-AU" dirty="0">
                <a:latin typeface="Montserrat" panose="00000500000000000000" pitchFamily="2" charset="0"/>
              </a:rPr>
              <a:t>Ask clarifying and follow up questions</a:t>
            </a:r>
          </a:p>
          <a:p>
            <a:r>
              <a:rPr lang="en-AU" dirty="0">
                <a:latin typeface="Montserrat" panose="00000500000000000000" pitchFamily="2" charset="0"/>
              </a:rPr>
              <a:t>Paraphrase what has been said, to confirm understanding</a:t>
            </a:r>
          </a:p>
        </p:txBody>
      </p:sp>
      <p:pic>
        <p:nvPicPr>
          <p:cNvPr id="21" name="Picture 20" descr="A red circle with a white x in it&#10;&#10;Description automatically generated">
            <a:extLst>
              <a:ext uri="{FF2B5EF4-FFF2-40B4-BE49-F238E27FC236}">
                <a16:creationId xmlns:a16="http://schemas.microsoft.com/office/drawing/2014/main" id="{219306C1-E171-4F36-386B-8A277F3377F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11344" y="1354137"/>
            <a:ext cx="1104900" cy="1104900"/>
          </a:xfrm>
          <a:prstGeom prst="rect">
            <a:avLst/>
          </a:prstGeom>
        </p:spPr>
      </p:pic>
    </p:spTree>
    <p:extLst>
      <p:ext uri="{BB962C8B-B14F-4D97-AF65-F5344CB8AC3E}">
        <p14:creationId xmlns:p14="http://schemas.microsoft.com/office/powerpoint/2010/main" val="416129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C444B-5C1E-29AA-72EA-598767E3CA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6D1F5F-7CFB-F854-6860-CADBEF19D880}"/>
              </a:ext>
            </a:extLst>
          </p:cNvPr>
          <p:cNvSpPr>
            <a:spLocks noGrp="1"/>
          </p:cNvSpPr>
          <p:nvPr>
            <p:ph type="title"/>
          </p:nvPr>
        </p:nvSpPr>
        <p:spPr/>
        <p:txBody>
          <a:bodyPr/>
          <a:lstStyle/>
          <a:p>
            <a:pPr algn="ctr"/>
            <a:r>
              <a:rPr lang="en-AU" dirty="0">
                <a:solidFill>
                  <a:srgbClr val="D21A8A"/>
                </a:solidFill>
                <a:latin typeface="Montserrat" panose="00000500000000000000" pitchFamily="2" charset="0"/>
              </a:rPr>
              <a:t>Verbal Communication Skills</a:t>
            </a:r>
          </a:p>
        </p:txBody>
      </p:sp>
      <p:sp>
        <p:nvSpPr>
          <p:cNvPr id="3" name="Content Placeholder 2">
            <a:extLst>
              <a:ext uri="{FF2B5EF4-FFF2-40B4-BE49-F238E27FC236}">
                <a16:creationId xmlns:a16="http://schemas.microsoft.com/office/drawing/2014/main" id="{8C1FD906-B8F3-5015-03A4-BFD0FC85D991}"/>
              </a:ext>
            </a:extLst>
          </p:cNvPr>
          <p:cNvSpPr>
            <a:spLocks noGrp="1"/>
          </p:cNvSpPr>
          <p:nvPr>
            <p:ph idx="1"/>
          </p:nvPr>
        </p:nvSpPr>
        <p:spPr/>
        <p:txBody>
          <a:bodyPr/>
          <a:lstStyle/>
          <a:p>
            <a:r>
              <a:rPr lang="en-AU" dirty="0">
                <a:latin typeface="Montserrat" panose="00000500000000000000" pitchFamily="2" charset="0"/>
              </a:rPr>
              <a:t>Effective verbal communication comprises three primary elements</a:t>
            </a:r>
          </a:p>
          <a:p>
            <a:pPr marL="0" indent="0">
              <a:buNone/>
            </a:pPr>
            <a:endParaRPr lang="en-AU" dirty="0">
              <a:latin typeface="Montserrat" panose="00000500000000000000" pitchFamily="2" charset="0"/>
            </a:endParaRPr>
          </a:p>
        </p:txBody>
      </p:sp>
      <p:grpSp>
        <p:nvGrpSpPr>
          <p:cNvPr id="4" name="Group 3">
            <a:extLst>
              <a:ext uri="{FF2B5EF4-FFF2-40B4-BE49-F238E27FC236}">
                <a16:creationId xmlns:a16="http://schemas.microsoft.com/office/drawing/2014/main" id="{BCA625F1-CFEA-0A9D-0B33-FD8D26063AB0}"/>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07FC8778-C070-DC80-6605-F16E40A6FF98}"/>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DCB6F629-2655-3C2C-F46F-8DDB68643038}"/>
                </a:ext>
              </a:extLst>
            </p:cNvPr>
            <p:cNvPicPr>
              <a:picLocks noChangeAspect="1"/>
            </p:cNvPicPr>
            <p:nvPr/>
          </p:nvPicPr>
          <p:blipFill>
            <a:blip r:embed="rId2"/>
            <a:stretch>
              <a:fillRect/>
            </a:stretch>
          </p:blipFill>
          <p:spPr>
            <a:xfrm>
              <a:off x="0" y="5994402"/>
              <a:ext cx="1151464" cy="863598"/>
            </a:xfrm>
            <a:prstGeom prst="rect">
              <a:avLst/>
            </a:prstGeom>
          </p:spPr>
        </p:pic>
      </p:grpSp>
      <p:graphicFrame>
        <p:nvGraphicFramePr>
          <p:cNvPr id="7" name="Table 6">
            <a:extLst>
              <a:ext uri="{FF2B5EF4-FFF2-40B4-BE49-F238E27FC236}">
                <a16:creationId xmlns:a16="http://schemas.microsoft.com/office/drawing/2014/main" id="{1DE39972-CDD0-8A3C-9378-CA46F0C59920}"/>
              </a:ext>
            </a:extLst>
          </p:cNvPr>
          <p:cNvGraphicFramePr>
            <a:graphicFrameLocks noGrp="1"/>
          </p:cNvGraphicFramePr>
          <p:nvPr>
            <p:extLst>
              <p:ext uri="{D42A27DB-BD31-4B8C-83A1-F6EECF244321}">
                <p14:modId xmlns:p14="http://schemas.microsoft.com/office/powerpoint/2010/main" val="1846213467"/>
              </p:ext>
            </p:extLst>
          </p:nvPr>
        </p:nvGraphicFramePr>
        <p:xfrm>
          <a:off x="904875" y="2730025"/>
          <a:ext cx="10448925" cy="301752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72872420"/>
                    </a:ext>
                  </a:extLst>
                </a:gridCol>
                <a:gridCol w="1857375">
                  <a:extLst>
                    <a:ext uri="{9D8B030D-6E8A-4147-A177-3AD203B41FA5}">
                      <a16:colId xmlns:a16="http://schemas.microsoft.com/office/drawing/2014/main" val="3705479847"/>
                    </a:ext>
                  </a:extLst>
                </a:gridCol>
                <a:gridCol w="6781800">
                  <a:extLst>
                    <a:ext uri="{9D8B030D-6E8A-4147-A177-3AD203B41FA5}">
                      <a16:colId xmlns:a16="http://schemas.microsoft.com/office/drawing/2014/main" val="111453542"/>
                    </a:ext>
                  </a:extLst>
                </a:gridCol>
              </a:tblGrid>
              <a:tr h="370840">
                <a:tc>
                  <a:txBody>
                    <a:bodyPr/>
                    <a:lstStyle/>
                    <a:p>
                      <a:pPr algn="ctr"/>
                      <a:r>
                        <a:rPr lang="en-AU" sz="6000" b="1" dirty="0">
                          <a:solidFill>
                            <a:schemeClr val="bg1"/>
                          </a:solidFill>
                          <a:latin typeface="Montserrat" panose="00000500000000000000" pitchFamily="2" charset="0"/>
                        </a:rPr>
                        <a:t>1.</a:t>
                      </a:r>
                    </a:p>
                  </a:txBody>
                  <a:tcPr>
                    <a:solidFill>
                      <a:srgbClr val="F79524"/>
                    </a:solidFill>
                  </a:tcPr>
                </a:tc>
                <a:tc>
                  <a:txBody>
                    <a:bodyPr/>
                    <a:lstStyle/>
                    <a:p>
                      <a:pPr algn="ctr"/>
                      <a:r>
                        <a:rPr lang="en-AU" sz="2800" b="1" dirty="0">
                          <a:solidFill>
                            <a:schemeClr val="tx1"/>
                          </a:solidFill>
                          <a:latin typeface="Montserrat" panose="00000500000000000000" pitchFamily="2" charset="0"/>
                        </a:rPr>
                        <a:t>Words chosen</a:t>
                      </a:r>
                    </a:p>
                  </a:txBody>
                  <a:tcPr>
                    <a:solidFill>
                      <a:srgbClr val="F79524"/>
                    </a:solidFill>
                  </a:tcPr>
                </a:tc>
                <a:tc>
                  <a:txBody>
                    <a:bodyPr/>
                    <a:lstStyle/>
                    <a:p>
                      <a:pPr marL="185737" indent="0" algn="ctr">
                        <a:buFont typeface="Wingdings" panose="05000000000000000000" pitchFamily="2" charset="2"/>
                        <a:buNone/>
                      </a:pPr>
                      <a:r>
                        <a:rPr lang="en-GB" dirty="0">
                          <a:solidFill>
                            <a:schemeClr val="bg1"/>
                          </a:solidFill>
                          <a:latin typeface="Montserrat" panose="00000500000000000000" pitchFamily="2" charset="0"/>
                        </a:rPr>
                        <a:t>Consider </a:t>
                      </a:r>
                      <a:r>
                        <a:rPr lang="en-GB" b="1" u="sng" dirty="0">
                          <a:solidFill>
                            <a:schemeClr val="bg1"/>
                          </a:solidFill>
                          <a:latin typeface="Montserrat" panose="00000500000000000000" pitchFamily="2" charset="0"/>
                        </a:rPr>
                        <a:t>what </a:t>
                      </a:r>
                      <a:r>
                        <a:rPr lang="en-GB" dirty="0">
                          <a:solidFill>
                            <a:schemeClr val="bg1"/>
                          </a:solidFill>
                          <a:latin typeface="Montserrat" panose="00000500000000000000" pitchFamily="2" charset="0"/>
                        </a:rPr>
                        <a:t>you are going to say.</a:t>
                      </a:r>
                    </a:p>
                    <a:p>
                      <a:pPr marL="185737" indent="0" algn="ctr">
                        <a:buFont typeface="Wingdings" panose="05000000000000000000" pitchFamily="2" charset="2"/>
                        <a:buNone/>
                      </a:pPr>
                      <a:r>
                        <a:rPr lang="en-GB" dirty="0">
                          <a:solidFill>
                            <a:schemeClr val="bg1"/>
                          </a:solidFill>
                          <a:latin typeface="Montserrat" panose="00000500000000000000" pitchFamily="2" charset="0"/>
                        </a:rPr>
                        <a:t>Appropriate </a:t>
                      </a:r>
                      <a:r>
                        <a:rPr lang="en-GB" b="1" u="sng" dirty="0">
                          <a:solidFill>
                            <a:schemeClr val="bg1"/>
                          </a:solidFill>
                          <a:latin typeface="Montserrat" panose="00000500000000000000" pitchFamily="2" charset="0"/>
                        </a:rPr>
                        <a:t>words</a:t>
                      </a:r>
                      <a:r>
                        <a:rPr lang="en-GB" dirty="0">
                          <a:solidFill>
                            <a:schemeClr val="bg1"/>
                          </a:solidFill>
                          <a:latin typeface="Montserrat" panose="00000500000000000000" pitchFamily="2" charset="0"/>
                        </a:rPr>
                        <a:t> for the audience.</a:t>
                      </a:r>
                    </a:p>
                  </a:txBody>
                  <a:tcPr>
                    <a:solidFill>
                      <a:srgbClr val="F79524"/>
                    </a:solidFill>
                  </a:tcPr>
                </a:tc>
                <a:extLst>
                  <a:ext uri="{0D108BD9-81ED-4DB2-BD59-A6C34878D82A}">
                    <a16:rowId xmlns:a16="http://schemas.microsoft.com/office/drawing/2014/main" val="1764595739"/>
                  </a:ext>
                </a:extLst>
              </a:tr>
              <a:tr h="370840">
                <a:tc>
                  <a:txBody>
                    <a:bodyPr/>
                    <a:lstStyle/>
                    <a:p>
                      <a:pPr algn="ctr"/>
                      <a:r>
                        <a:rPr lang="en-AU" sz="6000" b="1" dirty="0">
                          <a:solidFill>
                            <a:schemeClr val="bg1"/>
                          </a:solidFill>
                          <a:latin typeface="Montserrat" panose="00000500000000000000" pitchFamily="2" charset="0"/>
                        </a:rPr>
                        <a:t>2.</a:t>
                      </a:r>
                    </a:p>
                  </a:txBody>
                  <a:tcPr>
                    <a:solidFill>
                      <a:schemeClr val="bg1">
                        <a:lumMod val="50000"/>
                      </a:schemeClr>
                    </a:solidFill>
                  </a:tcPr>
                </a:tc>
                <a:tc>
                  <a:txBody>
                    <a:bodyPr/>
                    <a:lstStyle/>
                    <a:p>
                      <a:pPr algn="ctr"/>
                      <a:r>
                        <a:rPr lang="en-AU" sz="2800" b="1" dirty="0">
                          <a:solidFill>
                            <a:schemeClr val="tx1"/>
                          </a:solidFill>
                          <a:latin typeface="Montserrat" panose="00000500000000000000" pitchFamily="2" charset="0"/>
                        </a:rPr>
                        <a:t>Voice and tone</a:t>
                      </a:r>
                    </a:p>
                  </a:txBody>
                  <a:tcPr>
                    <a:solidFill>
                      <a:schemeClr val="bg1">
                        <a:lumMod val="50000"/>
                      </a:schemeClr>
                    </a:solidFill>
                  </a:tcPr>
                </a:tc>
                <a:tc>
                  <a:txBody>
                    <a:bodyPr/>
                    <a:lstStyle/>
                    <a:p>
                      <a:pPr marL="0" lvl="0" indent="0" algn="ctr">
                        <a:lnSpc>
                          <a:spcPct val="100000"/>
                        </a:lnSpc>
                        <a:spcBef>
                          <a:spcPct val="0"/>
                        </a:spcBef>
                        <a:spcAft>
                          <a:spcPct val="15000"/>
                        </a:spcAft>
                        <a:buFont typeface="Wingdings" panose="05000000000000000000" pitchFamily="2" charset="2"/>
                        <a:buNone/>
                      </a:pPr>
                      <a:r>
                        <a:rPr lang="en-AU" b="1" u="sng" dirty="0">
                          <a:solidFill>
                            <a:schemeClr val="bg1"/>
                          </a:solidFill>
                          <a:latin typeface="Montserrat" panose="00000500000000000000" pitchFamily="2" charset="0"/>
                          <a:cs typeface="Helvetica Regular" charset="0"/>
                        </a:rPr>
                        <a:t>Speak</a:t>
                      </a:r>
                      <a:r>
                        <a:rPr lang="en-AU" dirty="0">
                          <a:solidFill>
                            <a:schemeClr val="bg1"/>
                          </a:solidFill>
                          <a:latin typeface="Montserrat" panose="00000500000000000000" pitchFamily="2" charset="0"/>
                          <a:cs typeface="Helvetica Regular" charset="0"/>
                        </a:rPr>
                        <a:t> clearly and with confidence.</a:t>
                      </a:r>
                    </a:p>
                    <a:p>
                      <a:pPr marL="0" lvl="0" indent="0" algn="ctr">
                        <a:lnSpc>
                          <a:spcPct val="100000"/>
                        </a:lnSpc>
                        <a:spcBef>
                          <a:spcPct val="0"/>
                        </a:spcBef>
                        <a:spcAft>
                          <a:spcPct val="15000"/>
                        </a:spcAft>
                        <a:buFont typeface="Wingdings" panose="05000000000000000000" pitchFamily="2" charset="2"/>
                        <a:buNone/>
                      </a:pPr>
                      <a:r>
                        <a:rPr lang="en-AU" altLang="en-AU" dirty="0">
                          <a:solidFill>
                            <a:schemeClr val="bg1"/>
                          </a:solidFill>
                          <a:latin typeface="Montserrat" panose="00000500000000000000" pitchFamily="2" charset="0"/>
                          <a:cs typeface="Helvetica Regular" charset="0"/>
                        </a:rPr>
                        <a:t>Appropriate </a:t>
                      </a:r>
                      <a:r>
                        <a:rPr lang="en-AU" altLang="en-AU" b="1" u="sng" dirty="0">
                          <a:solidFill>
                            <a:schemeClr val="bg1"/>
                          </a:solidFill>
                          <a:latin typeface="Montserrat" panose="00000500000000000000" pitchFamily="2" charset="0"/>
                          <a:cs typeface="Helvetica Regular" charset="0"/>
                        </a:rPr>
                        <a:t>volume.</a:t>
                      </a:r>
                      <a:endParaRPr lang="en-AU" b="1" u="sng" dirty="0">
                        <a:solidFill>
                          <a:schemeClr val="bg1"/>
                        </a:solidFill>
                        <a:latin typeface="Montserrat" panose="00000500000000000000" pitchFamily="2" charset="0"/>
                        <a:cs typeface="Helvetica Regular" charset="0"/>
                      </a:endParaRPr>
                    </a:p>
                    <a:p>
                      <a:pPr algn="ctr"/>
                      <a:endParaRPr lang="en-AU" b="1" dirty="0">
                        <a:solidFill>
                          <a:schemeClr val="bg1"/>
                        </a:solidFill>
                        <a:latin typeface="Montserrat" panose="00000500000000000000" pitchFamily="2" charset="0"/>
                      </a:endParaRPr>
                    </a:p>
                  </a:txBody>
                  <a:tcPr>
                    <a:solidFill>
                      <a:schemeClr val="bg1">
                        <a:lumMod val="50000"/>
                      </a:schemeClr>
                    </a:solidFill>
                  </a:tcPr>
                </a:tc>
                <a:extLst>
                  <a:ext uri="{0D108BD9-81ED-4DB2-BD59-A6C34878D82A}">
                    <a16:rowId xmlns:a16="http://schemas.microsoft.com/office/drawing/2014/main" val="3860480800"/>
                  </a:ext>
                </a:extLst>
              </a:tr>
              <a:tr h="370840">
                <a:tc>
                  <a:txBody>
                    <a:bodyPr/>
                    <a:lstStyle/>
                    <a:p>
                      <a:pPr algn="ctr"/>
                      <a:r>
                        <a:rPr lang="en-AU" sz="6000" b="1" dirty="0">
                          <a:solidFill>
                            <a:schemeClr val="bg1"/>
                          </a:solidFill>
                          <a:latin typeface="Montserrat" panose="00000500000000000000" pitchFamily="2" charset="0"/>
                        </a:rPr>
                        <a:t>3.</a:t>
                      </a:r>
                    </a:p>
                  </a:txBody>
                  <a:tcPr>
                    <a:solidFill>
                      <a:srgbClr val="F79524"/>
                    </a:solidFill>
                  </a:tcPr>
                </a:tc>
                <a:tc>
                  <a:txBody>
                    <a:bodyPr/>
                    <a:lstStyle/>
                    <a:p>
                      <a:pPr algn="ctr"/>
                      <a:r>
                        <a:rPr lang="en-AU" sz="2800" b="1" dirty="0">
                          <a:solidFill>
                            <a:schemeClr val="tx1"/>
                          </a:solidFill>
                          <a:latin typeface="Montserrat" panose="00000500000000000000" pitchFamily="2" charset="0"/>
                        </a:rPr>
                        <a:t>Body language</a:t>
                      </a:r>
                    </a:p>
                  </a:txBody>
                  <a:tcPr>
                    <a:solidFill>
                      <a:srgbClr val="F79524"/>
                    </a:solidFill>
                  </a:tcPr>
                </a:tc>
                <a:tc>
                  <a:txBody>
                    <a:bodyPr/>
                    <a:lstStyle/>
                    <a:p>
                      <a:pPr marL="0" indent="0" algn="ctr">
                        <a:buFont typeface="Wingdings" panose="05000000000000000000" pitchFamily="2" charset="2"/>
                        <a:buNone/>
                      </a:pPr>
                      <a:endParaRPr lang="en-AU" dirty="0">
                        <a:solidFill>
                          <a:schemeClr val="bg1"/>
                        </a:solidFill>
                        <a:latin typeface="Montserrat" panose="00000500000000000000" pitchFamily="2" charset="0"/>
                        <a:cs typeface="Helvetica Regular" charset="0"/>
                      </a:endParaRPr>
                    </a:p>
                    <a:p>
                      <a:pPr marL="0" indent="0" algn="ctr">
                        <a:buFont typeface="Wingdings" panose="05000000000000000000" pitchFamily="2" charset="2"/>
                        <a:buNone/>
                      </a:pPr>
                      <a:r>
                        <a:rPr lang="en-AU" dirty="0">
                          <a:solidFill>
                            <a:schemeClr val="bg1"/>
                          </a:solidFill>
                          <a:latin typeface="Montserrat" panose="00000500000000000000" pitchFamily="2" charset="0"/>
                          <a:cs typeface="Helvetica Regular" charset="0"/>
                        </a:rPr>
                        <a:t>Consider </a:t>
                      </a:r>
                      <a:r>
                        <a:rPr lang="en-AU" b="1" u="sng" dirty="0">
                          <a:solidFill>
                            <a:schemeClr val="bg1"/>
                          </a:solidFill>
                          <a:latin typeface="Montserrat" panose="00000500000000000000" pitchFamily="2" charset="0"/>
                          <a:cs typeface="Helvetica Regular" charset="0"/>
                        </a:rPr>
                        <a:t>facial expressions.</a:t>
                      </a:r>
                      <a:endParaRPr lang="en-AU" b="1" dirty="0">
                        <a:solidFill>
                          <a:schemeClr val="bg1"/>
                        </a:solidFill>
                        <a:latin typeface="Montserrat" panose="00000500000000000000" pitchFamily="2" charset="0"/>
                      </a:endParaRPr>
                    </a:p>
                  </a:txBody>
                  <a:tcPr>
                    <a:solidFill>
                      <a:srgbClr val="F79524"/>
                    </a:solidFill>
                  </a:tcPr>
                </a:tc>
                <a:extLst>
                  <a:ext uri="{0D108BD9-81ED-4DB2-BD59-A6C34878D82A}">
                    <a16:rowId xmlns:a16="http://schemas.microsoft.com/office/drawing/2014/main" val="4181099519"/>
                  </a:ext>
                </a:extLst>
              </a:tr>
            </a:tbl>
          </a:graphicData>
        </a:graphic>
      </p:graphicFrame>
    </p:spTree>
    <p:extLst>
      <p:ext uri="{BB962C8B-B14F-4D97-AF65-F5344CB8AC3E}">
        <p14:creationId xmlns:p14="http://schemas.microsoft.com/office/powerpoint/2010/main" val="590555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ECE23-BFCA-C7E5-3659-D6DB0A04B2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6B75B9-ECB6-5682-1C5D-3D0ADC85F775}"/>
              </a:ext>
            </a:extLst>
          </p:cNvPr>
          <p:cNvSpPr>
            <a:spLocks noGrp="1"/>
          </p:cNvSpPr>
          <p:nvPr>
            <p:ph idx="1"/>
          </p:nvPr>
        </p:nvSpPr>
        <p:spPr>
          <a:xfrm>
            <a:off x="838200" y="3019425"/>
            <a:ext cx="10515600" cy="3157538"/>
          </a:xfrm>
        </p:spPr>
        <p:txBody>
          <a:bodyPr>
            <a:normAutofit/>
          </a:bodyPr>
          <a:lstStyle/>
          <a:p>
            <a:pPr marL="0" indent="0" algn="ctr">
              <a:buNone/>
            </a:pPr>
            <a:r>
              <a:rPr lang="en-AU" sz="4400" dirty="0">
                <a:latin typeface="Montserrat" panose="00000500000000000000" pitchFamily="2" charset="0"/>
              </a:rPr>
              <a:t>Complete 1A Inquiry Task </a:t>
            </a:r>
            <a:br>
              <a:rPr lang="en-AU" sz="4400" dirty="0">
                <a:latin typeface="Montserrat" panose="00000500000000000000" pitchFamily="2" charset="0"/>
              </a:rPr>
            </a:br>
            <a:r>
              <a:rPr lang="en-AU" sz="4400" dirty="0">
                <a:latin typeface="Montserrat" panose="00000500000000000000" pitchFamily="2" charset="0"/>
              </a:rPr>
              <a:t>on page 6</a:t>
            </a:r>
          </a:p>
        </p:txBody>
      </p:sp>
      <p:grpSp>
        <p:nvGrpSpPr>
          <p:cNvPr id="4" name="Group 3">
            <a:extLst>
              <a:ext uri="{FF2B5EF4-FFF2-40B4-BE49-F238E27FC236}">
                <a16:creationId xmlns:a16="http://schemas.microsoft.com/office/drawing/2014/main" id="{CBEC895B-C086-E1EA-F051-04B8BF98A39A}"/>
              </a:ext>
            </a:extLst>
          </p:cNvPr>
          <p:cNvGrpSpPr/>
          <p:nvPr/>
        </p:nvGrpSpPr>
        <p:grpSpPr>
          <a:xfrm>
            <a:off x="0" y="5994402"/>
            <a:ext cx="2476500" cy="879474"/>
            <a:chOff x="0" y="5994402"/>
            <a:chExt cx="2476500" cy="879474"/>
          </a:xfrm>
        </p:grpSpPr>
        <p:sp>
          <p:nvSpPr>
            <p:cNvPr id="5" name="TextBox 4">
              <a:extLst>
                <a:ext uri="{FF2B5EF4-FFF2-40B4-BE49-F238E27FC236}">
                  <a16:creationId xmlns:a16="http://schemas.microsoft.com/office/drawing/2014/main" id="{B9D7261F-C807-490E-6BEF-987CF002626C}"/>
                </a:ext>
              </a:extLst>
            </p:cNvPr>
            <p:cNvSpPr txBox="1"/>
            <p:nvPr/>
          </p:nvSpPr>
          <p:spPr>
            <a:xfrm>
              <a:off x="904875" y="6556399"/>
              <a:ext cx="1571625" cy="317477"/>
            </a:xfrm>
            <a:prstGeom prst="rect">
              <a:avLst/>
            </a:prstGeom>
          </p:spPr>
          <p:txBody>
            <a:bodyPr vert="horz" lIns="91440" tIns="45720" rIns="91440" bIns="45720" rtlCol="0">
              <a:normAutofit/>
            </a:bodyPr>
            <a:lstStyle/>
            <a:p>
              <a:pPr>
                <a:lnSpc>
                  <a:spcPct val="90000"/>
                </a:lnSpc>
                <a:spcBef>
                  <a:spcPts val="1000"/>
                </a:spcBef>
              </a:pPr>
              <a:r>
                <a:rPr lang="en-US" sz="1000" kern="1200" dirty="0">
                  <a:solidFill>
                    <a:srgbClr val="D21A8A"/>
                  </a:solidFill>
                  <a:latin typeface="+mn-lt"/>
                  <a:ea typeface="+mn-ea"/>
                  <a:cs typeface="+mn-cs"/>
                </a:rPr>
                <a:t>CHCCOM001</a:t>
              </a:r>
            </a:p>
          </p:txBody>
        </p:sp>
        <p:pic>
          <p:nvPicPr>
            <p:cNvPr id="6" name="Picture 5" descr="Logo&#10;&#10;Description automatically generated">
              <a:extLst>
                <a:ext uri="{FF2B5EF4-FFF2-40B4-BE49-F238E27FC236}">
                  <a16:creationId xmlns:a16="http://schemas.microsoft.com/office/drawing/2014/main" id="{94E3B534-42B9-0AF4-F46C-986F731E9C24}"/>
                </a:ext>
              </a:extLst>
            </p:cNvPr>
            <p:cNvPicPr>
              <a:picLocks noChangeAspect="1"/>
            </p:cNvPicPr>
            <p:nvPr/>
          </p:nvPicPr>
          <p:blipFill>
            <a:blip r:embed="rId2"/>
            <a:stretch>
              <a:fillRect/>
            </a:stretch>
          </p:blipFill>
          <p:spPr>
            <a:xfrm>
              <a:off x="0" y="5994402"/>
              <a:ext cx="1151464" cy="863598"/>
            </a:xfrm>
            <a:prstGeom prst="rect">
              <a:avLst/>
            </a:prstGeom>
          </p:spPr>
        </p:pic>
      </p:grpSp>
      <p:pic>
        <p:nvPicPr>
          <p:cNvPr id="7" name="Picture 6">
            <a:extLst>
              <a:ext uri="{FF2B5EF4-FFF2-40B4-BE49-F238E27FC236}">
                <a16:creationId xmlns:a16="http://schemas.microsoft.com/office/drawing/2014/main" id="{A46175FC-E84D-DC98-D350-F44ED734058A}"/>
              </a:ext>
            </a:extLst>
          </p:cNvPr>
          <p:cNvPicPr>
            <a:picLocks noChangeAspect="1"/>
          </p:cNvPicPr>
          <p:nvPr/>
        </p:nvPicPr>
        <p:blipFill>
          <a:blip r:embed="rId3"/>
          <a:stretch>
            <a:fillRect/>
          </a:stretch>
        </p:blipFill>
        <p:spPr>
          <a:xfrm>
            <a:off x="5414867" y="1442913"/>
            <a:ext cx="1362265" cy="895475"/>
          </a:xfrm>
          <a:prstGeom prst="rect">
            <a:avLst/>
          </a:prstGeom>
        </p:spPr>
      </p:pic>
    </p:spTree>
    <p:extLst>
      <p:ext uri="{BB962C8B-B14F-4D97-AF65-F5344CB8AC3E}">
        <p14:creationId xmlns:p14="http://schemas.microsoft.com/office/powerpoint/2010/main" val="4074986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1816</TotalTime>
  <Words>2503</Words>
  <Application>Microsoft Office PowerPoint</Application>
  <PresentationFormat>Widescreen</PresentationFormat>
  <Paragraphs>294</Paragraphs>
  <Slides>38</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Aptos</vt:lpstr>
      <vt:lpstr>Aptos Display</vt:lpstr>
      <vt:lpstr>Arial</vt:lpstr>
      <vt:lpstr>Montserrat</vt:lpstr>
      <vt:lpstr>Wingdings</vt:lpstr>
      <vt:lpstr>Office Theme</vt:lpstr>
      <vt:lpstr>CHCCOM001 PROVIDE FIRST POINT OF CONTACT</vt:lpstr>
      <vt:lpstr>PowerPoint Presentation</vt:lpstr>
      <vt:lpstr>1.1 What is Effective Communication?</vt:lpstr>
      <vt:lpstr>Tips</vt:lpstr>
      <vt:lpstr>Effective Listening Skills</vt:lpstr>
      <vt:lpstr>Active Listening</vt:lpstr>
      <vt:lpstr>DO’s and DON’Ts of Active Listening</vt:lpstr>
      <vt:lpstr>Verbal Communication Skills</vt:lpstr>
      <vt:lpstr>PowerPoint Presentation</vt:lpstr>
      <vt:lpstr>1.2 Communicating with Distressed People</vt:lpstr>
      <vt:lpstr>PowerPoint Presentation</vt:lpstr>
      <vt:lpstr>PowerPoint Presentation</vt:lpstr>
      <vt:lpstr>Actions to follow when working with upset people</vt:lpstr>
      <vt:lpstr>PowerPoint Presentation</vt:lpstr>
      <vt:lpstr>1.2 Communicating with Diverse People</vt:lpstr>
      <vt:lpstr>PowerPoint Presentation</vt:lpstr>
      <vt:lpstr>PowerPoint Presentation</vt:lpstr>
      <vt:lpstr>Language and Literacy</vt:lpstr>
      <vt:lpstr>Jargon and idioms</vt:lpstr>
      <vt:lpstr>Complete 1B Inquiry Task  on page 11 </vt:lpstr>
      <vt:lpstr>PowerPoint Presentation</vt:lpstr>
      <vt:lpstr>2.1 Determine the Information Required</vt:lpstr>
      <vt:lpstr>Organisational Policies and Procedures for Recording and Storing Information</vt:lpstr>
      <vt:lpstr>Recording and Storing Information</vt:lpstr>
      <vt:lpstr>PowerPoint Presentation</vt:lpstr>
      <vt:lpstr>PowerPoint Presentation</vt:lpstr>
      <vt:lpstr>Client Rights and Responsibilities</vt:lpstr>
      <vt:lpstr>PowerPoint Presentation</vt:lpstr>
      <vt:lpstr>PowerPoint Presentation</vt:lpstr>
      <vt:lpstr>Complete 2A Inquiry Task  on page 17 </vt:lpstr>
      <vt:lpstr>2.1 Determining Reason for Contact</vt:lpstr>
      <vt:lpstr>Complete 2B Inquiry Task  on page 18 </vt:lpstr>
      <vt:lpstr>2.3 Establishing Needs and Urgency</vt:lpstr>
      <vt:lpstr>PowerPoint Presentation</vt:lpstr>
      <vt:lpstr>The Impact of Multifaceted Needs</vt:lpstr>
      <vt:lpstr>2.4 Seeking Advice and Discussing Concerns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CHCCOM001 PROVIDE FIRST POINT OF CONTACT</dc:title>
  <dc:creator>SAVILE-SWA SAVILE</dc:creator>
  <cp:lastModifiedBy>SAVILE-SWA SAVILE</cp:lastModifiedBy>
  <cp:revision>4</cp:revision>
  <dcterms:created xsi:type="dcterms:W3CDTF">2024-12-16T01:30:20Z</dcterms:created>
  <dcterms:modified xsi:type="dcterms:W3CDTF">2025-01-22T05:54:39Z</dcterms:modified>
</cp:coreProperties>
</file>