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5" r:id="rId3"/>
    <p:sldId id="330" r:id="rId4"/>
    <p:sldId id="331" r:id="rId5"/>
    <p:sldId id="346" r:id="rId6"/>
    <p:sldId id="333" r:id="rId7"/>
    <p:sldId id="334" r:id="rId8"/>
    <p:sldId id="347" r:id="rId9"/>
    <p:sldId id="335" r:id="rId10"/>
    <p:sldId id="348" r:id="rId11"/>
    <p:sldId id="336" r:id="rId12"/>
    <p:sldId id="337" r:id="rId13"/>
    <p:sldId id="338" r:id="rId14"/>
    <p:sldId id="349" r:id="rId15"/>
    <p:sldId id="332" r:id="rId16"/>
    <p:sldId id="339" r:id="rId17"/>
    <p:sldId id="340" r:id="rId18"/>
    <p:sldId id="355" r:id="rId19"/>
    <p:sldId id="341" r:id="rId20"/>
    <p:sldId id="342" r:id="rId21"/>
    <p:sldId id="350" r:id="rId22"/>
    <p:sldId id="3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34C0-F428-D3BD-8456-856AFC007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E18D2-C2FB-DC48-98BD-7220F7AB0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E5C3B-51BC-0449-9291-ADF39BF1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134AF-0CEB-4BD1-B8A3-4C02CCC1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A819-63A7-158F-FA82-68C3D4CB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5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C5DD-15AB-45B5-4EE8-43C96737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27DAF-83CA-44BB-29CA-8E23CC83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E1FD4-13C8-2257-CDAF-87CCC108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478C3-9D2E-0FB7-8C84-96FCEBEE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E6E7F-EA3D-8ED4-0FD0-526CFF9B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722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DD946-6B92-680C-A94C-1E8AEF017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104D7-2A81-FDD3-FBC5-2C564C1CE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8B0E-48F5-9A9F-F032-B3683885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9C907-5889-B9C5-BC58-D679BC9F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64223-BEA0-2B3B-8AFE-273272CB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483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7410-B3BA-9EA6-DE74-1CA4B1D0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312FF-C135-B247-7546-CFDEB7350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A6AAC-9C20-BBD3-7B1A-AC531268A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CCB85-B419-DA69-D4DF-2844FA3A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20D8D-10E7-45A8-D9DE-DD148327A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923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BE0A-5040-7EB8-F85D-2AC092AF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0CE93-31EC-DEAB-7255-ADA281E0A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26FE5-D67C-BC22-B699-CA2310B2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84FBF-F4A3-DED5-747A-6E6C4C8F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D46C-1DC3-169A-AED3-529253BB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5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50FC-E5BE-0116-0E6A-D3C197A1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A429-66C6-BB08-1673-911206E24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80DD2-CC69-8DD9-36D0-B2BE9B16E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0260F-5A7B-FF44-2792-2780731D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598E3-D9D2-BE46-C5D4-7E7204F3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B9808-33EC-91EF-0D4F-D45FAE37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3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D47A-EE8E-18C6-14DD-FF7EE64D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83685-551D-6975-5C98-9F05E2673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42B5F-7A16-ABD4-64AF-02FA8277E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5C01A-B8EF-DB89-608C-9CF569C60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37E3F-6182-20AE-AF0D-585A36226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8067C-2CFC-FDB5-DC85-368307C0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1D45E-9782-105A-025C-40791EEE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BADC1A-4089-E0AC-99F8-A7AE28DB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64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F5C5D-AA29-9B61-A11B-41B35A6B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549F-40D9-A79A-A889-8806684D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5C694-A924-116B-550A-5CBC986E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2B6E9-8389-565D-BE28-14D8D0E2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388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4D419E-15BC-5AA0-3C9D-FF9FE059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03B64-FD65-3B46-1B2C-E2AA2D6F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17C19-3BF5-9CDB-C3E0-CD8CDF18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949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A23-352A-8524-B68C-3FD286D44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4ABFE-974E-A505-68BF-DF577D723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06087-7113-E7C3-66F2-F1429FDB1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2AA8D-63DD-AFE1-7F2E-9DA552CF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20C11-4D62-1DBE-9EE6-2D8F3434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0E125-D56B-F80A-F187-C882AFE0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968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528B-2E50-868E-73C1-B89DA2C9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FA6497-88AB-D1A4-98FA-287539654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0D28C-71A2-DB29-C4CB-A4225781E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9D2C8-A7CF-530D-43DB-774127EC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31C1E-C8B0-E63D-470B-25D302BC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272A-09B6-50EA-1673-DAE38C7F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38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AC4B7-9DF5-BC2E-6420-5A8C4574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30F2E-EB28-EBF8-808E-5696894E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7FA70-AC1D-E789-7989-632FBDD9F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7A06A-B897-4B1D-A9DC-0331001AFC49}" type="datetimeFigureOut">
              <a:rPr lang="en-AU" smtClean="0"/>
              <a:t>16/12/2024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1F2CC-AE83-9F72-0574-01B871E8B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D4522-D138-8F36-6DD9-FC0A431EB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B14D58-24EF-4B2F-84D3-471EA6710D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04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notebook with check marks on it&#10;&#10;Description automatically generated">
            <a:extLst>
              <a:ext uri="{FF2B5EF4-FFF2-40B4-BE49-F238E27FC236}">
                <a16:creationId xmlns:a16="http://schemas.microsoft.com/office/drawing/2014/main" id="{8BCFF2DC-0171-1263-F29E-86C4A3C979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r="-1" b="15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9" name="Picture 8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298AE5B0-8C38-B45D-5D8D-0C8F51FB3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r="1" b="32406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648F123-2CEF-CD6D-AA61-77B40133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5" y="1115219"/>
            <a:ext cx="5919787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800" b="1" kern="1200" dirty="0">
                <a:solidFill>
                  <a:srgbClr val="D21A8A"/>
                </a:solidFill>
                <a:latin typeface="+mj-lt"/>
                <a:ea typeface="+mj-ea"/>
                <a:cs typeface="+mj-cs"/>
              </a:rPr>
              <a:t>BSBWOR202</a:t>
            </a:r>
            <a:br>
              <a:rPr lang="en-US" sz="4800" b="1" kern="1200" dirty="0">
                <a:solidFill>
                  <a:srgbClr val="D21A8A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D21A8A"/>
                </a:solidFill>
                <a:latin typeface="+mj-lt"/>
                <a:ea typeface="+mj-ea"/>
                <a:cs typeface="+mj-cs"/>
              </a:rPr>
              <a:t>ORGANISE &amp; COMPLETE DAILY WORK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A042A-79DC-5DA3-3CE8-3B28F3CC29E7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D260EA-40BA-E498-C10E-48337C3FC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6E312D-ECBC-9C62-127D-494682AFF2A0}"/>
              </a:ext>
            </a:extLst>
          </p:cNvPr>
          <p:cNvSpPr txBox="1"/>
          <p:nvPr/>
        </p:nvSpPr>
        <p:spPr>
          <a:xfrm>
            <a:off x="314325" y="4009240"/>
            <a:ext cx="5164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F79524"/>
                </a:solidFill>
              </a:rPr>
              <a:t>POWERPOINT </a:t>
            </a:r>
            <a:r>
              <a:rPr lang="en-AU" sz="4000" b="1">
                <a:solidFill>
                  <a:srgbClr val="F79524"/>
                </a:solidFill>
              </a:rPr>
              <a:t>PRESENTATION 3</a:t>
            </a:r>
            <a:endParaRPr lang="en-AU" sz="4000" b="1" dirty="0">
              <a:solidFill>
                <a:srgbClr val="F795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2B2F7-8A3F-AB60-22D2-F5F55BCB5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EF86C-C7B4-4A50-8506-DFA98A6379A0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7F625B7-FE21-34A0-30D7-43DF86CE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FE2AA-334A-0CE3-5393-EB2F7F1E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67" y="1352487"/>
            <a:ext cx="1362265" cy="8954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1008939-6FC6-B399-829B-BAFC717C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25"/>
            <a:ext cx="10515600" cy="2762250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Complete 3B Inquiry Task 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on page 54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7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1C8F1-1455-52BC-C665-14B997B1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C27C68-BA91-24A3-66CE-642140597EBF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E17814F-0908-FE48-17F6-2AD037F2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FE211B-5BF6-B071-79D1-7D81CC1D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79524"/>
                </a:solidFill>
                <a:latin typeface="Montserrat" panose="00000500000000000000" pitchFamily="2" charset="0"/>
              </a:rPr>
              <a:t>3.2 Monitoring and Adjusting </a:t>
            </a:r>
            <a:r>
              <a:rPr lang="en-AU">
                <a:solidFill>
                  <a:srgbClr val="F79524"/>
                </a:solidFill>
                <a:latin typeface="Montserrat" panose="00000500000000000000" pitchFamily="2" charset="0"/>
              </a:rPr>
              <a:t>Work Activities</a:t>
            </a:r>
            <a:endParaRPr lang="en-AU" dirty="0">
              <a:solidFill>
                <a:srgbClr val="F79524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E82A8-8720-0411-D6D0-A64D923A6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825625"/>
            <a:ext cx="11048999" cy="4351338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Based on feedback, you may need to make adjustments to the way you carry out your work tasks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It might be: -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To improve your work performance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To make certain changes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Align your own performance with others doing similar roles and have a similar level of skill and experience to you</a:t>
            </a:r>
          </a:p>
        </p:txBody>
      </p:sp>
    </p:spTree>
    <p:extLst>
      <p:ext uri="{BB962C8B-B14F-4D97-AF65-F5344CB8AC3E}">
        <p14:creationId xmlns:p14="http://schemas.microsoft.com/office/powerpoint/2010/main" val="277180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B4F00-B604-DDAA-E98E-9B7024207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1637D3-6288-5C51-AAF5-FF092448AB49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329BB5D-7894-6021-1C6F-99254120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734660-372C-1CA3-A258-2849CDA8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Written Standards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79DBEA-2179-1DE6-4A7B-973A22E80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Specify exactly how tasks should be completed in many workplaces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Include details regarding allocated tasks: 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The amount of time 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The resources required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May apply to both team-based expectations and to the organisation as a whole</a:t>
            </a:r>
          </a:p>
        </p:txBody>
      </p:sp>
    </p:spTree>
    <p:extLst>
      <p:ext uri="{BB962C8B-B14F-4D97-AF65-F5344CB8AC3E}">
        <p14:creationId xmlns:p14="http://schemas.microsoft.com/office/powerpoint/2010/main" val="177271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FBB34-B0B8-3376-F814-C470F1281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BBF82-A11F-FD88-7A57-36AEFFE29ECF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544BE61-E2B4-E6BD-AC42-B446B0A9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048677-2AC2-FF57-9E72-57336BBA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695325"/>
            <a:ext cx="11153774" cy="5481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400" b="1" dirty="0">
                <a:solidFill>
                  <a:srgbClr val="D21A8A"/>
                </a:solidFill>
                <a:latin typeface="Montserrat" panose="00000500000000000000" pitchFamily="2" charset="0"/>
              </a:rPr>
              <a:t>Written standards might apply to areas of work performance such as:</a:t>
            </a:r>
          </a:p>
          <a:p>
            <a:pPr marL="0" indent="0" algn="ctr">
              <a:buNone/>
            </a:pPr>
            <a:endParaRPr lang="en-AU" sz="2400" b="1" dirty="0">
              <a:solidFill>
                <a:srgbClr val="D21A8A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AU" sz="2400" b="1" dirty="0">
              <a:solidFill>
                <a:srgbClr val="D21A8A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F714753-7C85-54C0-84D3-9F304260A76D}"/>
              </a:ext>
            </a:extLst>
          </p:cNvPr>
          <p:cNvSpPr/>
          <p:nvPr/>
        </p:nvSpPr>
        <p:spPr>
          <a:xfrm>
            <a:off x="485775" y="1533525"/>
            <a:ext cx="2244976" cy="1562100"/>
          </a:xfrm>
          <a:prstGeom prst="foldedCorner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Conducting intake assessments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8C8AA753-80C7-2A74-2356-F615F26B88ED}"/>
              </a:ext>
            </a:extLst>
          </p:cNvPr>
          <p:cNvSpPr/>
          <p:nvPr/>
        </p:nvSpPr>
        <p:spPr>
          <a:xfrm>
            <a:off x="3411355" y="1533525"/>
            <a:ext cx="2244976" cy="1562100"/>
          </a:xfrm>
          <a:prstGeom prst="foldedCorner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Completing phone interviews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95F6C4D0-22CF-C157-CE3E-6542E0536275}"/>
              </a:ext>
            </a:extLst>
          </p:cNvPr>
          <p:cNvSpPr/>
          <p:nvPr/>
        </p:nvSpPr>
        <p:spPr>
          <a:xfrm>
            <a:off x="6336935" y="1533525"/>
            <a:ext cx="2244976" cy="1562100"/>
          </a:xfrm>
          <a:prstGeom prst="foldedCorner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Providing remote support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B62ED814-DEC4-018F-1CC3-CCB91BFD08C8}"/>
              </a:ext>
            </a:extLst>
          </p:cNvPr>
          <p:cNvSpPr/>
          <p:nvPr/>
        </p:nvSpPr>
        <p:spPr>
          <a:xfrm>
            <a:off x="9394573" y="1533525"/>
            <a:ext cx="2244976" cy="1562100"/>
          </a:xfrm>
          <a:prstGeom prst="foldedCorner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Writing individual plans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C0330276-751F-2E5C-22E0-AD9AD443A7BA}"/>
              </a:ext>
            </a:extLst>
          </p:cNvPr>
          <p:cNvSpPr/>
          <p:nvPr/>
        </p:nvSpPr>
        <p:spPr>
          <a:xfrm>
            <a:off x="485775" y="3435348"/>
            <a:ext cx="2244976" cy="1562100"/>
          </a:xfrm>
          <a:prstGeom prst="foldedCorner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Updating client files</a:t>
            </a: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81DBDCB6-3260-2BBA-A844-2A06086981D6}"/>
              </a:ext>
            </a:extLst>
          </p:cNvPr>
          <p:cNvSpPr/>
          <p:nvPr/>
        </p:nvSpPr>
        <p:spPr>
          <a:xfrm>
            <a:off x="3411355" y="3436144"/>
            <a:ext cx="2244976" cy="1562100"/>
          </a:xfrm>
          <a:prstGeom prst="foldedCorner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Completing summary reports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9C40E771-E991-9CC4-F175-E29D9F3A20AD}"/>
              </a:ext>
            </a:extLst>
          </p:cNvPr>
          <p:cNvSpPr/>
          <p:nvPr/>
        </p:nvSpPr>
        <p:spPr>
          <a:xfrm>
            <a:off x="6336935" y="3435348"/>
            <a:ext cx="2244976" cy="1562100"/>
          </a:xfrm>
          <a:prstGeom prst="foldedCorner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Writing and submitting referrals</a:t>
            </a: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A0D8898F-8F0E-3653-AEC1-664E92C551E1}"/>
              </a:ext>
            </a:extLst>
          </p:cNvPr>
          <p:cNvSpPr/>
          <p:nvPr/>
        </p:nvSpPr>
        <p:spPr>
          <a:xfrm>
            <a:off x="9394573" y="3435348"/>
            <a:ext cx="2244976" cy="1562100"/>
          </a:xfrm>
          <a:prstGeom prst="foldedCorner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Writing and distributing meeting agendas and organising meetings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48B9D-C5A8-65DC-E9F7-13C5CE2CDB92}"/>
              </a:ext>
            </a:extLst>
          </p:cNvPr>
          <p:cNvSpPr txBox="1"/>
          <p:nvPr/>
        </p:nvSpPr>
        <p:spPr>
          <a:xfrm>
            <a:off x="1533525" y="5467350"/>
            <a:ext cx="96869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All tasks above require different resources and time allocations; different types of work performance and outputs; and some are face-to-face with clients and others administrative or document-based tasks.</a:t>
            </a:r>
          </a:p>
        </p:txBody>
      </p:sp>
    </p:spTree>
    <p:extLst>
      <p:ext uri="{BB962C8B-B14F-4D97-AF65-F5344CB8AC3E}">
        <p14:creationId xmlns:p14="http://schemas.microsoft.com/office/powerpoint/2010/main" val="136485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A9E9C-3AB9-FA3E-70B3-DFE38BE7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033F3D-DA41-09C3-1F19-800AE604B392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32BAFF3-995D-5A75-756F-701C753A9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F1432-401B-C8DC-18A3-4867E5D0F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67" y="1352487"/>
            <a:ext cx="1362265" cy="8954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8B4238-21DF-B784-EBC7-A28EF867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25"/>
            <a:ext cx="10515600" cy="2762250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Complete 3C Inquiry Task 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on page 56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3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0E2A2-980E-9C05-829F-92E92E149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86F53-5E61-6E29-7308-3733AC057F19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E575F31-C2F1-E725-4062-E8DD5040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AACF3A-48A4-7DB5-C818-54850858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Comply with Legislation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1241D3-2C16-537F-047C-6D32AED19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Many work tasks must be completed in compliance with state/territory and federal legislation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This applies to:</a:t>
            </a:r>
          </a:p>
          <a:p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EBBBE583-E555-B614-6C88-86AD8958626E}"/>
              </a:ext>
            </a:extLst>
          </p:cNvPr>
          <p:cNvSpPr/>
          <p:nvPr/>
        </p:nvSpPr>
        <p:spPr>
          <a:xfrm>
            <a:off x="703789" y="3413126"/>
            <a:ext cx="2163236" cy="1847850"/>
          </a:xfrm>
          <a:prstGeom prst="frame">
            <a:avLst/>
          </a:prstGeom>
          <a:solidFill>
            <a:srgbClr val="F79524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Records management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FCB6AC07-9A25-6EF2-1AF8-F292FBF3E1B4}"/>
              </a:ext>
            </a:extLst>
          </p:cNvPr>
          <p:cNvSpPr/>
          <p:nvPr/>
        </p:nvSpPr>
        <p:spPr>
          <a:xfrm>
            <a:off x="3552825" y="3413126"/>
            <a:ext cx="2163236" cy="1847850"/>
          </a:xfrm>
          <a:prstGeom prst="frame">
            <a:avLst/>
          </a:prstGeom>
          <a:solidFill>
            <a:srgbClr val="D21A8A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Privacy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6288CB68-0A35-F5CD-FE92-3A1CCAB8E48C}"/>
              </a:ext>
            </a:extLst>
          </p:cNvPr>
          <p:cNvSpPr/>
          <p:nvPr/>
        </p:nvSpPr>
        <p:spPr>
          <a:xfrm>
            <a:off x="6448425" y="3413126"/>
            <a:ext cx="2163236" cy="1847850"/>
          </a:xfrm>
          <a:prstGeom prst="frame">
            <a:avLst/>
          </a:prstGeom>
          <a:solidFill>
            <a:srgbClr val="F79524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Record keeping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92E4268D-B11A-B136-D9BF-9896271FC9BC}"/>
              </a:ext>
            </a:extLst>
          </p:cNvPr>
          <p:cNvSpPr/>
          <p:nvPr/>
        </p:nvSpPr>
        <p:spPr>
          <a:xfrm>
            <a:off x="9344025" y="3413126"/>
            <a:ext cx="2163236" cy="1847850"/>
          </a:xfrm>
          <a:prstGeom prst="frame">
            <a:avLst/>
          </a:prstGeom>
          <a:solidFill>
            <a:srgbClr val="D21A8A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30232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21E7A-8F8A-88B4-8162-7121521FA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1FBFE-3F8C-AC81-BB92-9C7C3B1FCDBE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149CD6-30DD-BAEF-1DB5-626A5984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52670B-F607-10AA-8435-B63972BF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79524"/>
                </a:solidFill>
                <a:latin typeface="Montserrat" panose="00000500000000000000" pitchFamily="2" charset="0"/>
              </a:rPr>
              <a:t>3.3 Planning for Improvement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0814D-228C-70B3-B3DF-E54E0D7B2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Members of work teams often combine their skills and knowledge to allow them to collaborate in achieving goals and the overall team performance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Helps teams to contribute to organisation goals and strategic direction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As a member of a work team, it is likely you will be involved in planning ways to improve the team’s performance over time</a:t>
            </a:r>
          </a:p>
        </p:txBody>
      </p:sp>
    </p:spTree>
    <p:extLst>
      <p:ext uri="{BB962C8B-B14F-4D97-AF65-F5344CB8AC3E}">
        <p14:creationId xmlns:p14="http://schemas.microsoft.com/office/powerpoint/2010/main" val="302835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2DA3A-0DA3-A452-BF98-F42653F48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BC6FB6-2850-F4E3-A88A-0FC2315B7D0A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9867FC8-FBC4-FF35-B519-5D8B5217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D043378-BDD6-DBF4-83EE-B9D2AA90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Strategic Team Plans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385E4E-3457-AF44-4971-B957298E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 fontScale="92500" lnSpcReduction="20000"/>
          </a:bodyPr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May be developed by a work team that details of how the team members will work together to achieve their goals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Could form part of a continuous improvement cycle that links with organisational strategies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Can include: 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Long-term goals for performance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Short-term goals for performance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Performance indicators to determine how the team will recognise success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The names of whomever is responsible for each area of performance and improvement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Great way of developing your skills for the future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This is how several people become leaders and managers in the community services and health industry</a:t>
            </a:r>
          </a:p>
        </p:txBody>
      </p:sp>
    </p:spTree>
    <p:extLst>
      <p:ext uri="{BB962C8B-B14F-4D97-AF65-F5344CB8AC3E}">
        <p14:creationId xmlns:p14="http://schemas.microsoft.com/office/powerpoint/2010/main" val="224627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is Strategic Planning _ Explained in 2 min">
            <a:hlinkClick r:id="" action="ppaction://media"/>
            <a:extLst>
              <a:ext uri="{FF2B5EF4-FFF2-40B4-BE49-F238E27FC236}">
                <a16:creationId xmlns:a16="http://schemas.microsoft.com/office/drawing/2014/main" id="{C96A4B69-98ED-11AE-DED8-DD357D5C5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EDA82-5091-624E-B0C5-9A4CC542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92D45-37EA-2DAC-AFEA-CF96DE2CD0AD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A0B7CCC-8E15-8529-451F-8E0DDDC1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58C3DD-0B1F-7A1B-9786-772DCF5A9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Planning Opportunities to Improve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34E53A-141D-AABB-B3F6-2E2F45304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You may notice opportunities to improve your performance in collaboration with your colleagues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This could be as it may not be as effective or efficient as it could be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You may notice how things could be done more efficiently or more effectively through changes or improving systems at work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If you do notice this, it is important to share your ideas with your team</a:t>
            </a:r>
          </a:p>
        </p:txBody>
      </p:sp>
    </p:spTree>
    <p:extLst>
      <p:ext uri="{BB962C8B-B14F-4D97-AF65-F5344CB8AC3E}">
        <p14:creationId xmlns:p14="http://schemas.microsoft.com/office/powerpoint/2010/main" val="3713430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4D2E-4D91-E979-4914-D309F1DAD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A8C224-74D8-5179-158F-F54C4651D711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  <a:endParaRPr lang="en-US" sz="1000" kern="1200" dirty="0">
              <a:solidFill>
                <a:srgbClr val="D21A8A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20802F9-BCCA-4193-D3F2-A419387B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2067DFB-06E2-8DF0-4215-9593B58B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6" y="914130"/>
            <a:ext cx="3386534" cy="3199516"/>
          </a:xfrm>
        </p:spPr>
        <p:txBody>
          <a:bodyPr>
            <a:normAutofit/>
          </a:bodyPr>
          <a:lstStyle/>
          <a:p>
            <a:pPr algn="ctr"/>
            <a:r>
              <a:rPr lang="en-AU" sz="3600" dirty="0">
                <a:solidFill>
                  <a:srgbClr val="D21A8A"/>
                </a:solidFill>
                <a:latin typeface="Montserrat" panose="00000500000000000000" pitchFamily="2" charset="0"/>
              </a:rPr>
              <a:t>SECTION 3: Reviewing Work Performance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A45DE3-AAD0-5225-DED9-F6991F2A8532}"/>
              </a:ext>
            </a:extLst>
          </p:cNvPr>
          <p:cNvCxnSpPr>
            <a:cxnSpLocks/>
          </p:cNvCxnSpPr>
          <p:nvPr/>
        </p:nvCxnSpPr>
        <p:spPr>
          <a:xfrm>
            <a:off x="3409949" y="123403"/>
            <a:ext cx="5529660" cy="289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F7005A-C41D-A4E4-81EB-0740F487FA6B}"/>
              </a:ext>
            </a:extLst>
          </p:cNvPr>
          <p:cNvCxnSpPr>
            <a:cxnSpLocks/>
          </p:cNvCxnSpPr>
          <p:nvPr/>
        </p:nvCxnSpPr>
        <p:spPr>
          <a:xfrm>
            <a:off x="3409949" y="5994402"/>
            <a:ext cx="5356027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B4AF0A-6BAB-E677-CEF6-2D5FFC00ED2D}"/>
              </a:ext>
            </a:extLst>
          </p:cNvPr>
          <p:cNvCxnSpPr>
            <a:cxnSpLocks/>
          </p:cNvCxnSpPr>
          <p:nvPr/>
        </p:nvCxnSpPr>
        <p:spPr>
          <a:xfrm>
            <a:off x="3409949" y="137077"/>
            <a:ext cx="0" cy="5868105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5551A-342D-9318-2581-612188EF3656}"/>
              </a:ext>
            </a:extLst>
          </p:cNvPr>
          <p:cNvCxnSpPr>
            <a:cxnSpLocks/>
          </p:cNvCxnSpPr>
          <p:nvPr/>
        </p:nvCxnSpPr>
        <p:spPr>
          <a:xfrm>
            <a:off x="8939609" y="126296"/>
            <a:ext cx="0" cy="461715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9F6831-BBC3-9F39-CD6D-2F587B49CDAD}"/>
              </a:ext>
            </a:extLst>
          </p:cNvPr>
          <p:cNvCxnSpPr>
            <a:cxnSpLocks/>
          </p:cNvCxnSpPr>
          <p:nvPr/>
        </p:nvCxnSpPr>
        <p:spPr>
          <a:xfrm>
            <a:off x="8939608" y="4719265"/>
            <a:ext cx="3055343" cy="2893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BFCC9E-295E-6018-A7F0-F7A74A905C93}"/>
              </a:ext>
            </a:extLst>
          </p:cNvPr>
          <p:cNvCxnSpPr>
            <a:cxnSpLocks/>
          </p:cNvCxnSpPr>
          <p:nvPr/>
        </p:nvCxnSpPr>
        <p:spPr>
          <a:xfrm flipV="1">
            <a:off x="8765976" y="6715137"/>
            <a:ext cx="3228975" cy="1367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D8A6B7-2804-557D-F7B9-38126F1B30E9}"/>
              </a:ext>
            </a:extLst>
          </p:cNvPr>
          <p:cNvCxnSpPr>
            <a:cxnSpLocks/>
          </p:cNvCxnSpPr>
          <p:nvPr/>
        </p:nvCxnSpPr>
        <p:spPr>
          <a:xfrm>
            <a:off x="11994951" y="4719265"/>
            <a:ext cx="0" cy="2009546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FD64EA-855E-379D-A631-604939B1DDD8}"/>
              </a:ext>
            </a:extLst>
          </p:cNvPr>
          <p:cNvCxnSpPr>
            <a:cxnSpLocks/>
          </p:cNvCxnSpPr>
          <p:nvPr/>
        </p:nvCxnSpPr>
        <p:spPr>
          <a:xfrm>
            <a:off x="8765976" y="5994402"/>
            <a:ext cx="0" cy="734409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1F64F6C-8ED7-8961-9D16-1DDBBF26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390691"/>
            <a:ext cx="5381623" cy="5435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E0508-4A3B-E7ED-2840-336E6ECF8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773" y="4913564"/>
            <a:ext cx="3086529" cy="16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51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F4001-7690-E606-0014-9404CA5D0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40FAB-E580-C2CA-C586-369ED208903F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D1B5792-63F0-DBDD-7035-63A16F6C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E75699-1A1B-C06C-8F5F-FA00B24C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Formal 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34B8B3-E2F1-9567-3467-C2FBE666C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Formal opportunities through Professional Development or additional training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In an ever-changing industry accessing formal opportunities for Professional Development and Training can help you and your work team to improve  your combined and individual performance</a:t>
            </a:r>
          </a:p>
          <a:p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Read the case study on page 58</a:t>
            </a:r>
          </a:p>
        </p:txBody>
      </p:sp>
    </p:spTree>
    <p:extLst>
      <p:ext uri="{BB962C8B-B14F-4D97-AF65-F5344CB8AC3E}">
        <p14:creationId xmlns:p14="http://schemas.microsoft.com/office/powerpoint/2010/main" val="2880974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F1D7-279E-D3D5-D7A5-978801FFF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8FD0FA-4698-467D-D6A7-D77AC204E905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41D6C61-C7F6-0A3B-B290-83E807C30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A79DB-5F8C-A505-11A5-4D7DD89A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67" y="1352487"/>
            <a:ext cx="1362265" cy="8954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DAA9E0-193D-84C6-4201-60BB8B7C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25"/>
            <a:ext cx="10515600" cy="2762250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Complete 3D Inquiry Task 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on page 59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16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99766-A65D-D6B6-AA36-DF3FE041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E8691-2756-0345-3E9B-DDACFE5ED3AD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8F590F0-5C3C-DA37-B2A5-0C3EF894C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DD99F06-91D9-A633-2B10-55942319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D21A8A"/>
                </a:solidFill>
                <a:latin typeface="Montserrat" panose="00000500000000000000" pitchFamily="2" charset="0"/>
              </a:rPr>
              <a:t>Key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B7468B-E304-FDE6-F385-75C7A84B6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Feedback should be considered as a positive, helpful feature of working in community services and health and not as personal criticism.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Feedback from your supervisor and others in the workplace can help you to improve your work performance.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Many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organisations</a:t>
            </a: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have written standards that set out how a task should be completed.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You should aim to align your work performance and outputs with the requirements and expectations of your supervisor and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organisation</a:t>
            </a: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There are many opportunities that you can access, both individually and as a work team, to help to improve your performance and achieve goals.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2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C672C-20B7-A7EA-3216-BBB83FB1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0F349A-F298-D324-CDE4-EBC0176A733E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DF292C5-AC2E-5063-7647-EDCCD376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7F945D-5351-8EF7-32BC-D1EBC1F5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79524"/>
                </a:solidFill>
                <a:latin typeface="Montserrat" panose="00000500000000000000" pitchFamily="2" charset="0"/>
              </a:rPr>
              <a:t>3.1 Seeking Feedback on Work Performance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35DC1F-BA97-8B8E-25FB-136E0179A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Feedback is an important way of learning about the quality of your work performance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Feedback can be used in relation to many different types of tasks including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0FABC-F132-41E6-05A2-C68FBBD4C158}"/>
              </a:ext>
            </a:extLst>
          </p:cNvPr>
          <p:cNvSpPr/>
          <p:nvPr/>
        </p:nvSpPr>
        <p:spPr>
          <a:xfrm>
            <a:off x="904875" y="3582965"/>
            <a:ext cx="3086100" cy="1171575"/>
          </a:xfrm>
          <a:prstGeom prst="rect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Techniques used when interacting with and providing support to clients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D1538-CECE-0802-BD36-BBC826230D61}"/>
              </a:ext>
            </a:extLst>
          </p:cNvPr>
          <p:cNvSpPr/>
          <p:nvPr/>
        </p:nvSpPr>
        <p:spPr>
          <a:xfrm>
            <a:off x="904875" y="4873220"/>
            <a:ext cx="3086100" cy="1171575"/>
          </a:xfrm>
          <a:prstGeom prst="rect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Reporting and documentation that you complete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1DE25-7F5E-C596-F33B-00A88DB5D94B}"/>
              </a:ext>
            </a:extLst>
          </p:cNvPr>
          <p:cNvSpPr/>
          <p:nvPr/>
        </p:nvSpPr>
        <p:spPr>
          <a:xfrm>
            <a:off x="4552950" y="3582965"/>
            <a:ext cx="3086100" cy="1171575"/>
          </a:xfrm>
          <a:prstGeom prst="rect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Communication that you engage with others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EEE74C-4912-9AF5-AE7C-F39BB4AA9759}"/>
              </a:ext>
            </a:extLst>
          </p:cNvPr>
          <p:cNvSpPr/>
          <p:nvPr/>
        </p:nvSpPr>
        <p:spPr>
          <a:xfrm>
            <a:off x="4552950" y="4873221"/>
            <a:ext cx="3086100" cy="1171575"/>
          </a:xfrm>
          <a:prstGeom prst="rect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Approaches that you use for resolving </a:t>
            </a:r>
            <a:r>
              <a:rPr lang="en-AU" dirty="0" err="1">
                <a:latin typeface="Montserrat" panose="00000500000000000000" pitchFamily="2" charset="0"/>
              </a:rPr>
              <a:t>confict</a:t>
            </a:r>
            <a:endParaRPr lang="en-AU" dirty="0"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A12439-384A-DBF4-6960-0C1EA7498622}"/>
              </a:ext>
            </a:extLst>
          </p:cNvPr>
          <p:cNvSpPr/>
          <p:nvPr/>
        </p:nvSpPr>
        <p:spPr>
          <a:xfrm>
            <a:off x="8201025" y="3582965"/>
            <a:ext cx="3086100" cy="1171575"/>
          </a:xfrm>
          <a:prstGeom prst="rect">
            <a:avLst/>
          </a:prstGeom>
          <a:solidFill>
            <a:srgbClr val="D21A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Leadership roles that you undertake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64B1FC-CE22-53D7-5CC1-DF99954070D3}"/>
              </a:ext>
            </a:extLst>
          </p:cNvPr>
          <p:cNvSpPr/>
          <p:nvPr/>
        </p:nvSpPr>
        <p:spPr>
          <a:xfrm>
            <a:off x="8201025" y="4873221"/>
            <a:ext cx="3086100" cy="1171575"/>
          </a:xfrm>
          <a:prstGeom prst="rect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Interaction, collaboration and support amongst your work team</a:t>
            </a:r>
          </a:p>
        </p:txBody>
      </p:sp>
    </p:spTree>
    <p:extLst>
      <p:ext uri="{BB962C8B-B14F-4D97-AF65-F5344CB8AC3E}">
        <p14:creationId xmlns:p14="http://schemas.microsoft.com/office/powerpoint/2010/main" val="24816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1270-0A82-1C64-08D8-0E764A94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4D41C-622E-354F-2077-19CB742BBFC0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68DA474-A067-C0F5-5EE6-8E906E3D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02B0EDE-5CE2-5494-B08F-0A839881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How to Seek Feedback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D3262-7CAC-09BB-9336-08679A816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Ask the following for feedback regarding your performance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Other people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Colleagues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Superiors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You can obtain feedback from another person in an informal way or receive feedback via formal methods.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We will discuss these on the next few slides</a:t>
            </a:r>
          </a:p>
        </p:txBody>
      </p:sp>
    </p:spTree>
    <p:extLst>
      <p:ext uri="{BB962C8B-B14F-4D97-AF65-F5344CB8AC3E}">
        <p14:creationId xmlns:p14="http://schemas.microsoft.com/office/powerpoint/2010/main" val="176743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527B49-D034-9E3C-20D0-06816C74BE91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ED180F-0B15-BE28-2A2F-EEBC1AE48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pic>
        <p:nvPicPr>
          <p:cNvPr id="5" name="The Joy of Getting Feedback _ Joe Hirsch _ TEDxTarrytown">
            <a:hlinkClick r:id="" action="ppaction://media"/>
            <a:extLst>
              <a:ext uri="{FF2B5EF4-FFF2-40B4-BE49-F238E27FC236}">
                <a16:creationId xmlns:a16="http://schemas.microsoft.com/office/drawing/2014/main" id="{0CFCC7CD-873B-83AF-1B61-E8F5A43AFD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49EF2-BFE3-67F4-0825-EE5C78A0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A6768A-6AE1-E9A1-0E76-EA98F655615F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16D6B0D-B8D6-3672-2B40-4FE9F5B8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1AEC50-2673-B85D-547F-481C2B76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Informal Feedback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AAFF0F-3726-2C81-0A3B-EDC31E861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1825625"/>
            <a:ext cx="11001676" cy="4351338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Things to consider: 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Is the time of the meeting suitable?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What do you want to specifically know about your performance?</a:t>
            </a:r>
          </a:p>
          <a:p>
            <a:pPr lvl="2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Is there something you are worried about that you do regularly?</a:t>
            </a:r>
          </a:p>
          <a:p>
            <a:pPr lvl="2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Do you have an issue and are unsure how to resolve it?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Plan your questions in advance to get the best feedback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You could ask to meet or just have a discussion while working on a task together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Do you want them to observe you completing a task?</a:t>
            </a:r>
          </a:p>
          <a:p>
            <a:pPr lvl="1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Do you want them to take notes or are you going to write down the feedback points?</a:t>
            </a:r>
          </a:p>
          <a:p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0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7A9AC-260A-2487-2758-997E2109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944BC-E028-AF5C-BF74-5ACB0B91CC51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B04CC4F-CB4A-79F9-6B60-E1A77097A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09DB343-A6A1-D5E8-EC26-3F03B8E5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Formal Feedback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B338D-A5D5-DDBB-1286-B8417E0E6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Provided through processes at the team or organisational level and is known as a </a:t>
            </a:r>
            <a:r>
              <a:rPr lang="en-AU" i="1" dirty="0">
                <a:solidFill>
                  <a:schemeClr val="bg1"/>
                </a:solidFill>
                <a:latin typeface="Montserrat" panose="00000500000000000000" pitchFamily="2" charset="0"/>
              </a:rPr>
              <a:t>PERFORMANCE REVIEW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Performance Reviews provide valuable and detailed information to workers about their performance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Generally conducted yearly or on a half-yearly basis and customised to suit the worker</a:t>
            </a:r>
          </a:p>
          <a:p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Reviews are the ideal means of learning more about your work performance</a:t>
            </a:r>
          </a:p>
        </p:txBody>
      </p:sp>
    </p:spTree>
    <p:extLst>
      <p:ext uri="{BB962C8B-B14F-4D97-AF65-F5344CB8AC3E}">
        <p14:creationId xmlns:p14="http://schemas.microsoft.com/office/powerpoint/2010/main" val="355914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CCC49-3D14-6C7E-A31A-E8E24185D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48C547-6B12-AFC8-8AD2-3ADE8B90814D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F11E25D-DD6E-1A38-7144-40CAF313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1820E5-42F7-88CE-2410-27D2072D0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67" y="1352487"/>
            <a:ext cx="1362265" cy="8954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5FE4A9-7EB1-94CE-1D77-10F13774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25"/>
            <a:ext cx="10515600" cy="2762250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Complete 3A Inquiry Task 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on page 52</a:t>
            </a:r>
            <a:b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A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0607-BB9F-9AC9-0613-5AC705DDF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2A296-80C4-ABB6-404B-6D10B1D37F06}"/>
              </a:ext>
            </a:extLst>
          </p:cNvPr>
          <p:cNvSpPr txBox="1"/>
          <p:nvPr/>
        </p:nvSpPr>
        <p:spPr>
          <a:xfrm>
            <a:off x="904875" y="6556399"/>
            <a:ext cx="1571625" cy="31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rgbClr val="D21A8A"/>
                </a:solidFill>
                <a:latin typeface="+mn-lt"/>
                <a:ea typeface="+mn-ea"/>
                <a:cs typeface="+mn-cs"/>
              </a:rPr>
              <a:t>BSBWOR202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DE84DFC-F4A5-6126-A869-AB3004CB7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4402"/>
            <a:ext cx="1151464" cy="8635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EE0215-4D08-18AE-3FC5-DCA6676F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  <a:latin typeface="Montserrat" panose="00000500000000000000" pitchFamily="2" charset="0"/>
              </a:rPr>
              <a:t>Areas covered in a performance review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81618A-3824-66B4-2F3A-E28DD1E43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457176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D21A8A"/>
                </a:solidFill>
                <a:latin typeface="Montserrat" panose="00000500000000000000" pitchFamily="2" charset="0"/>
              </a:rPr>
              <a:t>Areas of performance where you may receive feedback include: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A58F3F-6EF0-EB44-5BDB-E760FFCA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2904323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completion of work tasks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engagement with clients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collaboration with co-workers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decision-making and problem-solving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managing change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reliability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working safely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making client referrals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71FD35-A4AF-AE2E-7836-B8DED8D8282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knowing and understanding your job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working within role boundaries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networking with other agencies and workers outside the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organisation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commitment to your role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dependability and reliability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time management.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73283-2622-3C80-B59E-BB1A3644C51E}"/>
              </a:ext>
            </a:extLst>
          </p:cNvPr>
          <p:cNvSpPr/>
          <p:nvPr/>
        </p:nvSpPr>
        <p:spPr>
          <a:xfrm>
            <a:off x="1838425" y="5409396"/>
            <a:ext cx="8739739" cy="1232035"/>
          </a:xfrm>
          <a:prstGeom prst="rect">
            <a:avLst/>
          </a:prstGeom>
          <a:solidFill>
            <a:srgbClr val="F79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Montserrat" panose="00000500000000000000" pitchFamily="2" charset="0"/>
              </a:rPr>
              <a:t>It is unlikely you will receive feedback on every aspect of your work performance. </a:t>
            </a:r>
          </a:p>
          <a:p>
            <a:pPr algn="ctr"/>
            <a:r>
              <a:rPr lang="en-AU" dirty="0">
                <a:latin typeface="Montserrat" panose="00000500000000000000" pitchFamily="2" charset="0"/>
              </a:rPr>
              <a:t>Generally, a focus on specific areas that may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4177701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1022</Words>
  <Application>Microsoft Office PowerPoint</Application>
  <PresentationFormat>Widescreen</PresentationFormat>
  <Paragraphs>136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Montserrat</vt:lpstr>
      <vt:lpstr>Office Theme</vt:lpstr>
      <vt:lpstr>BSBWOR202 ORGANISE &amp; COMPLETE DAILY WORK ACTIVITIES</vt:lpstr>
      <vt:lpstr>SECTION 3: Reviewing Work Performance</vt:lpstr>
      <vt:lpstr>3.1 Seeking Feedback on Work Performance</vt:lpstr>
      <vt:lpstr>How to Seek Feedback</vt:lpstr>
      <vt:lpstr>PowerPoint Presentation</vt:lpstr>
      <vt:lpstr>Informal Feedback</vt:lpstr>
      <vt:lpstr>Formal Feedback</vt:lpstr>
      <vt:lpstr>Complete 3A Inquiry Task  on page 52 </vt:lpstr>
      <vt:lpstr>Areas covered in a performance review</vt:lpstr>
      <vt:lpstr>Complete 3B Inquiry Task  on page 54 </vt:lpstr>
      <vt:lpstr>3.2 Monitoring and Adjusting Work Activities</vt:lpstr>
      <vt:lpstr>Written Standards</vt:lpstr>
      <vt:lpstr>PowerPoint Presentation</vt:lpstr>
      <vt:lpstr>Complete 3C Inquiry Task  on page 56 </vt:lpstr>
      <vt:lpstr>Comply with Legislation Requirements</vt:lpstr>
      <vt:lpstr>3.3 Planning for Improvement</vt:lpstr>
      <vt:lpstr>Strategic Team Plans</vt:lpstr>
      <vt:lpstr>PowerPoint Presentation</vt:lpstr>
      <vt:lpstr>Planning Opportunities to Improve</vt:lpstr>
      <vt:lpstr>Formal Opportunities</vt:lpstr>
      <vt:lpstr>Complete 3D Inquiry Task  on page 59 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BSBWOR202 ORGANISE &amp; COMPLETE DAILY WORK ACTIVITIES</dc:title>
  <dc:creator>SAVILE-SWA SAVILE</dc:creator>
  <cp:lastModifiedBy>SAVILE-SWA SAVILE</cp:lastModifiedBy>
  <cp:revision>3</cp:revision>
  <dcterms:created xsi:type="dcterms:W3CDTF">2024-12-16T01:08:47Z</dcterms:created>
  <dcterms:modified xsi:type="dcterms:W3CDTF">2024-12-16T01:13:15Z</dcterms:modified>
</cp:coreProperties>
</file>