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7" r:id="rId5"/>
    <p:sldId id="259" r:id="rId6"/>
    <p:sldId id="260" r:id="rId7"/>
    <p:sldId id="261" r:id="rId8"/>
    <p:sldId id="308" r:id="rId9"/>
    <p:sldId id="262" r:id="rId10"/>
    <p:sldId id="263" r:id="rId11"/>
    <p:sldId id="264" r:id="rId12"/>
    <p:sldId id="310" r:id="rId13"/>
    <p:sldId id="265" r:id="rId14"/>
    <p:sldId id="266" r:id="rId15"/>
    <p:sldId id="267" r:id="rId16"/>
    <p:sldId id="309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346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6327-2EB4-AE65-126F-A094EA6F7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D5FE1-9D05-0D8E-1C3C-A033C5936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D9F0-CA29-01F7-BDE3-A6B149FF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9B1E-D6A1-4A3B-2321-4381C552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028A1-A321-5D2C-7795-F08F3AE5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54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4A76-2E42-109B-1BC7-0B96C25B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54F45-C98F-E4A6-C84A-0F2AE8F3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C9DD7-6894-C4A1-7209-1D1A5D9F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ACCC-3BFB-86D1-BB07-249A83C1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F2F1-B261-7402-8B8A-6E8D2B9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67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BCD4E-4E59-5556-A8C4-4DA6DC899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2AC57-CDC3-3547-E9A8-325BE90A7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FFE7F-557F-E3FE-6870-C7695FA8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05A1-EE32-DDC5-3AF5-2B539C13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23B5-CF8F-7F33-60D0-F8E8F806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652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B029-3AA2-DF26-A48E-6CA57989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0813-3910-CAE2-5557-C597F8362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9C0F3-C912-4094-12AE-13B43C13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617C-14AF-2029-2034-224C8C05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320F1-CD07-528E-B596-B549820B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81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8E19-8316-550D-0423-A9E90F3D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6A9-AACE-200A-A8AC-0B650C72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8832B-798B-14BB-4477-7E3D54EE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A4D7E-B3A7-DF6D-8B5B-0F1089A3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D03A6-E928-7E97-EAEE-8824D4BF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413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EE3B-60E2-40D3-9049-23190122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8576D-A727-A240-0F79-F9B5ADD96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5A775-BBFD-4244-3D55-78ED5DDC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6C2B-7386-F41C-8DCA-1DF79C74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20FA0-AFB7-7927-28AF-A1F99D45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193FE-C6F0-09C1-FCEE-FA0C6D11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16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96AD-BBBE-4EF3-9B42-9D11CBCA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8EFBF-5357-9CE0-8C26-F2FBC858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F1983-E6BF-61B2-65D9-11ED639C3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1DC56-654C-9472-B968-E336E5FB7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DAE92-F8C3-5257-4D36-95FA106F6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4FC67-566E-AF1F-413D-F665D622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CECF1-6C56-BB78-F50E-E3A7B5D8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7F429-D528-6A5D-EFC9-35F87783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18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84CE-82DB-1745-D7C1-24316BA5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7596D-77DD-888B-B61A-2F70C4AA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9113-DA25-ED48-D80E-703AAEB3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3D48C-CF0F-0EC4-1A3A-AF7AE2F1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05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ABDB2-F062-BE30-39B6-A6B30830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75677-AD0B-1ADB-013C-6D878416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F2C99-4868-953D-10DE-394A6EF5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55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6C16-29C1-7319-A19C-D1DBE162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950E-5468-46AC-BC1A-ED7C79B67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0B7CC-0A78-EDCB-E46E-F02050A67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8B7B1-7151-3EC7-7FD4-8E9942E6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8A2A4-94A6-B975-772C-046D10A0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BDF82-276E-6C32-07A3-82E5C1D5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69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A88C-9355-E630-1865-DA2CFD80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F852F-0E31-2D13-DEE9-40F782BE8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47205-F96B-8D4C-3B67-067EE42B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F70F5-484B-79E7-D7A2-61A7FD1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8DA85-CC89-C362-372F-BFD578EC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76063-97BF-299F-FC2E-A017377E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5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B6554-4D91-345F-91FC-9D338D11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88F4C-484B-36B8-6E5C-9E4C3169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5A2DB-6E25-657B-C030-949B3E549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79FC-883D-4067-B15A-9CAECABE33E0}" type="datetimeFigureOut">
              <a:rPr lang="en-AU" smtClean="0"/>
              <a:t>19/11/2024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C3BB-B9EF-3355-BB42-FB6BA7487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0C99C-4773-F624-D9D5-80294E4A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71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7C00F-ED51-8BAA-4C85-D7A9B7F4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394" y="4183148"/>
            <a:ext cx="7971211" cy="26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5785-9CD1-1B43-4B38-0DD7FDCFD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318341"/>
          </a:xfrm>
          <a:solidFill>
            <a:schemeClr val="tx1">
              <a:alpha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Clothes Requirements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Remove all jewellery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 the clothes allow a full range of movement?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Are clothes weather appropriate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Do they comply with uniform standards?</a:t>
            </a:r>
            <a:br>
              <a:rPr lang="en-GB" dirty="0">
                <a:solidFill>
                  <a:schemeClr val="bg1"/>
                </a:solidFill>
              </a:rPr>
            </a:b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94709-C655-9FA5-1837-4A88B688D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349" y="213962"/>
            <a:ext cx="1358975" cy="64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7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824258E-75B0-71C0-EAC2-60BF8E9C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8927" r="910"/>
          <a:stretch/>
        </p:blipFill>
        <p:spPr>
          <a:xfrm>
            <a:off x="4105431" y="147144"/>
            <a:ext cx="4570046" cy="57051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28CC5A-AA36-A999-C382-1CE0DE3B1288}"/>
              </a:ext>
            </a:extLst>
          </p:cNvPr>
          <p:cNvSpPr txBox="1"/>
          <p:nvPr/>
        </p:nvSpPr>
        <p:spPr>
          <a:xfrm>
            <a:off x="7112850" y="850012"/>
            <a:ext cx="291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Sunglasses, Goggles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04235F-AC8F-B0EF-679B-44C528E8A036}"/>
              </a:ext>
            </a:extLst>
          </p:cNvPr>
          <p:cNvSpPr txBox="1"/>
          <p:nvPr/>
        </p:nvSpPr>
        <p:spPr>
          <a:xfrm>
            <a:off x="3279092" y="760126"/>
            <a:ext cx="243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Helmets, Hats, Beanies</a:t>
            </a:r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D06C9-945A-F2E4-91BB-9020221B50E6}"/>
              </a:ext>
            </a:extLst>
          </p:cNvPr>
          <p:cNvSpPr txBox="1"/>
          <p:nvPr/>
        </p:nvSpPr>
        <p:spPr>
          <a:xfrm>
            <a:off x="7599974" y="2218502"/>
            <a:ext cx="291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Jacket, Rain Coat</a:t>
            </a:r>
            <a:endParaRPr lang="en-A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39560-CEDC-6449-D61E-C9879561D762}"/>
              </a:ext>
            </a:extLst>
          </p:cNvPr>
          <p:cNvSpPr txBox="1"/>
          <p:nvPr/>
        </p:nvSpPr>
        <p:spPr>
          <a:xfrm>
            <a:off x="3279092" y="2200288"/>
            <a:ext cx="171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Jersey, Uniform</a:t>
            </a:r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45EDAC-937A-6916-9C58-2058A3418C29}"/>
              </a:ext>
            </a:extLst>
          </p:cNvPr>
          <p:cNvSpPr txBox="1"/>
          <p:nvPr/>
        </p:nvSpPr>
        <p:spPr>
          <a:xfrm>
            <a:off x="2706760" y="3567532"/>
            <a:ext cx="243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Compression garment, Swimwear</a:t>
            </a:r>
            <a:endParaRPr lang="en-A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2E397-A3C1-9EB0-02A5-28836A0DC212}"/>
              </a:ext>
            </a:extLst>
          </p:cNvPr>
          <p:cNvSpPr txBox="1"/>
          <p:nvPr/>
        </p:nvSpPr>
        <p:spPr>
          <a:xfrm>
            <a:off x="7204233" y="3569732"/>
            <a:ext cx="1714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Gloves for warmth or grip, sweatband</a:t>
            </a:r>
            <a:endParaRPr lang="en-A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CB05E0-4B4E-CD44-18DF-2A27C02CD91C}"/>
              </a:ext>
            </a:extLst>
          </p:cNvPr>
          <p:cNvSpPr txBox="1"/>
          <p:nvPr/>
        </p:nvSpPr>
        <p:spPr>
          <a:xfrm>
            <a:off x="2329889" y="4862141"/>
            <a:ext cx="171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Suitable socks</a:t>
            </a:r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C8D9D8-C6C4-1BDE-2D0B-3C1D2D1D04DE}"/>
              </a:ext>
            </a:extLst>
          </p:cNvPr>
          <p:cNvSpPr txBox="1"/>
          <p:nvPr/>
        </p:nvSpPr>
        <p:spPr>
          <a:xfrm>
            <a:off x="8918720" y="4731187"/>
            <a:ext cx="247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Appropriate footwear</a:t>
            </a:r>
            <a:endParaRPr lang="en-AU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E2559C-25C0-5E58-BECB-33BC026225EF}"/>
              </a:ext>
            </a:extLst>
          </p:cNvPr>
          <p:cNvSpPr/>
          <p:nvPr/>
        </p:nvSpPr>
        <p:spPr>
          <a:xfrm>
            <a:off x="1440094" y="5575923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5 on page 16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0C70FCD-540F-6634-AE7B-D5C8C5102119}"/>
              </a:ext>
            </a:extLst>
          </p:cNvPr>
          <p:cNvSpPr/>
          <p:nvPr/>
        </p:nvSpPr>
        <p:spPr>
          <a:xfrm>
            <a:off x="763819" y="5337798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 descr="Pencil">
            <a:extLst>
              <a:ext uri="{FF2B5EF4-FFF2-40B4-BE49-F238E27FC236}">
                <a16:creationId xmlns:a16="http://schemas.microsoft.com/office/drawing/2014/main" id="{466B789F-BA45-1B29-89CB-9ECF840D2B43}"/>
              </a:ext>
            </a:extLst>
          </p:cNvPr>
          <p:cNvSpPr/>
          <p:nvPr/>
        </p:nvSpPr>
        <p:spPr>
          <a:xfrm>
            <a:off x="1070665" y="5575923"/>
            <a:ext cx="891257" cy="9439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276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133F05-0966-A6B4-0F28-D9A23E0E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20" y="150341"/>
            <a:ext cx="9519557" cy="634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6C27781-2C97-623C-009D-3BCCB3D6B809}"/>
              </a:ext>
            </a:extLst>
          </p:cNvPr>
          <p:cNvSpPr/>
          <p:nvPr/>
        </p:nvSpPr>
        <p:spPr>
          <a:xfrm>
            <a:off x="9196442" y="618314"/>
            <a:ext cx="2438510" cy="2229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CF963-2589-CA5C-8CCA-73495C03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84" y="911970"/>
            <a:ext cx="4256790" cy="1325563"/>
          </a:xfrm>
        </p:spPr>
        <p:txBody>
          <a:bodyPr/>
          <a:lstStyle/>
          <a:p>
            <a:r>
              <a:rPr lang="en-GB" dirty="0"/>
              <a:t>Fitting Equipment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3F2C6-0031-36E8-DDC3-165F3B4D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708"/>
            <a:ext cx="10641496" cy="35164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When fitting equipment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Measure participants for size and have them try items 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Assist them in wearing items properly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Ensure it fits correctly and they are comfortable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Graphic 6" descr="Ruler with solid fill">
            <a:extLst>
              <a:ext uri="{FF2B5EF4-FFF2-40B4-BE49-F238E27FC236}">
                <a16:creationId xmlns:a16="http://schemas.microsoft.com/office/drawing/2014/main" id="{E5EEED1B-7A7F-7F5E-E014-6CF332521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2832" y="838398"/>
            <a:ext cx="1765729" cy="176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C93E-DB00-20AA-FDA0-FA2AA236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/>
              <a:t>Activity rules, safety procedures and communication protocols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C600-1F0F-7C21-7070-990EDE318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39314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keep activities Safe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 aware of rules</a:t>
            </a:r>
          </a:p>
          <a:p>
            <a:r>
              <a:rPr lang="en-US" dirty="0"/>
              <a:t>Know and practice safety procedures</a:t>
            </a:r>
          </a:p>
          <a:p>
            <a:r>
              <a:rPr lang="en-US" dirty="0"/>
              <a:t>Emphasise importance of safety</a:t>
            </a:r>
          </a:p>
          <a:p>
            <a:r>
              <a:rPr lang="en-US" dirty="0"/>
              <a:t>Emphasise clear communication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0F5D5-E17C-952F-F167-97D2D419218C}"/>
              </a:ext>
            </a:extLst>
          </p:cNvPr>
          <p:cNvSpPr/>
          <p:nvPr/>
        </p:nvSpPr>
        <p:spPr>
          <a:xfrm>
            <a:off x="1595899" y="556876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6 on page 19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22D51F-DCC6-A461-CB8C-DD942035C33F}"/>
              </a:ext>
            </a:extLst>
          </p:cNvPr>
          <p:cNvSpPr/>
          <p:nvPr/>
        </p:nvSpPr>
        <p:spPr>
          <a:xfrm>
            <a:off x="919624" y="533063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5254E2B3-BEA8-BF2D-9049-9FE8AED129F6}"/>
              </a:ext>
            </a:extLst>
          </p:cNvPr>
          <p:cNvSpPr/>
          <p:nvPr/>
        </p:nvSpPr>
        <p:spPr>
          <a:xfrm>
            <a:off x="1226470" y="5568762"/>
            <a:ext cx="891257" cy="9439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6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3478-D4CC-EC80-AF85-88698350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Assist with session activities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3603B-EDAC-F85E-238C-45324E7B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157"/>
            <a:ext cx="11148392" cy="3787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assist a participant with their technique and use of equipment, you could: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Provide demonstration</a:t>
            </a:r>
          </a:p>
          <a:p>
            <a:pPr marL="0" indent="0">
              <a:buNone/>
            </a:pPr>
            <a:r>
              <a:rPr lang="en-US" sz="2400" dirty="0"/>
              <a:t>Break steps down</a:t>
            </a:r>
          </a:p>
          <a:p>
            <a:pPr marL="0" indent="0">
              <a:buNone/>
            </a:pPr>
            <a:r>
              <a:rPr lang="en-US" sz="2400" dirty="0"/>
              <a:t>Encourage questions</a:t>
            </a:r>
          </a:p>
          <a:p>
            <a:pPr marL="0" indent="0">
              <a:buNone/>
            </a:pPr>
            <a:r>
              <a:rPr lang="en-US" sz="2400" dirty="0"/>
              <a:t>Offer hands on assistance</a:t>
            </a:r>
          </a:p>
          <a:p>
            <a:pPr marL="0" indent="0">
              <a:buNone/>
            </a:pPr>
            <a:r>
              <a:rPr lang="en-US" sz="2400" dirty="0"/>
              <a:t>Provide feedback</a:t>
            </a:r>
            <a:endParaRPr lang="en-AU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734532-6225-80E9-7842-7DF05EA51613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7 on page 24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6CF0D7-8DAD-B365-D1E5-AF69C896E908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4C72D2EC-3650-106B-5726-9A92FA9E952E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pic>
        <p:nvPicPr>
          <p:cNvPr id="10" name="Picture 9" descr="Elderly woman holding out hand">
            <a:extLst>
              <a:ext uri="{FF2B5EF4-FFF2-40B4-BE49-F238E27FC236}">
                <a16:creationId xmlns:a16="http://schemas.microsoft.com/office/drawing/2014/main" id="{F6AEB604-C8B7-EBFE-C772-3CA4BF37F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91" y="3868719"/>
            <a:ext cx="841865" cy="16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CB78D-0166-BF17-B46C-B0A3C7912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60BB37D-B3F8-FBBE-0C99-844AAF3E59A8}"/>
              </a:ext>
            </a:extLst>
          </p:cNvPr>
          <p:cNvSpPr/>
          <p:nvPr/>
        </p:nvSpPr>
        <p:spPr>
          <a:xfrm>
            <a:off x="210893" y="2406869"/>
            <a:ext cx="11756968" cy="376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C0CBE-62F8-F31C-61BE-07093C184F16}"/>
              </a:ext>
            </a:extLst>
          </p:cNvPr>
          <p:cNvSpPr txBox="1"/>
          <p:nvPr/>
        </p:nvSpPr>
        <p:spPr>
          <a:xfrm>
            <a:off x="447260" y="119269"/>
            <a:ext cx="11350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Assist with monitoring  participant behaviour</a:t>
            </a:r>
            <a:endParaRPr lang="en-AU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A1E89-E920-731E-1B62-D0A0CAD81F07}"/>
              </a:ext>
            </a:extLst>
          </p:cNvPr>
          <p:cNvSpPr txBox="1"/>
          <p:nvPr/>
        </p:nvSpPr>
        <p:spPr>
          <a:xfrm>
            <a:off x="622852" y="1578500"/>
            <a:ext cx="11569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Common poor behaviors include:</a:t>
            </a:r>
            <a:endParaRPr lang="en-AU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FE5474-595D-0641-5B30-E38FE52B7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95" y="3197680"/>
            <a:ext cx="1044030" cy="1615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F2A497-C78A-50EB-F9EA-6FE8D731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084" y="3052887"/>
            <a:ext cx="1028789" cy="1760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75604-1162-6D19-5C5D-92468CEEC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442" y="3052887"/>
            <a:ext cx="1408299" cy="1760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CF70F9-9E9C-D59E-8CB6-8C0742353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06683"/>
            <a:ext cx="845893" cy="19127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E1D162-0A59-1DB1-C76D-91BDC7636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152" y="3113853"/>
            <a:ext cx="1310754" cy="1699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8C529D-217F-9A0B-AEB3-0B572C89F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9165" y="3007163"/>
            <a:ext cx="937341" cy="18060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47DABD-EE77-5AF3-F84D-5F5891089272}"/>
              </a:ext>
            </a:extLst>
          </p:cNvPr>
          <p:cNvSpPr txBox="1"/>
          <p:nvPr/>
        </p:nvSpPr>
        <p:spPr>
          <a:xfrm>
            <a:off x="1049795" y="4945547"/>
            <a:ext cx="115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Disruptive behaviour</a:t>
            </a:r>
            <a:endParaRPr lang="en-A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CF1369-5866-A1D4-0CB2-6DB46F114E01}"/>
              </a:ext>
            </a:extLst>
          </p:cNvPr>
          <p:cNvSpPr txBox="1"/>
          <p:nvPr/>
        </p:nvSpPr>
        <p:spPr>
          <a:xfrm>
            <a:off x="2492934" y="4945547"/>
            <a:ext cx="1394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 participating</a:t>
            </a:r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9B90C5-CA3C-0A6E-DF59-819240F7A969}"/>
              </a:ext>
            </a:extLst>
          </p:cNvPr>
          <p:cNvSpPr txBox="1"/>
          <p:nvPr/>
        </p:nvSpPr>
        <p:spPr>
          <a:xfrm>
            <a:off x="4292121" y="4945547"/>
            <a:ext cx="128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Aggressive behaviour</a:t>
            </a:r>
            <a:endParaRPr lang="en-A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5B9EBD-8CF1-49C1-8392-A19BB540AD97}"/>
              </a:ext>
            </a:extLst>
          </p:cNvPr>
          <p:cNvSpPr txBox="1"/>
          <p:nvPr/>
        </p:nvSpPr>
        <p:spPr>
          <a:xfrm>
            <a:off x="5942476" y="4981451"/>
            <a:ext cx="1394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Cheating / Bad Sport</a:t>
            </a:r>
            <a:endParaRPr lang="en-A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DC4A86-A119-740B-9B1E-6839A4AFE127}"/>
              </a:ext>
            </a:extLst>
          </p:cNvPr>
          <p:cNvSpPr txBox="1"/>
          <p:nvPr/>
        </p:nvSpPr>
        <p:spPr>
          <a:xfrm>
            <a:off x="7741664" y="4934834"/>
            <a:ext cx="115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Ignoring safety</a:t>
            </a:r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5E9A82-B747-D3B8-D221-19367ADE818E}"/>
              </a:ext>
            </a:extLst>
          </p:cNvPr>
          <p:cNvSpPr txBox="1"/>
          <p:nvPr/>
        </p:nvSpPr>
        <p:spPr>
          <a:xfrm>
            <a:off x="9299165" y="4924121"/>
            <a:ext cx="1152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Negative attitude / refusal</a:t>
            </a:r>
            <a:endParaRPr lang="en-AU" dirty="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6E8C8229-60B1-20A2-3777-AA63BEE490E4}"/>
              </a:ext>
            </a:extLst>
          </p:cNvPr>
          <p:cNvSpPr/>
          <p:nvPr/>
        </p:nvSpPr>
        <p:spPr>
          <a:xfrm rot="17547508">
            <a:off x="9781877" y="4482015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96ABD68B-DF69-AFF6-03ED-9BDCC16A7AA6}"/>
              </a:ext>
            </a:extLst>
          </p:cNvPr>
          <p:cNvSpPr/>
          <p:nvPr/>
        </p:nvSpPr>
        <p:spPr>
          <a:xfrm rot="5565377">
            <a:off x="567100" y="4607325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A8637C9-318B-32B7-2F67-6D9F05535E1F}"/>
              </a:ext>
            </a:extLst>
          </p:cNvPr>
          <p:cNvSpPr/>
          <p:nvPr/>
        </p:nvSpPr>
        <p:spPr>
          <a:xfrm rot="6984637">
            <a:off x="289814" y="4494539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1206AEE-9E93-7E9C-8197-7BD83425645B}"/>
              </a:ext>
            </a:extLst>
          </p:cNvPr>
          <p:cNvSpPr/>
          <p:nvPr/>
        </p:nvSpPr>
        <p:spPr>
          <a:xfrm rot="19317292">
            <a:off x="8981832" y="4513268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1278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B9F2-9198-37DB-CDE9-DE1363BF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Depending on the situation, there are several techniques that you could use. You could:</a:t>
            </a:r>
            <a:endParaRPr lang="en-AU" sz="2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DB1E-BBD0-BEC1-D682-E1CD689A3CA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Ignore the behaviour</a:t>
            </a:r>
          </a:p>
          <a:p>
            <a:pPr marL="0" indent="0">
              <a:buNone/>
            </a:pPr>
            <a:r>
              <a:rPr lang="en-GB" dirty="0"/>
              <a:t>Interact with the participant</a:t>
            </a:r>
          </a:p>
          <a:p>
            <a:pPr marL="0" indent="0">
              <a:buNone/>
            </a:pPr>
            <a:r>
              <a:rPr lang="en-GB" dirty="0"/>
              <a:t>Use feedback</a:t>
            </a:r>
          </a:p>
          <a:p>
            <a:pPr marL="0" indent="0">
              <a:buNone/>
            </a:pPr>
            <a:r>
              <a:rPr lang="en-AU" dirty="0"/>
              <a:t>Involve them more</a:t>
            </a:r>
          </a:p>
          <a:p>
            <a:pPr marL="0" indent="0">
              <a:buNone/>
            </a:pPr>
            <a:r>
              <a:rPr lang="en-AU" dirty="0"/>
              <a:t>Speak to them</a:t>
            </a:r>
          </a:p>
          <a:p>
            <a:pPr marL="0" indent="0">
              <a:buNone/>
            </a:pPr>
            <a:r>
              <a:rPr lang="en-AU" dirty="0"/>
              <a:t>Sit them out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D48976-B004-120C-9BE1-F4D48F1F7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905" y="1690688"/>
            <a:ext cx="962223" cy="1016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B753EF-F383-EE41-1EB9-718BC375F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901" y="2271849"/>
            <a:ext cx="700869" cy="957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5BE66A-C679-9C9D-B1AD-CD812B0BA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89" y="2429878"/>
            <a:ext cx="864729" cy="980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94FA60-E9CE-E798-4E5E-C976F6999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112" y="3675927"/>
            <a:ext cx="801541" cy="930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90041B-60D4-7821-0BBD-FC815B4DD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221" y="3662905"/>
            <a:ext cx="864729" cy="1068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C3CCBD-7D1D-8D54-9796-BACC80558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201" y="4541530"/>
            <a:ext cx="1089846" cy="10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7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F551-38D7-DAA4-FCC4-08AFAE3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48202" cy="1325563"/>
          </a:xfrm>
        </p:spPr>
        <p:txBody>
          <a:bodyPr/>
          <a:lstStyle/>
          <a:p>
            <a:r>
              <a:rPr lang="en-GB" dirty="0"/>
              <a:t>Monitor Equipment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D3D27-EAFF-7D88-B748-8D1BDFD7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935" y="1705953"/>
            <a:ext cx="274074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Ask participants to point out faulty equipment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Set aside broken items immediately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Mark/tag the defect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Report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Repair or Replace</a:t>
            </a:r>
            <a:endParaRPr lang="en-AU" dirty="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634EE817-CDCD-3F86-0188-BCE9D0784B1E}"/>
              </a:ext>
            </a:extLst>
          </p:cNvPr>
          <p:cNvSpPr/>
          <p:nvPr/>
        </p:nvSpPr>
        <p:spPr>
          <a:xfrm rot="10552209">
            <a:off x="8647311" y="3335932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2B6E668-28C2-257B-DF7C-C9AE09B13AD7}"/>
              </a:ext>
            </a:extLst>
          </p:cNvPr>
          <p:cNvSpPr/>
          <p:nvPr/>
        </p:nvSpPr>
        <p:spPr>
          <a:xfrm rot="5565377">
            <a:off x="8182531" y="485634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F652B2B-2C0F-53FF-1F17-EA34E5D675C2}"/>
              </a:ext>
            </a:extLst>
          </p:cNvPr>
          <p:cNvSpPr/>
          <p:nvPr/>
        </p:nvSpPr>
        <p:spPr>
          <a:xfrm rot="6984637">
            <a:off x="7606356" y="458640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16D83A-0446-351A-F55A-79E7B21E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538" y="3983773"/>
            <a:ext cx="2601053" cy="2510424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B99F5E5A-9072-5568-28DD-27944FF1E199}"/>
              </a:ext>
            </a:extLst>
          </p:cNvPr>
          <p:cNvSpPr/>
          <p:nvPr/>
        </p:nvSpPr>
        <p:spPr>
          <a:xfrm rot="10996501">
            <a:off x="9210718" y="3709697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4698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CF3D6-5588-DF4E-4625-FBF33F1C0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76" y="279588"/>
            <a:ext cx="5867908" cy="975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6360E-20B8-4619-C755-F7094937D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193" y="1551270"/>
            <a:ext cx="9925050" cy="1161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CFBA54-1D88-CBD6-7F49-90E20331BBC9}"/>
              </a:ext>
            </a:extLst>
          </p:cNvPr>
          <p:cNvSpPr txBox="1"/>
          <p:nvPr/>
        </p:nvSpPr>
        <p:spPr>
          <a:xfrm>
            <a:off x="1354193" y="2712313"/>
            <a:ext cx="10010201" cy="1477328"/>
          </a:xfrm>
          <a:prstGeom prst="rect">
            <a:avLst/>
          </a:prstGeom>
          <a:solidFill>
            <a:schemeClr val="bg1"/>
          </a:solidFill>
        </p:spPr>
        <p:txBody>
          <a:bodyPr wrap="square" numCol="2" rtlCol="0">
            <a:spAutoFit/>
          </a:bodyPr>
          <a:lstStyle/>
          <a:p>
            <a:endParaRPr lang="en-GB" dirty="0"/>
          </a:p>
          <a:p>
            <a:r>
              <a:rPr lang="en-GB" dirty="0"/>
              <a:t>When the session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Retrieve all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Check for any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Organise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Store securely and safely</a:t>
            </a:r>
            <a:endParaRPr lang="en-A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2D309F-F349-D866-5ED9-19A1F1E31F59}"/>
              </a:ext>
            </a:extLst>
          </p:cNvPr>
          <p:cNvSpPr/>
          <p:nvPr/>
        </p:nvSpPr>
        <p:spPr>
          <a:xfrm>
            <a:off x="1595899" y="556876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8 on page 29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A1B36A-D285-7B67-9659-56B8F7A6232F}"/>
              </a:ext>
            </a:extLst>
          </p:cNvPr>
          <p:cNvSpPr/>
          <p:nvPr/>
        </p:nvSpPr>
        <p:spPr>
          <a:xfrm>
            <a:off x="919624" y="533063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 descr="Pencil">
            <a:extLst>
              <a:ext uri="{FF2B5EF4-FFF2-40B4-BE49-F238E27FC236}">
                <a16:creationId xmlns:a16="http://schemas.microsoft.com/office/drawing/2014/main" id="{64EC38CB-DC6B-6F11-3A21-EB63E15E3B26}"/>
              </a:ext>
            </a:extLst>
          </p:cNvPr>
          <p:cNvSpPr/>
          <p:nvPr/>
        </p:nvSpPr>
        <p:spPr>
          <a:xfrm>
            <a:off x="1226470" y="5568762"/>
            <a:ext cx="891257" cy="943952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6479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DF3D98-D371-2E26-02EE-9F51F0788D8B}"/>
              </a:ext>
            </a:extLst>
          </p:cNvPr>
          <p:cNvSpPr txBox="1"/>
          <p:nvPr/>
        </p:nvSpPr>
        <p:spPr>
          <a:xfrm>
            <a:off x="1180500" y="909213"/>
            <a:ext cx="6711398" cy="224676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Your role as an assistant in a sport and recreation activity, will provide you with invaluable experience, equipping you with the necessary skills and knowledge to confidently lead your own session one day.</a:t>
            </a:r>
            <a:endParaRPr lang="en-AU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D3CC6-7C44-58CD-29D4-5460238E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72" y="3024482"/>
            <a:ext cx="3284505" cy="3711262"/>
          </a:xfrm>
          <a:prstGeom prst="rect">
            <a:avLst/>
          </a:prstGeo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DC546F79-DA73-40E9-C20F-82288450964E}"/>
              </a:ext>
            </a:extLst>
          </p:cNvPr>
          <p:cNvSpPr/>
          <p:nvPr/>
        </p:nvSpPr>
        <p:spPr>
          <a:xfrm rot="17547508">
            <a:off x="9525470" y="265667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0C42A5A-5C87-F340-434E-F4F31BF18F3D}"/>
              </a:ext>
            </a:extLst>
          </p:cNvPr>
          <p:cNvSpPr/>
          <p:nvPr/>
        </p:nvSpPr>
        <p:spPr>
          <a:xfrm rot="5565377">
            <a:off x="5043373" y="2825453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468F714-B5A5-638F-09D4-05D42EA939A6}"/>
              </a:ext>
            </a:extLst>
          </p:cNvPr>
          <p:cNvSpPr/>
          <p:nvPr/>
        </p:nvSpPr>
        <p:spPr>
          <a:xfrm rot="19317292">
            <a:off x="9340472" y="2329850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8A90E02-3B28-60B2-08EB-FBE558779F82}"/>
              </a:ext>
            </a:extLst>
          </p:cNvPr>
          <p:cNvSpPr/>
          <p:nvPr/>
        </p:nvSpPr>
        <p:spPr>
          <a:xfrm rot="5565377">
            <a:off x="5671618" y="3111552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2585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20CB-137B-923A-3309-A36DCB8B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Debriefing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BC301-73EB-3FE7-AB08-EA46DA87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24" y="1894451"/>
            <a:ext cx="10238053" cy="29459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Debriefing is an opportunity to gain valuable feedback that can be used to improve future activities. 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be formal or informal</a:t>
            </a:r>
          </a:p>
          <a:p>
            <a:r>
              <a:rPr lang="en-US" dirty="0"/>
              <a:t>Encourage feedback</a:t>
            </a:r>
          </a:p>
          <a:p>
            <a:r>
              <a:rPr lang="en-US" dirty="0"/>
              <a:t>Ask open ended questions to assist feedback</a:t>
            </a:r>
          </a:p>
          <a:p>
            <a:r>
              <a:rPr lang="en-US" dirty="0"/>
              <a:t>Actively listen to participants</a:t>
            </a:r>
          </a:p>
          <a:p>
            <a:r>
              <a:rPr lang="en-US" dirty="0"/>
              <a:t>Constructively discuss necessary improvements</a:t>
            </a:r>
          </a:p>
          <a:p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C416A4-771C-A4B4-703F-B21F4DD8E0CA}"/>
              </a:ext>
            </a:extLst>
          </p:cNvPr>
          <p:cNvSpPr/>
          <p:nvPr/>
        </p:nvSpPr>
        <p:spPr>
          <a:xfrm>
            <a:off x="1595899" y="556876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2E on page 81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57CA2A-D060-9912-0083-2A756C5B3CD8}"/>
              </a:ext>
            </a:extLst>
          </p:cNvPr>
          <p:cNvSpPr/>
          <p:nvPr/>
        </p:nvSpPr>
        <p:spPr>
          <a:xfrm>
            <a:off x="919624" y="533063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 descr="Pencil">
            <a:extLst>
              <a:ext uri="{FF2B5EF4-FFF2-40B4-BE49-F238E27FC236}">
                <a16:creationId xmlns:a16="http://schemas.microsoft.com/office/drawing/2014/main" id="{40585DFB-5A19-B941-EAF5-1794D2CED1EB}"/>
              </a:ext>
            </a:extLst>
          </p:cNvPr>
          <p:cNvSpPr/>
          <p:nvPr/>
        </p:nvSpPr>
        <p:spPr>
          <a:xfrm>
            <a:off x="1226470" y="5568762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pic>
        <p:nvPicPr>
          <p:cNvPr id="5" name="Picture 4" descr="Young boy holding sign">
            <a:extLst>
              <a:ext uri="{FF2B5EF4-FFF2-40B4-BE49-F238E27FC236}">
                <a16:creationId xmlns:a16="http://schemas.microsoft.com/office/drawing/2014/main" id="{66A221E6-375E-5087-742E-922768AC9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400" y="2958284"/>
            <a:ext cx="1495768" cy="2627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4DB96D-CE09-D141-E488-F8AE26F80608}"/>
              </a:ext>
            </a:extLst>
          </p:cNvPr>
          <p:cNvSpPr txBox="1"/>
          <p:nvPr/>
        </p:nvSpPr>
        <p:spPr>
          <a:xfrm>
            <a:off x="9354207" y="3132083"/>
            <a:ext cx="127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Good Job</a:t>
            </a:r>
            <a:endParaRPr lang="en-A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37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11C8-661C-A69B-CAED-5C43CC69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your own performance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F172-B900-990E-8908-682C28B3D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17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Self assessment encourages improvement.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After debrief, take a moment to think about how you went.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Did you handle any challenges that arose?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Set realistic goals based on feedback for later sessions</a:t>
            </a:r>
            <a:endParaRPr lang="en-AU" dirty="0"/>
          </a:p>
        </p:txBody>
      </p:sp>
      <p:pic>
        <p:nvPicPr>
          <p:cNvPr id="8" name="Picture 7" descr="Businessman thumbs down">
            <a:extLst>
              <a:ext uri="{FF2B5EF4-FFF2-40B4-BE49-F238E27FC236}">
                <a16:creationId xmlns:a16="http://schemas.microsoft.com/office/drawing/2014/main" id="{BBEE19D5-3499-6714-5A50-9C2FCF257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543" y="3854245"/>
            <a:ext cx="641666" cy="1714517"/>
          </a:xfrm>
          <a:prstGeom prst="rect">
            <a:avLst/>
          </a:prstGeom>
        </p:spPr>
      </p:pic>
      <p:pic>
        <p:nvPicPr>
          <p:cNvPr id="9" name="Picture 8" descr="Businessman cheering two hands">
            <a:extLst>
              <a:ext uri="{FF2B5EF4-FFF2-40B4-BE49-F238E27FC236}">
                <a16:creationId xmlns:a16="http://schemas.microsoft.com/office/drawing/2014/main" id="{C2920242-692D-AE84-DA50-12C0B67F8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0469" y="3854246"/>
            <a:ext cx="851647" cy="17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4D5BD-26B9-5169-3DC5-9B44411E2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602" y="509455"/>
            <a:ext cx="8948795" cy="58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2D1EA-D004-526E-0262-4D7780EAF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64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ensure a smooth sport and recreation session, it is essential to have a clear understanding of the session activities and your role.</a:t>
            </a:r>
            <a:endParaRPr lang="en-AU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A7C907A-1F23-BB1B-0A0C-C5B167E34F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45405" y="3705921"/>
            <a:ext cx="1712605" cy="825910"/>
          </a:xfrm>
          <a:prstGeom prst="bentConnector2">
            <a:avLst/>
          </a:prstGeom>
          <a:ln w="3810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3575F98-24D7-2158-AE17-B0A5EF063D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12965" y="2485928"/>
            <a:ext cx="1530278" cy="1171281"/>
          </a:xfrm>
          <a:prstGeom prst="bentConnector3">
            <a:avLst>
              <a:gd name="adj1" fmla="val 50000"/>
            </a:avLst>
          </a:prstGeom>
          <a:ln w="3175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559FF8-A84C-2E32-84A7-1C5493592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48" y="286469"/>
            <a:ext cx="7643522" cy="1310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DDE49-FBC5-0265-37B5-03957B04AB46}"/>
              </a:ext>
            </a:extLst>
          </p:cNvPr>
          <p:cNvSpPr txBox="1"/>
          <p:nvPr/>
        </p:nvSpPr>
        <p:spPr>
          <a:xfrm>
            <a:off x="3047172" y="3195545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Activity logistics:  When planning to assist in conducting a sport and recreation session it is important to double-check all details and logistics before you start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BA317-ED9D-6585-3AF8-A32B197F924E}"/>
              </a:ext>
            </a:extLst>
          </p:cNvPr>
          <p:cNvSpPr txBox="1"/>
          <p:nvPr/>
        </p:nvSpPr>
        <p:spPr>
          <a:xfrm>
            <a:off x="3047172" y="4524632"/>
            <a:ext cx="6097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Objectives: When getting ready to assist with a sport and recreation session one of the first things to do is understand the objectives of the session and what the session aims to achieve.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6592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5A565C-0F36-E2C2-FB1B-DF8E4A5F2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444" y="238539"/>
            <a:ext cx="6895112" cy="51457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E7FE2D-3D45-6949-BFD7-4A0E5F81B4AF}"/>
              </a:ext>
            </a:extLst>
          </p:cNvPr>
          <p:cNvSpPr/>
          <p:nvPr/>
        </p:nvSpPr>
        <p:spPr>
          <a:xfrm>
            <a:off x="1133475" y="5483225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1A on page 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A7833D-0496-DC7B-BE69-837FECBD470D}"/>
              </a:ext>
            </a:extLst>
          </p:cNvPr>
          <p:cNvSpPr/>
          <p:nvPr/>
        </p:nvSpPr>
        <p:spPr>
          <a:xfrm>
            <a:off x="457200" y="5245100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 descr="Pencil">
            <a:extLst>
              <a:ext uri="{FF2B5EF4-FFF2-40B4-BE49-F238E27FC236}">
                <a16:creationId xmlns:a16="http://schemas.microsoft.com/office/drawing/2014/main" id="{D6478181-D8AB-2A8D-B7A1-837222758DB6}"/>
              </a:ext>
            </a:extLst>
          </p:cNvPr>
          <p:cNvSpPr/>
          <p:nvPr/>
        </p:nvSpPr>
        <p:spPr>
          <a:xfrm>
            <a:off x="764046" y="5483225"/>
            <a:ext cx="891257" cy="9439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953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A48AE6E-460B-00ED-3DC9-EAEA4F5D0F49}"/>
              </a:ext>
            </a:extLst>
          </p:cNvPr>
          <p:cNvSpPr/>
          <p:nvPr/>
        </p:nvSpPr>
        <p:spPr>
          <a:xfrm>
            <a:off x="8704418" y="1716495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F207024-DF05-61DA-B473-0BA7330295F2}"/>
              </a:ext>
            </a:extLst>
          </p:cNvPr>
          <p:cNvSpPr/>
          <p:nvPr/>
        </p:nvSpPr>
        <p:spPr>
          <a:xfrm>
            <a:off x="9368527" y="242118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4128-20BA-1AD0-13CD-A84308306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46" y="1284852"/>
            <a:ext cx="10515600" cy="3181350"/>
          </a:xfrm>
          <a:solidFill>
            <a:schemeClr val="bg1">
              <a:alpha val="6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dirty="0"/>
              <a:t>Participant characteristics and abilities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 out who will be participating in the sport and recreation session you are assisting with.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may include, children, adults, older adults, tourists, those with disabilities and school groups.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Knowing who they are will enable you to tailor your approach, ensuring a safe, enjoyable and fun experience for everyone involved.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AA448C-689B-0419-656D-C46B49BDC840}"/>
              </a:ext>
            </a:extLst>
          </p:cNvPr>
          <p:cNvSpPr/>
          <p:nvPr/>
        </p:nvSpPr>
        <p:spPr>
          <a:xfrm>
            <a:off x="1133475" y="5483225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 on page 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01F924-B22C-B590-3CD7-15A4C6B1891A}"/>
              </a:ext>
            </a:extLst>
          </p:cNvPr>
          <p:cNvSpPr/>
          <p:nvPr/>
        </p:nvSpPr>
        <p:spPr>
          <a:xfrm>
            <a:off x="457200" y="5245100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D080D97B-5A08-22F7-CF50-587563853594}"/>
              </a:ext>
            </a:extLst>
          </p:cNvPr>
          <p:cNvSpPr/>
          <p:nvPr/>
        </p:nvSpPr>
        <p:spPr>
          <a:xfrm>
            <a:off x="764046" y="5483225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417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7EFE-27DA-659C-42A9-F2E289C7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1"/>
            <a:ext cx="4191000" cy="51655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What’s your role?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Before any sport and recreation session it is important to determine what your individual role is and what tasks that you are responsible for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Here is an example of some of the roles and responsibilities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06221-3E9D-3110-8A0E-01C6EEB7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007" y="224054"/>
            <a:ext cx="5050218" cy="64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1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DC8A-165B-CC0E-5265-5B6C1546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01"/>
            <a:ext cx="10889974" cy="3814350"/>
          </a:xfrm>
          <a:solidFill>
            <a:schemeClr val="bg1">
              <a:alpha val="80000"/>
            </a:schemeClr>
          </a:solidFill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b="1" dirty="0"/>
              <a:t>Select equipment to suit each participant according to their: </a:t>
            </a:r>
          </a:p>
          <a:p>
            <a:pPr marL="0" indent="0">
              <a:buNone/>
            </a:pPr>
            <a:r>
              <a:rPr lang="en-US" dirty="0"/>
              <a:t>• Age, size and weight </a:t>
            </a:r>
          </a:p>
          <a:p>
            <a:pPr marL="0" indent="0">
              <a:buNone/>
            </a:pPr>
            <a:r>
              <a:rPr lang="en-US" dirty="0"/>
              <a:t>• current experience in the recreational activity and skill level </a:t>
            </a:r>
          </a:p>
          <a:p>
            <a:pPr marL="0" indent="0">
              <a:buNone/>
            </a:pPr>
            <a:r>
              <a:rPr lang="en-US" dirty="0"/>
              <a:t>• fitness level and physical capabilities </a:t>
            </a:r>
          </a:p>
          <a:p>
            <a:pPr marL="0" indent="0">
              <a:buNone/>
            </a:pPr>
            <a:r>
              <a:rPr lang="en-US" dirty="0"/>
              <a:t>• injuries and medical conditions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AU" b="1" dirty="0"/>
              <a:t>Check the equipment for</a:t>
            </a:r>
          </a:p>
          <a:p>
            <a:r>
              <a:rPr lang="en-AU" dirty="0"/>
              <a:t>Functionality</a:t>
            </a:r>
          </a:p>
          <a:p>
            <a:r>
              <a:rPr lang="en-AU" dirty="0"/>
              <a:t>Safety</a:t>
            </a:r>
          </a:p>
          <a:p>
            <a:r>
              <a:rPr lang="en-AU" dirty="0"/>
              <a:t>Durability</a:t>
            </a:r>
          </a:p>
          <a:p>
            <a:r>
              <a:rPr lang="en-AU" dirty="0"/>
              <a:t>Compliance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3358E4-C83D-690D-2F76-0F8634D65FC0}"/>
              </a:ext>
            </a:extLst>
          </p:cNvPr>
          <p:cNvSpPr txBox="1"/>
          <p:nvPr/>
        </p:nvSpPr>
        <p:spPr>
          <a:xfrm>
            <a:off x="838200" y="298915"/>
            <a:ext cx="10889974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/>
              <a:t>Equipment</a:t>
            </a:r>
            <a:endParaRPr lang="en-AU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15E5D3-1339-F134-778C-5900D94A2629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3 on page 11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72F784-46A8-58C6-FDAC-F555F5E63D3B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 descr="Pencil">
            <a:extLst>
              <a:ext uri="{FF2B5EF4-FFF2-40B4-BE49-F238E27FC236}">
                <a16:creationId xmlns:a16="http://schemas.microsoft.com/office/drawing/2014/main" id="{75E261C6-EC66-02DD-7A22-B05FAE2ACB75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22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54840-80C1-9AD4-8681-CF823C0E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B965-1FB4-9090-395C-C09DF35F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Identify potential hazards and risks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905B-CBC9-2434-74BF-19EF9E26E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solidFill>
            <a:schemeClr val="tx1">
              <a:alpha val="6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Conduct a risk assessment or analysis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Make note of potential hazards – i.e. equipment, uneven surfaces, weather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Evaluate the hazards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Take steps to reduce risks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Plan for emergencies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3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1BD11-8A11-303B-EB1D-861841E87B97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4 on page 13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28D339-CC96-C36D-7CAB-7E0ED162F24B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 descr="Pencil">
            <a:extLst>
              <a:ext uri="{FF2B5EF4-FFF2-40B4-BE49-F238E27FC236}">
                <a16:creationId xmlns:a16="http://schemas.microsoft.com/office/drawing/2014/main" id="{F6073A3C-2D80-6203-08CA-B8D8655B9DBD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4B2D2-6CC4-4D52-DC4A-FC979532C725}"/>
              </a:ext>
            </a:extLst>
          </p:cNvPr>
          <p:cNvSpPr txBox="1"/>
          <p:nvPr/>
        </p:nvSpPr>
        <p:spPr>
          <a:xfrm>
            <a:off x="447261" y="454791"/>
            <a:ext cx="596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Clothing and Footwear</a:t>
            </a:r>
            <a:endParaRPr lang="en-AU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E1CA1-B949-E5BC-4B41-81F1805864E8}"/>
              </a:ext>
            </a:extLst>
          </p:cNvPr>
          <p:cNvSpPr txBox="1"/>
          <p:nvPr/>
        </p:nvSpPr>
        <p:spPr>
          <a:xfrm>
            <a:off x="447261" y="1343295"/>
            <a:ext cx="115691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Before starting any activity, you must ensure that all participants are wearing clothes and  footwear that is appropriate for the planned activities</a:t>
            </a:r>
          </a:p>
          <a:p>
            <a:endParaRPr lang="en-US" sz="2400" dirty="0"/>
          </a:p>
          <a:p>
            <a:r>
              <a:rPr lang="en-US" sz="2400" dirty="0"/>
              <a:t>Check that what they are wearing is</a:t>
            </a:r>
          </a:p>
          <a:p>
            <a:endParaRPr lang="en-US" sz="2400" dirty="0"/>
          </a:p>
          <a:p>
            <a:r>
              <a:rPr lang="en-US" sz="2400" dirty="0"/>
              <a:t>Comfortable</a:t>
            </a:r>
          </a:p>
          <a:p>
            <a:r>
              <a:rPr lang="en-US" sz="2400" dirty="0"/>
              <a:t>Fits properly</a:t>
            </a:r>
          </a:p>
          <a:p>
            <a:r>
              <a:rPr lang="en-US" sz="2400" dirty="0"/>
              <a:t>Appropriate</a:t>
            </a:r>
          </a:p>
          <a:p>
            <a:r>
              <a:rPr lang="en-US" sz="2400" dirty="0"/>
              <a:t>Safe</a:t>
            </a:r>
            <a:endParaRPr lang="en-AU" sz="2400" dirty="0"/>
          </a:p>
        </p:txBody>
      </p:sp>
      <p:pic>
        <p:nvPicPr>
          <p:cNvPr id="20" name="Graphic 19" descr="Man wearing polo shirt">
            <a:extLst>
              <a:ext uri="{FF2B5EF4-FFF2-40B4-BE49-F238E27FC236}">
                <a16:creationId xmlns:a16="http://schemas.microsoft.com/office/drawing/2014/main" id="{A74C6466-03DB-BBD7-4E11-87C293606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1232" y="3115719"/>
            <a:ext cx="1061551" cy="239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748</Words>
  <Application>Microsoft Office PowerPoint</Application>
  <PresentationFormat>Widescreen</PresentationFormat>
  <Paragraphs>139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potential hazards and risks</vt:lpstr>
      <vt:lpstr>PowerPoint Presentation</vt:lpstr>
      <vt:lpstr>Clothes Requirements  Remove all jewellery  Do the clothes allow a full range of movement?  Are clothes weather appropriate  Do they comply with uniform standards? </vt:lpstr>
      <vt:lpstr>PowerPoint Presentation</vt:lpstr>
      <vt:lpstr>PowerPoint Presentation</vt:lpstr>
      <vt:lpstr>Fitting Equipment</vt:lpstr>
      <vt:lpstr>Activity rules, safety procedures and communication protocols </vt:lpstr>
      <vt:lpstr>Assist with session activities</vt:lpstr>
      <vt:lpstr>PowerPoint Presentation</vt:lpstr>
      <vt:lpstr>Depending on the situation, there are several techniques that you could use. You could:</vt:lpstr>
      <vt:lpstr>Monitor Equipment</vt:lpstr>
      <vt:lpstr>PowerPoint Presentation</vt:lpstr>
      <vt:lpstr>Debriefing</vt:lpstr>
      <vt:lpstr>Review your own performance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Damian Manfre</dc:creator>
  <cp:lastModifiedBy>Damian Manfre</cp:lastModifiedBy>
  <cp:revision>7</cp:revision>
  <dcterms:created xsi:type="dcterms:W3CDTF">2024-08-15T02:32:28Z</dcterms:created>
  <dcterms:modified xsi:type="dcterms:W3CDTF">2024-11-19T06:39:08Z</dcterms:modified>
</cp:coreProperties>
</file>